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6" r:id="rId3"/>
    <p:sldId id="257" r:id="rId4"/>
    <p:sldId id="281" r:id="rId5"/>
    <p:sldId id="261" r:id="rId6"/>
    <p:sldId id="270" r:id="rId7"/>
    <p:sldId id="282" r:id="rId8"/>
    <p:sldId id="285" r:id="rId9"/>
    <p:sldId id="284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43" autoAdjust="0"/>
  </p:normalViewPr>
  <p:slideViewPr>
    <p:cSldViewPr snapToGrid="0">
      <p:cViewPr varScale="1">
        <p:scale>
          <a:sx n="54" d="100"/>
          <a:sy n="54" d="100"/>
        </p:scale>
        <p:origin x="1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像之前學的 </a:t>
            </a:r>
            <a:r>
              <a:rPr lang="en-US" altLang="zh-TW" dirty="0"/>
              <a:t>function overloading</a:t>
            </a:r>
            <a:r>
              <a:rPr lang="zh-TW" altLang="en-US" dirty="0"/>
              <a:t>一樣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簡單來講就是 運算符號會變成你自己定義的樣子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748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72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用這個例子來說就是 我重新定義</a:t>
            </a:r>
            <a:r>
              <a:rPr lang="en-US" altLang="zh-TW" dirty="0"/>
              <a:t>Complex</a:t>
            </a:r>
            <a:r>
              <a:rPr lang="zh-TW" altLang="en-US" dirty="0"/>
              <a:t>這個型態 加號的定義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回傳型態 在這邊就是</a:t>
            </a:r>
            <a:r>
              <a:rPr lang="en-US" altLang="zh-TW" dirty="0"/>
              <a:t>complex</a:t>
            </a:r>
            <a:r>
              <a:rPr lang="zh-TW" altLang="en-US" dirty="0"/>
              <a:t>型態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現在的 加號 有兩種不同的算法 第一種是平常的加法 另外一種就是你定義的物件的算法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2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在這邊定義為 複數的相加是 實部相加 虛部相加</a:t>
            </a:r>
            <a:endParaRPr lang="en-US" altLang="zh-TW" dirty="0"/>
          </a:p>
          <a:p>
            <a:r>
              <a:rPr lang="zh-TW" altLang="en-US" dirty="0"/>
              <a:t>記得回傳型態是</a:t>
            </a:r>
            <a:r>
              <a:rPr lang="en-US" altLang="zh-TW" dirty="0"/>
              <a:t>complex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比較兩個複數是否相等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==</a:t>
            </a:r>
            <a:r>
              <a:rPr lang="zh-TW" altLang="en-US" dirty="0"/>
              <a:t>重新定義為兩個</a:t>
            </a:r>
            <a:r>
              <a:rPr lang="en-US" altLang="zh-TW" dirty="0"/>
              <a:t>complex</a:t>
            </a:r>
            <a:r>
              <a:rPr lang="zh-TW" altLang="en-US" dirty="0"/>
              <a:t>物件的比較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1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判斷實部跟虛部是不是都相等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71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為什麼都要在前面加一個</a:t>
            </a:r>
            <a:r>
              <a:rPr lang="en-US" altLang="zh-TW" dirty="0" err="1"/>
              <a:t>const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66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比如現在</a:t>
            </a:r>
            <a:r>
              <a:rPr lang="en-US" altLang="zh-TW" dirty="0"/>
              <a:t>complex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裡面 有一個</a:t>
            </a:r>
            <a:r>
              <a:rPr lang="en-US" altLang="zh-TW" dirty="0"/>
              <a:t>function</a:t>
            </a:r>
            <a:r>
              <a:rPr lang="zh-TW" altLang="en-US" dirty="0"/>
              <a:t>叫做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沒有在前面寫</a:t>
            </a:r>
            <a:r>
              <a:rPr lang="en-US" altLang="zh-TW" dirty="0" err="1"/>
              <a:t>const</a:t>
            </a:r>
            <a:r>
              <a:rPr lang="zh-TW" altLang="en-US" dirty="0"/>
              <a:t> 就可以把他們</a:t>
            </a:r>
            <a:r>
              <a:rPr lang="zh-TW" altLang="en-US" dirty="0" smtClean="0"/>
              <a:t>加起來再呼叫</a:t>
            </a:r>
            <a:r>
              <a:rPr lang="en-US" altLang="zh-TW" dirty="0"/>
              <a:t>output</a:t>
            </a:r>
            <a:r>
              <a:rPr lang="zh-TW" altLang="en-US" dirty="0"/>
              <a:t> 這樣就會把本來正確的值修改掉</a:t>
            </a:r>
            <a:endParaRPr lang="en-US" altLang="zh-TW" dirty="0"/>
          </a:p>
          <a:p>
            <a:r>
              <a:rPr lang="zh-TW" altLang="en-US" dirty="0"/>
              <a:t>所以我們必須用</a:t>
            </a:r>
            <a:r>
              <a:rPr lang="en-US" altLang="zh-TW" dirty="0" err="1"/>
              <a:t>const</a:t>
            </a:r>
            <a:r>
              <a:rPr lang="zh-TW" altLang="en-US" dirty="0"/>
              <a:t>，讓回傳的物件是只能被讀取的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02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Unary operator</a:t>
            </a:r>
            <a:r>
              <a:rPr lang="zh-TW" altLang="en-US" dirty="0"/>
              <a:t> 像是 </a:t>
            </a:r>
            <a:r>
              <a:rPr lang="en-US" altLang="zh-TW" dirty="0"/>
              <a:t>–(</a:t>
            </a:r>
            <a:r>
              <a:rPr lang="zh-TW" altLang="en-US" dirty="0"/>
              <a:t>負號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++</a:t>
            </a:r>
            <a:r>
              <a:rPr lang="zh-TW" altLang="en-US" dirty="0"/>
              <a:t> </a:t>
            </a:r>
            <a:r>
              <a:rPr lang="en-US" altLang="zh-TW" dirty="0"/>
              <a:t>--</a:t>
            </a:r>
            <a:r>
              <a:rPr lang="zh-TW" altLang="en-US" dirty="0"/>
              <a:t> 這些都是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33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前面舉的例子 都是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r>
              <a:rPr lang="en-US" altLang="zh-TW" baseline="0" dirty="0"/>
              <a:t>Operator overloading</a:t>
            </a:r>
            <a:r>
              <a:rPr lang="zh-TW" altLang="en-US" baseline="0" dirty="0"/>
              <a:t> 也可以是</a:t>
            </a:r>
            <a:r>
              <a:rPr lang="en-US" altLang="zh-TW" baseline="0" dirty="0"/>
              <a:t>member function</a:t>
            </a:r>
          </a:p>
          <a:p>
            <a:r>
              <a:rPr lang="zh-TW" altLang="en-US" baseline="0" dirty="0"/>
              <a:t>如果是</a:t>
            </a:r>
            <a:r>
              <a:rPr lang="en-US" altLang="zh-TW" baseline="0" dirty="0"/>
              <a:t>member</a:t>
            </a:r>
            <a:r>
              <a:rPr lang="zh-TW" altLang="en-US" baseline="0" dirty="0"/>
              <a:t> </a:t>
            </a:r>
            <a:r>
              <a:rPr lang="en-US" altLang="zh-TW" baseline="0" dirty="0"/>
              <a:t>function</a:t>
            </a:r>
            <a:r>
              <a:rPr lang="zh-TW" altLang="en-US" baseline="0" dirty="0"/>
              <a:t>的話 他傳入的參數只會是一個 不是兩個</a:t>
            </a:r>
            <a:endParaRPr lang="en-US" altLang="zh-TW" baseline="0" dirty="0"/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4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Chapter9.  Operator Overloading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as member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065" y="2676531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Previous examples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  <a:r>
              <a:rPr lang="en-US" altLang="zh-TW" sz="2400" b="1" dirty="0"/>
              <a:t>global functions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Defined outside a class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Can overload as “</a:t>
            </a:r>
            <a:r>
              <a:rPr lang="en-US" altLang="zh-TW" sz="2400" b="1" dirty="0"/>
              <a:t>member operator</a:t>
            </a:r>
            <a:r>
              <a:rPr lang="en-US" altLang="zh-TW" sz="2400" dirty="0"/>
              <a:t>”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Like “member function”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operator is member function: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Only </a:t>
            </a:r>
            <a:r>
              <a:rPr lang="en-US" altLang="zh-TW" sz="2200" b="1" dirty="0">
                <a:solidFill>
                  <a:srgbClr val="FF0000"/>
                </a:solidFill>
              </a:rPr>
              <a:t>1 </a:t>
            </a:r>
            <a:r>
              <a:rPr lang="en-US" altLang="zh-TW" sz="2200" dirty="0"/>
              <a:t>parameter, not 2 !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Calling object serves as </a:t>
            </a:r>
            <a:r>
              <a:rPr lang="en-US" altLang="zh-TW" sz="2200" b="1" dirty="0"/>
              <a:t>1</a:t>
            </a:r>
            <a:r>
              <a:rPr lang="en-US" altLang="zh-TW" sz="2200" b="1" baseline="30000" dirty="0"/>
              <a:t>st</a:t>
            </a:r>
            <a:r>
              <a:rPr lang="en-US" altLang="zh-TW" sz="2200" b="1" dirty="0"/>
              <a:t> parameter</a:t>
            </a: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AE2DEE5A-2E8A-46D9-B3CB-FBACDB3F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3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as member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44" y="3015192"/>
            <a:ext cx="7696200" cy="301942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756063" y="4177145"/>
            <a:ext cx="4904509" cy="27016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177630" y="3572038"/>
            <a:ext cx="550718" cy="498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51644" y="3015192"/>
            <a:ext cx="231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One parameter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D98D96B-6681-43C0-9765-05F9F30C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6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basics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390444" y="2553692"/>
            <a:ext cx="10216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Overloading operators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VERY similar to overloading functions</a:t>
            </a:r>
          </a:p>
          <a:p>
            <a:pPr lvl="1"/>
            <a:endParaRPr lang="en-US" altLang="zh-TW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Operator overload definitions generally very simple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Just perform “addition” particular to “your” type</a:t>
            </a:r>
          </a:p>
          <a:p>
            <a:pPr lvl="1"/>
            <a:endParaRPr lang="en-US" altLang="zh-TW" sz="2200" b="1" dirty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b="1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EFB2014A-F4E3-477E-95FB-7BE98D87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Overloaded "+"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6071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Given previous example: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Definition is “more involved” than simple “add” !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Must handle negative/positive values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Declarations:</a:t>
            </a:r>
          </a:p>
          <a:p>
            <a:r>
              <a:rPr lang="en-US" altLang="zh-TW" sz="2000" b="1" dirty="0"/>
              <a:t>	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 operator </a:t>
            </a:r>
            <a:r>
              <a:rPr lang="en-US" altLang="zh-TW" sz="2000" b="1" dirty="0">
                <a:solidFill>
                  <a:srgbClr val="FF0000"/>
                </a:solidFill>
              </a:rPr>
              <a:t>+</a:t>
            </a:r>
            <a:r>
              <a:rPr lang="en-US" altLang="zh-TW" sz="2000" b="1" dirty="0"/>
              <a:t> (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complex1,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complex2);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Overloads + for operands of type </a:t>
            </a:r>
            <a:r>
              <a:rPr lang="en-US" altLang="zh-TW" sz="2200" b="1" dirty="0"/>
              <a:t>Complex</a:t>
            </a:r>
            <a:r>
              <a:rPr lang="en-US" altLang="zh-TW" sz="22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Returned value is type </a:t>
            </a:r>
            <a:r>
              <a:rPr lang="en-US" altLang="zh-TW" sz="2200" b="1" dirty="0"/>
              <a:t>Complex</a:t>
            </a:r>
          </a:p>
          <a:p>
            <a:endParaRPr lang="en-US" altLang="zh-TW" sz="2000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3F38BF43-9A4B-4B91-9856-9FB50CE6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Overloaded "+" (example)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21" y="3169037"/>
            <a:ext cx="7715250" cy="1428750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CEF08F25-7A12-4115-8DA0-983589D8079E}"/>
              </a:ext>
            </a:extLst>
          </p:cNvPr>
          <p:cNvGrpSpPr/>
          <p:nvPr/>
        </p:nvGrpSpPr>
        <p:grpSpPr>
          <a:xfrm>
            <a:off x="777299" y="4433569"/>
            <a:ext cx="4306330" cy="1006083"/>
            <a:chOff x="1212727" y="5585301"/>
            <a:chExt cx="4306330" cy="1006083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9B03495-3F28-4D5E-A7D5-1D24B3A9D02C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365892" y="5585301"/>
              <a:ext cx="316228" cy="6367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4BCFD32-AB8B-4831-9469-ABAC087DBFDD}"/>
                </a:ext>
              </a:extLst>
            </p:cNvPr>
            <p:cNvSpPr txBox="1"/>
            <p:nvPr/>
          </p:nvSpPr>
          <p:spPr>
            <a:xfrm>
              <a:off x="1212727" y="6222052"/>
              <a:ext cx="4306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b="1" dirty="0"/>
                <a:t>Returned value is type Complex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3076CB5-47DF-4B83-97D3-7AEB7CFF658B}"/>
              </a:ext>
            </a:extLst>
          </p:cNvPr>
          <p:cNvGrpSpPr/>
          <p:nvPr/>
        </p:nvGrpSpPr>
        <p:grpSpPr>
          <a:xfrm>
            <a:off x="7010400" y="2654001"/>
            <a:ext cx="3264126" cy="978932"/>
            <a:chOff x="8969829" y="1459468"/>
            <a:chExt cx="3264126" cy="978932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55BB3972-F77F-4759-8579-B65AE05C0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9829" y="1828800"/>
              <a:ext cx="1391783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3F24FAE-A4E0-4A49-BB99-2735CB4135CF}"/>
                </a:ext>
              </a:extLst>
            </p:cNvPr>
            <p:cNvSpPr txBox="1"/>
            <p:nvPr/>
          </p:nvSpPr>
          <p:spPr>
            <a:xfrm>
              <a:off x="9232827" y="1459468"/>
              <a:ext cx="300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Accessor functions used</a:t>
              </a:r>
              <a:endParaRPr lang="zh-TW" altLang="en-US" b="1" dirty="0"/>
            </a:p>
          </p:txBody>
        </p:sp>
      </p:grpSp>
      <p:sp>
        <p:nvSpPr>
          <p:cNvPr id="18" name="日期版面配置區 3">
            <a:extLst>
              <a:ext uri="{FF2B5EF4-FFF2-40B4-BE49-F238E27FC236}">
                <a16:creationId xmlns:a16="http://schemas.microsoft.com/office/drawing/2014/main" id="{ABF0E77D-E952-471C-A742-15317D40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Overloaded "=="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725112"/>
            <a:ext cx="9305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Equality operator, ==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Enables comparison of Complex objects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Declaration: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b="1" dirty="0"/>
              <a:t>bool operator </a:t>
            </a:r>
            <a:r>
              <a:rPr lang="en-US" altLang="zh-TW" sz="2000" b="1" dirty="0">
                <a:solidFill>
                  <a:srgbClr val="FF0000"/>
                </a:solidFill>
              </a:rPr>
              <a:t>==</a:t>
            </a:r>
            <a:r>
              <a:rPr lang="en-US" altLang="zh-TW" sz="2000" b="1" dirty="0"/>
              <a:t>(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complex1,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complex2)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Returns bool type for </a:t>
            </a:r>
            <a:r>
              <a:rPr lang="en-US" altLang="zh-TW" sz="2200" b="1" dirty="0"/>
              <a:t>true</a:t>
            </a:r>
            <a:r>
              <a:rPr lang="en-US" altLang="zh-TW" sz="2200" dirty="0"/>
              <a:t>/</a:t>
            </a:r>
            <a:r>
              <a:rPr lang="en-US" altLang="zh-TW" sz="2200" b="1" dirty="0"/>
              <a:t>false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EA00D4A2-B46F-48DB-8791-A1AFFFF3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0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altLang="zh-TW" sz="4200" dirty="0"/>
              <a:t>Overloaded "==" (example)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81" y="3834360"/>
            <a:ext cx="10091523" cy="912004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D3B24304-08D5-4101-A6AF-C327B6ED6756}"/>
              </a:ext>
            </a:extLst>
          </p:cNvPr>
          <p:cNvGrpSpPr/>
          <p:nvPr/>
        </p:nvGrpSpPr>
        <p:grpSpPr>
          <a:xfrm>
            <a:off x="8343096" y="3198582"/>
            <a:ext cx="3264126" cy="978932"/>
            <a:chOff x="9131783" y="2326023"/>
            <a:chExt cx="3264126" cy="978932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CE9E16F-664F-443A-90CE-E41216C3B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783" y="2695355"/>
              <a:ext cx="1391783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0DF47D6-3577-4F55-94F2-FC98F744C757}"/>
                </a:ext>
              </a:extLst>
            </p:cNvPr>
            <p:cNvSpPr txBox="1"/>
            <p:nvPr/>
          </p:nvSpPr>
          <p:spPr>
            <a:xfrm>
              <a:off x="9394781" y="2326023"/>
              <a:ext cx="300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Accessor functions used</a:t>
              </a:r>
              <a:endParaRPr lang="zh-TW" altLang="en-US" b="1" dirty="0"/>
            </a:p>
          </p:txBody>
        </p:sp>
      </p:grp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C6B1519D-8C7E-4210-890E-3D1401FC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7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Returning by </a:t>
            </a:r>
            <a:r>
              <a:rPr lang="en-US" altLang="zh-TW" sz="4200" dirty="0" err="1"/>
              <a:t>const</a:t>
            </a:r>
            <a:r>
              <a:rPr lang="en-US" altLang="zh-TW" sz="4200" dirty="0"/>
              <a:t> Value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0753" y="2738507"/>
            <a:ext cx="97552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Consider “+” operator overload again……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 operator </a:t>
            </a:r>
            <a:r>
              <a:rPr lang="en-US" altLang="zh-TW" sz="2000" b="1" dirty="0">
                <a:solidFill>
                  <a:srgbClr val="FF0000"/>
                </a:solidFill>
              </a:rPr>
              <a:t>+</a:t>
            </a:r>
            <a:r>
              <a:rPr lang="en-US" altLang="zh-TW" sz="2000" b="1" dirty="0"/>
              <a:t> (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complex1,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complex2);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Return a “constant object”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D9E483-6A32-49DA-9856-F91172C26023}"/>
              </a:ext>
            </a:extLst>
          </p:cNvPr>
          <p:cNvSpPr txBox="1"/>
          <p:nvPr/>
        </p:nvSpPr>
        <p:spPr>
          <a:xfrm>
            <a:off x="5231644" y="4091040"/>
            <a:ext cx="1507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Why </a:t>
            </a:r>
            <a:r>
              <a:rPr lang="en-US" altLang="zh-TW" sz="3200" b="1" dirty="0">
                <a:latin typeface="PMingLiU" panose="02020500000000000000" pitchFamily="18" charset="-120"/>
                <a:ea typeface="PMingLiU" panose="02020500000000000000" pitchFamily="18" charset="-120"/>
              </a:rPr>
              <a:t>？</a:t>
            </a:r>
            <a:endParaRPr lang="en-US" altLang="zh-TW" sz="32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AF8681-EE71-4262-9BCD-C2E7E10C4A6C}"/>
              </a:ext>
            </a:extLst>
          </p:cNvPr>
          <p:cNvSpPr/>
          <p:nvPr/>
        </p:nvSpPr>
        <p:spPr>
          <a:xfrm>
            <a:off x="2207990" y="5150877"/>
            <a:ext cx="8806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Consider impact of returning “</a:t>
            </a:r>
            <a:r>
              <a:rPr lang="en-US" altLang="zh-TW" sz="2400" b="1" dirty="0"/>
              <a:t>non-const</a:t>
            </a:r>
            <a:r>
              <a:rPr lang="en-US" altLang="zh-TW" sz="2400" dirty="0"/>
              <a:t>” object to see …</a:t>
            </a: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BF2F1C39-E6A9-4823-B128-3890D77E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Returning by non-</a:t>
            </a:r>
            <a:r>
              <a:rPr lang="en-US" altLang="zh-TW" sz="4200" dirty="0" err="1"/>
              <a:t>const</a:t>
            </a:r>
            <a:r>
              <a:rPr lang="en-US" altLang="zh-TW" sz="4200" dirty="0"/>
              <a:t> Value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279018" y="2540200"/>
            <a:ext cx="89834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Can call member functions: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Could invoke member functions on object returned by expression m1+m2: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(m1+m2).output()	// legal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Can be modified!</a:t>
            </a:r>
            <a:r>
              <a:rPr lang="en-US" altLang="zh-TW" b="1" dirty="0">
                <a:latin typeface="PMingLiU" panose="02020500000000000000" pitchFamily="18" charset="-120"/>
                <a:ea typeface="PMingLiU" panose="02020500000000000000" pitchFamily="18" charset="-120"/>
              </a:rPr>
              <a:t> ？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ea typeface="PMingLiU" panose="02020500000000000000" pitchFamily="18" charset="-120"/>
              </a:rPr>
              <a:t>Even when they are not associated with any variable</a:t>
            </a:r>
            <a:endParaRPr lang="en-US" altLang="zh-TW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So we define the return object as </a:t>
            </a:r>
            <a:r>
              <a:rPr lang="en-US" altLang="zh-TW" sz="2400" b="1" dirty="0" err="1">
                <a:solidFill>
                  <a:srgbClr val="FF0000"/>
                </a:solidFill>
              </a:rPr>
              <a:t>const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5" y="4552721"/>
            <a:ext cx="5346232" cy="1667104"/>
          </a:xfrm>
          <a:prstGeom prst="rect">
            <a:avLst/>
          </a:prstGeom>
        </p:spPr>
      </p:pic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3A728D60-B390-4C5D-8BAD-8C9A9046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7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Unary Operators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C++ has unary operators: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1 operand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Example.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b="1" dirty="0"/>
              <a:t>-</a:t>
            </a:r>
            <a:r>
              <a:rPr lang="en-US" altLang="zh-TW" sz="2000" dirty="0"/>
              <a:t> (negation)	:	x = -y	//Sets x equal to negative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b="1" dirty="0"/>
              <a:t>++,--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Unary operations can also be overload!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78B00628-D6E3-458B-9575-05A9A6FC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2021/4/29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30359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495</Words>
  <Application>Microsoft Office PowerPoint</Application>
  <PresentationFormat>寬螢幕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新細明體</vt:lpstr>
      <vt:lpstr>Calibri</vt:lpstr>
      <vt:lpstr>Century</vt:lpstr>
      <vt:lpstr>Wingdings</vt:lpstr>
      <vt:lpstr>Wingdings 2</vt:lpstr>
      <vt:lpstr>框架</vt:lpstr>
      <vt:lpstr>C程式設計實驗(二) </vt:lpstr>
      <vt:lpstr>Overloading basics</vt:lpstr>
      <vt:lpstr>Overloaded "+"</vt:lpstr>
      <vt:lpstr>Overloaded "+" (example)</vt:lpstr>
      <vt:lpstr>Overloaded "=="</vt:lpstr>
      <vt:lpstr>Overloaded "==" (example)</vt:lpstr>
      <vt:lpstr>Returning by const Value</vt:lpstr>
      <vt:lpstr>Returning by non-const Value</vt:lpstr>
      <vt:lpstr>Overloading Unary Operators</vt:lpstr>
      <vt:lpstr>Overloading as member function</vt:lpstr>
      <vt:lpstr>Overloading as member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ncpc</cp:lastModifiedBy>
  <cp:revision>65</cp:revision>
  <dcterms:created xsi:type="dcterms:W3CDTF">2019-03-22T17:18:14Z</dcterms:created>
  <dcterms:modified xsi:type="dcterms:W3CDTF">2021-04-29T05:03:16Z</dcterms:modified>
</cp:coreProperties>
</file>