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3" r:id="rId3"/>
    <p:sldId id="262" r:id="rId4"/>
    <p:sldId id="264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C32B-DA03-48ED-9F20-AA2F425D835B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D2C1A-2BC1-41DF-9640-21FEAACBF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1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D2C1A-2BC1-41DF-9640-21FEAACBF24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27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7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44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1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2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12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10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4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771FEC-6FFF-48DA-86A4-88D74B380490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36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88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771FEC-6FFF-48DA-86A4-88D74B380490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678E77D-191B-424B-B474-09CF1417B62C}"/>
              </a:ext>
            </a:extLst>
          </p:cNvPr>
          <p:cNvSpPr>
            <a:spLocks noGrp="1"/>
          </p:cNvSpPr>
          <p:nvPr/>
        </p:nvSpPr>
        <p:spPr>
          <a:xfrm>
            <a:off x="1066783" y="940660"/>
            <a:ext cx="10058400" cy="24883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</p:spTree>
    <p:extLst>
      <p:ext uri="{BB962C8B-B14F-4D97-AF65-F5344CB8AC3E}">
        <p14:creationId xmlns:p14="http://schemas.microsoft.com/office/powerpoint/2010/main" val="209778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8-1</a:t>
            </a:r>
            <a:r>
              <a:rPr lang="zh-TW" altLang="en-US" dirty="0"/>
              <a:t>：</a:t>
            </a:r>
            <a:r>
              <a:rPr lang="en-US" altLang="zh-TW" dirty="0"/>
              <a:t> Overload  ‘&lt;‘  ‘==‘  ‘&gt;’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CE1BDA-A535-43DE-BF6E-CF70B4C6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請設計一個用來保存日期的</a:t>
            </a:r>
            <a:r>
              <a:rPr lang="en-US" altLang="zh-CN" dirty="0"/>
              <a:t>class </a:t>
            </a:r>
            <a:r>
              <a:rPr lang="en-US" altLang="zh-CN" b="1" dirty="0"/>
              <a:t>Date</a:t>
            </a:r>
            <a:r>
              <a:rPr lang="zh-CN" altLang="en-US" dirty="0"/>
              <a:t>，其</a:t>
            </a:r>
            <a:r>
              <a:rPr lang="en-US" altLang="zh-CN" dirty="0"/>
              <a:t>private</a:t>
            </a:r>
            <a:r>
              <a:rPr lang="zh-CN" altLang="en-US" dirty="0"/>
              <a:t>中的變數必須包含：年／月／日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第一部分必須能夠輸入三筆資料，且這三筆</a:t>
            </a:r>
            <a:r>
              <a:rPr lang="zh-CN" altLang="en-US" b="1" dirty="0"/>
              <a:t>各自以</a:t>
            </a:r>
            <a:r>
              <a:rPr lang="en-US" altLang="zh-CN" b="1" dirty="0"/>
              <a:t>class</a:t>
            </a:r>
            <a:r>
              <a:rPr lang="zh-CN" altLang="en-US" b="1" dirty="0"/>
              <a:t>宣告</a:t>
            </a:r>
            <a:r>
              <a:rPr lang="zh-CN" altLang="en-US" dirty="0"/>
              <a:t>，並且印至螢幕上。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第二部分必須比較輸入的日期先後順序。使用</a:t>
            </a:r>
            <a:r>
              <a:rPr lang="en-US" altLang="zh-CN" b="1" dirty="0"/>
              <a:t>Non-member function</a:t>
            </a:r>
            <a:r>
              <a:rPr lang="zh-CN" altLang="en-US" dirty="0"/>
              <a:t>方式，</a:t>
            </a:r>
            <a:r>
              <a:rPr lang="en-US" altLang="zh-CN" dirty="0"/>
              <a:t>overloading “</a:t>
            </a:r>
            <a:r>
              <a:rPr lang="en-US" altLang="zh-CN" b="1" dirty="0"/>
              <a:t>&gt;</a:t>
            </a:r>
            <a:r>
              <a:rPr lang="en-US" altLang="zh-CN" dirty="0"/>
              <a:t>” ”</a:t>
            </a:r>
            <a:r>
              <a:rPr lang="en-US" altLang="zh-CN" b="1" dirty="0"/>
              <a:t>&lt;”</a:t>
            </a:r>
            <a:r>
              <a:rPr lang="en-US" altLang="zh-CN" dirty="0"/>
              <a:t> “</a:t>
            </a:r>
            <a:r>
              <a:rPr lang="en-US" altLang="zh-CN" b="1" dirty="0"/>
              <a:t>==</a:t>
            </a:r>
            <a:r>
              <a:rPr lang="en-US" altLang="zh-CN" dirty="0"/>
              <a:t>”</a:t>
            </a:r>
            <a:r>
              <a:rPr lang="zh-CN" altLang="en-US" dirty="0"/>
              <a:t>三個判斷運算子。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92608" lvl="1" indent="0">
              <a:buNone/>
            </a:pPr>
            <a:r>
              <a:rPr lang="en-US" altLang="zh-TW" b="1" dirty="0"/>
              <a:t>&gt;</a:t>
            </a:r>
            <a:r>
              <a:rPr lang="en-US" altLang="zh-TW" dirty="0"/>
              <a:t> : </a:t>
            </a:r>
            <a:r>
              <a:rPr lang="zh-CN" altLang="en-US" dirty="0"/>
              <a:t>過載成回傳日期</a:t>
            </a:r>
            <a:r>
              <a:rPr lang="en-US" altLang="zh-CN" dirty="0"/>
              <a:t>A</a:t>
            </a:r>
            <a:r>
              <a:rPr lang="zh-CN" altLang="en-US" dirty="0"/>
              <a:t>是否在日期</a:t>
            </a:r>
            <a:r>
              <a:rPr lang="en-US" altLang="zh-CN" dirty="0"/>
              <a:t>B</a:t>
            </a:r>
            <a:r>
              <a:rPr lang="zh-CN" altLang="en-US" dirty="0"/>
              <a:t>之後。</a:t>
            </a:r>
            <a:endParaRPr lang="en-US" altLang="zh-TW" dirty="0"/>
          </a:p>
          <a:p>
            <a:pPr marL="292608" lvl="1" indent="0">
              <a:buNone/>
            </a:pPr>
            <a:r>
              <a:rPr lang="en-US" altLang="zh-TW" b="1" dirty="0"/>
              <a:t>&lt;</a:t>
            </a:r>
            <a:r>
              <a:rPr lang="en-US" altLang="zh-TW" dirty="0"/>
              <a:t> : </a:t>
            </a:r>
            <a:r>
              <a:rPr lang="zh-CN" altLang="en-US" dirty="0"/>
              <a:t>過載成回傳日期</a:t>
            </a:r>
            <a:r>
              <a:rPr lang="en-US" altLang="zh-CN" dirty="0"/>
              <a:t>A</a:t>
            </a:r>
            <a:r>
              <a:rPr lang="zh-CN" altLang="en-US" dirty="0"/>
              <a:t>是否在日期</a:t>
            </a:r>
            <a:r>
              <a:rPr lang="en-US" altLang="zh-CN" dirty="0"/>
              <a:t>B</a:t>
            </a:r>
            <a:r>
              <a:rPr lang="zh-CN" altLang="en-US" dirty="0"/>
              <a:t>之前。</a:t>
            </a:r>
            <a:endParaRPr lang="en-US" altLang="zh-TW" dirty="0"/>
          </a:p>
          <a:p>
            <a:pPr marL="292608" lvl="1" indent="0">
              <a:buNone/>
            </a:pPr>
            <a:r>
              <a:rPr lang="en-US" altLang="zh-TW" b="1" dirty="0"/>
              <a:t>==</a:t>
            </a:r>
            <a:r>
              <a:rPr lang="en-US" altLang="zh-TW" dirty="0"/>
              <a:t> : </a:t>
            </a:r>
            <a:r>
              <a:rPr lang="zh-CN" altLang="en-US" dirty="0"/>
              <a:t>過載成回傳日期</a:t>
            </a:r>
            <a:r>
              <a:rPr lang="en-US" altLang="zh-CN" dirty="0"/>
              <a:t>A</a:t>
            </a:r>
            <a:r>
              <a:rPr lang="zh-CN" altLang="en-US" dirty="0"/>
              <a:t>是否等於日期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4229809-8876-4B3C-BD89-56D9F3142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93" y="3895563"/>
            <a:ext cx="5802232" cy="20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8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8-2</a:t>
            </a:r>
            <a:r>
              <a:rPr lang="zh-TW" altLang="en-US" dirty="0"/>
              <a:t>：</a:t>
            </a:r>
            <a:r>
              <a:rPr lang="en-US" altLang="zh-TW" dirty="0"/>
              <a:t>Overload  ‘ + ‘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0AEDFC3-4291-4D54-80ED-F8817E909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承</a:t>
            </a:r>
            <a:r>
              <a:rPr lang="en-US" altLang="zh-TW" dirty="0"/>
              <a:t>8</a:t>
            </a:r>
            <a:r>
              <a:rPr lang="en-US" altLang="zh-CN" dirty="0"/>
              <a:t>-1</a:t>
            </a:r>
            <a:r>
              <a:rPr lang="zh-TW" altLang="en-US" dirty="0"/>
              <a:t>的</a:t>
            </a:r>
            <a:r>
              <a:rPr lang="en-US" altLang="zh-CN" dirty="0"/>
              <a:t>class </a:t>
            </a:r>
            <a:r>
              <a:rPr lang="en-US" altLang="zh-CN" b="1" dirty="0"/>
              <a:t>Date</a:t>
            </a:r>
            <a:r>
              <a:rPr lang="zh-CN" altLang="en-US" dirty="0"/>
              <a:t>，請使用</a:t>
            </a:r>
            <a:r>
              <a:rPr lang="en-US" altLang="zh-CN" b="1" dirty="0"/>
              <a:t>Non-member function</a:t>
            </a:r>
            <a:r>
              <a:rPr lang="zh-CN" altLang="en-US" dirty="0"/>
              <a:t>方式，</a:t>
            </a:r>
            <a:r>
              <a:rPr lang="en-US" altLang="zh-CN" dirty="0"/>
              <a:t>overload “</a:t>
            </a:r>
            <a:r>
              <a:rPr lang="en-US" altLang="zh-CN" b="1" dirty="0"/>
              <a:t>+</a:t>
            </a:r>
            <a:r>
              <a:rPr lang="en-US" altLang="zh-CN" dirty="0"/>
              <a:t>”</a:t>
            </a:r>
            <a:r>
              <a:rPr lang="zh-CN" altLang="en-US" dirty="0"/>
              <a:t>，將其變成可以</a:t>
            </a:r>
            <a:endParaRPr lang="en-US" altLang="zh-CN" dirty="0"/>
          </a:p>
          <a:p>
            <a:r>
              <a:rPr lang="zh-CN" altLang="en-US" dirty="0"/>
              <a:t>計算幾天後的日期。</a:t>
            </a:r>
            <a:endParaRPr lang="en-US" altLang="zh-CN" dirty="0"/>
          </a:p>
          <a:p>
            <a:r>
              <a:rPr lang="zh-CN" altLang="en-US" dirty="0"/>
              <a:t>此題無需考慮閏年與否，</a:t>
            </a:r>
            <a:r>
              <a:rPr lang="en-US" altLang="zh-CN" dirty="0"/>
              <a:t>2</a:t>
            </a:r>
            <a:r>
              <a:rPr lang="zh-CN" altLang="en-US" dirty="0"/>
              <a:t>月以</a:t>
            </a:r>
            <a:r>
              <a:rPr lang="en-US" altLang="zh-CN" b="1" dirty="0"/>
              <a:t>28</a:t>
            </a:r>
            <a:r>
              <a:rPr lang="zh-CN" altLang="en-US" b="1" dirty="0"/>
              <a:t>天</a:t>
            </a:r>
            <a:r>
              <a:rPr lang="zh-CN" altLang="en-US" dirty="0"/>
              <a:t>計算。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en-US" altLang="zh-CN" b="1" dirty="0"/>
              <a:t>    + :</a:t>
            </a:r>
            <a:r>
              <a:rPr lang="en-US" altLang="zh-CN" dirty="0"/>
              <a:t> </a:t>
            </a:r>
            <a:r>
              <a:rPr lang="zh-CN" altLang="en-US" dirty="0"/>
              <a:t>過載後須回傳的</a:t>
            </a:r>
            <a:r>
              <a:rPr lang="zh-CN" altLang="en-US" b="1" dirty="0"/>
              <a:t>相加後之日期</a:t>
            </a:r>
            <a:r>
              <a:rPr lang="zh-CN" altLang="en-US" dirty="0"/>
              <a:t>。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39CBBE-E0BA-4529-98E6-410A97FA9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21688"/>
            <a:ext cx="5800275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3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8-3</a:t>
            </a:r>
            <a:r>
              <a:rPr lang="zh-TW" altLang="en-US" dirty="0"/>
              <a:t>：</a:t>
            </a:r>
            <a:r>
              <a:rPr lang="en-US" altLang="zh-TW" dirty="0"/>
              <a:t>Overload  ‘ – ‘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2F3FEA-BB5C-48FA-905F-85B82ED7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承</a:t>
            </a:r>
            <a:r>
              <a:rPr lang="en-US" altLang="zh-TW" dirty="0"/>
              <a:t>8</a:t>
            </a:r>
            <a:r>
              <a:rPr lang="en-US" altLang="zh-CN" dirty="0"/>
              <a:t>-1</a:t>
            </a:r>
            <a:r>
              <a:rPr lang="zh-TW" altLang="en-US" dirty="0"/>
              <a:t>的</a:t>
            </a:r>
            <a:r>
              <a:rPr lang="en-US" altLang="zh-CN" dirty="0"/>
              <a:t>class </a:t>
            </a:r>
            <a:r>
              <a:rPr lang="en-US" altLang="zh-CN" b="1" dirty="0"/>
              <a:t>Date</a:t>
            </a:r>
            <a:r>
              <a:rPr lang="zh-CN" altLang="en-US" dirty="0"/>
              <a:t>，請使用</a:t>
            </a:r>
            <a:r>
              <a:rPr lang="en-US" altLang="zh-CN" b="1" dirty="0"/>
              <a:t>Non-member function</a:t>
            </a:r>
            <a:r>
              <a:rPr lang="zh-CN" altLang="en-US" dirty="0"/>
              <a:t>方式，</a:t>
            </a:r>
            <a:r>
              <a:rPr lang="en-US" altLang="zh-CN" dirty="0"/>
              <a:t>overload “</a:t>
            </a:r>
            <a:r>
              <a:rPr lang="en-US" altLang="zh-CN" b="1" dirty="0"/>
              <a:t>-</a:t>
            </a:r>
            <a:r>
              <a:rPr lang="en-US" altLang="zh-CN" dirty="0"/>
              <a:t>”</a:t>
            </a:r>
            <a:r>
              <a:rPr lang="zh-CN" altLang="en-US" dirty="0"/>
              <a:t>，可以計算兩個</a:t>
            </a:r>
            <a:endParaRPr lang="en-US" altLang="zh-CN" dirty="0"/>
          </a:p>
          <a:p>
            <a:r>
              <a:rPr lang="zh-CN" altLang="en-US" dirty="0"/>
              <a:t>日期差距幾天的功能。</a:t>
            </a:r>
            <a:endParaRPr lang="en-US" altLang="zh-CN" dirty="0"/>
          </a:p>
          <a:p>
            <a:r>
              <a:rPr lang="zh-CN" altLang="en-US" dirty="0"/>
              <a:t>此題無需考慮閏年與否，</a:t>
            </a:r>
            <a:r>
              <a:rPr lang="en-US" altLang="zh-CN" dirty="0"/>
              <a:t>2</a:t>
            </a:r>
            <a:r>
              <a:rPr lang="zh-CN" altLang="en-US" dirty="0"/>
              <a:t>月以</a:t>
            </a:r>
            <a:r>
              <a:rPr lang="en-US" altLang="zh-CN" b="1" dirty="0"/>
              <a:t>28</a:t>
            </a:r>
            <a:r>
              <a:rPr lang="zh-CN" altLang="en-US" b="1" dirty="0"/>
              <a:t>天</a:t>
            </a:r>
            <a:r>
              <a:rPr lang="zh-CN" altLang="en-US" dirty="0"/>
              <a:t>計算。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b="1" dirty="0"/>
              <a:t>     - : </a:t>
            </a:r>
            <a:r>
              <a:rPr lang="zh-CN" altLang="en-US" dirty="0"/>
              <a:t>過載後必須計算出</a:t>
            </a:r>
            <a:r>
              <a:rPr lang="zh-CN" altLang="en-US" b="1" dirty="0"/>
              <a:t>兩日期相減之後的結果</a:t>
            </a:r>
            <a:r>
              <a:rPr lang="zh-CN" altLang="en-US" dirty="0"/>
              <a:t>，回傳值為 </a:t>
            </a:r>
            <a:r>
              <a:rPr lang="en-US" altLang="zh-CN" dirty="0"/>
              <a:t>int-type</a:t>
            </a:r>
            <a:r>
              <a:rPr lang="zh-CN" altLang="en-US" dirty="0"/>
              <a:t>。</a:t>
            </a:r>
            <a:endParaRPr lang="en-US" altLang="zh-TW" dirty="0"/>
          </a:p>
        </p:txBody>
      </p:sp>
      <p:pic>
        <p:nvPicPr>
          <p:cNvPr id="4" name="圖片 3" descr="一張含有 物件, 發現 的圖片&#10;&#10;描述是以高可信度產生">
            <a:extLst>
              <a:ext uri="{FF2B5EF4-FFF2-40B4-BE49-F238E27FC236}">
                <a16:creationId xmlns:a16="http://schemas.microsoft.com/office/drawing/2014/main" id="{375594BB-B2AA-4F21-8FC8-8397F968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45635"/>
            <a:ext cx="5799600" cy="10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8-4</a:t>
            </a:r>
            <a:r>
              <a:rPr lang="zh-TW" altLang="en-US" dirty="0"/>
              <a:t>：三進位計算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/>
              <a:t>寫一支程式，可以計算三進位的</a:t>
            </a:r>
            <a:r>
              <a:rPr lang="zh-TW" altLang="en-US" b="1" dirty="0"/>
              <a:t>加法、減法與乘法</a:t>
            </a:r>
            <a:r>
              <a:rPr lang="zh-TW" altLang="en-US" dirty="0"/>
              <a:t>，必須建立一個</a:t>
            </a:r>
            <a:r>
              <a:rPr lang="en-US" altLang="zh-TW" dirty="0"/>
              <a:t>Class 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Trit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202122"/>
                </a:solidFill>
              </a:rPr>
              <a:t>operator </a:t>
            </a:r>
            <a:r>
              <a:rPr lang="en-US" altLang="zh-CN" dirty="0"/>
              <a:t>overloading</a:t>
            </a:r>
            <a:r>
              <a:rPr lang="zh-TW" altLang="en-US" dirty="0"/>
              <a:t> </a:t>
            </a:r>
            <a:r>
              <a:rPr lang="zh-TW" altLang="en-US" b="1" dirty="0"/>
              <a:t>使用</a:t>
            </a:r>
            <a:r>
              <a:rPr lang="en-US" altLang="zh-CN" b="1" dirty="0"/>
              <a:t>member function</a:t>
            </a:r>
            <a:r>
              <a:rPr lang="zh-TW" altLang="en-US" b="1" dirty="0"/>
              <a:t> </a:t>
            </a:r>
            <a:r>
              <a:rPr lang="zh-TW" altLang="en-US" dirty="0"/>
              <a:t>來完成</a:t>
            </a:r>
            <a:r>
              <a:rPr lang="en-US" altLang="zh-TW" dirty="0"/>
              <a:t>: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DCBE6BA-CB5A-4A00-B720-6E6127BB7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41470"/>
              </p:ext>
            </p:extLst>
          </p:nvPr>
        </p:nvGraphicFramePr>
        <p:xfrm>
          <a:off x="199055" y="2879558"/>
          <a:ext cx="2967656" cy="298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828">
                  <a:extLst>
                    <a:ext uri="{9D8B030D-6E8A-4147-A177-3AD203B41FA5}">
                      <a16:colId xmlns:a16="http://schemas.microsoft.com/office/drawing/2014/main" val="4212601325"/>
                    </a:ext>
                  </a:extLst>
                </a:gridCol>
                <a:gridCol w="1483828">
                  <a:extLst>
                    <a:ext uri="{9D8B030D-6E8A-4147-A177-3AD203B41FA5}">
                      <a16:colId xmlns:a16="http://schemas.microsoft.com/office/drawing/2014/main" val="2018296220"/>
                    </a:ext>
                  </a:extLst>
                </a:gridCol>
              </a:tblGrid>
              <a:tr h="373692">
                <a:tc>
                  <a:txBody>
                    <a:bodyPr/>
                    <a:lstStyle/>
                    <a:p>
                      <a:r>
                        <a:rPr lang="zh-TW" altLang="en-US" dirty="0"/>
                        <a:t>十進位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三進位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02850"/>
                  </a:ext>
                </a:extLst>
              </a:tr>
              <a:tr h="373692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845213"/>
                  </a:ext>
                </a:extLst>
              </a:tr>
              <a:tr h="373692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90999"/>
                  </a:ext>
                </a:extLst>
              </a:tr>
              <a:tr h="373692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0653"/>
                  </a:ext>
                </a:extLst>
              </a:tr>
              <a:tr h="373692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88403"/>
                  </a:ext>
                </a:extLst>
              </a:tr>
              <a:tr h="373692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02229"/>
                  </a:ext>
                </a:extLst>
              </a:tr>
              <a:tr h="373692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4655"/>
                  </a:ext>
                </a:extLst>
              </a:tr>
              <a:tr h="373692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08615"/>
                  </a:ext>
                </a:extLst>
              </a:tr>
            </a:tbl>
          </a:graphicData>
        </a:graphic>
      </p:graphicFrame>
      <p:grpSp>
        <p:nvGrpSpPr>
          <p:cNvPr id="14" name="群組 13">
            <a:extLst>
              <a:ext uri="{FF2B5EF4-FFF2-40B4-BE49-F238E27FC236}">
                <a16:creationId xmlns:a16="http://schemas.microsoft.com/office/drawing/2014/main" id="{2A45653F-78FB-48FF-83E6-6797C75C7692}"/>
              </a:ext>
            </a:extLst>
          </p:cNvPr>
          <p:cNvGrpSpPr/>
          <p:nvPr/>
        </p:nvGrpSpPr>
        <p:grpSpPr>
          <a:xfrm>
            <a:off x="6554058" y="3019837"/>
            <a:ext cx="4737980" cy="3097910"/>
            <a:chOff x="6417700" y="2771184"/>
            <a:chExt cx="4737980" cy="3097910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23EC801-B371-4357-87FD-A625CC249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7700" y="2771184"/>
              <a:ext cx="4737980" cy="309791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D4D3F25-C876-4EA9-A855-DBD3B6E98009}"/>
                </a:ext>
              </a:extLst>
            </p:cNvPr>
            <p:cNvSpPr txBox="1"/>
            <p:nvPr/>
          </p:nvSpPr>
          <p:spPr>
            <a:xfrm>
              <a:off x="7816434" y="3336758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6</a:t>
              </a:r>
              <a:r>
                <a:rPr lang="zh-TW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r>
                <a:rPr lang="zh-TW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5</a:t>
              </a:r>
              <a:r>
                <a:rPr lang="zh-TW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=</a:t>
              </a:r>
              <a:r>
                <a:rPr lang="zh-TW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11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1D0DEC2-5F14-438E-A9B9-6C3449AACEDE}"/>
                </a:ext>
              </a:extLst>
            </p:cNvPr>
            <p:cNvSpPr txBox="1"/>
            <p:nvPr/>
          </p:nvSpPr>
          <p:spPr>
            <a:xfrm>
              <a:off x="7816434" y="4418260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5</a:t>
              </a:r>
              <a:r>
                <a:rPr lang="zh-TW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-</a:t>
              </a:r>
              <a:r>
                <a:rPr lang="zh-TW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4</a:t>
              </a:r>
              <a:r>
                <a:rPr lang="zh-TW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=</a:t>
              </a:r>
              <a:r>
                <a:rPr lang="zh-TW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DD6BCFD-F1BF-40B0-8785-271EE5EFC235}"/>
                </a:ext>
              </a:extLst>
            </p:cNvPr>
            <p:cNvSpPr txBox="1"/>
            <p:nvPr/>
          </p:nvSpPr>
          <p:spPr>
            <a:xfrm>
              <a:off x="7816434" y="5499762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6</a:t>
              </a:r>
              <a:r>
                <a:rPr lang="zh-TW" altLang="en-US" dirty="0">
                  <a:solidFill>
                    <a:srgbClr val="FF0000"/>
                  </a:solidFill>
                </a:rPr>
                <a:t> * </a:t>
              </a:r>
              <a:r>
                <a:rPr lang="en-US" altLang="zh-TW" dirty="0">
                  <a:solidFill>
                    <a:srgbClr val="FF0000"/>
                  </a:solidFill>
                </a:rPr>
                <a:t>4</a:t>
              </a:r>
              <a:r>
                <a:rPr lang="zh-TW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=</a:t>
              </a:r>
              <a:r>
                <a:rPr lang="zh-TW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24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2BDBE7-CCBB-405D-9DF7-84CE23FEBDED}"/>
              </a:ext>
            </a:extLst>
          </p:cNvPr>
          <p:cNvSpPr txBox="1"/>
          <p:nvPr/>
        </p:nvSpPr>
        <p:spPr>
          <a:xfrm>
            <a:off x="1097280" y="2510226"/>
            <a:ext cx="655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Hint :</a:t>
            </a:r>
            <a:r>
              <a:rPr lang="zh-TW" altLang="en-US" dirty="0"/>
              <a:t> 可將三進位轉成十進位後作計算，計算完成後再轉回。</a:t>
            </a:r>
          </a:p>
        </p:txBody>
      </p: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55CCABD8-FB67-4F35-9249-9DEB4A223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1986"/>
              </p:ext>
            </p:extLst>
          </p:nvPr>
        </p:nvGraphicFramePr>
        <p:xfrm>
          <a:off x="3303069" y="2879558"/>
          <a:ext cx="2967656" cy="298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828">
                  <a:extLst>
                    <a:ext uri="{9D8B030D-6E8A-4147-A177-3AD203B41FA5}">
                      <a16:colId xmlns:a16="http://schemas.microsoft.com/office/drawing/2014/main" val="4212601325"/>
                    </a:ext>
                  </a:extLst>
                </a:gridCol>
                <a:gridCol w="1483828">
                  <a:extLst>
                    <a:ext uri="{9D8B030D-6E8A-4147-A177-3AD203B41FA5}">
                      <a16:colId xmlns:a16="http://schemas.microsoft.com/office/drawing/2014/main" val="2018296220"/>
                    </a:ext>
                  </a:extLst>
                </a:gridCol>
              </a:tblGrid>
              <a:tr h="373692">
                <a:tc>
                  <a:txBody>
                    <a:bodyPr/>
                    <a:lstStyle/>
                    <a:p>
                      <a:r>
                        <a:rPr lang="zh-TW" altLang="en-US" dirty="0"/>
                        <a:t>十進位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三進位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02850"/>
                  </a:ext>
                </a:extLst>
              </a:tr>
              <a:tr h="373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845213"/>
                  </a:ext>
                </a:extLst>
              </a:tr>
              <a:tr h="373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22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90999"/>
                  </a:ext>
                </a:extLst>
              </a:tr>
              <a:tr h="373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0653"/>
                  </a:ext>
                </a:extLst>
              </a:tr>
              <a:tr h="373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88403"/>
                  </a:ext>
                </a:extLst>
              </a:tr>
              <a:tr h="373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102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02229"/>
                  </a:ext>
                </a:extLst>
              </a:tr>
              <a:tr h="373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110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4655"/>
                  </a:ext>
                </a:extLst>
              </a:tr>
              <a:tr h="3736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111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08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07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Abadi"/>
        <a:ea typeface="微軟正黑體"/>
        <a:cs typeface=""/>
      </a:majorFont>
      <a:minorFont>
        <a:latin typeface="Abadi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1177</TotalTime>
  <Words>364</Words>
  <Application>Microsoft Office PowerPoint</Application>
  <PresentationFormat>寬螢幕</PresentationFormat>
  <Paragraphs>61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Abadi</vt:lpstr>
      <vt:lpstr>微軟正黑體</vt:lpstr>
      <vt:lpstr>新細明體</vt:lpstr>
      <vt:lpstr>Arial</vt:lpstr>
      <vt:lpstr>Calibri</vt:lpstr>
      <vt:lpstr>Wingdings</vt:lpstr>
      <vt:lpstr>回顧</vt:lpstr>
      <vt:lpstr>PowerPoint 簡報</vt:lpstr>
      <vt:lpstr>課堂練習8-1： Overload  ‘&lt;‘  ‘==‘  ‘&gt;’</vt:lpstr>
      <vt:lpstr>課堂練習8-2：Overload  ‘ + ‘</vt:lpstr>
      <vt:lpstr>課堂練習8-3：Overload  ‘ – ‘</vt:lpstr>
      <vt:lpstr>課堂練習8-4：三進位計算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張榮翔</dc:creator>
  <cp:lastModifiedBy>ncpc</cp:lastModifiedBy>
  <cp:revision>81</cp:revision>
  <dcterms:created xsi:type="dcterms:W3CDTF">2018-03-29T11:23:56Z</dcterms:created>
  <dcterms:modified xsi:type="dcterms:W3CDTF">2021-04-29T05:28:19Z</dcterms:modified>
</cp:coreProperties>
</file>