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76" r:id="rId3"/>
    <p:sldId id="257" r:id="rId4"/>
    <p:sldId id="290" r:id="rId5"/>
    <p:sldId id="281" r:id="rId6"/>
    <p:sldId id="291" r:id="rId7"/>
    <p:sldId id="292" r:id="rId8"/>
    <p:sldId id="29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8CA1-CCD1-44BF-AF74-4ACA54A38F31}" type="datetime1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953F-E1E6-4579-8C7E-FB8703C5D661}" type="datetime1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3839-B669-4A79-B36C-EF859F643F55}" type="datetime1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2F5D-7E97-473D-8854-910A69EE3644}" type="datetime1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432-091C-4433-96D7-733EAB4F3D93}" type="datetime1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67-0732-48C8-A5F4-FC65D1A61B7E}" type="datetime1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CE2-63FC-4B1B-8B11-A3298DC6324A}" type="datetime1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875-11B8-4924-9B5F-7C35293EC0C9}" type="datetime1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7E6-C484-4C86-9451-E8BD6DF8D153}" type="datetime1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CFB-01CF-4153-81AE-57AB767C1C4C}" type="datetime1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6DF88C-7023-433F-9C51-A8CC88DB3C79}" type="datetime1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Chapter9.  Operator Overloading</a:t>
            </a:r>
            <a:r>
              <a:rPr lang="zh-TW" altLang="en-US" sz="4200"/>
              <a:t> </a:t>
            </a:r>
            <a:r>
              <a:rPr lang="en-US" altLang="zh-TW" sz="4200"/>
              <a:t>(2)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2021/5/6</a:t>
            </a:r>
            <a:r>
              <a:rPr lang="zh-TW" altLang="en-US" dirty="0"/>
              <a:t>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Learning Objectives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Calibri"/>
                <a:ea typeface="微軟正黑體"/>
              </a:rPr>
              <a:t>Operator Overloading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Friend Functions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Overloading &gt;&gt; and &lt;&lt;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TW" sz="2400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9DC374FA-8C2A-42CE-93A7-B4A50335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/>
              <a:t>2021/5/6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65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Friend Functions (1 / 2)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>
                <a:solidFill>
                  <a:srgbClr val="FF0000"/>
                </a:solidFill>
              </a:rPr>
              <a:t>Nonmember Functions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Recall : operator overloads as nonmembers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They access data through accessor and mutator functions.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Very inefficient (overhead of calls)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Friends can directly access </a:t>
            </a:r>
            <a:r>
              <a:rPr lang="en-US" altLang="zh-TW" sz="2400" b="1" dirty="0">
                <a:solidFill>
                  <a:srgbClr val="FF0000"/>
                </a:solidFill>
              </a:rPr>
              <a:t>private class data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No overhead , more efficient.</a:t>
            </a: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3</a:t>
            </a:fld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BA97D6A-83DA-457B-82ED-FCBEDD1A2ACF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6092497" y="4901760"/>
            <a:ext cx="1" cy="669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5E787B-6724-4B14-8496-C56FD2577F15}"/>
              </a:ext>
            </a:extLst>
          </p:cNvPr>
          <p:cNvSpPr txBox="1"/>
          <p:nvPr/>
        </p:nvSpPr>
        <p:spPr>
          <a:xfrm>
            <a:off x="1600752" y="5571145"/>
            <a:ext cx="898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Best to make nonmember operator overloads friends !</a:t>
            </a:r>
            <a:endParaRPr lang="zh-TW" altLang="en-US" sz="2800" b="1" dirty="0"/>
          </a:p>
        </p:txBody>
      </p:sp>
      <p:sp>
        <p:nvSpPr>
          <p:cNvPr id="13" name="日期版面配置區 3">
            <a:extLst>
              <a:ext uri="{FF2B5EF4-FFF2-40B4-BE49-F238E27FC236}">
                <a16:creationId xmlns:a16="http://schemas.microsoft.com/office/drawing/2014/main" id="{98DF6CFC-ACDC-4AFD-B300-78F9D205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/>
              <a:t>2021/5/6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51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Friend Functions (2 / 2)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Friend </a:t>
            </a:r>
            <a:r>
              <a:rPr lang="en-US" altLang="zh-TW" sz="2400" dirty="0">
                <a:solidFill>
                  <a:srgbClr val="000000"/>
                </a:solidFill>
              </a:rPr>
              <a:t>function uses : Operator Overloads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Most common use of friends.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Improves efficiency.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voids calling accessor / mutator member functions.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Operator must have access anyway.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Might as well give full access as friend.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8D97E951-6450-46A4-8CEA-6AD31E5C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/>
              <a:t>2021/5/6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647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Overloading &gt;&gt; and &lt;&lt; (1 / 3)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Enables input and output of our objects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Similar to other operator overloads.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New subtleties</a:t>
            </a: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Improves readability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Like all operator overloads do.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Enables 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cout </a:t>
            </a:r>
            <a:r>
              <a:rPr lang="en-US" altLang="zh-TW" sz="2000" b="1" dirty="0">
                <a:solidFill>
                  <a:srgbClr val="FF0000"/>
                </a:solidFill>
                <a:latin typeface="Calibri"/>
                <a:ea typeface="微軟正黑體"/>
              </a:rPr>
              <a:t>&lt;&lt;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myObject;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cin </a:t>
            </a:r>
            <a:r>
              <a:rPr lang="en-US" altLang="zh-TW" sz="2000" b="1" dirty="0">
                <a:solidFill>
                  <a:srgbClr val="FF0000"/>
                </a:solidFill>
                <a:latin typeface="Calibri"/>
                <a:ea typeface="微軟正黑體"/>
              </a:rPr>
              <a:t>&gt;&gt;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myObject;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Instead of need for 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myObject.output();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D85C6A4C-17CB-44D1-9986-5FC49096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/>
              <a:t>2021/5/6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91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Overloading &gt;&gt; and &lt;&lt; (2 / 3)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Example. (declaration / calling)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class Money</a:t>
            </a:r>
          </a:p>
          <a:p>
            <a:pPr lvl="1"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{	……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friend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ostream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&amp; operator </a:t>
            </a:r>
            <a:r>
              <a:rPr lang="en-US" altLang="zh-TW" sz="2000" b="1" dirty="0">
                <a:solidFill>
                  <a:srgbClr val="FF0000"/>
                </a:solidFill>
                <a:latin typeface="Calibri"/>
                <a:ea typeface="微軟正黑體"/>
              </a:rPr>
              <a:t>&lt;&lt;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(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ostream&amp; outs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, const Money &amp; amount);</a:t>
            </a:r>
          </a:p>
          <a:p>
            <a:pPr lvl="1"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	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friend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istream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&amp; operator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&gt;&gt;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(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istream&amp; ins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, Money&amp; amount);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																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}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int main ()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{	……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Money yourAmount;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cin </a:t>
            </a:r>
            <a:r>
              <a:rPr lang="en-US" altLang="zh-TW" sz="2000" b="1" dirty="0">
                <a:solidFill>
                  <a:srgbClr val="FF0000"/>
                </a:solidFill>
                <a:latin typeface="Calibri"/>
                <a:ea typeface="微軟正黑體"/>
              </a:rPr>
              <a:t>&gt;&gt;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yourAmount;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cout </a:t>
            </a:r>
            <a:r>
              <a:rPr lang="en-US" altLang="zh-TW" sz="2000" b="1" dirty="0">
                <a:solidFill>
                  <a:srgbClr val="FF0000"/>
                </a:solidFill>
                <a:latin typeface="Calibri"/>
                <a:ea typeface="微軟正黑體"/>
              </a:rPr>
              <a:t>&lt;&lt;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“Your amount is ” </a:t>
            </a:r>
            <a:r>
              <a:rPr lang="en-US" altLang="zh-TW" sz="2000" b="1" dirty="0">
                <a:solidFill>
                  <a:srgbClr val="FF0000"/>
                </a:solidFill>
                <a:latin typeface="Calibri"/>
                <a:ea typeface="微軟正黑體"/>
              </a:rPr>
              <a:t>&lt;&lt;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yourAmount &lt;&lt; endl;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																}</a:t>
            </a: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97FCC607-C087-453E-8CA5-3F4082C2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/>
              <a:t>2021/5/6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678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Overloading &gt;&gt; and &lt;&lt; (3 / 3)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Example. (definition)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ostream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&amp; operator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&lt;&lt;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(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ostream&amp; outs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, const Money&amp; amount)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{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......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if (amount.dollars &lt; 0 || amount.cents &lt; 0)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	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outs &lt;&lt; 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“$-”;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else 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	</a:t>
            </a: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outs &lt;&lt; 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“$+”;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……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	</a:t>
            </a:r>
            <a:r>
              <a:rPr lang="en-US" altLang="zh-TW" sz="2000" b="1" dirty="0">
                <a:solidFill>
                  <a:srgbClr val="FF0000"/>
                </a:solidFill>
                <a:latin typeface="Calibri"/>
                <a:ea typeface="微軟正黑體"/>
              </a:rPr>
              <a:t>return outs;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libri"/>
                <a:ea typeface="微軟正黑體"/>
              </a:rPr>
              <a:t>																		}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1F7383F2-BCDE-459F-BB19-96952DA1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r>
              <a:rPr lang="en-US" altLang="zh-TW" dirty="0"/>
              <a:t>2021/5/6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699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Overloading &gt;&gt; and &lt;&lt; (3 / 3)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Example. (definition)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>
                <a:solidFill>
                  <a:srgbClr val="000000"/>
                </a:solidFill>
                <a:latin typeface="Calibri"/>
                <a:ea typeface="微軟正黑體"/>
              </a:rPr>
              <a:t>i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stream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&amp; operator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&gt;&gt;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(</a:t>
            </a:r>
            <a:r>
              <a:rPr lang="en-US" altLang="zh-TW" sz="2000" b="1" dirty="0" err="1">
                <a:solidFill>
                  <a:srgbClr val="000000"/>
                </a:solidFill>
                <a:latin typeface="Calibri"/>
                <a:ea typeface="微軟正黑體"/>
              </a:rPr>
              <a:t>i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stream&amp; ins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, const Money&amp; amount)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	......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	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ins &gt;&gt;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amount.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dollars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lvl="1"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	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ins &gt;&gt;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amount.</a:t>
            </a: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 cents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	……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	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return ins;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																	}</a:t>
            </a: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1F7383F2-BCDE-459F-BB19-96952DA1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2021/5/6</a:t>
            </a:r>
            <a:r>
              <a: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610156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480</Words>
  <Application>Microsoft Office PowerPoint</Application>
  <PresentationFormat>寬螢幕</PresentationFormat>
  <Paragraphs>85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</vt:lpstr>
      <vt:lpstr>Wingdings</vt:lpstr>
      <vt:lpstr>Wingdings 2</vt:lpstr>
      <vt:lpstr>框架</vt:lpstr>
      <vt:lpstr>C程式設計實驗(二) </vt:lpstr>
      <vt:lpstr>Learning Objectives</vt:lpstr>
      <vt:lpstr>Friend Functions (1 / 2)</vt:lpstr>
      <vt:lpstr>Friend Functions (2 / 2)</vt:lpstr>
      <vt:lpstr>Overloading &gt;&gt; and &lt;&lt; (1 / 3)</vt:lpstr>
      <vt:lpstr>Overloading &gt;&gt; and &lt;&lt; (2 / 3)</vt:lpstr>
      <vt:lpstr>Overloading &gt;&gt; and &lt;&lt; (3 / 3)</vt:lpstr>
      <vt:lpstr>Overloading &gt;&gt; and &lt;&lt; (3 / 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文琛 蔡</cp:lastModifiedBy>
  <cp:revision>59</cp:revision>
  <dcterms:created xsi:type="dcterms:W3CDTF">2019-03-22T17:18:14Z</dcterms:created>
  <dcterms:modified xsi:type="dcterms:W3CDTF">2021-05-03T17:50:55Z</dcterms:modified>
</cp:coreProperties>
</file>