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76" r:id="rId3"/>
    <p:sldId id="257" r:id="rId4"/>
    <p:sldId id="290" r:id="rId5"/>
    <p:sldId id="28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01" autoAdjust="0"/>
  </p:normalViewPr>
  <p:slideViewPr>
    <p:cSldViewPr snapToGrid="0">
      <p:cViewPr varScale="1">
        <p:scale>
          <a:sx n="81" d="100"/>
          <a:sy n="81" d="100"/>
        </p:scale>
        <p:origin x="16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80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595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的</a:t>
            </a:r>
            <a:r>
              <a:rPr lang="zh-TW" altLang="en-US" dirty="0" smtClean="0"/>
              <a:t>數值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18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41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8CA1-CCD1-44BF-AF74-4ACA54A38F31}" type="datetime1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953F-E1E6-4579-8C7E-FB8703C5D661}" type="datetime1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3839-B669-4A79-B36C-EF859F643F55}" type="datetime1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2F5D-7E97-473D-8854-910A69EE3644}" type="datetime1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432-091C-4433-96D7-733EAB4F3D93}" type="datetime1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67-0732-48C8-A5F4-FC65D1A61B7E}" type="datetime1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CE2-63FC-4B1B-8B11-A3298DC6324A}" type="datetime1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875-11B8-4924-9B5F-7C35293EC0C9}" type="datetime1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7E6-C484-4C86-9451-E8BD6DF8D153}" type="datetime1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CFB-01CF-4153-81AE-57AB767C1C4C}" type="datetime1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6DF88C-7023-433F-9C51-A8CC88DB3C79}" type="datetime1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Chapter11.  Pointer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2021/05/20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Pointers Variables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788173" y="2676531"/>
            <a:ext cx="898348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Pointer definition 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A pointer is a variable that stores the memory address of an </a:t>
            </a:r>
            <a:r>
              <a:rPr lang="en-US" altLang="zh-TW" dirty="0" smtClean="0"/>
              <a:t>object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A </a:t>
            </a:r>
            <a:r>
              <a:rPr lang="en-US" altLang="zh-TW" i="1" dirty="0"/>
              <a:t>pointer</a:t>
            </a:r>
            <a:r>
              <a:rPr lang="en-US" altLang="zh-TW" dirty="0"/>
              <a:t> is a type of </a:t>
            </a:r>
            <a:r>
              <a:rPr lang="en-US" altLang="zh-TW" dirty="0" smtClean="0"/>
              <a:t>variable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Can </a:t>
            </a:r>
            <a:r>
              <a:rPr lang="en-US" altLang="zh-TW" dirty="0"/>
              <a:t>store pointer in variable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日期版面配置區 3">
            <a:extLst>
              <a:ext uri="{FF2B5EF4-FFF2-40B4-BE49-F238E27FC236}">
                <a16:creationId xmlns:a16="http://schemas.microsoft.com/office/drawing/2014/main" id="{26C333B7-2CDD-4F73-A682-50D2154B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/>
              <a:t>2021/05/20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865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Declaring Pointers Variables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6A35D832-47E8-4168-B560-5A61F6E5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/>
              <a:t>2021/05/20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279018" y="2416774"/>
            <a:ext cx="9741477" cy="3647152"/>
            <a:chOff x="1922488" y="2676531"/>
            <a:chExt cx="9741477" cy="3647152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789FCF2C-437D-4064-B87F-7CAF7E967679}"/>
                </a:ext>
              </a:extLst>
            </p:cNvPr>
            <p:cNvSpPr txBox="1"/>
            <p:nvPr/>
          </p:nvSpPr>
          <p:spPr>
            <a:xfrm>
              <a:off x="1922488" y="2676531"/>
              <a:ext cx="7605209" cy="3647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b="1" dirty="0" smtClean="0"/>
                <a:t>Declare :   </a:t>
              </a:r>
              <a:r>
                <a:rPr lang="en-US" altLang="zh-TW" sz="2800" b="1" dirty="0" smtClean="0">
                  <a:solidFill>
                    <a:srgbClr val="002060"/>
                  </a:solidFill>
                </a:rPr>
                <a:t>type *</a:t>
              </a:r>
              <a:r>
                <a:rPr lang="en-US" altLang="zh-TW" sz="2800" b="1" dirty="0" err="1" smtClean="0">
                  <a:solidFill>
                    <a:srgbClr val="002060"/>
                  </a:solidFill>
                </a:rPr>
                <a:t>ptr</a:t>
              </a:r>
              <a:endParaRPr lang="en-US" altLang="zh-TW" sz="2800" b="1" dirty="0" smtClean="0">
                <a:solidFill>
                  <a:srgbClr val="00206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 smtClean="0"/>
                <a:t>		</a:t>
              </a:r>
              <a:r>
                <a:rPr lang="en-US" altLang="zh-TW" b="1" dirty="0" err="1" smtClean="0"/>
                <a:t>int</a:t>
              </a:r>
              <a:r>
                <a:rPr lang="en-US" altLang="zh-TW" b="1" dirty="0" smtClean="0"/>
                <a:t> *p, float *n, double *s, char *c   </a:t>
              </a:r>
              <a:endParaRPr lang="en-US" altLang="zh-TW" b="1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TW" sz="2800" b="1" dirty="0" smtClean="0"/>
                <a:t>  Initialize </a:t>
              </a:r>
            </a:p>
            <a:p>
              <a:r>
                <a:rPr lang="en-US" altLang="zh-TW" sz="2800" b="1" dirty="0"/>
                <a:t>	</a:t>
              </a:r>
              <a:r>
                <a:rPr lang="en-US" altLang="zh-TW" sz="2800" b="1" dirty="0" smtClean="0"/>
                <a:t> 	</a:t>
              </a:r>
              <a:r>
                <a:rPr lang="en-US" altLang="zh-TW" sz="2400" dirty="0" err="1" smtClean="0">
                  <a:solidFill>
                    <a:srgbClr val="0070C0"/>
                  </a:solidFill>
                </a:rPr>
                <a:t>int</a:t>
              </a:r>
              <a:r>
                <a:rPr lang="en-US" altLang="zh-TW" sz="2400" dirty="0" smtClean="0">
                  <a:solidFill>
                    <a:srgbClr val="0070C0"/>
                  </a:solidFill>
                </a:rPr>
                <a:t> *p = NULL;  </a:t>
              </a:r>
              <a:r>
                <a:rPr lang="en-US" altLang="zh-TW" sz="2000" dirty="0" smtClean="0"/>
                <a:t>// it </a:t>
              </a:r>
              <a:r>
                <a:rPr lang="en-US" altLang="zh-TW" sz="2000" dirty="0"/>
                <a:t>can be assigned a value of </a:t>
              </a:r>
              <a:r>
                <a:rPr lang="en-US" altLang="zh-TW" sz="2000" dirty="0" smtClean="0"/>
                <a:t>null</a:t>
              </a:r>
              <a:r>
                <a:rPr lang="zh-TW" altLang="en-US" sz="2000" dirty="0" smtClean="0"/>
                <a:t>  </a:t>
              </a:r>
              <a:r>
                <a:rPr lang="en-US" altLang="zh-TW" sz="2000" dirty="0" smtClean="0"/>
                <a:t>or 0</a:t>
              </a:r>
            </a:p>
            <a:p>
              <a:r>
                <a:rPr lang="en-US" altLang="zh-TW" sz="2400" dirty="0">
                  <a:solidFill>
                    <a:srgbClr val="0070C0"/>
                  </a:solidFill>
                </a:rPr>
                <a:t>		</a:t>
              </a:r>
              <a:r>
                <a:rPr lang="en-US" altLang="zh-TW" sz="2400" dirty="0" err="1" smtClean="0">
                  <a:solidFill>
                    <a:srgbClr val="0070C0"/>
                  </a:solidFill>
                </a:rPr>
                <a:t>int</a:t>
              </a:r>
              <a:r>
                <a:rPr lang="en-US" altLang="zh-TW" sz="2400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TW" sz="2400" dirty="0" err="1" smtClean="0">
                  <a:solidFill>
                    <a:srgbClr val="0070C0"/>
                  </a:solidFill>
                </a:rPr>
                <a:t>i</a:t>
              </a:r>
              <a:r>
                <a:rPr lang="en-US" altLang="zh-TW" sz="2400" dirty="0" smtClean="0">
                  <a:solidFill>
                    <a:srgbClr val="0070C0"/>
                  </a:solidFill>
                </a:rPr>
                <a:t> = 5;</a:t>
              </a:r>
            </a:p>
            <a:p>
              <a:r>
                <a:rPr lang="en-US" altLang="zh-TW" sz="2400" dirty="0" smtClean="0">
                  <a:solidFill>
                    <a:srgbClr val="0070C0"/>
                  </a:solidFill>
                </a:rPr>
                <a:t>		p = &amp;</a:t>
              </a:r>
              <a:r>
                <a:rPr lang="en-US" altLang="zh-TW" sz="2400" dirty="0" err="1" smtClean="0">
                  <a:solidFill>
                    <a:srgbClr val="0070C0"/>
                  </a:solidFill>
                </a:rPr>
                <a:t>i</a:t>
              </a:r>
              <a:r>
                <a:rPr lang="en-US" altLang="zh-TW" sz="2400" dirty="0" smtClean="0">
                  <a:solidFill>
                    <a:srgbClr val="0070C0"/>
                  </a:solidFill>
                </a:rPr>
                <a:t>;	</a:t>
              </a:r>
              <a:r>
                <a:rPr lang="en-US" altLang="zh-TW" dirty="0"/>
                <a:t>// assign pointer to address of object</a:t>
              </a:r>
              <a:endParaRPr lang="en-US" altLang="zh-TW" sz="2400" dirty="0" smtClean="0">
                <a:solidFill>
                  <a:srgbClr val="0070C0"/>
                </a:solidFill>
              </a:endParaRPr>
            </a:p>
            <a:p>
              <a:r>
                <a:rPr lang="en-US" altLang="zh-TW" sz="2400" dirty="0">
                  <a:solidFill>
                    <a:srgbClr val="0070C0"/>
                  </a:solidFill>
                </a:rPr>
                <a:t>	</a:t>
              </a:r>
              <a:r>
                <a:rPr lang="en-US" altLang="zh-TW" sz="2400" dirty="0" smtClean="0">
                  <a:solidFill>
                    <a:srgbClr val="0070C0"/>
                  </a:solidFill>
                </a:rPr>
                <a:t>	</a:t>
              </a:r>
              <a:r>
                <a:rPr lang="en-US" altLang="zh-TW" sz="2400" dirty="0" err="1" smtClean="0">
                  <a:solidFill>
                    <a:srgbClr val="0070C0"/>
                  </a:solidFill>
                </a:rPr>
                <a:t>int</a:t>
              </a:r>
              <a:r>
                <a:rPr lang="en-US" altLang="zh-TW" sz="2400" dirty="0" smtClean="0">
                  <a:solidFill>
                    <a:srgbClr val="0070C0"/>
                  </a:solidFill>
                </a:rPr>
                <a:t> j = *p;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TW" sz="2400" b="1" dirty="0"/>
                <a:t>i</a:t>
              </a:r>
              <a:r>
                <a:rPr lang="en-US" altLang="zh-TW" sz="2400" b="1" dirty="0" smtClean="0"/>
                <a:t>llegal instruction</a:t>
              </a:r>
            </a:p>
            <a:p>
              <a:r>
                <a:rPr lang="en-US" altLang="zh-TW" sz="2400" b="1" dirty="0"/>
                <a:t>	</a:t>
              </a:r>
              <a:r>
                <a:rPr lang="en-US" altLang="zh-TW" sz="2400" b="1" dirty="0" smtClean="0"/>
                <a:t>	</a:t>
              </a:r>
              <a:r>
                <a:rPr lang="en-US" altLang="zh-TW" sz="2400" dirty="0" err="1" smtClean="0">
                  <a:solidFill>
                    <a:srgbClr val="0070C0"/>
                  </a:solidFill>
                </a:rPr>
                <a:t>int</a:t>
              </a:r>
              <a:r>
                <a:rPr lang="en-US" altLang="zh-TW" sz="2400" dirty="0" smtClean="0">
                  <a:solidFill>
                    <a:srgbClr val="0070C0"/>
                  </a:solidFill>
                </a:rPr>
                <a:t> *p=10;</a:t>
              </a:r>
            </a:p>
          </p:txBody>
        </p:sp>
        <p:sp>
          <p:nvSpPr>
            <p:cNvPr id="3" name="右中括弧 2"/>
            <p:cNvSpPr/>
            <p:nvPr/>
          </p:nvSpPr>
          <p:spPr>
            <a:xfrm>
              <a:off x="9616956" y="4175779"/>
              <a:ext cx="135082" cy="789709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9949465" y="4175779"/>
              <a:ext cx="1714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>
                  <a:solidFill>
                    <a:srgbClr val="0070C0"/>
                  </a:solidFill>
                </a:rPr>
                <a:t>int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TW" dirty="0" err="1" smtClean="0">
                  <a:solidFill>
                    <a:srgbClr val="0070C0"/>
                  </a:solidFill>
                </a:rPr>
                <a:t>i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 = 5;</a:t>
              </a:r>
            </a:p>
            <a:p>
              <a:r>
                <a:rPr lang="en-US" altLang="zh-TW" dirty="0" err="1" smtClean="0">
                  <a:solidFill>
                    <a:srgbClr val="0070C0"/>
                  </a:solidFill>
                </a:rPr>
                <a:t>int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  *p = &amp;</a:t>
              </a:r>
              <a:r>
                <a:rPr lang="en-US" altLang="zh-TW" dirty="0" err="1" smtClean="0">
                  <a:solidFill>
                    <a:srgbClr val="0070C0"/>
                  </a:solidFill>
                </a:rPr>
                <a:t>i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;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1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Pointer Assignments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279018" y="2541915"/>
            <a:ext cx="101094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int</a:t>
            </a:r>
            <a:r>
              <a:rPr lang="en-US" altLang="zh-TW" sz="2400" dirty="0"/>
              <a:t> *p1, *p2;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200" dirty="0"/>
              <a:t>p1 = p2;	//Assigns one pointer to another</a:t>
            </a:r>
            <a:r>
              <a:rPr lang="en-US" altLang="zh-TW" sz="22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200" dirty="0"/>
              <a:t>*p1 = *p2; 	//Assigns “value pointed to” by p1. to “value pointed to” by p2.</a:t>
            </a:r>
            <a:endParaRPr lang="en-US" altLang="zh-TW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Picture 5" descr="C:\WINDOWS\Desktop\Oh_type\sacitch_C++_ppt\gif\savitchc10d01.gif">
            <a:extLst>
              <a:ext uri="{FF2B5EF4-FFF2-40B4-BE49-F238E27FC236}">
                <a16:creationId xmlns:a16="http://schemas.microsoft.com/office/drawing/2014/main" id="{4E79D17D-D777-4776-9AA8-27C0C83B1A0A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45" t="62191" r="8408" b="7155"/>
          <a:stretch/>
        </p:blipFill>
        <p:spPr bwMode="auto">
          <a:xfrm>
            <a:off x="2222811" y="5001148"/>
            <a:ext cx="4749487" cy="103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日期版面配置區 3">
            <a:extLst>
              <a:ext uri="{FF2B5EF4-FFF2-40B4-BE49-F238E27FC236}">
                <a16:creationId xmlns:a16="http://schemas.microsoft.com/office/drawing/2014/main" id="{D1107825-C39B-4880-B9F3-4C825E7E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/>
              <a:t>2021/05/20</a:t>
            </a:r>
            <a:endParaRPr lang="zh-TW" altLang="en-US" dirty="0"/>
          </a:p>
        </p:txBody>
      </p:sp>
      <p:pic>
        <p:nvPicPr>
          <p:cNvPr id="13" name="Picture 5" descr="C:\WINDOWS\Desktop\Oh_type\sacitch_C++_ppt\gif\savitchc10d01.gif">
            <a:extLst>
              <a:ext uri="{FF2B5EF4-FFF2-40B4-BE49-F238E27FC236}">
                <a16:creationId xmlns:a16="http://schemas.microsoft.com/office/drawing/2014/main" id="{4E79D17D-D777-4776-9AA8-27C0C83B1A0A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45" t="16321" r="8408" b="50651"/>
          <a:stretch/>
        </p:blipFill>
        <p:spPr bwMode="auto">
          <a:xfrm>
            <a:off x="2222812" y="3329350"/>
            <a:ext cx="4749487" cy="111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647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Dynamic </a:t>
            </a:r>
            <a:r>
              <a:rPr lang="en-US" altLang="zh-TW" b="1" dirty="0" smtClean="0"/>
              <a:t>Array</a:t>
            </a:r>
            <a:endParaRPr lang="en-US" altLang="zh-TW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F6FFBD46-1BA0-48C6-8446-33A9B581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/>
              <a:t>2021/05/20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79018" y="2558719"/>
            <a:ext cx="1088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b="1" dirty="0" smtClean="0"/>
              <a:t>We can allocate and then deallocate memory dynamically using the </a:t>
            </a:r>
            <a:r>
              <a:rPr lang="en-US" altLang="zh-TW" b="1" i="1" dirty="0" smtClean="0">
                <a:solidFill>
                  <a:srgbClr val="0070C0"/>
                </a:solidFill>
              </a:rPr>
              <a:t>new</a:t>
            </a:r>
            <a:r>
              <a:rPr lang="en-US" altLang="zh-TW" b="1" dirty="0" smtClean="0"/>
              <a:t> and </a:t>
            </a:r>
            <a:r>
              <a:rPr lang="en-US" altLang="zh-TW" b="1" i="1" dirty="0" smtClean="0">
                <a:solidFill>
                  <a:srgbClr val="0070C0"/>
                </a:solidFill>
              </a:rPr>
              <a:t>delete</a:t>
            </a:r>
            <a:r>
              <a:rPr lang="en-US" altLang="zh-TW" b="1" dirty="0" smtClean="0"/>
              <a:t> operators respectively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634064" y="3060989"/>
            <a:ext cx="6072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Allocate ---- 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*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ptr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initial_value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Use new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Dynamically allocate with pointer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Dynamic array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:  pointer = new type [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number_of_elements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7699034" y="2941560"/>
            <a:ext cx="4609433" cy="923330"/>
            <a:chOff x="7501607" y="3045848"/>
            <a:chExt cx="4609433" cy="923330"/>
          </a:xfrm>
        </p:grpSpPr>
        <p:sp>
          <p:nvSpPr>
            <p:cNvPr id="13" name="矩形 12"/>
            <p:cNvSpPr/>
            <p:nvPr/>
          </p:nvSpPr>
          <p:spPr>
            <a:xfrm>
              <a:off x="10574940" y="3045848"/>
              <a:ext cx="15361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/>
                <a:t>int</a:t>
              </a:r>
              <a:r>
                <a:rPr lang="en-US" altLang="zh-TW" dirty="0"/>
                <a:t> *</a:t>
              </a:r>
              <a:r>
                <a:rPr lang="en-US" altLang="zh-TW" dirty="0" err="1"/>
                <a:t>ptr</a:t>
              </a:r>
              <a:r>
                <a:rPr lang="en-US" altLang="zh-TW" dirty="0"/>
                <a:t>;</a:t>
              </a:r>
            </a:p>
            <a:p>
              <a:r>
                <a:rPr lang="en-US" altLang="zh-TW" dirty="0" err="1" smtClean="0"/>
                <a:t>ptr</a:t>
              </a:r>
              <a:r>
                <a:rPr lang="en-US" altLang="zh-TW" dirty="0" smtClean="0"/>
                <a:t> </a:t>
              </a:r>
              <a:r>
                <a:rPr lang="en-US" altLang="zh-TW" dirty="0"/>
                <a:t>= new </a:t>
              </a:r>
              <a:r>
                <a:rPr lang="en-US" altLang="zh-TW" dirty="0" err="1"/>
                <a:t>int</a:t>
              </a:r>
              <a:r>
                <a:rPr lang="en-US" altLang="zh-TW" dirty="0" smtClean="0"/>
                <a:t>;</a:t>
              </a:r>
              <a:r>
                <a:rPr lang="zh-TW" altLang="en-US" dirty="0" smtClean="0"/>
                <a:t>       </a:t>
              </a:r>
              <a:endParaRPr lang="en-US" altLang="zh-TW" dirty="0"/>
            </a:p>
            <a:p>
              <a:r>
                <a:rPr lang="en-US" altLang="zh-TW" dirty="0" smtClean="0"/>
                <a:t>*</a:t>
              </a:r>
              <a:r>
                <a:rPr lang="en-US" altLang="zh-TW" dirty="0" err="1"/>
                <a:t>ptr</a:t>
              </a:r>
              <a:r>
                <a:rPr lang="en-US" altLang="zh-TW" dirty="0"/>
                <a:t> = 45;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7501607" y="3307071"/>
              <a:ext cx="31206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/>
                <a:t>Ex1: 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</a:t>
              </a:r>
              <a:r>
                <a:rPr lang="en-US" altLang="zh-TW" dirty="0"/>
                <a:t>*</a:t>
              </a:r>
              <a:r>
                <a:rPr lang="en-US" altLang="zh-TW" dirty="0" err="1" smtClean="0"/>
                <a:t>ptr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=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new 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(45);</a:t>
              </a:r>
              <a:r>
                <a:rPr lang="zh-TW" altLang="en-US" dirty="0" smtClean="0"/>
                <a:t>       </a:t>
              </a:r>
              <a:endParaRPr lang="en-US" altLang="zh-TW" dirty="0"/>
            </a:p>
          </p:txBody>
        </p:sp>
        <p:cxnSp>
          <p:nvCxnSpPr>
            <p:cNvPr id="15" name="直線單箭頭接點 14"/>
            <p:cNvCxnSpPr/>
            <p:nvPr/>
          </p:nvCxnSpPr>
          <p:spPr>
            <a:xfrm>
              <a:off x="10199780" y="3531211"/>
              <a:ext cx="3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699033" y="3865105"/>
            <a:ext cx="4758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Ex2: </a:t>
            </a:r>
            <a:r>
              <a:rPr lang="en-US" altLang="zh-TW" dirty="0" err="1" smtClean="0"/>
              <a:t>typedef</a:t>
            </a:r>
            <a:r>
              <a:rPr lang="en-US" altLang="zh-TW" dirty="0" smtClean="0"/>
              <a:t> double *</a:t>
            </a:r>
            <a:r>
              <a:rPr lang="en-US" altLang="zh-TW" dirty="0" err="1" smtClean="0"/>
              <a:t>dptr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new double[10];</a:t>
            </a:r>
            <a:r>
              <a:rPr lang="zh-TW" altLang="en-US" dirty="0" smtClean="0"/>
              <a:t>       </a:t>
            </a:r>
            <a:endParaRPr lang="en-US" altLang="zh-TW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723233" y="4644768"/>
            <a:ext cx="5975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De-allocate ---- 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delete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ptr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de-allocates all memory for dynamic array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699033" y="4725106"/>
            <a:ext cx="3120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Ex1: delete </a:t>
            </a:r>
            <a:r>
              <a:rPr lang="en-US" altLang="zh-TW" dirty="0" err="1" smtClean="0"/>
              <a:t>ptr</a:t>
            </a:r>
            <a:endParaRPr lang="en-US" altLang="zh-TW" dirty="0"/>
          </a:p>
        </p:txBody>
      </p:sp>
      <p:sp>
        <p:nvSpPr>
          <p:cNvPr id="31" name="矩形 30"/>
          <p:cNvSpPr/>
          <p:nvPr/>
        </p:nvSpPr>
        <p:spPr>
          <a:xfrm>
            <a:off x="7706200" y="5222838"/>
            <a:ext cx="4758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Ex2: delete[ ] </a:t>
            </a:r>
            <a:r>
              <a:rPr lang="en-US" altLang="zh-TW" dirty="0" err="1" smtClean="0"/>
              <a:t>ptr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ptr</a:t>
            </a:r>
            <a:r>
              <a:rPr lang="en-US" altLang="zh-TW" dirty="0" smtClean="0"/>
              <a:t> = NULL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917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307</Words>
  <Application>Microsoft Office PowerPoint</Application>
  <PresentationFormat>寬螢幕</PresentationFormat>
  <Paragraphs>60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Pointers Variables</vt:lpstr>
      <vt:lpstr>Declaring Pointers Variables</vt:lpstr>
      <vt:lpstr>Pointer Assignments</vt:lpstr>
      <vt:lpstr>Dynamic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adm</cp:lastModifiedBy>
  <cp:revision>87</cp:revision>
  <dcterms:created xsi:type="dcterms:W3CDTF">2019-03-22T17:18:14Z</dcterms:created>
  <dcterms:modified xsi:type="dcterms:W3CDTF">2022-05-12T04:35:55Z</dcterms:modified>
</cp:coreProperties>
</file>