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37"/>
  </p:notesMasterIdLst>
  <p:sldIdLst>
    <p:sldId id="256" r:id="rId6"/>
    <p:sldId id="258" r:id="rId7"/>
    <p:sldId id="260" r:id="rId8"/>
    <p:sldId id="261" r:id="rId9"/>
    <p:sldId id="276" r:id="rId10"/>
    <p:sldId id="262" r:id="rId11"/>
    <p:sldId id="263" r:id="rId12"/>
    <p:sldId id="277" r:id="rId13"/>
    <p:sldId id="278" r:id="rId14"/>
    <p:sldId id="285" r:id="rId15"/>
    <p:sldId id="286" r:id="rId16"/>
    <p:sldId id="287" r:id="rId17"/>
    <p:sldId id="305" r:id="rId18"/>
    <p:sldId id="288" r:id="rId19"/>
    <p:sldId id="289" r:id="rId20"/>
    <p:sldId id="290" r:id="rId21"/>
    <p:sldId id="264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IVCLzycyjdRz+5jSV7Pgx0zIk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9" autoAdjust="0"/>
    <p:restoredTop sz="95077" autoAdjust="0"/>
  </p:normalViewPr>
  <p:slideViewPr>
    <p:cSldViewPr snapToGrid="0">
      <p:cViewPr varScale="1">
        <p:scale>
          <a:sx n="85" d="100"/>
          <a:sy n="85" d="100"/>
        </p:scale>
        <p:origin x="85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27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955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791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706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3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60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45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31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49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798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13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37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18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entury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B8CA1-CCD1-44BF-AF74-4ACA54A38F3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6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0A2F5D-7E97-473D-8854-910A69EE364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78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EDC432-091C-4433-96D7-733EAB4F3D9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993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12E67-0732-48C8-A5F4-FC65D1A61B7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44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7C6CE2-63FC-4B1B-8B11-A3298DC6324A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187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B8875-11B8-4924-9B5F-7C35293EC0C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35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F05E7-CA7F-4945-893C-31016D71711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69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707E6-C484-4C86-9451-E8BD6DF8D15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751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B4CFB-01CF-4153-81AE-57AB767C1C4C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256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A953F-E1E6-4579-8C7E-FB8703C5D66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64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D3839-B669-4A79-B36C-EF859F643F5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480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B8CA1-CCD1-44BF-AF74-4ACA54A38F3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98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0A2F5D-7E97-473D-8854-910A69EE364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375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EDC432-091C-4433-96D7-733EAB4F3D9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078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12E67-0732-48C8-A5F4-FC65D1A61B7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897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7C6CE2-63FC-4B1B-8B11-A3298DC6324A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542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B8875-11B8-4924-9B5F-7C35293EC0C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073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F05E7-CA7F-4945-893C-31016D71711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07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707E6-C484-4C86-9451-E8BD6DF8D15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941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B4CFB-01CF-4153-81AE-57AB767C1C4C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99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A953F-E1E6-4579-8C7E-FB8703C5D66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7128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D3839-B669-4A79-B36C-EF859F643F5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5660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B8CA1-CCD1-44BF-AF74-4ACA54A38F3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169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0A2F5D-7E97-473D-8854-910A69EE364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08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EDC432-091C-4433-96D7-733EAB4F3D9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1293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12E67-0732-48C8-A5F4-FC65D1A61B7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512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7C6CE2-63FC-4B1B-8B11-A3298DC6324A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869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B8875-11B8-4924-9B5F-7C35293EC0C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1059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F05E7-CA7F-4945-893C-31016D71711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214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707E6-C484-4C86-9451-E8BD6DF8D15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26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B4CFB-01CF-4153-81AE-57AB767C1C4C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5918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A953F-E1E6-4579-8C7E-FB8703C5D66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8181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D3839-B669-4A79-B36C-EF859F643F5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4048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B8CA1-CCD1-44BF-AF74-4ACA54A38F3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634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0A2F5D-7E97-473D-8854-910A69EE364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542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EDC432-091C-4433-96D7-733EAB4F3D9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5690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12E67-0732-48C8-A5F4-FC65D1A61B7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7176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7C6CE2-63FC-4B1B-8B11-A3298DC6324A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9334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B8875-11B8-4924-9B5F-7C35293EC0C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6375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F05E7-CA7F-4945-893C-31016D71711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30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707E6-C484-4C86-9451-E8BD6DF8D15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0657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B4CFB-01CF-4153-81AE-57AB767C1C4C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9763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A953F-E1E6-4579-8C7E-FB8703C5D66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1906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D3839-B669-4A79-B36C-EF859F643F5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"/>
              <a:buNone/>
              <a:defRPr sz="3600" b="0" i="0" u="none" strike="noStrike" cap="none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DF88C-7023-433F-9C51-A8CC88DB3C7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7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DF88C-7023-433F-9C51-A8CC88DB3C7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1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DF88C-7023-433F-9C51-A8CC88DB3C7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4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DF88C-7023-433F-9C51-A8CC88DB3C7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69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Autofit/>
          </a:bodyPr>
          <a:lstStyle/>
          <a:p>
            <a:r>
              <a:rPr lang="en-US" altLang="zh-TW" sz="3100" dirty="0"/>
              <a:t>Chapter12. Separate Compilation and Namespaces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72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Encapsulation Reviewed 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966267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Encapsulation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principle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Separate how class is used by programmer from details of class’s implementation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“Complete” separation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Change to implementation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 NO impact on any other programs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Basic OOP Principle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2021/5/27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5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Encapsulation Rules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Rules to ensure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separation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All member variables should be private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Basic class operations should be</a:t>
            </a:r>
          </a:p>
          <a:p>
            <a:pPr marL="914400" lvl="7" indent="-457200" defTabSz="457200">
              <a:buClrTx/>
              <a:buFont typeface="Arial" panose="020B0604020202020204" pitchFamily="34" charset="0"/>
              <a:buChar char="•"/>
              <a:defRPr/>
            </a:pPr>
            <a:endParaRPr lang="en-US" altLang="zh-TW" sz="2000" kern="1200" dirty="0" smtClean="0">
              <a:latin typeface="Calibri"/>
              <a:ea typeface="微軟正黑體"/>
              <a:cs typeface="+mn-cs"/>
            </a:endParaRPr>
          </a:p>
          <a:p>
            <a:pPr marL="914400" lvl="7" indent="-457200" defTabSz="457200">
              <a:buClrTx/>
              <a:buFont typeface="Arial" panose="020B0604020202020204" pitchFamily="34" charset="0"/>
              <a:buChar char="•"/>
              <a:defRPr/>
            </a:pPr>
            <a:endParaRPr lang="en-US" altLang="zh-TW" sz="2000" kern="1200" dirty="0">
              <a:latin typeface="Calibri"/>
              <a:ea typeface="微軟正黑體"/>
              <a:cs typeface="+mn-cs"/>
            </a:endParaRPr>
          </a:p>
          <a:p>
            <a:pPr marL="914400" lvl="7" indent="-457200" defTabSz="457200">
              <a:buClrTx/>
              <a:buFont typeface="Arial" panose="020B0604020202020204" pitchFamily="34" charset="0"/>
              <a:buChar char="•"/>
              <a:defRPr/>
            </a:pPr>
            <a:endParaRPr lang="en-US" altLang="zh-TW" sz="2000" kern="1200" dirty="0">
              <a:latin typeface="Calibri"/>
              <a:ea typeface="微軟正黑體"/>
              <a:cs typeface="+mn-cs"/>
            </a:endParaRPr>
          </a:p>
          <a:p>
            <a:pPr marL="914400" lvl="1" indent="-457200" defTabSz="457200">
              <a:buClrTx/>
              <a:buFont typeface="+mj-lt"/>
              <a:buAutoNum type="arabicPeriod"/>
              <a:defRPr/>
            </a:pPr>
            <a:r>
              <a:rPr lang="en-US" altLang="zh-TW" sz="2000" kern="1200" dirty="0">
                <a:latin typeface="Calibri"/>
                <a:ea typeface="微軟正黑體"/>
                <a:cs typeface="+mn-cs"/>
              </a:rPr>
              <a:t>Group class definitions and prototypes </a:t>
            </a:r>
            <a:r>
              <a:rPr lang="en-US" altLang="zh-TW" sz="2000" kern="1200" dirty="0" smtClean="0">
                <a:latin typeface="Calibri"/>
                <a:ea typeface="微軟正黑體"/>
                <a:cs typeface="+mn-cs"/>
              </a:rPr>
              <a:t>together</a:t>
            </a:r>
          </a:p>
          <a:p>
            <a:pPr marL="914400" lvl="1" indent="-457200" defTabSz="457200">
              <a:buClrTx/>
              <a:buFont typeface="+mj-lt"/>
              <a:buAutoNum type="arabicPeriod"/>
              <a:defRPr/>
            </a:pPr>
            <a:endParaRPr lang="en-US" altLang="zh-TW" sz="2000" kern="1200" dirty="0" smtClean="0">
              <a:latin typeface="Calibri"/>
              <a:ea typeface="微軟正黑體"/>
              <a:cs typeface="+mn-cs"/>
            </a:endParaRPr>
          </a:p>
          <a:p>
            <a:pPr marL="914400" lvl="1" indent="-457200" defTabSz="457200">
              <a:buClrTx/>
              <a:buFont typeface="+mj-lt"/>
              <a:buAutoNum type="arabicPeriod"/>
              <a:defRPr/>
            </a:pPr>
            <a:r>
              <a:rPr lang="en-US" altLang="zh-TW" sz="2000" kern="1200" dirty="0" smtClean="0">
                <a:latin typeface="Calibri"/>
                <a:ea typeface="微軟正黑體"/>
                <a:cs typeface="+mn-cs"/>
              </a:rPr>
              <a:t>Make </a:t>
            </a:r>
            <a:r>
              <a:rPr lang="en-US" altLang="zh-TW" sz="2000" kern="1200" dirty="0">
                <a:latin typeface="Calibri"/>
                <a:ea typeface="微軟正黑體"/>
                <a:cs typeface="+mn-cs"/>
              </a:rPr>
              <a:t>class implementation unavailable to users of </a:t>
            </a:r>
            <a:r>
              <a:rPr lang="en-US" altLang="zh-TW" sz="2000" kern="1200" dirty="0" smtClean="0">
                <a:latin typeface="Calibri"/>
                <a:ea typeface="微軟正黑體"/>
                <a:cs typeface="+mn-cs"/>
              </a:rPr>
              <a:t>class</a:t>
            </a:r>
            <a:endParaRPr lang="en-US" altLang="zh-TW" sz="2000" kern="1200" dirty="0"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2021/5/27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37011" y="3545599"/>
            <a:ext cx="454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+mn-lt"/>
              </a:rPr>
              <a:t>Public member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 smtClean="0">
                <a:latin typeface="+mn-lt"/>
              </a:rPr>
              <a:t>Friend </a:t>
            </a:r>
            <a:r>
              <a:rPr lang="en-US" altLang="zh-TW" sz="1800" dirty="0">
                <a:latin typeface="+mn-lt"/>
              </a:rPr>
              <a:t>or ordinary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 smtClean="0">
                <a:latin typeface="+mn-lt"/>
              </a:rPr>
              <a:t>Overloaded </a:t>
            </a:r>
            <a:r>
              <a:rPr lang="en-US" altLang="zh-TW" sz="1800" dirty="0">
                <a:latin typeface="+mn-lt"/>
              </a:rPr>
              <a:t>operators</a:t>
            </a:r>
            <a:endParaRPr lang="zh-TW" altLang="en-US" sz="1800" dirty="0"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37011" y="4751945"/>
            <a:ext cx="454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+mn-lt"/>
              </a:rPr>
              <a:t>Called “interface” for class</a:t>
            </a:r>
            <a:endParaRPr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128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Separate Compilation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2021/5/27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CAECE8B-5D3C-40D4-AE35-3F4083BC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82" y="2481473"/>
            <a:ext cx="8377959" cy="40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Separate Compilation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2021/5/27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96626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TW" sz="2400" kern="1200" dirty="0" smtClean="0">
                <a:latin typeface="+mn-lt"/>
                <a:ea typeface="微軟正黑體"/>
              </a:rPr>
              <a:t>Example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軟正黑體"/>
                <a:cs typeface="+mn-cs"/>
                <a:sym typeface="Wingdings" pitchFamily="2" charset="2"/>
              </a:rPr>
              <a:t>Compile: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軟正黑體"/>
              <a:cs typeface="+mn-cs"/>
              <a:sym typeface="Wingdings" pitchFamily="2" charset="2"/>
            </a:endParaRPr>
          </a:p>
          <a:p>
            <a:pPr marL="914400" lvl="3" indent="-457200" defTabSz="457200">
              <a:buClrTx/>
              <a:buFont typeface="+mj-lt"/>
              <a:buAutoNum type="arabicPeriod"/>
              <a:defRPr/>
            </a:pPr>
            <a:r>
              <a:rPr lang="en-US" altLang="zh-TW" sz="2000" kern="1200" dirty="0" err="1" smtClean="0">
                <a:latin typeface="+mn-lt"/>
                <a:ea typeface="微軟正黑體"/>
                <a:cs typeface="+mn-cs"/>
              </a:rPr>
              <a:t>newuser.h</a:t>
            </a:r>
            <a:endParaRPr lang="en-US" altLang="zh-TW" sz="2000" kern="1200" dirty="0" smtClean="0">
              <a:latin typeface="+mn-lt"/>
              <a:ea typeface="微軟正黑體"/>
              <a:cs typeface="+mn-cs"/>
            </a:endParaRPr>
          </a:p>
          <a:p>
            <a:pPr marL="914400" lvl="3" indent="-457200" defTabSz="457200">
              <a:buClrTx/>
              <a:buFont typeface="+mj-lt"/>
              <a:buAutoNum type="arabicPeriod"/>
              <a:defRPr/>
            </a:pPr>
            <a:r>
              <a:rPr lang="en-US" altLang="zh-TW" sz="2000" kern="1200" dirty="0" smtClean="0">
                <a:latin typeface="+mn-lt"/>
                <a:ea typeface="微軟正黑體"/>
                <a:cs typeface="+mn-cs"/>
              </a:rPr>
              <a:t>newuser.cpp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軟正黑體"/>
              <a:cs typeface="+mn-cs"/>
            </a:endParaRPr>
          </a:p>
          <a:p>
            <a:pPr marL="914400" lvl="3" indent="-457200" defTabSz="457200">
              <a:buClrTx/>
              <a:buFont typeface="+mj-lt"/>
              <a:buAutoNum type="arabicPeriod"/>
              <a:defRPr/>
            </a:pPr>
            <a:r>
              <a:rPr lang="en-US" altLang="zh-TW" sz="2000" kern="1200" dirty="0" smtClean="0">
                <a:latin typeface="+mn-lt"/>
                <a:ea typeface="微軟正黑體"/>
                <a:cs typeface="+mn-cs"/>
              </a:rPr>
              <a:t>username.cpp</a:t>
            </a:r>
          </a:p>
          <a:p>
            <a:pPr marL="914400" lvl="3" indent="-457200" defTabSz="457200">
              <a:buClrTx/>
              <a:buFont typeface="+mj-lt"/>
              <a:buAutoNum type="arabicPeriod"/>
              <a:defRPr/>
            </a:pPr>
            <a:r>
              <a:rPr lang="en-US" altLang="zh-TW" sz="2000" kern="1200" dirty="0" smtClean="0">
                <a:latin typeface="+mn-lt"/>
                <a:ea typeface="微軟正黑體"/>
                <a:cs typeface="+mn-cs"/>
              </a:rPr>
              <a:t>password.cpp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473387" y="2613502"/>
            <a:ext cx="7633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sz="1600" dirty="0" err="1">
                <a:latin typeface="+mn-lt"/>
              </a:rPr>
              <a:t>m</a:t>
            </a:r>
            <a:r>
              <a:rPr lang="en-US" altLang="zh-TW" sz="1600" dirty="0" err="1" smtClean="0">
                <a:latin typeface="+mn-lt"/>
              </a:rPr>
              <a:t>akefile</a:t>
            </a:r>
            <a:r>
              <a:rPr lang="en-US" altLang="zh-TW" sz="1600" dirty="0" smtClean="0">
                <a:latin typeface="+mn-lt"/>
              </a:rPr>
              <a:t>:</a:t>
            </a:r>
          </a:p>
          <a:p>
            <a:pPr lvl="2"/>
            <a:r>
              <a:rPr lang="en-US" altLang="zh-TW" sz="1600" dirty="0">
                <a:latin typeface="+mn-lt"/>
              </a:rPr>
              <a:t>CC = g</a:t>
            </a:r>
            <a:r>
              <a:rPr lang="en-US" altLang="zh-TW" sz="1600" dirty="0" smtClean="0">
                <a:latin typeface="+mn-lt"/>
              </a:rPr>
              <a:t>++</a:t>
            </a:r>
          </a:p>
          <a:p>
            <a:pPr lvl="2"/>
            <a:r>
              <a:rPr lang="en-US" altLang="zh-TW" sz="1600" dirty="0" smtClean="0">
                <a:latin typeface="+mn-lt"/>
              </a:rPr>
              <a:t>TARGET1 =</a:t>
            </a:r>
            <a:r>
              <a:rPr lang="zh-TW" altLang="en-US" sz="1600" dirty="0" smtClean="0">
                <a:latin typeface="+mn-lt"/>
              </a:rPr>
              <a:t> </a:t>
            </a:r>
            <a:r>
              <a:rPr lang="en-US" altLang="zh-TW" sz="1600" dirty="0" smtClean="0">
                <a:latin typeface="+mn-lt"/>
              </a:rPr>
              <a:t>Q1</a:t>
            </a:r>
          </a:p>
          <a:p>
            <a:pPr lvl="2"/>
            <a:r>
              <a:rPr lang="en-US" altLang="zh-TW" sz="1600" dirty="0" smtClean="0">
                <a:latin typeface="+mn-lt"/>
              </a:rPr>
              <a:t>TARGET1-1 =</a:t>
            </a:r>
            <a:r>
              <a:rPr lang="zh-TW" altLang="en-US" sz="1600" dirty="0" smtClean="0">
                <a:latin typeface="+mn-lt"/>
              </a:rPr>
              <a:t> </a:t>
            </a:r>
            <a:r>
              <a:rPr lang="en-US" altLang="zh-TW" sz="1600" kern="1200" dirty="0" err="1" smtClean="0">
                <a:latin typeface="+mn-lt"/>
                <a:ea typeface="微軟正黑體"/>
              </a:rPr>
              <a:t>newuser</a:t>
            </a:r>
            <a:endParaRPr lang="en-US" altLang="zh-TW" sz="1600" dirty="0" smtClean="0">
              <a:latin typeface="+mn-lt"/>
            </a:endParaRPr>
          </a:p>
          <a:p>
            <a:pPr lvl="2"/>
            <a:r>
              <a:rPr lang="en-US" altLang="zh-TW" sz="1600" dirty="0">
                <a:latin typeface="+mn-lt"/>
              </a:rPr>
              <a:t>TARGET1-2 </a:t>
            </a:r>
            <a:r>
              <a:rPr lang="en-US" altLang="zh-TW" sz="1600" dirty="0" smtClean="0">
                <a:latin typeface="+mn-lt"/>
              </a:rPr>
              <a:t>=</a:t>
            </a:r>
            <a:r>
              <a:rPr lang="zh-TW" altLang="en-US" sz="1600" dirty="0" smtClean="0">
                <a:latin typeface="+mn-lt"/>
              </a:rPr>
              <a:t> </a:t>
            </a:r>
            <a:r>
              <a:rPr lang="en-US" altLang="zh-TW" sz="1600" kern="1200" dirty="0" smtClean="0">
                <a:latin typeface="+mn-lt"/>
                <a:ea typeface="微軟正黑體"/>
              </a:rPr>
              <a:t>username</a:t>
            </a:r>
            <a:endParaRPr lang="en-US" altLang="zh-TW" sz="1600" dirty="0">
              <a:latin typeface="+mn-lt"/>
            </a:endParaRPr>
          </a:p>
          <a:p>
            <a:pPr lvl="2"/>
            <a:r>
              <a:rPr lang="en-US" altLang="zh-TW" sz="1600" dirty="0" smtClean="0">
                <a:latin typeface="+mn-lt"/>
              </a:rPr>
              <a:t>TARGET1-3 =</a:t>
            </a:r>
            <a:r>
              <a:rPr lang="zh-TW" altLang="en-US" sz="1600" dirty="0" smtClean="0">
                <a:latin typeface="+mn-lt"/>
              </a:rPr>
              <a:t> </a:t>
            </a:r>
            <a:r>
              <a:rPr lang="en-US" altLang="zh-TW" sz="1600" kern="1200" dirty="0" smtClean="0">
                <a:latin typeface="+mn-lt"/>
                <a:ea typeface="微軟正黑體"/>
              </a:rPr>
              <a:t>password</a:t>
            </a:r>
            <a:endParaRPr lang="en-US" altLang="zh-TW" sz="1600" dirty="0" smtClean="0">
              <a:latin typeface="+mn-lt"/>
            </a:endParaRPr>
          </a:p>
          <a:p>
            <a:pPr lvl="2"/>
            <a:r>
              <a:rPr lang="en-US" altLang="zh-TW" sz="1600" dirty="0" smtClean="0">
                <a:latin typeface="+mn-lt"/>
              </a:rPr>
              <a:t>FLAG </a:t>
            </a:r>
            <a:r>
              <a:rPr lang="en-US" altLang="zh-TW" sz="1600" dirty="0">
                <a:latin typeface="+mn-lt"/>
              </a:rPr>
              <a:t>= -</a:t>
            </a:r>
            <a:r>
              <a:rPr lang="en-US" altLang="zh-TW" sz="1600" dirty="0" err="1">
                <a:latin typeface="+mn-lt"/>
              </a:rPr>
              <a:t>std</a:t>
            </a:r>
            <a:r>
              <a:rPr lang="en-US" altLang="zh-TW" sz="1600" dirty="0">
                <a:latin typeface="+mn-lt"/>
              </a:rPr>
              <a:t>=</a:t>
            </a:r>
            <a:r>
              <a:rPr lang="en-US" altLang="zh-TW" sz="1600" dirty="0" err="1">
                <a:latin typeface="+mn-lt"/>
              </a:rPr>
              <a:t>c++</a:t>
            </a:r>
            <a:r>
              <a:rPr lang="en-US" altLang="zh-TW" sz="1600" dirty="0" smtClean="0">
                <a:latin typeface="+mn-lt"/>
              </a:rPr>
              <a:t>11</a:t>
            </a:r>
          </a:p>
          <a:p>
            <a:pPr lvl="2"/>
            <a:endParaRPr lang="en-US" altLang="zh-TW" sz="1600" dirty="0" smtClean="0">
              <a:latin typeface="+mn-lt"/>
            </a:endParaRPr>
          </a:p>
          <a:p>
            <a:pPr lvl="2"/>
            <a:r>
              <a:rPr lang="en-US" altLang="zh-TW" sz="1600" dirty="0">
                <a:latin typeface="+mn-lt"/>
              </a:rPr>
              <a:t>all: $(TARGET1-1).cpp $(TARGET1-2).cpp $(</a:t>
            </a:r>
            <a:r>
              <a:rPr lang="en-US" altLang="zh-TW" sz="1600" dirty="0" smtClean="0">
                <a:latin typeface="+mn-lt"/>
              </a:rPr>
              <a:t>TARGET1-3).cpp</a:t>
            </a:r>
          </a:p>
          <a:p>
            <a:pPr lvl="2"/>
            <a:r>
              <a:rPr lang="en-US" altLang="zh-TW" sz="1600" dirty="0" smtClean="0">
                <a:latin typeface="+mn-lt"/>
              </a:rPr>
              <a:t>	$(</a:t>
            </a:r>
            <a:r>
              <a:rPr lang="en-US" altLang="zh-TW" sz="1600" dirty="0">
                <a:latin typeface="+mn-lt"/>
              </a:rPr>
              <a:t>CC) $(FLAG) -c $(TARGET1-1).cpp $(TARGET1-2).cpp </a:t>
            </a:r>
            <a:r>
              <a:rPr lang="en-US" altLang="zh-TW" sz="1600" dirty="0" smtClean="0">
                <a:latin typeface="+mn-lt"/>
              </a:rPr>
              <a:t>$(TARGET1-3</a:t>
            </a:r>
            <a:r>
              <a:rPr lang="en-US" altLang="zh-TW" sz="1600" dirty="0">
                <a:latin typeface="+mn-lt"/>
              </a:rPr>
              <a:t>).</a:t>
            </a:r>
            <a:r>
              <a:rPr lang="en-US" altLang="zh-TW" sz="1600" dirty="0" smtClean="0">
                <a:latin typeface="+mn-lt"/>
              </a:rPr>
              <a:t>cpp</a:t>
            </a:r>
          </a:p>
          <a:p>
            <a:pPr lvl="2"/>
            <a:r>
              <a:rPr lang="en-US" altLang="zh-TW" sz="1600" dirty="0">
                <a:latin typeface="+mn-lt"/>
              </a:rPr>
              <a:t>	$(CC) $(FLAG) -o $(TARGET1) $(TARGET1-1).o </a:t>
            </a:r>
            <a:r>
              <a:rPr lang="en-US" altLang="zh-TW" sz="1600" dirty="0" smtClean="0">
                <a:latin typeface="+mn-lt"/>
              </a:rPr>
              <a:t>$(</a:t>
            </a:r>
            <a:r>
              <a:rPr lang="en-US" altLang="zh-TW" sz="1600" dirty="0">
                <a:latin typeface="+mn-lt"/>
              </a:rPr>
              <a:t>TARGET1-2).o $(</a:t>
            </a:r>
            <a:r>
              <a:rPr lang="en-US" altLang="zh-TW" sz="1600" dirty="0" smtClean="0">
                <a:latin typeface="+mn-lt"/>
              </a:rPr>
              <a:t>TARGET1-3).</a:t>
            </a:r>
            <a:r>
              <a:rPr lang="en-US" altLang="zh-TW" sz="1600" dirty="0">
                <a:latin typeface="+mn-lt"/>
              </a:rPr>
              <a:t>o </a:t>
            </a:r>
            <a:endParaRPr lang="en-US" altLang="zh-TW" sz="1600" dirty="0" smtClean="0">
              <a:latin typeface="+mn-lt"/>
            </a:endParaRPr>
          </a:p>
          <a:p>
            <a:pPr lvl="2"/>
            <a:r>
              <a:rPr lang="en-US" altLang="zh-TW" sz="1600" dirty="0" smtClean="0">
                <a:latin typeface="+mn-lt"/>
              </a:rPr>
              <a:t>clean:</a:t>
            </a:r>
          </a:p>
          <a:p>
            <a:pPr lvl="2"/>
            <a:r>
              <a:rPr lang="en-US" altLang="zh-TW" sz="1600" dirty="0">
                <a:latin typeface="+mn-lt"/>
              </a:rPr>
              <a:t>	</a:t>
            </a:r>
            <a:r>
              <a:rPr lang="en-US" altLang="zh-TW" sz="1600" dirty="0" err="1" smtClean="0">
                <a:latin typeface="+mn-lt"/>
              </a:rPr>
              <a:t>rm</a:t>
            </a:r>
            <a:r>
              <a:rPr lang="en-US" altLang="zh-TW" sz="1600" dirty="0" smtClean="0">
                <a:latin typeface="+mn-lt"/>
              </a:rPr>
              <a:t> </a:t>
            </a:r>
            <a:r>
              <a:rPr lang="en-US" altLang="zh-TW" sz="1600" dirty="0">
                <a:latin typeface="+mn-lt"/>
              </a:rPr>
              <a:t>-f $(TARGET1</a:t>
            </a:r>
            <a:r>
              <a:rPr lang="en-US" altLang="zh-TW" sz="1600" dirty="0" smtClean="0">
                <a:latin typeface="+mn-lt"/>
              </a:rPr>
              <a:t>)</a:t>
            </a:r>
          </a:p>
          <a:p>
            <a:pPr lvl="2"/>
            <a:r>
              <a:rPr lang="en-US" altLang="zh-TW" sz="1600" dirty="0">
                <a:latin typeface="+mn-lt"/>
              </a:rPr>
              <a:t>	</a:t>
            </a:r>
            <a:r>
              <a:rPr lang="en-US" altLang="zh-TW" sz="1600" dirty="0" err="1" smtClean="0">
                <a:latin typeface="+mn-lt"/>
              </a:rPr>
              <a:t>rm</a:t>
            </a:r>
            <a:r>
              <a:rPr lang="en-US" altLang="zh-TW" sz="1600" dirty="0" smtClean="0">
                <a:latin typeface="+mn-lt"/>
              </a:rPr>
              <a:t> </a:t>
            </a:r>
            <a:r>
              <a:rPr lang="en-US" altLang="zh-TW" sz="1600" dirty="0">
                <a:latin typeface="+mn-lt"/>
              </a:rPr>
              <a:t>-f *.o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38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Namespaces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Namespace defined 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 collection of name de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finitions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d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efinitions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Variable declarations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Programs use many classes, functions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Commonly have same names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Namespaces deal with this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be “on” or ”off” 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 names might conflict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 turn off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2021/5/27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46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Using Directive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Using namespace std;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Makes all definitions in std namespace available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Why might you NOT want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this?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make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cin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have non-standard meaning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Perhaps a need to redefine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cin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redefine any others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2021/5/27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77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Creating a Namespace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Example.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2021/5/27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4013ABB-0801-45D2-B56E-34300957C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761"/>
          <a:stretch/>
        </p:blipFill>
        <p:spPr>
          <a:xfrm>
            <a:off x="5109832" y="2998899"/>
            <a:ext cx="3442455" cy="191206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E740B43-5FF4-40E7-B057-1C460D62D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145" y="5082216"/>
            <a:ext cx="4099336" cy="87571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604614B-A045-48BA-945B-2CE1B448C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1" r="261" b="44196"/>
          <a:stretch/>
        </p:blipFill>
        <p:spPr>
          <a:xfrm>
            <a:off x="1634065" y="2998899"/>
            <a:ext cx="3442455" cy="24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3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Chapter13.  Streams &amp; File I/O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1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I/O Streams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File I/O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Character I/O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Tools for Stream I/O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File names as input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Formatting output, flag settings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05961-A7A2-4598-92F3-C3C2AF8061D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34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Streams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Input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stream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Flow into program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come from keyboard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come from file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Output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stream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Flow out of program 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go to screen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go to file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92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4" y="2526526"/>
            <a:ext cx="8983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latin typeface="Calibri"/>
                <a:ea typeface="微軟正黑體"/>
              </a:rPr>
              <a:t>Class, Pointers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Calibri"/>
                <a:ea typeface="微軟正黑體"/>
              </a:rPr>
              <a:t>The this pointer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Calibri"/>
                <a:ea typeface="微軟正黑體"/>
              </a:rPr>
              <a:t>Destructors, copy constructors</a:t>
            </a:r>
            <a:endParaRPr lang="en-US" altLang="zh-TW" sz="2400" dirty="0"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latin typeface="Calibri"/>
                <a:ea typeface="微軟正黑體"/>
              </a:rPr>
              <a:t>Separate Compilation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Calibri"/>
                <a:ea typeface="微軟正黑體"/>
              </a:rPr>
              <a:t>Encapsulation reviewed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Calibri"/>
                <a:ea typeface="微軟正黑體"/>
              </a:rPr>
              <a:t>Header and implementation files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latin typeface="Calibri"/>
                <a:ea typeface="微軟正黑體"/>
              </a:rPr>
              <a:t>Namespaces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Calibri"/>
                <a:ea typeface="微軟正黑體"/>
              </a:rPr>
              <a:t>Using directives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Calibri"/>
                <a:ea typeface="微軟正黑體"/>
              </a:rPr>
              <a:t>Creating a Namespace</a:t>
            </a: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98DF6CFC-ACDC-4AFD-B300-78F9D205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008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Stream Usage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We’ve used streams already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cin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input stream object connected to keyboard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Output stream object connected to screen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define other steams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To / from files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Used similarly as cin , cout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4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File Connection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first connect file to stream object !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For input :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file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 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ifstream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 object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For output :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File 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ofstream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 object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  <a:sym typeface="Wingdings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Classes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ifstrea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m and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ofstream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  <a:sym typeface="Wingdings" pitchFamily="2" charset="2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Defined in library 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&lt;</a:t>
            </a:r>
            <a:r>
              <a:rPr kumimoji="0" lang="en-US" altLang="zh-TW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fstream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&gt;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Named in 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std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 namespace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33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File I/O Libraries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To allow both file input and output in your program :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F53794-3214-4EF7-8F17-AB3D4C004C47}"/>
              </a:ext>
            </a:extLst>
          </p:cNvPr>
          <p:cNvSpPr/>
          <p:nvPr/>
        </p:nvSpPr>
        <p:spPr>
          <a:xfrm>
            <a:off x="5689094" y="3429000"/>
            <a:ext cx="3007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#include &lt;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using std ::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using std ::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ofstream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61D43C-A00E-49BC-940E-CFCF6FD6B73F}"/>
              </a:ext>
            </a:extLst>
          </p:cNvPr>
          <p:cNvSpPr/>
          <p:nvPr/>
        </p:nvSpPr>
        <p:spPr>
          <a:xfrm>
            <a:off x="1689154" y="3429000"/>
            <a:ext cx="3007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#include &lt;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using namespace std;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326B6B-40CF-45A4-BE6E-C1C84D0F31E4}"/>
              </a:ext>
            </a:extLst>
          </p:cNvPr>
          <p:cNvSpPr/>
          <p:nvPr/>
        </p:nvSpPr>
        <p:spPr>
          <a:xfrm>
            <a:off x="4559539" y="3558154"/>
            <a:ext cx="9502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77944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Declaring Streams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Stream must be declared like any other class variable 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ifstream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ofstream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outStream;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then “connect” to file 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inStream.open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(“infile.txt”);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Called “opening the file”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Used member function open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specify complete pathname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6F6DCC-5B86-485F-B9AC-9C2CF11447F8}"/>
              </a:ext>
            </a:extLst>
          </p:cNvPr>
          <p:cNvSpPr txBox="1"/>
          <p:nvPr/>
        </p:nvSpPr>
        <p:spPr>
          <a:xfrm>
            <a:off x="7357952" y="3686041"/>
            <a:ext cx="4249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pass as argument to constructor :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ifstream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(“infile.txt”);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222019D-16E5-4258-9413-D1F76005836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97923" y="3135630"/>
            <a:ext cx="3260029" cy="904354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A9C2DC-8E60-4B55-98BD-DEE7BFD1739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59129" y="4039984"/>
            <a:ext cx="2298823" cy="359102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28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Closing Files &amp; File Flush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Files should be closed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Disconnects stream from file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 action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: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 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inStream.close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 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outStream.close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Output often “buffered”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Written in “groups”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Occasionally might need to force writing :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outStream.flush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();	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//all buffered output is physically written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897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Appending to a file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Standard open operation begins with empty file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Open for append 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ofStream outStream;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outstream.open(“important.txt”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app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);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 file doesn’t exist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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creates it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 file exists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 appends to end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2</a:t>
            </a:r>
            <a:r>
              <a:rPr kumimoji="0" lang="en-US" altLang="zh-TW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nd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argument is class </a:t>
            </a:r>
            <a:r>
              <a:rPr kumimoji="0" lang="en-US" altLang="zh-TW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ios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defined constant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 </a:t>
            </a:r>
            <a:r>
              <a:rPr kumimoji="0" lang="en-US" altLang="zh-TW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&lt;iostream&gt;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library , </a:t>
            </a:r>
            <a:r>
              <a:rPr kumimoji="0" lang="en-US" altLang="zh-TW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namespace 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49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Checking End Of File (EOF)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Member function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eof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inStream.get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(next);</a:t>
            </a:r>
          </a:p>
          <a:p>
            <a:pPr marL="457200" lvl="1" defTabSz="457200">
              <a:buClrTx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while(!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inStream.eof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</a:t>
            </a:r>
            <a:r>
              <a:rPr lang="en-US" altLang="zh-TW" sz="2000" kern="1200" dirty="0">
                <a:latin typeface="Calibri"/>
                <a:ea typeface="微軟正黑體"/>
                <a:cs typeface="+mn-cs"/>
              </a:rPr>
              <a:t>) </a:t>
            </a:r>
            <a:r>
              <a:rPr lang="en-US" altLang="zh-TW" sz="2000" kern="1200" dirty="0" smtClean="0">
                <a:latin typeface="Calibri"/>
                <a:ea typeface="微軟正黑體"/>
                <a:cs typeface="+mn-cs"/>
              </a:rPr>
              <a:t>{</a:t>
            </a:r>
            <a:r>
              <a:rPr lang="zh-TW" altLang="en-US" sz="2000" kern="1200" dirty="0" smtClean="0">
                <a:latin typeface="Calibri"/>
                <a:ea typeface="微軟正黑體"/>
                <a:cs typeface="+mn-cs"/>
              </a:rPr>
              <a:t>    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//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eof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 returns bool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 next;	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instream.get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(next);	// Reads each character until file ends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}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461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Autofit/>
          </a:bodyPr>
          <a:lstStyle/>
          <a:p>
            <a:r>
              <a:rPr lang="en-US" altLang="zh-TW" dirty="0"/>
              <a:t>Formatting Output with Stream Functions</a:t>
            </a:r>
            <a:endParaRPr lang="zh-TW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Consider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: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 ::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fixed)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 ::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showpoint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)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outStream.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precision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(2)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Member function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Allows multitude of output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flags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to be set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Member function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precision(x)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Decimals written with “x” digitals after decimal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188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Flags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All output streams have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 member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Flags are constants in class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 library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&lt;iostream&gt;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,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std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namespace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42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Flags : Examples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Common flag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constants :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 ::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fixed)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 fixed – point notation (decimal)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 ::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showpoint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)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Always include decimal point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outStream::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right)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Sets right – justification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 multiple flags with one call 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 ::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fixed |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showpoint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|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::right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);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56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The </a:t>
            </a:r>
            <a:r>
              <a:rPr lang="en-US" altLang="zh-TW" sz="4200" dirty="0" smtClean="0"/>
              <a:t>this </a:t>
            </a:r>
            <a:r>
              <a:rPr lang="en-US" altLang="zh-TW" sz="4200" dirty="0"/>
              <a:t>Pointer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D85C6A4C-17CB-44D1-9986-5FC49096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Member function definitions might need to refer to calling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object</a:t>
            </a: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Using predefined this pointer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</a:rPr>
              <a:t>Automatically points to calling object:</a:t>
            </a:r>
          </a:p>
          <a:p>
            <a:pPr lvl="2"/>
            <a:r>
              <a:rPr lang="en-US" altLang="zh-TW" sz="1600" dirty="0" smtClean="0">
                <a:solidFill>
                  <a:srgbClr val="000000"/>
                </a:solidFill>
              </a:rPr>
              <a:t>	class Simple{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lvl="2"/>
            <a:r>
              <a:rPr lang="en-US" altLang="zh-TW" sz="1600" dirty="0" smtClean="0">
                <a:solidFill>
                  <a:srgbClr val="000000"/>
                </a:solidFill>
              </a:rPr>
              <a:t>	</a:t>
            </a:r>
            <a:r>
              <a:rPr lang="en-US" altLang="zh-TW" sz="1600" dirty="0">
                <a:solidFill>
                  <a:srgbClr val="000000"/>
                </a:solidFill>
              </a:rPr>
              <a:t>	public :</a:t>
            </a:r>
          </a:p>
          <a:p>
            <a:pPr lvl="2"/>
            <a:r>
              <a:rPr lang="en-US" altLang="zh-TW" sz="1600" dirty="0" smtClean="0">
                <a:solidFill>
                  <a:srgbClr val="000000"/>
                </a:solidFill>
              </a:rPr>
              <a:t>	</a:t>
            </a:r>
            <a:r>
              <a:rPr lang="en-US" altLang="zh-TW" sz="1600" dirty="0">
                <a:solidFill>
                  <a:srgbClr val="000000"/>
                </a:solidFill>
              </a:rPr>
              <a:t>	</a:t>
            </a:r>
            <a:r>
              <a:rPr lang="zh-TW" altLang="en-US" sz="1600" dirty="0" smtClean="0">
                <a:solidFill>
                  <a:srgbClr val="000000"/>
                </a:solidFill>
              </a:rPr>
              <a:t>        </a:t>
            </a:r>
            <a:r>
              <a:rPr lang="en-US" altLang="zh-TW" sz="1600" dirty="0" smtClean="0">
                <a:solidFill>
                  <a:srgbClr val="000000"/>
                </a:solidFill>
              </a:rPr>
              <a:t>void </a:t>
            </a:r>
            <a:r>
              <a:rPr lang="en-US" altLang="zh-TW" sz="1600" dirty="0" err="1">
                <a:solidFill>
                  <a:srgbClr val="000000"/>
                </a:solidFill>
              </a:rPr>
              <a:t>showStuff</a:t>
            </a:r>
            <a:r>
              <a:rPr lang="en-US" altLang="zh-TW" sz="1600" dirty="0">
                <a:solidFill>
                  <a:srgbClr val="000000"/>
                </a:solidFill>
              </a:rPr>
              <a:t>() const;</a:t>
            </a:r>
          </a:p>
          <a:p>
            <a:pPr lvl="2"/>
            <a:r>
              <a:rPr lang="en-US" altLang="zh-TW" sz="1600" dirty="0" smtClean="0">
                <a:solidFill>
                  <a:srgbClr val="000000"/>
                </a:solidFill>
              </a:rPr>
              <a:t>	</a:t>
            </a:r>
            <a:r>
              <a:rPr lang="en-US" altLang="zh-TW" sz="1600" dirty="0">
                <a:solidFill>
                  <a:srgbClr val="000000"/>
                </a:solidFill>
              </a:rPr>
              <a:t>	private :</a:t>
            </a:r>
          </a:p>
          <a:p>
            <a:pPr lvl="2"/>
            <a:r>
              <a:rPr lang="en-US" altLang="zh-TW" sz="1600" dirty="0" smtClean="0">
                <a:solidFill>
                  <a:srgbClr val="000000"/>
                </a:solidFill>
              </a:rPr>
              <a:t>	</a:t>
            </a:r>
            <a:r>
              <a:rPr lang="en-US" altLang="zh-TW" sz="1600" dirty="0">
                <a:solidFill>
                  <a:srgbClr val="000000"/>
                </a:solidFill>
              </a:rPr>
              <a:t>	</a:t>
            </a:r>
            <a:r>
              <a:rPr lang="zh-TW" altLang="en-US" sz="1600" dirty="0" smtClean="0">
                <a:solidFill>
                  <a:srgbClr val="000000"/>
                </a:solidFill>
              </a:rPr>
              <a:t>     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</a:rPr>
              <a:t> </a:t>
            </a:r>
            <a:r>
              <a:rPr lang="en-US" altLang="zh-TW" sz="1600" dirty="0">
                <a:solidFill>
                  <a:srgbClr val="000000"/>
                </a:solidFill>
              </a:rPr>
              <a:t>stuff;			</a:t>
            </a:r>
            <a:endParaRPr lang="en-US" altLang="zh-TW" sz="1600" dirty="0" smtClean="0">
              <a:solidFill>
                <a:srgbClr val="000000"/>
              </a:solidFill>
            </a:endParaRPr>
          </a:p>
          <a:p>
            <a:pPr lvl="2"/>
            <a:r>
              <a:rPr lang="en-US" altLang="zh-TW" sz="1600" dirty="0" smtClean="0">
                <a:solidFill>
                  <a:srgbClr val="000000"/>
                </a:solidFill>
              </a:rPr>
              <a:t>	};</a:t>
            </a:r>
            <a:endParaRPr lang="en-US" altLang="zh-TW" sz="16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Two ways for member functions to access: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&lt;&lt; stuff;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&lt;&lt; this -&gt;</a:t>
            </a:r>
            <a:r>
              <a:rPr lang="zh-TW" altLang="en-US" sz="20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stuff; </a:t>
            </a:r>
          </a:p>
          <a:p>
            <a:pPr lvl="2"/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790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Manipulators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Manipulators defined 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“A function called in nontraditional way”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have arguments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Placed after insertion operator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etw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and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setprecision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are in library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iomanip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std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namespace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241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Manipulators : Examples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etw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 manipulators :	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(Note. affects only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NEXT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outputted value)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 	&lt;&lt; “Start ” &lt;&lt;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setw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(4) &lt;&lt;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10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setw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(4) &lt;&lt; 20 &lt;&lt;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setw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(6) &lt;&lt; 30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Results in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Start 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10  20 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30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setprecision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 manipulators 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cout.setf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::fixed);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 	&lt;&lt; “$ ” &lt;&lt;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setprecision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(2) &lt;&lt; 10.3 &lt;&lt; “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”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&lt;&lt;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“$ ” &lt;&lt; 20.5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Results in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$ 10.30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$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20.50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93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7FCC607-C087-453E-8CA5-3F4082C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Shallow and Deep Copies</a:t>
            </a:r>
            <a:endParaRPr lang="zh-TW" altLang="en-US" sz="4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Shallow copy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Assignment copies only member variable contents over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Default assignment and copy constructors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Deep copy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Pointers, dynamic memory involved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dereference pointer variables to “get to” data for copying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Write your own assignment overload and copy constructor in this case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80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7FCC607-C087-453E-8CA5-3F4082C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 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Copy Constructors</a:t>
            </a:r>
            <a:endParaRPr lang="zh-TW" altLang="en-US" sz="4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2" y="2531880"/>
            <a:ext cx="10599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軟正黑體"/>
                <a:cs typeface="+mn-cs"/>
              </a:rPr>
              <a:t>Automatically called when 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微軟正黑體"/>
              </a:rPr>
              <a:t>Class object declared and initialized to other object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軟正黑體"/>
                <a:cs typeface="+mn-cs"/>
              </a:rPr>
              <a:t>When function returns class type object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微軟正黑體"/>
              </a:rPr>
              <a:t>When argument of class type is “plugged in” as actual argument to call-by-value </a:t>
            </a:r>
            <a:r>
              <a:rPr lang="en-US" altLang="zh-TW" sz="2000" dirty="0" smtClean="0">
                <a:solidFill>
                  <a:srgbClr val="000000"/>
                </a:solidFill>
                <a:latin typeface="+mn-lt"/>
                <a:ea typeface="微軟正黑體"/>
              </a:rPr>
              <a:t>parameter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軟正黑體"/>
              <a:cs typeface="+mn-cs"/>
            </a:endParaRP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軟正黑體"/>
                <a:cs typeface="+mn-cs"/>
              </a:rPr>
              <a:t>Require</a:t>
            </a:r>
            <a:r>
              <a:rPr lang="en-US" altLang="zh-TW" sz="2400" dirty="0" smtClean="0">
                <a:solidFill>
                  <a:srgbClr val="000000"/>
                </a:solidFill>
                <a:latin typeface="+mn-lt"/>
                <a:ea typeface="微軟正黑體"/>
              </a:rPr>
              <a:t>s </a:t>
            </a:r>
            <a:r>
              <a:rPr lang="en-US" altLang="zh-TW" sz="2400" dirty="0">
                <a:solidFill>
                  <a:srgbClr val="000000"/>
                </a:solidFill>
                <a:latin typeface="+mn-lt"/>
                <a:ea typeface="微軟正黑體"/>
              </a:rPr>
              <a:t>“temporary copy” of object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微軟正黑體"/>
              </a:rPr>
              <a:t>Copy constructor creates </a:t>
            </a:r>
            <a:r>
              <a:rPr lang="en-US" altLang="zh-TW" sz="2000" dirty="0" smtClean="0">
                <a:solidFill>
                  <a:srgbClr val="000000"/>
                </a:solidFill>
                <a:latin typeface="+mn-lt"/>
                <a:ea typeface="微軟正黑體"/>
              </a:rPr>
              <a:t>it</a:t>
            </a:r>
            <a:endParaRPr lang="en-US" altLang="zh-TW" sz="2000" dirty="0">
              <a:solidFill>
                <a:srgbClr val="000000"/>
              </a:solidFill>
              <a:latin typeface="+mn-lt"/>
              <a:ea typeface="微軟正黑體"/>
            </a:endParaRP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軟正黑體"/>
                <a:cs typeface="+mn-cs"/>
              </a:rPr>
              <a:t>Default copy constructor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微軟正黑體"/>
              </a:rPr>
              <a:t>Like default “ = ”, performs member-wise </a:t>
            </a:r>
            <a:r>
              <a:rPr lang="en-US" altLang="zh-TW" sz="2000" dirty="0" smtClean="0">
                <a:solidFill>
                  <a:srgbClr val="000000"/>
                </a:solidFill>
                <a:latin typeface="+mn-lt"/>
                <a:ea typeface="微軟正黑體"/>
              </a:rPr>
              <a:t>copy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軟正黑體"/>
              <a:cs typeface="+mn-cs"/>
            </a:endParaRP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+mn-lt"/>
                <a:ea typeface="微軟正黑體"/>
              </a:rPr>
              <a:t>Pointers </a:t>
            </a:r>
            <a:r>
              <a:rPr lang="en-US" altLang="zh-TW" sz="2400" dirty="0">
                <a:latin typeface="+mn-lt"/>
                <a:sym typeface="Wingdings" pitchFamily="2" charset="2"/>
              </a:rPr>
              <a:t> write own copy constructors !</a:t>
            </a:r>
            <a:endParaRPr kumimoji="0" lang="en-US" altLang="zh-TW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1F7383F2-BCDE-459F-BB19-96952DA1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Destructor Need</a:t>
            </a:r>
            <a:endParaRPr lang="zh-TW" altLang="en-US" sz="4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Dynamically-allocated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Do not go away until “deleted</a:t>
            </a:r>
            <a:r>
              <a:rPr lang="en-US" altLang="zh-TW" sz="2000" dirty="0" smtClean="0">
                <a:solidFill>
                  <a:srgbClr val="000000"/>
                </a:solidFill>
                <a:latin typeface="Calibri"/>
                <a:ea typeface="微軟正黑體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If pointers are only private member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They dynamically allocate “real” data</a:t>
            </a:r>
          </a:p>
          <a:p>
            <a:pPr marL="1257300" lvl="2" indent="-342900">
              <a:buFont typeface="Calibri" panose="020F0502020204030204" pitchFamily="34" charset="0"/>
              <a:buChar char="-"/>
              <a:defRPr/>
            </a:pPr>
            <a:r>
              <a:rPr lang="en-US" altLang="zh-TW" sz="1800" dirty="0">
                <a:solidFill>
                  <a:srgbClr val="000000"/>
                </a:solidFill>
                <a:latin typeface="Calibri"/>
                <a:ea typeface="微軟正黑體"/>
              </a:rPr>
              <a:t>In constructor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Must have means to “deallocate” when object is </a:t>
            </a:r>
            <a:r>
              <a:rPr lang="en-US" altLang="zh-TW" sz="2000" dirty="0" smtClean="0">
                <a:solidFill>
                  <a:srgbClr val="000000"/>
                </a:solidFill>
                <a:latin typeface="Calibri"/>
                <a:ea typeface="微軟正黑體"/>
              </a:rPr>
              <a:t>destroyed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Answer : </a:t>
            </a:r>
            <a:r>
              <a:rPr lang="en-US" altLang="zh-TW" sz="2400" dirty="0" smtClean="0">
                <a:solidFill>
                  <a:srgbClr val="000000"/>
                </a:solidFill>
                <a:latin typeface="Calibri"/>
                <a:ea typeface="微軟正黑體"/>
              </a:rPr>
              <a:t>destructor! </a:t>
            </a: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55751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7FCC607-C087-453E-8CA5-3F4082C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Destructors</a:t>
            </a:r>
            <a:endParaRPr lang="zh-TW" altLang="en-US" sz="4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Opposite of constructor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Automatically called when object is </a:t>
            </a:r>
            <a:r>
              <a:rPr kumimoji="0" lang="en-US" altLang="zh-TW" sz="2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out-of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-scope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Default version only removes ordinary variables, not dynamic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variables</a:t>
            </a:r>
          </a:p>
          <a:p>
            <a:pPr lvl="1">
              <a:defRPr/>
            </a:pP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Defined like constructor, just add ~</a:t>
            </a:r>
          </a:p>
          <a:p>
            <a:pPr lvl="1">
              <a:defRPr/>
            </a:pPr>
            <a:r>
              <a:rPr kumimoji="0" lang="en-US" altLang="zh-TW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</a:t>
            </a:r>
            <a:r>
              <a:rPr kumimoji="0" lang="en-US" altLang="zh-TW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MyClass</a:t>
            </a:r>
            <a:r>
              <a:rPr kumimoji="0" lang="en-US" altLang="zh-TW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:: ~</a:t>
            </a:r>
            <a:r>
              <a:rPr kumimoji="0" lang="en-US" altLang="zh-TW" sz="2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MyClass</a:t>
            </a:r>
            <a:r>
              <a:rPr kumimoji="0" lang="en-US" altLang="zh-TW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(){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</a:t>
            </a:r>
          </a:p>
          <a:p>
            <a:pPr lvl="1"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Calibri"/>
                <a:ea typeface="微軟正黑體"/>
              </a:rPr>
              <a:t>	</a:t>
            </a:r>
            <a:r>
              <a:rPr lang="en-US" altLang="zh-TW" sz="2000" dirty="0">
                <a:latin typeface="Calibri"/>
                <a:ea typeface="微軟正黑體"/>
              </a:rPr>
              <a:t> </a:t>
            </a:r>
            <a:r>
              <a:rPr lang="en-US" altLang="zh-TW" sz="2000" dirty="0" smtClean="0">
                <a:latin typeface="Calibri"/>
                <a:ea typeface="微軟正黑體"/>
              </a:rPr>
              <a:t>       </a:t>
            </a:r>
            <a:r>
              <a:rPr lang="en-US" altLang="zh-TW" sz="2000" dirty="0" smtClean="0">
                <a:solidFill>
                  <a:srgbClr val="000000"/>
                </a:solidFill>
                <a:latin typeface="Calibri"/>
                <a:ea typeface="微軟正黑體"/>
              </a:rPr>
              <a:t>//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perform delete clean-up duties	</a:t>
            </a:r>
            <a:endParaRPr lang="en-US" altLang="zh-TW" sz="2000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defRPr/>
            </a:pPr>
            <a:r>
              <a:rPr lang="en-US" altLang="zh-TW" sz="2000" dirty="0">
                <a:latin typeface="Calibri"/>
                <a:ea typeface="微軟正黑體"/>
              </a:rPr>
              <a:t>	</a:t>
            </a:r>
            <a:r>
              <a:rPr lang="en-US" altLang="zh-TW" sz="2000" dirty="0" smtClean="0">
                <a:solidFill>
                  <a:srgbClr val="000000"/>
                </a:solidFill>
                <a:latin typeface="Calibri"/>
                <a:ea typeface="微軟正黑體"/>
              </a:rPr>
              <a:t>}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9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7FCC607-C087-453E-8CA5-3F4082C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 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Separate Compilation</a:t>
            </a:r>
            <a:endParaRPr lang="zh-TW" altLang="en-US" sz="4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Program Parts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Kept in separate files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Compiled separately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Linked together before program runs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definitions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Separate from “using” programs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Bu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ild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library of classes</a:t>
            </a:r>
          </a:p>
          <a:p>
            <a:pPr marL="1257300" lvl="2" indent="-342900">
              <a:buFont typeface="Calibri" panose="020F0502020204030204" pitchFamily="34" charset="0"/>
              <a:buChar char="-"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Re-used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by many different programs</a:t>
            </a:r>
          </a:p>
          <a:p>
            <a:pPr marL="1257300" lvl="2" indent="-342900">
              <a:buFont typeface="Calibri" panose="020F0502020204030204" pitchFamily="34" charset="0"/>
              <a:buChar char="-"/>
              <a:defRPr/>
            </a:pPr>
            <a:r>
              <a:rPr lang="en-US" altLang="zh-TW" sz="1800" dirty="0">
                <a:solidFill>
                  <a:srgbClr val="000000"/>
                </a:solidFill>
                <a:latin typeface="Calibri"/>
                <a:ea typeface="微軟正黑體"/>
              </a:rPr>
              <a:t>Just like predefined libraries</a:t>
            </a: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76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7FCC607-C087-453E-8CA5-3F4082C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 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Class Separation</a:t>
            </a:r>
            <a:endParaRPr lang="zh-TW" altLang="en-US" sz="4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軟正黑體"/>
                <a:cs typeface="+mn-cs"/>
              </a:rPr>
              <a:t>Class independence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微軟正黑體"/>
              </a:rPr>
              <a:t>Separate class definition / </a:t>
            </a:r>
            <a:r>
              <a:rPr lang="en-US" altLang="zh-TW" sz="2000" dirty="0" smtClean="0">
                <a:solidFill>
                  <a:srgbClr val="000000"/>
                </a:solidFill>
                <a:latin typeface="+mn-lt"/>
                <a:ea typeface="微軟正黑體"/>
              </a:rPr>
              <a:t>specification ( </a:t>
            </a:r>
            <a:r>
              <a:rPr lang="en-US" altLang="zh-TW" sz="2000" dirty="0">
                <a:solidFill>
                  <a:srgbClr val="000000"/>
                </a:solidFill>
                <a:latin typeface="+mn-lt"/>
                <a:ea typeface="微軟正黑體"/>
              </a:rPr>
              <a:t>interface )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軟正黑體"/>
                <a:cs typeface="+mn-cs"/>
              </a:rPr>
              <a:t>Separate class implementation</a:t>
            </a:r>
            <a:endParaRPr lang="en-US" altLang="zh-TW" sz="2000" dirty="0">
              <a:solidFill>
                <a:srgbClr val="000000"/>
              </a:solidFill>
              <a:latin typeface="+mn-lt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軟正黑體"/>
                <a:cs typeface="+mn-cs"/>
              </a:rPr>
              <a:t>Place in two fi</a:t>
            </a:r>
            <a:r>
              <a:rPr lang="en-US" altLang="zh-TW" sz="2000" dirty="0">
                <a:solidFill>
                  <a:srgbClr val="000000"/>
                </a:solidFill>
                <a:latin typeface="+mn-lt"/>
                <a:ea typeface="微軟正黑體"/>
              </a:rPr>
              <a:t>les</a:t>
            </a:r>
          </a:p>
          <a:p>
            <a:pPr lvl="1"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軟正黑體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+mn-lt"/>
                <a:ea typeface="微軟正黑體"/>
              </a:rPr>
              <a:t>If implementation changes </a:t>
            </a:r>
            <a:r>
              <a:rPr lang="en-US" altLang="zh-TW" sz="2400" dirty="0">
                <a:latin typeface="+mn-lt"/>
                <a:sym typeface="Wingdings" pitchFamily="2" charset="2"/>
              </a:rPr>
              <a:t> only that file need be changed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微軟正黑體"/>
                <a:sym typeface="Wingdings" pitchFamily="2" charset="2"/>
              </a:rPr>
              <a:t>Class specification need not change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微軟正黑體"/>
                <a:sym typeface="Wingdings" pitchFamily="2" charset="2"/>
              </a:rPr>
              <a:t>“User” programs need not change</a:t>
            </a:r>
            <a:endParaRPr lang="en-US" altLang="zh-TW" sz="2000" dirty="0">
              <a:solidFill>
                <a:srgbClr val="000000"/>
              </a:solidFill>
              <a:latin typeface="+mn-lt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54655147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2_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3_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5.xml><?xml version="1.0" encoding="utf-8"?>
<a:theme xmlns:a="http://schemas.openxmlformats.org/drawingml/2006/main" name="4_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1133</Words>
  <Application>Microsoft Office PowerPoint</Application>
  <PresentationFormat>寬螢幕</PresentationFormat>
  <Paragraphs>358</Paragraphs>
  <Slides>31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31</vt:i4>
      </vt:variant>
    </vt:vector>
  </HeadingPairs>
  <TitlesOfParts>
    <vt:vector size="44" baseType="lpstr">
      <vt:lpstr>Noto Sans Symbols</vt:lpstr>
      <vt:lpstr>微軟正黑體</vt:lpstr>
      <vt:lpstr>新細明體</vt:lpstr>
      <vt:lpstr>Arial</vt:lpstr>
      <vt:lpstr>Calibri</vt:lpstr>
      <vt:lpstr>Century</vt:lpstr>
      <vt:lpstr>Wingdings</vt:lpstr>
      <vt:lpstr>Wingdings 2</vt:lpstr>
      <vt:lpstr>框架</vt:lpstr>
      <vt:lpstr>1_框架</vt:lpstr>
      <vt:lpstr>2_框架</vt:lpstr>
      <vt:lpstr>3_框架</vt:lpstr>
      <vt:lpstr>4_框架</vt:lpstr>
      <vt:lpstr>C程式設計實驗(二) </vt:lpstr>
      <vt:lpstr>Learning Objectives</vt:lpstr>
      <vt:lpstr>The this Pointer</vt:lpstr>
      <vt:lpstr>Shallow and Deep Copies</vt:lpstr>
      <vt:lpstr>Copy Constructors</vt:lpstr>
      <vt:lpstr>Destructor Need</vt:lpstr>
      <vt:lpstr>Destructors</vt:lpstr>
      <vt:lpstr>Separate Compilation</vt:lpstr>
      <vt:lpstr>Class Separation</vt:lpstr>
      <vt:lpstr>Encapsulation Reviewed </vt:lpstr>
      <vt:lpstr>Encapsulation Rules</vt:lpstr>
      <vt:lpstr>Separate Compilation</vt:lpstr>
      <vt:lpstr>Separate Compilation</vt:lpstr>
      <vt:lpstr>Namespaces</vt:lpstr>
      <vt:lpstr>Using Directive</vt:lpstr>
      <vt:lpstr>Creating a Namespace</vt:lpstr>
      <vt:lpstr>C程式設計實驗(二) </vt:lpstr>
      <vt:lpstr>Learning Objectives</vt:lpstr>
      <vt:lpstr>Streams</vt:lpstr>
      <vt:lpstr>Stream Usage</vt:lpstr>
      <vt:lpstr>File Connection</vt:lpstr>
      <vt:lpstr>File I/O Libraries</vt:lpstr>
      <vt:lpstr>Declaring Streams</vt:lpstr>
      <vt:lpstr>Closing Files &amp; File Flush</vt:lpstr>
      <vt:lpstr>Appending to a file</vt:lpstr>
      <vt:lpstr>Checking End Of File (EOF)</vt:lpstr>
      <vt:lpstr>Formatting Output with Stream Functions</vt:lpstr>
      <vt:lpstr>Flags</vt:lpstr>
      <vt:lpstr>Flags : Examples</vt:lpstr>
      <vt:lpstr>Manipulators</vt:lpstr>
      <vt:lpstr>Manipulators :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賴彥潔</cp:lastModifiedBy>
  <cp:revision>49</cp:revision>
  <dcterms:created xsi:type="dcterms:W3CDTF">2019-03-22T17:18:14Z</dcterms:created>
  <dcterms:modified xsi:type="dcterms:W3CDTF">2022-05-18T15:20:22Z</dcterms:modified>
</cp:coreProperties>
</file>