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99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2" r:id="rId12"/>
    <p:sldId id="313" r:id="rId13"/>
    <p:sldId id="317" r:id="rId14"/>
    <p:sldId id="315" r:id="rId15"/>
    <p:sldId id="316" r:id="rId16"/>
    <p:sldId id="31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8263" autoAdjust="0"/>
  </p:normalViewPr>
  <p:slideViewPr>
    <p:cSldViewPr snapToGrid="0">
      <p:cViewPr varScale="1">
        <p:scale>
          <a:sx n="117" d="100"/>
          <a:sy n="117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24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218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305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442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920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370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760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37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287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06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636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9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22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891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11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2020/6/11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2020/6/11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2020/6/11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2020/6/11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2020/6/11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2020/6/11</a:t>
            </a:r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2020/6/11</a:t>
            </a:r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2020/6/11</a:t>
            </a:r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2020/6/11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2020/6/11</a:t>
            </a:r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2020/6/11</a:t>
            </a:r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TW" smtClean="0"/>
              <a:t>2020/6/11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 fontScale="85000" lnSpcReduction="10000"/>
          </a:bodyPr>
          <a:lstStyle/>
          <a:p>
            <a:r>
              <a:rPr lang="en-US" altLang="zh-TW" sz="4200" dirty="0"/>
              <a:t>Chapter14. </a:t>
            </a:r>
            <a:r>
              <a:rPr lang="en-US" altLang="zh-TW" sz="4400" dirty="0"/>
              <a:t>Inheritance</a:t>
            </a:r>
            <a:r>
              <a:rPr lang="zh-TW" altLang="en-US" sz="4400" dirty="0"/>
              <a:t> </a:t>
            </a:r>
            <a:r>
              <a:rPr lang="en-US" altLang="zh-TW" sz="4400" dirty="0"/>
              <a:t>&amp;</a:t>
            </a:r>
            <a:r>
              <a:rPr lang="zh-TW" altLang="en-US" sz="4400" dirty="0"/>
              <a:t> </a:t>
            </a:r>
            <a:r>
              <a:rPr lang="en-US" altLang="zh-TW" sz="4400" dirty="0"/>
              <a:t>Polymorphism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Polymorphism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638953" y="2526526"/>
            <a:ext cx="7103996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A single identity stands for different things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C++ implements polymorphism in 3 ways: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/>
              <a:t>Overloading</a:t>
            </a:r>
            <a:r>
              <a:rPr lang="en-US" altLang="zh-TW" sz="2400" dirty="0"/>
              <a:t> – static polymorphism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One name stands for several functions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/>
              <a:t>Templates</a:t>
            </a:r>
            <a:r>
              <a:rPr lang="en-US" altLang="zh-TW" sz="2400" dirty="0"/>
              <a:t> – parameterized polymorphism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One name stands for several types or functions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="1" dirty="0"/>
              <a:t>Virtual functions</a:t>
            </a:r>
            <a:r>
              <a:rPr lang="en-US" altLang="zh-TW" sz="2400" dirty="0"/>
              <a:t> – dynamic polymorphism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One pointer refers to any base or derived class objects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27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Virtual Function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89221" y="3048000"/>
            <a:ext cx="530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4C0868-777D-49C2-8F3E-1FA75EC4EC7E}"/>
              </a:ext>
            </a:extLst>
          </p:cNvPr>
          <p:cNvSpPr txBox="1"/>
          <p:nvPr/>
        </p:nvSpPr>
        <p:spPr>
          <a:xfrm>
            <a:off x="1786577" y="2911475"/>
            <a:ext cx="911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Use keyword </a:t>
            </a:r>
            <a:r>
              <a:rPr lang="en-US" altLang="zh-TW" sz="2400" b="1" dirty="0">
                <a:solidFill>
                  <a:srgbClr val="FF0000"/>
                </a:solidFill>
              </a:rPr>
              <a:t>virtual</a:t>
            </a:r>
            <a:r>
              <a:rPr lang="en-US" altLang="zh-TW" sz="2400" dirty="0"/>
              <a:t> on a superclass (base) function makes the </a:t>
            </a:r>
          </a:p>
          <a:p>
            <a:r>
              <a:rPr lang="en-US" altLang="zh-TW" sz="2400" dirty="0"/>
              <a:t>function virtual for the superclass, as well as </a:t>
            </a:r>
            <a:r>
              <a:rPr lang="en-US" altLang="zh-TW" sz="2400" b="1" dirty="0"/>
              <a:t>ALL</a:t>
            </a:r>
            <a:r>
              <a:rPr lang="en-US" altLang="zh-TW" sz="2400" dirty="0"/>
              <a:t> its subclasses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Late binding for variables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CheckOut</a:t>
            </a:r>
            <a:r>
              <a:rPr lang="en-US" altLang="zh-TW" sz="2400" dirty="0"/>
              <a:t> * co = new </a:t>
            </a:r>
            <a:r>
              <a:rPr lang="en-US" altLang="zh-TW" sz="2400" dirty="0" err="1"/>
              <a:t>PaperCheckOut</a:t>
            </a:r>
            <a:r>
              <a:rPr lang="en-US" altLang="zh-TW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Late binding for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1F4863-A18E-4108-8529-BE5AD6AE6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21" y="3741480"/>
            <a:ext cx="4186314" cy="24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Virtual Function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89221" y="3048000"/>
            <a:ext cx="58495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Virtual function in base classes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Automatically virtual in derived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Derived class declaration (in interface)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Not required to have “virtual” keyword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But typically included for readability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965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Virtual Function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634065" y="2676531"/>
            <a:ext cx="3091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Pure virtual function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221" y="4181468"/>
            <a:ext cx="3757102" cy="13807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86642" y="3136612"/>
            <a:ext cx="8463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A pure virtual function is a virtual function in C++ for which we need not to write any function definition and only we have to declare it. It is declared by assigning 0 in the declaration.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997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Overriding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89221" y="3048000"/>
            <a:ext cx="530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4C0868-777D-49C2-8F3E-1FA75EC4EC7E}"/>
              </a:ext>
            </a:extLst>
          </p:cNvPr>
          <p:cNvSpPr txBox="1"/>
          <p:nvPr/>
        </p:nvSpPr>
        <p:spPr>
          <a:xfrm>
            <a:off x="1786577" y="2911475"/>
            <a:ext cx="70741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Virtual function definition changed in a derived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Calibri"/>
                <a:ea typeface="微軟正黑體"/>
              </a:rPr>
              <a:t>Overridden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Similar to </a:t>
            </a: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微軟正黑體"/>
              </a:rPr>
              <a:t>redefined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Virtual functions changed: overridden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Non-virtual functions changed: redefined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6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Overriding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89221" y="3048000"/>
            <a:ext cx="530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6" name="圖片 5" descr="一張含有 螢幕, 控制, 房間, 影片 的圖片&#10;&#10;自動產生的描述">
            <a:extLst>
              <a:ext uri="{FF2B5EF4-FFF2-40B4-BE49-F238E27FC236}">
                <a16:creationId xmlns:a16="http://schemas.microsoft.com/office/drawing/2014/main" id="{336E2CB9-DE82-4874-91A8-0A6772DCFD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27"/>
          <a:stretch/>
        </p:blipFill>
        <p:spPr>
          <a:xfrm>
            <a:off x="680067" y="4170921"/>
            <a:ext cx="3915321" cy="14189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CDD6AE1-AB4D-496C-A2ED-B0AD75A4CBB5}"/>
              </a:ext>
            </a:extLst>
          </p:cNvPr>
          <p:cNvSpPr/>
          <p:nvPr/>
        </p:nvSpPr>
        <p:spPr>
          <a:xfrm>
            <a:off x="3439376" y="4865913"/>
            <a:ext cx="973777" cy="25852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一張含有 影片, 房間, 遊戲 的圖片&#10;&#10;自動產生的描述">
            <a:extLst>
              <a:ext uri="{FF2B5EF4-FFF2-40B4-BE49-F238E27FC236}">
                <a16:creationId xmlns:a16="http://schemas.microsoft.com/office/drawing/2014/main" id="{67D84C38-8399-4EF2-991D-C56631A17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90" y="2868046"/>
            <a:ext cx="4248743" cy="27054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D66DC1E-C7FE-49A4-9ED7-77EBFDB37C87}"/>
              </a:ext>
            </a:extLst>
          </p:cNvPr>
          <p:cNvSpPr/>
          <p:nvPr/>
        </p:nvSpPr>
        <p:spPr>
          <a:xfrm>
            <a:off x="8285981" y="3574571"/>
            <a:ext cx="575735" cy="26889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1FBECC-DC89-40BC-8D51-2053920CFC07}"/>
              </a:ext>
            </a:extLst>
          </p:cNvPr>
          <p:cNvSpPr txBox="1"/>
          <p:nvPr/>
        </p:nvSpPr>
        <p:spPr>
          <a:xfrm>
            <a:off x="7382555" y="5228697"/>
            <a:ext cx="1745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→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Compile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error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F07CCB-5D10-44C5-A45A-B26A642AED54}"/>
              </a:ext>
            </a:extLst>
          </p:cNvPr>
          <p:cNvSpPr txBox="1"/>
          <p:nvPr/>
        </p:nvSpPr>
        <p:spPr>
          <a:xfrm>
            <a:off x="9362434" y="3429000"/>
            <a:ext cx="2233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Use </a:t>
            </a:r>
            <a:r>
              <a:rPr lang="en-US" altLang="zh-TW" dirty="0">
                <a:solidFill>
                  <a:schemeClr val="accent6"/>
                </a:solidFill>
              </a:rPr>
              <a:t>final</a:t>
            </a:r>
            <a:r>
              <a:rPr lang="en-US" altLang="zh-TW" dirty="0"/>
              <a:t> when a function is overridden but don’t want a derived class to override it again.</a:t>
            </a:r>
            <a:endParaRPr lang="zh-TW" altLang="en-US" dirty="0"/>
          </a:p>
        </p:txBody>
      </p:sp>
      <p:pic>
        <p:nvPicPr>
          <p:cNvPr id="17" name="圖片 16" descr="一張含有 螢幕, 控制, 房間, 影片 的圖片&#10;&#10;自動產生的描述">
            <a:extLst>
              <a:ext uri="{FF2B5EF4-FFF2-40B4-BE49-F238E27FC236}">
                <a16:creationId xmlns:a16="http://schemas.microsoft.com/office/drawing/2014/main" id="{336E2CB9-DE82-4874-91A8-0A6772DCFD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30" b="332"/>
          <a:stretch/>
        </p:blipFill>
        <p:spPr>
          <a:xfrm>
            <a:off x="680066" y="2929949"/>
            <a:ext cx="3915321" cy="124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Virtual Function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89221" y="3048000"/>
            <a:ext cx="530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4C0868-777D-49C2-8F3E-1FA75EC4EC7E}"/>
              </a:ext>
            </a:extLst>
          </p:cNvPr>
          <p:cNvSpPr txBox="1"/>
          <p:nvPr/>
        </p:nvSpPr>
        <p:spPr>
          <a:xfrm>
            <a:off x="1432929" y="2526526"/>
            <a:ext cx="94831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Disadvantage: </a:t>
            </a:r>
            <a:r>
              <a:rPr lang="en-US" altLang="zh-TW" sz="2400" b="1" dirty="0"/>
              <a:t>overhead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Uses more storage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Programs run slower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If not needed, don’t use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Constructor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can’t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be virtual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Since it is not inherited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Subclass defines its own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Destructor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should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be declared virtual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Friends </a:t>
            </a:r>
            <a:r>
              <a:rPr lang="en-US" altLang="zh-TW" sz="2400" dirty="0">
                <a:solidFill>
                  <a:srgbClr val="FF0000"/>
                </a:solidFill>
                <a:latin typeface="Calibri"/>
                <a:ea typeface="微軟正黑體"/>
              </a:rPr>
              <a:t>can’t 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be virtual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If you override function in the subclass, the overridden function shall</a:t>
            </a:r>
            <a:r>
              <a:rPr lang="zh-TW" altLang="en-US" sz="2400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have</a:t>
            </a:r>
            <a:r>
              <a:rPr lang="zh-TW" altLang="en-US" sz="2400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the</a:t>
            </a:r>
            <a:r>
              <a:rPr lang="zh-TW" altLang="en-US" sz="2400" b="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libri"/>
                <a:ea typeface="微軟正黑體"/>
              </a:rPr>
              <a:t>same</a:t>
            </a:r>
            <a:r>
              <a:rPr lang="en-US" altLang="zh-TW" sz="2400" b="1" dirty="0">
                <a:solidFill>
                  <a:srgbClr val="FF0000"/>
                </a:solidFill>
                <a:latin typeface="Calibri"/>
                <a:ea typeface="微軟正黑體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libri"/>
                <a:ea typeface="微軟正黑體"/>
              </a:rPr>
              <a:t>parameter 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list as the superclass’ version</a:t>
            </a:r>
          </a:p>
        </p:txBody>
      </p:sp>
    </p:spTree>
    <p:extLst>
      <p:ext uri="{BB962C8B-B14F-4D97-AF65-F5344CB8AC3E}">
        <p14:creationId xmlns:p14="http://schemas.microsoft.com/office/powerpoint/2010/main" val="25724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Pitfall: Base Class Private Data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22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Derived class </a:t>
            </a:r>
            <a:r>
              <a:rPr lang="en-US" altLang="zh-TW" sz="2400" dirty="0" smtClean="0">
                <a:solidFill>
                  <a:prstClr val="black"/>
                </a:solidFill>
              </a:rPr>
              <a:t>“inherits” </a:t>
            </a:r>
            <a:r>
              <a:rPr lang="en-US" altLang="zh-TW" sz="2400" dirty="0">
                <a:solidFill>
                  <a:prstClr val="black"/>
                </a:solidFill>
              </a:rPr>
              <a:t>private </a:t>
            </a:r>
            <a:r>
              <a:rPr lang="en-US" altLang="zh-TW" sz="2400" dirty="0" smtClean="0">
                <a:solidFill>
                  <a:prstClr val="black"/>
                </a:solidFill>
              </a:rPr>
              <a:t>member</a:t>
            </a:r>
            <a:r>
              <a:rPr lang="zh-TW" altLang="en-US" sz="2400" dirty="0" smtClean="0">
                <a:solidFill>
                  <a:prstClr val="black"/>
                </a:solidFill>
              </a:rPr>
              <a:t> </a:t>
            </a:r>
            <a:r>
              <a:rPr lang="en-US" altLang="zh-TW" sz="2400" dirty="0" smtClean="0">
                <a:solidFill>
                  <a:prstClr val="black"/>
                </a:solidFill>
              </a:rPr>
              <a:t>variables</a:t>
            </a:r>
            <a:endParaRPr lang="en-US" altLang="zh-TW" sz="2400" dirty="0">
              <a:solidFill>
                <a:prstClr val="black"/>
              </a:solidFill>
            </a:endParaRP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But still cannot directly access them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Not even through derived class </a:t>
            </a:r>
            <a:r>
              <a:rPr lang="en-US" altLang="zh-TW" sz="2000" dirty="0" smtClean="0">
                <a:solidFill>
                  <a:prstClr val="black"/>
                </a:solidFill>
              </a:rPr>
              <a:t>member</a:t>
            </a:r>
            <a:r>
              <a:rPr lang="zh-TW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</a:rPr>
              <a:t>functions</a:t>
            </a:r>
            <a:r>
              <a:rPr lang="en-US" altLang="zh-TW" sz="2000" dirty="0">
                <a:solidFill>
                  <a:prstClr val="black"/>
                </a:solidFill>
              </a:rPr>
              <a:t>!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Private member variables can ONLY be accessed "by name" in member functions </a:t>
            </a:r>
            <a:r>
              <a:rPr lang="en-US" altLang="zh-TW" sz="2400" dirty="0">
                <a:solidFill>
                  <a:prstClr val="black"/>
                </a:solidFill>
              </a:rPr>
              <a:t>of the class they’re defined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400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1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Example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D936E3B-D431-44BC-9F8E-5DAD6D0F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629" y="4065992"/>
            <a:ext cx="3569912" cy="4844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b="38025"/>
          <a:stretch/>
        </p:blipFill>
        <p:spPr>
          <a:xfrm>
            <a:off x="1287433" y="2554736"/>
            <a:ext cx="2695951" cy="350695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t="63417"/>
          <a:stretch/>
        </p:blipFill>
        <p:spPr>
          <a:xfrm>
            <a:off x="4105013" y="3273164"/>
            <a:ext cx="2695951" cy="20701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/>
          <a:srcRect l="4737" t="29204" r="91932" b="67911"/>
          <a:stretch/>
        </p:blipFill>
        <p:spPr>
          <a:xfrm>
            <a:off x="1412421" y="5094514"/>
            <a:ext cx="89807" cy="16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6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The protected: 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00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New classification of class members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Allows access "by name" in derived class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But nowhere else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Still no access "by name" in other classes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In class it’s defined </a:t>
            </a:r>
            <a:r>
              <a:rPr lang="en-US" altLang="zh-TW" sz="2400" dirty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zh-TW" sz="2400" dirty="0">
                <a:solidFill>
                  <a:prstClr val="black"/>
                </a:solidFill>
              </a:rPr>
              <a:t> acts like private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Considered "protected" in derived class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To allow future derivations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600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0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Example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4CAEE29-380F-4AD0-91FF-D64DB148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419" y="4144184"/>
            <a:ext cx="3510643" cy="3265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r="47526" b="57290"/>
          <a:stretch/>
        </p:blipFill>
        <p:spPr>
          <a:xfrm>
            <a:off x="1279019" y="3169037"/>
            <a:ext cx="2309439" cy="23435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348" y="2788011"/>
            <a:ext cx="4363059" cy="310558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6"/>
          <a:srcRect l="4737" t="29204" r="91932" b="67911"/>
          <a:stretch/>
        </p:blipFill>
        <p:spPr>
          <a:xfrm>
            <a:off x="1416059" y="5208814"/>
            <a:ext cx="89807" cy="16328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6"/>
          <a:srcRect l="4737" t="29204" r="91932" b="67911"/>
          <a:stretch/>
        </p:blipFill>
        <p:spPr>
          <a:xfrm>
            <a:off x="3886200" y="4773326"/>
            <a:ext cx="89807" cy="16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8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Redefinition of Member Functions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Recall interface of derived class: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Contains declarations for new member functions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Also contains declarations for </a:t>
            </a:r>
            <a:r>
              <a:rPr lang="en-US" altLang="zh-TW" sz="2000" dirty="0" smtClean="0">
                <a:solidFill>
                  <a:prstClr val="black"/>
                </a:solidFill>
              </a:rPr>
              <a:t>inherited</a:t>
            </a:r>
            <a:r>
              <a:rPr lang="zh-TW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</a:rPr>
              <a:t>member </a:t>
            </a:r>
            <a:r>
              <a:rPr lang="en-US" altLang="zh-TW" sz="2000" dirty="0">
                <a:solidFill>
                  <a:prstClr val="black"/>
                </a:solidFill>
              </a:rPr>
              <a:t>functions to be changed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Inherited member functions NOT declared:</a:t>
            </a:r>
          </a:p>
          <a:p>
            <a:pPr marL="1200150" lvl="2" indent="-28575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prstClr val="black"/>
                </a:solidFill>
              </a:rPr>
              <a:t>Automatically inherited unchanged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Implementation </a:t>
            </a:r>
            <a:r>
              <a:rPr lang="en-US" altLang="zh-TW" sz="2400" dirty="0">
                <a:solidFill>
                  <a:prstClr val="black"/>
                </a:solidFill>
              </a:rPr>
              <a:t>of derived class will: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</a:rPr>
              <a:t>Define new member functions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</a:rPr>
              <a:t>Redefine inherited functions </a:t>
            </a:r>
            <a:r>
              <a:rPr lang="en-US" altLang="zh-TW" sz="2000" dirty="0">
                <a:solidFill>
                  <a:prstClr val="black"/>
                </a:solidFill>
              </a:rPr>
              <a:t>as declared</a:t>
            </a:r>
            <a:endParaRPr lang="zh-TW" altLang="en-US" sz="1600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84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Redefining vs. Overloading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17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Very different!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Redefining</a:t>
            </a:r>
            <a:r>
              <a:rPr lang="en-US" altLang="zh-TW" sz="2400" dirty="0">
                <a:solidFill>
                  <a:prstClr val="black"/>
                </a:solidFill>
              </a:rPr>
              <a:t> in derived class: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</a:rPr>
              <a:t>SAME parameter </a:t>
            </a:r>
            <a:r>
              <a:rPr lang="en-US" altLang="zh-TW" sz="2000" dirty="0">
                <a:solidFill>
                  <a:prstClr val="black"/>
                </a:solidFill>
              </a:rPr>
              <a:t>list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Essentially "re-writes" same function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Overloading</a:t>
            </a:r>
            <a:r>
              <a:rPr lang="en-US" altLang="zh-TW" sz="2400" dirty="0">
                <a:solidFill>
                  <a:prstClr val="black"/>
                </a:solidFill>
              </a:rPr>
              <a:t>: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</a:rPr>
              <a:t>Different parameter </a:t>
            </a:r>
            <a:r>
              <a:rPr lang="en-US" altLang="zh-TW" sz="2000" dirty="0">
                <a:solidFill>
                  <a:prstClr val="black"/>
                </a:solidFill>
              </a:rPr>
              <a:t>list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Defined "new" function that takes </a:t>
            </a:r>
            <a:r>
              <a:rPr lang="en-US" altLang="zh-TW" sz="2000" dirty="0" smtClean="0">
                <a:solidFill>
                  <a:prstClr val="black"/>
                </a:solidFill>
              </a:rPr>
              <a:t>different </a:t>
            </a:r>
            <a:r>
              <a:rPr lang="en-US" altLang="zh-TW" sz="2000" dirty="0">
                <a:solidFill>
                  <a:prstClr val="black"/>
                </a:solidFill>
              </a:rPr>
              <a:t>parameters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prstClr val="black"/>
                </a:solidFill>
              </a:rPr>
              <a:t>Overloaded functions must have </a:t>
            </a:r>
            <a:r>
              <a:rPr lang="en-US" altLang="zh-TW" sz="2000" dirty="0" smtClean="0">
                <a:solidFill>
                  <a:prstClr val="black"/>
                </a:solidFill>
              </a:rPr>
              <a:t>different </a:t>
            </a:r>
            <a:r>
              <a:rPr lang="en-US" altLang="zh-TW" sz="2000" dirty="0">
                <a:solidFill>
                  <a:prstClr val="black"/>
                </a:solidFill>
              </a:rPr>
              <a:t>signatures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600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7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 fontScale="90000"/>
          </a:bodyPr>
          <a:lstStyle/>
          <a:p>
            <a:r>
              <a:rPr lang="en-US" altLang="zh-TW" sz="4400" dirty="0"/>
              <a:t>Accessing Redefined Base Function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60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When </a:t>
            </a:r>
            <a:r>
              <a:rPr lang="en-US" altLang="zh-TW" sz="2400" dirty="0">
                <a:solidFill>
                  <a:srgbClr val="FF0000"/>
                </a:solidFill>
              </a:rPr>
              <a:t>redefined</a:t>
            </a:r>
            <a:r>
              <a:rPr lang="en-US" altLang="zh-TW" sz="2400" dirty="0">
                <a:solidFill>
                  <a:prstClr val="black"/>
                </a:solidFill>
              </a:rPr>
              <a:t> in derived class</a:t>
            </a:r>
            <a:r>
              <a:rPr lang="en-US" altLang="zh-TW" sz="2400" dirty="0">
                <a:solidFill>
                  <a:srgbClr val="FF0000"/>
                </a:solidFill>
              </a:rPr>
              <a:t>, base class’s definition not "lost"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Can specify it’s use: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dirty="0">
                <a:solidFill>
                  <a:prstClr val="black"/>
                </a:solidFill>
              </a:rPr>
              <a:t>Employee 	  </a:t>
            </a:r>
            <a:r>
              <a:rPr lang="en-US" altLang="zh-TW" dirty="0" err="1">
                <a:solidFill>
                  <a:prstClr val="black"/>
                </a:solidFill>
              </a:rPr>
              <a:t>JaneE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  <a:br>
              <a:rPr lang="en-US" altLang="zh-TW" dirty="0">
                <a:solidFill>
                  <a:prstClr val="black"/>
                </a:solidFill>
              </a:rPr>
            </a:br>
            <a:r>
              <a:rPr lang="en-US" altLang="zh-TW" dirty="0" err="1">
                <a:solidFill>
                  <a:prstClr val="black"/>
                </a:solidFill>
              </a:rPr>
              <a:t>HourlyEmployee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SallyH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  <a:br>
              <a:rPr lang="en-US" altLang="zh-TW" dirty="0">
                <a:solidFill>
                  <a:prstClr val="black"/>
                </a:solidFill>
              </a:rPr>
            </a:br>
            <a:r>
              <a:rPr lang="en-US" altLang="zh-TW" dirty="0" err="1">
                <a:solidFill>
                  <a:prstClr val="black"/>
                </a:solidFill>
              </a:rPr>
              <a:t>JaneE.printCheck</a:t>
            </a:r>
            <a:r>
              <a:rPr lang="en-US" altLang="zh-TW" dirty="0">
                <a:solidFill>
                  <a:prstClr val="black"/>
                </a:solidFill>
              </a:rPr>
              <a:t>();  </a:t>
            </a:r>
            <a:r>
              <a:rPr lang="en-US" altLang="zh-TW" dirty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zh-TW" dirty="0">
                <a:solidFill>
                  <a:prstClr val="black"/>
                </a:solidFill>
              </a:rPr>
              <a:t> calls Employee’s</a:t>
            </a:r>
            <a:br>
              <a:rPr lang="en-US" altLang="zh-TW" dirty="0">
                <a:solidFill>
                  <a:prstClr val="black"/>
                </a:solidFill>
              </a:rPr>
            </a:br>
            <a:r>
              <a:rPr lang="en-US" altLang="zh-TW" dirty="0">
                <a:solidFill>
                  <a:prstClr val="black"/>
                </a:solidFill>
              </a:rPr>
              <a:t>				   </a:t>
            </a:r>
            <a:r>
              <a:rPr lang="en-US" altLang="zh-TW" dirty="0" err="1">
                <a:solidFill>
                  <a:prstClr val="black"/>
                </a:solidFill>
              </a:rPr>
              <a:t>printCheck</a:t>
            </a:r>
            <a:r>
              <a:rPr lang="en-US" altLang="zh-TW" dirty="0">
                <a:solidFill>
                  <a:prstClr val="black"/>
                </a:solidFill>
              </a:rPr>
              <a:t> function</a:t>
            </a:r>
            <a:br>
              <a:rPr lang="en-US" altLang="zh-TW" dirty="0">
                <a:solidFill>
                  <a:prstClr val="black"/>
                </a:solidFill>
              </a:rPr>
            </a:br>
            <a:r>
              <a:rPr lang="en-US" altLang="zh-TW" dirty="0" err="1">
                <a:solidFill>
                  <a:prstClr val="black"/>
                </a:solidFill>
              </a:rPr>
              <a:t>SallyH.printCheck</a:t>
            </a:r>
            <a:r>
              <a:rPr lang="en-US" altLang="zh-TW" dirty="0">
                <a:solidFill>
                  <a:prstClr val="black"/>
                </a:solidFill>
              </a:rPr>
              <a:t>();  </a:t>
            </a:r>
            <a:r>
              <a:rPr lang="en-US" altLang="zh-TW" dirty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zh-TW" dirty="0">
                <a:solidFill>
                  <a:prstClr val="black"/>
                </a:solidFill>
              </a:rPr>
              <a:t> calls </a:t>
            </a:r>
            <a:r>
              <a:rPr lang="en-US" altLang="zh-TW" dirty="0" err="1">
                <a:solidFill>
                  <a:prstClr val="black"/>
                </a:solidFill>
              </a:rPr>
              <a:t>HourlyEmployee</a:t>
            </a:r>
            <a:r>
              <a:rPr lang="en-US" altLang="zh-TW" dirty="0">
                <a:solidFill>
                  <a:prstClr val="black"/>
                </a:solidFill>
              </a:rPr>
              <a:t/>
            </a:r>
            <a:br>
              <a:rPr lang="en-US" altLang="zh-TW" dirty="0">
                <a:solidFill>
                  <a:prstClr val="black"/>
                </a:solidFill>
              </a:rPr>
            </a:br>
            <a:r>
              <a:rPr lang="en-US" altLang="zh-TW" dirty="0">
                <a:solidFill>
                  <a:prstClr val="black"/>
                </a:solidFill>
              </a:rPr>
              <a:t>				   </a:t>
            </a:r>
            <a:r>
              <a:rPr lang="en-US" altLang="zh-TW" dirty="0" err="1">
                <a:solidFill>
                  <a:prstClr val="black"/>
                </a:solidFill>
              </a:rPr>
              <a:t>printCheck</a:t>
            </a:r>
            <a:r>
              <a:rPr lang="en-US" altLang="zh-TW" dirty="0">
                <a:solidFill>
                  <a:prstClr val="black"/>
                </a:solidFill>
              </a:rPr>
              <a:t> function</a:t>
            </a:r>
            <a:br>
              <a:rPr lang="en-US" altLang="zh-TW" dirty="0">
                <a:solidFill>
                  <a:prstClr val="black"/>
                </a:solidFill>
              </a:rPr>
            </a:br>
            <a:r>
              <a:rPr lang="en-US" altLang="zh-TW" dirty="0" err="1">
                <a:solidFill>
                  <a:srgbClr val="FF0000"/>
                </a:solidFill>
              </a:rPr>
              <a:t>SallyH.Employee</a:t>
            </a:r>
            <a:r>
              <a:rPr lang="en-US" altLang="zh-TW" dirty="0">
                <a:solidFill>
                  <a:srgbClr val="FF0000"/>
                </a:solidFill>
              </a:rPr>
              <a:t>::</a:t>
            </a:r>
            <a:r>
              <a:rPr lang="en-US" altLang="zh-TW" dirty="0" err="1">
                <a:solidFill>
                  <a:srgbClr val="FF0000"/>
                </a:solidFill>
              </a:rPr>
              <a:t>printCheck</a:t>
            </a:r>
            <a:r>
              <a:rPr lang="en-US" altLang="zh-TW" dirty="0">
                <a:solidFill>
                  <a:srgbClr val="FF0000"/>
                </a:solidFill>
              </a:rPr>
              <a:t>(); 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altLang="zh-TW" dirty="0">
                <a:solidFill>
                  <a:srgbClr val="FF0000"/>
                </a:solidFill>
              </a:rPr>
              <a:t> Calls Employee’s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				   </a:t>
            </a:r>
            <a:r>
              <a:rPr lang="en-US" altLang="zh-TW" dirty="0" err="1">
                <a:solidFill>
                  <a:srgbClr val="FF0000"/>
                </a:solidFill>
              </a:rPr>
              <a:t>printCheck</a:t>
            </a:r>
            <a:r>
              <a:rPr lang="en-US" altLang="zh-TW" dirty="0">
                <a:solidFill>
                  <a:srgbClr val="FF0000"/>
                </a:solidFill>
              </a:rPr>
              <a:t> function!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Not typical here, but useful sometimes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6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zh-TW" altLang="en-US" b="1" dirty="0">
              <a:solidFill>
                <a:srgbClr val="008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Inheritance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algn="ctr">
              <a:defRPr/>
            </a:pPr>
            <a:endParaRPr lang="zh-TW" altLang="en-US" b="1" dirty="0">
              <a:solidFill>
                <a:srgbClr val="008000"/>
              </a:solidFill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08208"/>
              </p:ext>
            </p:extLst>
          </p:nvPr>
        </p:nvGraphicFramePr>
        <p:xfrm>
          <a:off x="2110877" y="2807209"/>
          <a:ext cx="8128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Access specifier</a:t>
                      </a:r>
                    </a:p>
                    <a:p>
                      <a:r>
                        <a:rPr lang="en-US" altLang="zh-TW" dirty="0"/>
                        <a:t>In base class</a:t>
                      </a:r>
                      <a:endParaRPr lang="zh-TW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                                Type of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inheritance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008000"/>
                          </a:solidFill>
                        </a:rPr>
                        <a:t>public</a:t>
                      </a:r>
                      <a:endParaRPr lang="zh-TW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kumimoji="0" lang="zh-TW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endParaRPr kumimoji="0" lang="zh-TW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solidFill>
                            <a:srgbClr val="008000"/>
                          </a:solidFill>
                        </a:rPr>
                        <a:t>public</a:t>
                      </a:r>
                      <a:endParaRPr lang="zh-TW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   public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kumimoji="0" lang="zh-TW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endParaRPr kumimoji="0" lang="zh-TW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smtClean="0"/>
                        <a:t>private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smtClean="0"/>
                        <a:t>(inaccessible)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smtClean="0"/>
                        <a:t>private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smtClean="0"/>
                        <a:t>(inaccessible)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smtClean="0"/>
                        <a:t>private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smtClean="0"/>
                        <a:t>(inaccessible)</a:t>
                      </a:r>
                      <a:endParaRPr lang="zh-TW" alt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4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631</Words>
  <Application>Microsoft Office PowerPoint</Application>
  <PresentationFormat>寬螢幕</PresentationFormat>
  <Paragraphs>138</Paragraphs>
  <Slides>16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Pitfall: Base Class Private Data</vt:lpstr>
      <vt:lpstr>Example</vt:lpstr>
      <vt:lpstr>The protected: </vt:lpstr>
      <vt:lpstr>Example</vt:lpstr>
      <vt:lpstr>Redefinition of Member Functions</vt:lpstr>
      <vt:lpstr>Redefining vs. Overloading</vt:lpstr>
      <vt:lpstr>Accessing Redefined Base Function</vt:lpstr>
      <vt:lpstr>Inheritance</vt:lpstr>
      <vt:lpstr>Polymorphism</vt:lpstr>
      <vt:lpstr>Virtual Function</vt:lpstr>
      <vt:lpstr>Virtual Function</vt:lpstr>
      <vt:lpstr>Virtual Function</vt:lpstr>
      <vt:lpstr>Overriding</vt:lpstr>
      <vt:lpstr>Overriding</vt:lpstr>
      <vt:lpstr>Virtual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adm</cp:lastModifiedBy>
  <cp:revision>140</cp:revision>
  <dcterms:created xsi:type="dcterms:W3CDTF">2019-03-22T17:18:14Z</dcterms:created>
  <dcterms:modified xsi:type="dcterms:W3CDTF">2022-05-26T04:46:16Z</dcterms:modified>
</cp:coreProperties>
</file>