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57" r:id="rId3"/>
    <p:sldId id="259" r:id="rId4"/>
    <p:sldId id="260" r:id="rId5"/>
    <p:sldId id="261" r:id="rId6"/>
    <p:sldId id="262"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30"/>
  </p:normalViewPr>
  <p:slideViewPr>
    <p:cSldViewPr snapToGrid="0">
      <p:cViewPr varScale="1">
        <p:scale>
          <a:sx n="113" d="100"/>
          <a:sy n="113"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52249-C69B-4C3E-9ED8-1F08829CD4E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3C6EB62-B600-4DDB-A803-BED358883ADD}">
      <dgm:prSet/>
      <dgm:spPr/>
      <dgm:t>
        <a:bodyPr/>
        <a:lstStyle/>
        <a:p>
          <a:r>
            <a:rPr lang="en-US" dirty="0"/>
            <a:t>Despite the world becoming increasingly digital, there is still demand for notebooks, pens and sticky notes. Our focus has been on selling products to enable our customers to be more creative, focused on tools for brainstorming. We have tested three different sales strategies for this, targeted email and phone calls, as well as combining the two.</a:t>
          </a:r>
        </a:p>
      </dgm:t>
    </dgm:pt>
    <dgm:pt modelId="{04C12310-7BD2-4949-BE86-8D5391CE76BC}" type="parTrans" cxnId="{BB3C53FF-AF6A-41D9-893E-4A16136A0607}">
      <dgm:prSet/>
      <dgm:spPr/>
      <dgm:t>
        <a:bodyPr/>
        <a:lstStyle/>
        <a:p>
          <a:endParaRPr lang="en-US"/>
        </a:p>
      </dgm:t>
    </dgm:pt>
    <dgm:pt modelId="{EF471E54-2922-4664-B7B8-67B8F206855D}" type="sibTrans" cxnId="{BB3C53FF-AF6A-41D9-893E-4A16136A0607}">
      <dgm:prSet/>
      <dgm:spPr/>
      <dgm:t>
        <a:bodyPr/>
        <a:lstStyle/>
        <a:p>
          <a:endParaRPr lang="en-US"/>
        </a:p>
      </dgm:t>
    </dgm:pt>
    <dgm:pt modelId="{E5FD1139-21F9-47AB-AEB5-9E2B97FD3350}">
      <dgm:prSet/>
      <dgm:spPr/>
      <dgm:t>
        <a:bodyPr/>
        <a:lstStyle/>
        <a:p>
          <a:r>
            <a:rPr lang="en-US" dirty="0"/>
            <a:t>Launching a new product line is expensive and we need to make sure we are using the best techniques to sell the new product effectively.</a:t>
          </a:r>
        </a:p>
      </dgm:t>
    </dgm:pt>
    <dgm:pt modelId="{9C4577A9-7A73-403B-A56E-7240DD07C8AA}" type="parTrans" cxnId="{97A5CC0A-DEEA-43C3-9548-A1DC7BAC5235}">
      <dgm:prSet/>
      <dgm:spPr/>
      <dgm:t>
        <a:bodyPr/>
        <a:lstStyle/>
        <a:p>
          <a:endParaRPr lang="en-US"/>
        </a:p>
      </dgm:t>
    </dgm:pt>
    <dgm:pt modelId="{B7AFDFEF-752D-4C92-95C6-64201E8CFEF4}" type="sibTrans" cxnId="{97A5CC0A-DEEA-43C3-9548-A1DC7BAC5235}">
      <dgm:prSet/>
      <dgm:spPr/>
      <dgm:t>
        <a:bodyPr/>
        <a:lstStyle/>
        <a:p>
          <a:endParaRPr lang="en-US"/>
        </a:p>
      </dgm:t>
    </dgm:pt>
    <dgm:pt modelId="{F6FD1E01-939E-574C-B28A-CA802A391FB2}" type="pres">
      <dgm:prSet presAssocID="{D3D52249-C69B-4C3E-9ED8-1F08829CD4EC}" presName="hierChild1" presStyleCnt="0">
        <dgm:presLayoutVars>
          <dgm:chPref val="1"/>
          <dgm:dir/>
          <dgm:animOne val="branch"/>
          <dgm:animLvl val="lvl"/>
          <dgm:resizeHandles/>
        </dgm:presLayoutVars>
      </dgm:prSet>
      <dgm:spPr/>
    </dgm:pt>
    <dgm:pt modelId="{5D782452-3E39-114E-923B-4E5298D3846B}" type="pres">
      <dgm:prSet presAssocID="{B3C6EB62-B600-4DDB-A803-BED358883ADD}" presName="hierRoot1" presStyleCnt="0"/>
      <dgm:spPr/>
    </dgm:pt>
    <dgm:pt modelId="{F1D887A8-2BFE-FF4E-8B55-FD0664AAE3DB}" type="pres">
      <dgm:prSet presAssocID="{B3C6EB62-B600-4DDB-A803-BED358883ADD}" presName="composite" presStyleCnt="0"/>
      <dgm:spPr/>
    </dgm:pt>
    <dgm:pt modelId="{7290F95E-6623-3E4F-ABAD-BAD5A91E3D80}" type="pres">
      <dgm:prSet presAssocID="{B3C6EB62-B600-4DDB-A803-BED358883ADD}" presName="background" presStyleLbl="node0" presStyleIdx="0" presStyleCnt="2"/>
      <dgm:spPr/>
    </dgm:pt>
    <dgm:pt modelId="{6C25364F-053B-DD45-82A0-46C70C90EF6E}" type="pres">
      <dgm:prSet presAssocID="{B3C6EB62-B600-4DDB-A803-BED358883ADD}" presName="text" presStyleLbl="fgAcc0" presStyleIdx="0" presStyleCnt="2">
        <dgm:presLayoutVars>
          <dgm:chPref val="3"/>
        </dgm:presLayoutVars>
      </dgm:prSet>
      <dgm:spPr/>
    </dgm:pt>
    <dgm:pt modelId="{A9C644C7-5EE2-5642-8320-6457FC1ACA27}" type="pres">
      <dgm:prSet presAssocID="{B3C6EB62-B600-4DDB-A803-BED358883ADD}" presName="hierChild2" presStyleCnt="0"/>
      <dgm:spPr/>
    </dgm:pt>
    <dgm:pt modelId="{D0943C1E-7AFF-AA4E-9D41-DE773E235509}" type="pres">
      <dgm:prSet presAssocID="{E5FD1139-21F9-47AB-AEB5-9E2B97FD3350}" presName="hierRoot1" presStyleCnt="0"/>
      <dgm:spPr/>
    </dgm:pt>
    <dgm:pt modelId="{DA3F6A10-645E-B94E-966F-025EB2C09396}" type="pres">
      <dgm:prSet presAssocID="{E5FD1139-21F9-47AB-AEB5-9E2B97FD3350}" presName="composite" presStyleCnt="0"/>
      <dgm:spPr/>
    </dgm:pt>
    <dgm:pt modelId="{94097FEF-D636-7640-BB7D-20D54DB82934}" type="pres">
      <dgm:prSet presAssocID="{E5FD1139-21F9-47AB-AEB5-9E2B97FD3350}" presName="background" presStyleLbl="node0" presStyleIdx="1" presStyleCnt="2"/>
      <dgm:spPr/>
    </dgm:pt>
    <dgm:pt modelId="{B701F68B-AA7A-3048-BF52-FB7F95E21D1F}" type="pres">
      <dgm:prSet presAssocID="{E5FD1139-21F9-47AB-AEB5-9E2B97FD3350}" presName="text" presStyleLbl="fgAcc0" presStyleIdx="1" presStyleCnt="2">
        <dgm:presLayoutVars>
          <dgm:chPref val="3"/>
        </dgm:presLayoutVars>
      </dgm:prSet>
      <dgm:spPr/>
    </dgm:pt>
    <dgm:pt modelId="{654B547E-CC40-F64E-8A03-C924E22A05C3}" type="pres">
      <dgm:prSet presAssocID="{E5FD1139-21F9-47AB-AEB5-9E2B97FD3350}" presName="hierChild2" presStyleCnt="0"/>
      <dgm:spPr/>
    </dgm:pt>
  </dgm:ptLst>
  <dgm:cxnLst>
    <dgm:cxn modelId="{97A5CC0A-DEEA-43C3-9548-A1DC7BAC5235}" srcId="{D3D52249-C69B-4C3E-9ED8-1F08829CD4EC}" destId="{E5FD1139-21F9-47AB-AEB5-9E2B97FD3350}" srcOrd="1" destOrd="0" parTransId="{9C4577A9-7A73-403B-A56E-7240DD07C8AA}" sibTransId="{B7AFDFEF-752D-4C92-95C6-64201E8CFEF4}"/>
    <dgm:cxn modelId="{CE63922B-9DBF-B243-ACDB-8431598CC562}" type="presOf" srcId="{E5FD1139-21F9-47AB-AEB5-9E2B97FD3350}" destId="{B701F68B-AA7A-3048-BF52-FB7F95E21D1F}" srcOrd="0" destOrd="0" presId="urn:microsoft.com/office/officeart/2005/8/layout/hierarchy1"/>
    <dgm:cxn modelId="{C06F4331-C69C-9643-8028-D121DE154FD5}" type="presOf" srcId="{B3C6EB62-B600-4DDB-A803-BED358883ADD}" destId="{6C25364F-053B-DD45-82A0-46C70C90EF6E}" srcOrd="0" destOrd="0" presId="urn:microsoft.com/office/officeart/2005/8/layout/hierarchy1"/>
    <dgm:cxn modelId="{DC73F538-FDD6-0443-93E4-2911763B9F3B}" type="presOf" srcId="{D3D52249-C69B-4C3E-9ED8-1F08829CD4EC}" destId="{F6FD1E01-939E-574C-B28A-CA802A391FB2}" srcOrd="0" destOrd="0" presId="urn:microsoft.com/office/officeart/2005/8/layout/hierarchy1"/>
    <dgm:cxn modelId="{BB3C53FF-AF6A-41D9-893E-4A16136A0607}" srcId="{D3D52249-C69B-4C3E-9ED8-1F08829CD4EC}" destId="{B3C6EB62-B600-4DDB-A803-BED358883ADD}" srcOrd="0" destOrd="0" parTransId="{04C12310-7BD2-4949-BE86-8D5391CE76BC}" sibTransId="{EF471E54-2922-4664-B7B8-67B8F206855D}"/>
    <dgm:cxn modelId="{89F5FA06-A8A8-0747-9C31-D2220A51448B}" type="presParOf" srcId="{F6FD1E01-939E-574C-B28A-CA802A391FB2}" destId="{5D782452-3E39-114E-923B-4E5298D3846B}" srcOrd="0" destOrd="0" presId="urn:microsoft.com/office/officeart/2005/8/layout/hierarchy1"/>
    <dgm:cxn modelId="{5A5B64F9-9075-1249-BD68-0182F12128A9}" type="presParOf" srcId="{5D782452-3E39-114E-923B-4E5298D3846B}" destId="{F1D887A8-2BFE-FF4E-8B55-FD0664AAE3DB}" srcOrd="0" destOrd="0" presId="urn:microsoft.com/office/officeart/2005/8/layout/hierarchy1"/>
    <dgm:cxn modelId="{6A7704B5-8ABD-A143-8B6D-A0BC7BBB72F6}" type="presParOf" srcId="{F1D887A8-2BFE-FF4E-8B55-FD0664AAE3DB}" destId="{7290F95E-6623-3E4F-ABAD-BAD5A91E3D80}" srcOrd="0" destOrd="0" presId="urn:microsoft.com/office/officeart/2005/8/layout/hierarchy1"/>
    <dgm:cxn modelId="{D5CAD756-6264-EE40-B10B-86CA299608DE}" type="presParOf" srcId="{F1D887A8-2BFE-FF4E-8B55-FD0664AAE3DB}" destId="{6C25364F-053B-DD45-82A0-46C70C90EF6E}" srcOrd="1" destOrd="0" presId="urn:microsoft.com/office/officeart/2005/8/layout/hierarchy1"/>
    <dgm:cxn modelId="{F7FF0D50-6FB4-1D47-AFF2-CB5B815367CE}" type="presParOf" srcId="{5D782452-3E39-114E-923B-4E5298D3846B}" destId="{A9C644C7-5EE2-5642-8320-6457FC1ACA27}" srcOrd="1" destOrd="0" presId="urn:microsoft.com/office/officeart/2005/8/layout/hierarchy1"/>
    <dgm:cxn modelId="{4D984B41-6395-0D48-8DAB-BE9BEDA56DF6}" type="presParOf" srcId="{F6FD1E01-939E-574C-B28A-CA802A391FB2}" destId="{D0943C1E-7AFF-AA4E-9D41-DE773E235509}" srcOrd="1" destOrd="0" presId="urn:microsoft.com/office/officeart/2005/8/layout/hierarchy1"/>
    <dgm:cxn modelId="{0915866C-3080-7040-8C31-9AD3A3F32A74}" type="presParOf" srcId="{D0943C1E-7AFF-AA4E-9D41-DE773E235509}" destId="{DA3F6A10-645E-B94E-966F-025EB2C09396}" srcOrd="0" destOrd="0" presId="urn:microsoft.com/office/officeart/2005/8/layout/hierarchy1"/>
    <dgm:cxn modelId="{B85F6480-AB27-E84D-AB87-AF3E0B63DC18}" type="presParOf" srcId="{DA3F6A10-645E-B94E-966F-025EB2C09396}" destId="{94097FEF-D636-7640-BB7D-20D54DB82934}" srcOrd="0" destOrd="0" presId="urn:microsoft.com/office/officeart/2005/8/layout/hierarchy1"/>
    <dgm:cxn modelId="{90F41060-75F4-7F43-800C-477A9A980D9C}" type="presParOf" srcId="{DA3F6A10-645E-B94E-966F-025EB2C09396}" destId="{B701F68B-AA7A-3048-BF52-FB7F95E21D1F}" srcOrd="1" destOrd="0" presId="urn:microsoft.com/office/officeart/2005/8/layout/hierarchy1"/>
    <dgm:cxn modelId="{4AACEF5F-19CF-AF40-8A8E-C96CBB9C65F8}" type="presParOf" srcId="{D0943C1E-7AFF-AA4E-9D41-DE773E235509}" destId="{654B547E-CC40-F64E-8A03-C924E22A05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52249-C69B-4C3E-9ED8-1F08829CD4E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3C6EB62-B600-4DDB-A803-BED358883ADD}">
      <dgm:prSet/>
      <dgm:spPr/>
      <dgm:t>
        <a:bodyPr/>
        <a:lstStyle/>
        <a:p>
          <a:r>
            <a:rPr lang="en-US"/>
            <a:t>Since the goal is to find the best approach and sees what works and doesn't work, I would recommend using Email + Call if revenue is what's most important, as it clearly brings in the most revenue. But, due to significantly more Emails that can be sent out we should continue with these as they also generate a lot of revenue through more products being sold.</a:t>
          </a:r>
        </a:p>
      </dgm:t>
    </dgm:pt>
    <dgm:pt modelId="{04C12310-7BD2-4949-BE86-8D5391CE76BC}" type="parTrans" cxnId="{BB3C53FF-AF6A-41D9-893E-4A16136A0607}">
      <dgm:prSet/>
      <dgm:spPr/>
      <dgm:t>
        <a:bodyPr/>
        <a:lstStyle/>
        <a:p>
          <a:endParaRPr lang="en-US"/>
        </a:p>
      </dgm:t>
    </dgm:pt>
    <dgm:pt modelId="{EF471E54-2922-4664-B7B8-67B8F206855D}" type="sibTrans" cxnId="{BB3C53FF-AF6A-41D9-893E-4A16136A0607}">
      <dgm:prSet/>
      <dgm:spPr/>
      <dgm:t>
        <a:bodyPr/>
        <a:lstStyle/>
        <a:p>
          <a:endParaRPr lang="en-US"/>
        </a:p>
      </dgm:t>
    </dgm:pt>
    <dgm:pt modelId="{E5FD1139-21F9-47AB-AEB5-9E2B97FD3350}">
      <dgm:prSet/>
      <dgm:spPr/>
      <dgm:t>
        <a:bodyPr/>
        <a:lstStyle/>
        <a:p>
          <a:r>
            <a:rPr lang="en-US"/>
            <a:t>There is an upwards trend for all methods but due to the significant increase in revenue for Email + Call I think we should focus on these.</a:t>
          </a:r>
        </a:p>
      </dgm:t>
    </dgm:pt>
    <dgm:pt modelId="{9C4577A9-7A73-403B-A56E-7240DD07C8AA}" type="parTrans" cxnId="{97A5CC0A-DEEA-43C3-9548-A1DC7BAC5235}">
      <dgm:prSet/>
      <dgm:spPr/>
      <dgm:t>
        <a:bodyPr/>
        <a:lstStyle/>
        <a:p>
          <a:endParaRPr lang="en-US"/>
        </a:p>
      </dgm:t>
    </dgm:pt>
    <dgm:pt modelId="{B7AFDFEF-752D-4C92-95C6-64201E8CFEF4}" type="sibTrans" cxnId="{97A5CC0A-DEEA-43C3-9548-A1DC7BAC5235}">
      <dgm:prSet/>
      <dgm:spPr/>
      <dgm:t>
        <a:bodyPr/>
        <a:lstStyle/>
        <a:p>
          <a:endParaRPr lang="en-US"/>
        </a:p>
      </dgm:t>
    </dgm:pt>
    <dgm:pt modelId="{F6FD1E01-939E-574C-B28A-CA802A391FB2}" type="pres">
      <dgm:prSet presAssocID="{D3D52249-C69B-4C3E-9ED8-1F08829CD4EC}" presName="hierChild1" presStyleCnt="0">
        <dgm:presLayoutVars>
          <dgm:chPref val="1"/>
          <dgm:dir/>
          <dgm:animOne val="branch"/>
          <dgm:animLvl val="lvl"/>
          <dgm:resizeHandles/>
        </dgm:presLayoutVars>
      </dgm:prSet>
      <dgm:spPr/>
    </dgm:pt>
    <dgm:pt modelId="{5D782452-3E39-114E-923B-4E5298D3846B}" type="pres">
      <dgm:prSet presAssocID="{B3C6EB62-B600-4DDB-A803-BED358883ADD}" presName="hierRoot1" presStyleCnt="0"/>
      <dgm:spPr/>
    </dgm:pt>
    <dgm:pt modelId="{F1D887A8-2BFE-FF4E-8B55-FD0664AAE3DB}" type="pres">
      <dgm:prSet presAssocID="{B3C6EB62-B600-4DDB-A803-BED358883ADD}" presName="composite" presStyleCnt="0"/>
      <dgm:spPr/>
    </dgm:pt>
    <dgm:pt modelId="{7290F95E-6623-3E4F-ABAD-BAD5A91E3D80}" type="pres">
      <dgm:prSet presAssocID="{B3C6EB62-B600-4DDB-A803-BED358883ADD}" presName="background" presStyleLbl="node0" presStyleIdx="0" presStyleCnt="2"/>
      <dgm:spPr/>
    </dgm:pt>
    <dgm:pt modelId="{6C25364F-053B-DD45-82A0-46C70C90EF6E}" type="pres">
      <dgm:prSet presAssocID="{B3C6EB62-B600-4DDB-A803-BED358883ADD}" presName="text" presStyleLbl="fgAcc0" presStyleIdx="0" presStyleCnt="2">
        <dgm:presLayoutVars>
          <dgm:chPref val="3"/>
        </dgm:presLayoutVars>
      </dgm:prSet>
      <dgm:spPr/>
    </dgm:pt>
    <dgm:pt modelId="{A9C644C7-5EE2-5642-8320-6457FC1ACA27}" type="pres">
      <dgm:prSet presAssocID="{B3C6EB62-B600-4DDB-A803-BED358883ADD}" presName="hierChild2" presStyleCnt="0"/>
      <dgm:spPr/>
    </dgm:pt>
    <dgm:pt modelId="{D0943C1E-7AFF-AA4E-9D41-DE773E235509}" type="pres">
      <dgm:prSet presAssocID="{E5FD1139-21F9-47AB-AEB5-9E2B97FD3350}" presName="hierRoot1" presStyleCnt="0"/>
      <dgm:spPr/>
    </dgm:pt>
    <dgm:pt modelId="{DA3F6A10-645E-B94E-966F-025EB2C09396}" type="pres">
      <dgm:prSet presAssocID="{E5FD1139-21F9-47AB-AEB5-9E2B97FD3350}" presName="composite" presStyleCnt="0"/>
      <dgm:spPr/>
    </dgm:pt>
    <dgm:pt modelId="{94097FEF-D636-7640-BB7D-20D54DB82934}" type="pres">
      <dgm:prSet presAssocID="{E5FD1139-21F9-47AB-AEB5-9E2B97FD3350}" presName="background" presStyleLbl="node0" presStyleIdx="1" presStyleCnt="2"/>
      <dgm:spPr/>
    </dgm:pt>
    <dgm:pt modelId="{B701F68B-AA7A-3048-BF52-FB7F95E21D1F}" type="pres">
      <dgm:prSet presAssocID="{E5FD1139-21F9-47AB-AEB5-9E2B97FD3350}" presName="text" presStyleLbl="fgAcc0" presStyleIdx="1" presStyleCnt="2">
        <dgm:presLayoutVars>
          <dgm:chPref val="3"/>
        </dgm:presLayoutVars>
      </dgm:prSet>
      <dgm:spPr/>
    </dgm:pt>
    <dgm:pt modelId="{654B547E-CC40-F64E-8A03-C924E22A05C3}" type="pres">
      <dgm:prSet presAssocID="{E5FD1139-21F9-47AB-AEB5-9E2B97FD3350}" presName="hierChild2" presStyleCnt="0"/>
      <dgm:spPr/>
    </dgm:pt>
  </dgm:ptLst>
  <dgm:cxnLst>
    <dgm:cxn modelId="{97A5CC0A-DEEA-43C3-9548-A1DC7BAC5235}" srcId="{D3D52249-C69B-4C3E-9ED8-1F08829CD4EC}" destId="{E5FD1139-21F9-47AB-AEB5-9E2B97FD3350}" srcOrd="1" destOrd="0" parTransId="{9C4577A9-7A73-403B-A56E-7240DD07C8AA}" sibTransId="{B7AFDFEF-752D-4C92-95C6-64201E8CFEF4}"/>
    <dgm:cxn modelId="{CE63922B-9DBF-B243-ACDB-8431598CC562}" type="presOf" srcId="{E5FD1139-21F9-47AB-AEB5-9E2B97FD3350}" destId="{B701F68B-AA7A-3048-BF52-FB7F95E21D1F}" srcOrd="0" destOrd="0" presId="urn:microsoft.com/office/officeart/2005/8/layout/hierarchy1"/>
    <dgm:cxn modelId="{C06F4331-C69C-9643-8028-D121DE154FD5}" type="presOf" srcId="{B3C6EB62-B600-4DDB-A803-BED358883ADD}" destId="{6C25364F-053B-DD45-82A0-46C70C90EF6E}" srcOrd="0" destOrd="0" presId="urn:microsoft.com/office/officeart/2005/8/layout/hierarchy1"/>
    <dgm:cxn modelId="{DC73F538-FDD6-0443-93E4-2911763B9F3B}" type="presOf" srcId="{D3D52249-C69B-4C3E-9ED8-1F08829CD4EC}" destId="{F6FD1E01-939E-574C-B28A-CA802A391FB2}" srcOrd="0" destOrd="0" presId="urn:microsoft.com/office/officeart/2005/8/layout/hierarchy1"/>
    <dgm:cxn modelId="{BB3C53FF-AF6A-41D9-893E-4A16136A0607}" srcId="{D3D52249-C69B-4C3E-9ED8-1F08829CD4EC}" destId="{B3C6EB62-B600-4DDB-A803-BED358883ADD}" srcOrd="0" destOrd="0" parTransId="{04C12310-7BD2-4949-BE86-8D5391CE76BC}" sibTransId="{EF471E54-2922-4664-B7B8-67B8F206855D}"/>
    <dgm:cxn modelId="{89F5FA06-A8A8-0747-9C31-D2220A51448B}" type="presParOf" srcId="{F6FD1E01-939E-574C-B28A-CA802A391FB2}" destId="{5D782452-3E39-114E-923B-4E5298D3846B}" srcOrd="0" destOrd="0" presId="urn:microsoft.com/office/officeart/2005/8/layout/hierarchy1"/>
    <dgm:cxn modelId="{5A5B64F9-9075-1249-BD68-0182F12128A9}" type="presParOf" srcId="{5D782452-3E39-114E-923B-4E5298D3846B}" destId="{F1D887A8-2BFE-FF4E-8B55-FD0664AAE3DB}" srcOrd="0" destOrd="0" presId="urn:microsoft.com/office/officeart/2005/8/layout/hierarchy1"/>
    <dgm:cxn modelId="{6A7704B5-8ABD-A143-8B6D-A0BC7BBB72F6}" type="presParOf" srcId="{F1D887A8-2BFE-FF4E-8B55-FD0664AAE3DB}" destId="{7290F95E-6623-3E4F-ABAD-BAD5A91E3D80}" srcOrd="0" destOrd="0" presId="urn:microsoft.com/office/officeart/2005/8/layout/hierarchy1"/>
    <dgm:cxn modelId="{D5CAD756-6264-EE40-B10B-86CA299608DE}" type="presParOf" srcId="{F1D887A8-2BFE-FF4E-8B55-FD0664AAE3DB}" destId="{6C25364F-053B-DD45-82A0-46C70C90EF6E}" srcOrd="1" destOrd="0" presId="urn:microsoft.com/office/officeart/2005/8/layout/hierarchy1"/>
    <dgm:cxn modelId="{F7FF0D50-6FB4-1D47-AFF2-CB5B815367CE}" type="presParOf" srcId="{5D782452-3E39-114E-923B-4E5298D3846B}" destId="{A9C644C7-5EE2-5642-8320-6457FC1ACA27}" srcOrd="1" destOrd="0" presId="urn:microsoft.com/office/officeart/2005/8/layout/hierarchy1"/>
    <dgm:cxn modelId="{4D984B41-6395-0D48-8DAB-BE9BEDA56DF6}" type="presParOf" srcId="{F6FD1E01-939E-574C-B28A-CA802A391FB2}" destId="{D0943C1E-7AFF-AA4E-9D41-DE773E235509}" srcOrd="1" destOrd="0" presId="urn:microsoft.com/office/officeart/2005/8/layout/hierarchy1"/>
    <dgm:cxn modelId="{0915866C-3080-7040-8C31-9AD3A3F32A74}" type="presParOf" srcId="{D0943C1E-7AFF-AA4E-9D41-DE773E235509}" destId="{DA3F6A10-645E-B94E-966F-025EB2C09396}" srcOrd="0" destOrd="0" presId="urn:microsoft.com/office/officeart/2005/8/layout/hierarchy1"/>
    <dgm:cxn modelId="{B85F6480-AB27-E84D-AB87-AF3E0B63DC18}" type="presParOf" srcId="{DA3F6A10-645E-B94E-966F-025EB2C09396}" destId="{94097FEF-D636-7640-BB7D-20D54DB82934}" srcOrd="0" destOrd="0" presId="urn:microsoft.com/office/officeart/2005/8/layout/hierarchy1"/>
    <dgm:cxn modelId="{90F41060-75F4-7F43-800C-477A9A980D9C}" type="presParOf" srcId="{DA3F6A10-645E-B94E-966F-025EB2C09396}" destId="{B701F68B-AA7A-3048-BF52-FB7F95E21D1F}" srcOrd="1" destOrd="0" presId="urn:microsoft.com/office/officeart/2005/8/layout/hierarchy1"/>
    <dgm:cxn modelId="{4AACEF5F-19CF-AF40-8A8E-C96CBB9C65F8}" type="presParOf" srcId="{D0943C1E-7AFF-AA4E-9D41-DE773E235509}" destId="{654B547E-CC40-F64E-8A03-C924E22A05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3AA7CC-D418-451E-98A8-C22AAD3370E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60EC74-AC25-488F-B840-99B9CA4EB9B1}">
      <dgm:prSet/>
      <dgm:spPr/>
      <dgm:t>
        <a:bodyPr/>
        <a:lstStyle/>
        <a:p>
          <a:pPr>
            <a:lnSpc>
              <a:spcPct val="100000"/>
            </a:lnSpc>
            <a:defRPr cap="all"/>
          </a:pPr>
          <a:r>
            <a:rPr lang="en-US"/>
            <a:t>For the foreseeable future I recommend we focus on these steps:</a:t>
          </a:r>
        </a:p>
      </dgm:t>
    </dgm:pt>
    <dgm:pt modelId="{4D934FE2-500F-49FA-928B-A15FDFAC8596}" type="parTrans" cxnId="{18298801-757E-4EBE-86E5-BB2A85DFDEE6}">
      <dgm:prSet/>
      <dgm:spPr/>
      <dgm:t>
        <a:bodyPr/>
        <a:lstStyle/>
        <a:p>
          <a:endParaRPr lang="en-US"/>
        </a:p>
      </dgm:t>
    </dgm:pt>
    <dgm:pt modelId="{01D83F47-C240-43C1-9BBC-88BB3163CB61}" type="sibTrans" cxnId="{18298801-757E-4EBE-86E5-BB2A85DFDEE6}">
      <dgm:prSet/>
      <dgm:spPr/>
      <dgm:t>
        <a:bodyPr/>
        <a:lstStyle/>
        <a:p>
          <a:pPr>
            <a:lnSpc>
              <a:spcPct val="100000"/>
            </a:lnSpc>
          </a:pPr>
          <a:endParaRPr lang="en-US"/>
        </a:p>
      </dgm:t>
    </dgm:pt>
    <dgm:pt modelId="{D3EEE2F4-567C-4340-A1A9-377232507C89}">
      <dgm:prSet/>
      <dgm:spPr/>
      <dgm:t>
        <a:bodyPr/>
        <a:lstStyle/>
        <a:p>
          <a:pPr>
            <a:lnSpc>
              <a:spcPct val="100000"/>
            </a:lnSpc>
            <a:defRPr cap="all"/>
          </a:pPr>
          <a:r>
            <a:rPr lang="en-US"/>
            <a:t>- We should stop Calls as they are very time consuming and do not generate as much revenue as the other methods</a:t>
          </a:r>
        </a:p>
      </dgm:t>
    </dgm:pt>
    <dgm:pt modelId="{73143051-B51F-487C-A6EB-0CD0B07924B6}" type="parTrans" cxnId="{61FC223D-F3AD-404A-A661-0D0F55C72D6E}">
      <dgm:prSet/>
      <dgm:spPr/>
      <dgm:t>
        <a:bodyPr/>
        <a:lstStyle/>
        <a:p>
          <a:endParaRPr lang="en-US"/>
        </a:p>
      </dgm:t>
    </dgm:pt>
    <dgm:pt modelId="{24D953FD-C308-4D8B-B697-5B15EF74E905}" type="sibTrans" cxnId="{61FC223D-F3AD-404A-A661-0D0F55C72D6E}">
      <dgm:prSet/>
      <dgm:spPr/>
      <dgm:t>
        <a:bodyPr/>
        <a:lstStyle/>
        <a:p>
          <a:pPr>
            <a:lnSpc>
              <a:spcPct val="100000"/>
            </a:lnSpc>
          </a:pPr>
          <a:endParaRPr lang="en-US"/>
        </a:p>
      </dgm:t>
    </dgm:pt>
    <dgm:pt modelId="{AC8E0BEC-A70C-4F9C-8DEA-92F0C82E921E}">
      <dgm:prSet/>
      <dgm:spPr/>
      <dgm:t>
        <a:bodyPr/>
        <a:lstStyle/>
        <a:p>
          <a:pPr>
            <a:lnSpc>
              <a:spcPct val="100000"/>
            </a:lnSpc>
            <a:defRPr cap="all"/>
          </a:pPr>
          <a:r>
            <a:rPr lang="en-US"/>
            <a:t>- We should continue to use Email + Call and Email as these have proven to generate a good amount of revenue.</a:t>
          </a:r>
        </a:p>
      </dgm:t>
    </dgm:pt>
    <dgm:pt modelId="{AA2BC5DC-4994-4165-A9FB-B653FC95986B}" type="parTrans" cxnId="{767A933C-938B-4DEA-9BE9-FDA99A6E4179}">
      <dgm:prSet/>
      <dgm:spPr/>
      <dgm:t>
        <a:bodyPr/>
        <a:lstStyle/>
        <a:p>
          <a:endParaRPr lang="en-US"/>
        </a:p>
      </dgm:t>
    </dgm:pt>
    <dgm:pt modelId="{B605550F-2357-4FDD-B086-B5E99340B4B4}" type="sibTrans" cxnId="{767A933C-938B-4DEA-9BE9-FDA99A6E4179}">
      <dgm:prSet/>
      <dgm:spPr/>
      <dgm:t>
        <a:bodyPr/>
        <a:lstStyle/>
        <a:p>
          <a:pPr>
            <a:lnSpc>
              <a:spcPct val="100000"/>
            </a:lnSpc>
          </a:pPr>
          <a:endParaRPr lang="en-US"/>
        </a:p>
      </dgm:t>
    </dgm:pt>
    <dgm:pt modelId="{36994F9E-9CDA-4D80-9B80-EC9F30DB8548}">
      <dgm:prSet/>
      <dgm:spPr/>
      <dgm:t>
        <a:bodyPr/>
        <a:lstStyle/>
        <a:p>
          <a:pPr>
            <a:lnSpc>
              <a:spcPct val="100000"/>
            </a:lnSpc>
            <a:defRPr cap="all"/>
          </a:pPr>
          <a:r>
            <a:rPr lang="en-US"/>
            <a:t>- We should increase the amount of Email + Call as these generate the most revenue and do not take as much time as calls, this can lead to a significant increase in revenue for the company.</a:t>
          </a:r>
        </a:p>
      </dgm:t>
    </dgm:pt>
    <dgm:pt modelId="{B08A9126-7EEE-44AA-A041-E8FE991FBA3C}" type="parTrans" cxnId="{D8179874-69DC-4EED-8C78-BF1AA4C1FD51}">
      <dgm:prSet/>
      <dgm:spPr/>
      <dgm:t>
        <a:bodyPr/>
        <a:lstStyle/>
        <a:p>
          <a:endParaRPr lang="en-US"/>
        </a:p>
      </dgm:t>
    </dgm:pt>
    <dgm:pt modelId="{031084EB-3302-4D55-8D46-FB78572575CB}" type="sibTrans" cxnId="{D8179874-69DC-4EED-8C78-BF1AA4C1FD51}">
      <dgm:prSet/>
      <dgm:spPr/>
      <dgm:t>
        <a:bodyPr/>
        <a:lstStyle/>
        <a:p>
          <a:endParaRPr lang="en-US"/>
        </a:p>
      </dgm:t>
    </dgm:pt>
    <dgm:pt modelId="{DED6D1EE-546A-4445-9DB9-3974F49E67E2}" type="pres">
      <dgm:prSet presAssocID="{1B3AA7CC-D418-451E-98A8-C22AAD3370E9}" presName="root" presStyleCnt="0">
        <dgm:presLayoutVars>
          <dgm:dir/>
          <dgm:resizeHandles val="exact"/>
        </dgm:presLayoutVars>
      </dgm:prSet>
      <dgm:spPr/>
    </dgm:pt>
    <dgm:pt modelId="{F8509093-94E5-4074-AFCD-5CAC1B6A4B34}" type="pres">
      <dgm:prSet presAssocID="{2660EC74-AC25-488F-B840-99B9CA4EB9B1}" presName="compNode" presStyleCnt="0"/>
      <dgm:spPr/>
    </dgm:pt>
    <dgm:pt modelId="{0275E2E5-8862-4A5D-8EDE-B50698260B4F}" type="pres">
      <dgm:prSet presAssocID="{2660EC74-AC25-488F-B840-99B9CA4EB9B1}" presName="iconBgRect" presStyleLbl="bgShp" presStyleIdx="0" presStyleCnt="4"/>
      <dgm:spPr>
        <a:prstGeom prst="round2DiagRect">
          <a:avLst>
            <a:gd name="adj1" fmla="val 29727"/>
            <a:gd name="adj2" fmla="val 0"/>
          </a:avLst>
        </a:prstGeom>
      </dgm:spPr>
    </dgm:pt>
    <dgm:pt modelId="{317B16AE-BE99-4DF7-8BF0-B5A9B5C87A14}" type="pres">
      <dgm:prSet presAssocID="{2660EC74-AC25-488F-B840-99B9CA4EB9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3951F905-C4DA-421D-89D9-E8717D57A772}" type="pres">
      <dgm:prSet presAssocID="{2660EC74-AC25-488F-B840-99B9CA4EB9B1}" presName="spaceRect" presStyleCnt="0"/>
      <dgm:spPr/>
    </dgm:pt>
    <dgm:pt modelId="{966DCFF8-E907-4B9C-995F-F6F4F30D06DB}" type="pres">
      <dgm:prSet presAssocID="{2660EC74-AC25-488F-B840-99B9CA4EB9B1}" presName="textRect" presStyleLbl="revTx" presStyleIdx="0" presStyleCnt="4">
        <dgm:presLayoutVars>
          <dgm:chMax val="1"/>
          <dgm:chPref val="1"/>
        </dgm:presLayoutVars>
      </dgm:prSet>
      <dgm:spPr/>
    </dgm:pt>
    <dgm:pt modelId="{D33F3F2B-21B7-49A7-B0EB-BD8548883433}" type="pres">
      <dgm:prSet presAssocID="{01D83F47-C240-43C1-9BBC-88BB3163CB61}" presName="sibTrans" presStyleCnt="0"/>
      <dgm:spPr/>
    </dgm:pt>
    <dgm:pt modelId="{FF3D593C-B09D-4B47-B7BF-94DBBA89DFED}" type="pres">
      <dgm:prSet presAssocID="{D3EEE2F4-567C-4340-A1A9-377232507C89}" presName="compNode" presStyleCnt="0"/>
      <dgm:spPr/>
    </dgm:pt>
    <dgm:pt modelId="{08E34E52-55AE-4005-A697-6544E40DB0DB}" type="pres">
      <dgm:prSet presAssocID="{D3EEE2F4-567C-4340-A1A9-377232507C89}" presName="iconBgRect" presStyleLbl="bgShp" presStyleIdx="1" presStyleCnt="4"/>
      <dgm:spPr>
        <a:prstGeom prst="round2DiagRect">
          <a:avLst>
            <a:gd name="adj1" fmla="val 29727"/>
            <a:gd name="adj2" fmla="val 0"/>
          </a:avLst>
        </a:prstGeom>
      </dgm:spPr>
    </dgm:pt>
    <dgm:pt modelId="{C5CE4A60-89F7-400B-AC0D-1451CB5759CD}" type="pres">
      <dgm:prSet presAssocID="{D3EEE2F4-567C-4340-A1A9-377232507C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aker Phone"/>
        </a:ext>
      </dgm:extLst>
    </dgm:pt>
    <dgm:pt modelId="{FEF11950-0375-46B7-83B2-EEBEDB086BD6}" type="pres">
      <dgm:prSet presAssocID="{D3EEE2F4-567C-4340-A1A9-377232507C89}" presName="spaceRect" presStyleCnt="0"/>
      <dgm:spPr/>
    </dgm:pt>
    <dgm:pt modelId="{583FE9A0-8F41-471F-BEF8-D18E5CF55D50}" type="pres">
      <dgm:prSet presAssocID="{D3EEE2F4-567C-4340-A1A9-377232507C89}" presName="textRect" presStyleLbl="revTx" presStyleIdx="1" presStyleCnt="4">
        <dgm:presLayoutVars>
          <dgm:chMax val="1"/>
          <dgm:chPref val="1"/>
        </dgm:presLayoutVars>
      </dgm:prSet>
      <dgm:spPr/>
    </dgm:pt>
    <dgm:pt modelId="{B8089825-388C-409F-850D-95C9426A0B35}" type="pres">
      <dgm:prSet presAssocID="{24D953FD-C308-4D8B-B697-5B15EF74E905}" presName="sibTrans" presStyleCnt="0"/>
      <dgm:spPr/>
    </dgm:pt>
    <dgm:pt modelId="{711876AE-2463-4BF0-BBB4-6A0183BF39E5}" type="pres">
      <dgm:prSet presAssocID="{AC8E0BEC-A70C-4F9C-8DEA-92F0C82E921E}" presName="compNode" presStyleCnt="0"/>
      <dgm:spPr/>
    </dgm:pt>
    <dgm:pt modelId="{E2882875-97F1-4CB7-A201-0CE2E386D2E2}" type="pres">
      <dgm:prSet presAssocID="{AC8E0BEC-A70C-4F9C-8DEA-92F0C82E921E}" presName="iconBgRect" presStyleLbl="bgShp" presStyleIdx="2" presStyleCnt="4"/>
      <dgm:spPr>
        <a:prstGeom prst="round2DiagRect">
          <a:avLst>
            <a:gd name="adj1" fmla="val 29727"/>
            <a:gd name="adj2" fmla="val 0"/>
          </a:avLst>
        </a:prstGeom>
      </dgm:spPr>
    </dgm:pt>
    <dgm:pt modelId="{B62DB2E0-84CC-4D31-9EA1-13377D4E5D0A}" type="pres">
      <dgm:prSet presAssocID="{AC8E0BEC-A70C-4F9C-8DEA-92F0C82E92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DC5C67B9-3808-47FD-B9F6-D287DBBD14D7}" type="pres">
      <dgm:prSet presAssocID="{AC8E0BEC-A70C-4F9C-8DEA-92F0C82E921E}" presName="spaceRect" presStyleCnt="0"/>
      <dgm:spPr/>
    </dgm:pt>
    <dgm:pt modelId="{93E764A2-CD7A-4735-92AC-AAF85FFE1CF5}" type="pres">
      <dgm:prSet presAssocID="{AC8E0BEC-A70C-4F9C-8DEA-92F0C82E921E}" presName="textRect" presStyleLbl="revTx" presStyleIdx="2" presStyleCnt="4">
        <dgm:presLayoutVars>
          <dgm:chMax val="1"/>
          <dgm:chPref val="1"/>
        </dgm:presLayoutVars>
      </dgm:prSet>
      <dgm:spPr/>
    </dgm:pt>
    <dgm:pt modelId="{A1C37343-3767-4458-99EC-7E4E32E6027A}" type="pres">
      <dgm:prSet presAssocID="{B605550F-2357-4FDD-B086-B5E99340B4B4}" presName="sibTrans" presStyleCnt="0"/>
      <dgm:spPr/>
    </dgm:pt>
    <dgm:pt modelId="{0B857583-06BF-4943-8ECD-9ED420AC641A}" type="pres">
      <dgm:prSet presAssocID="{36994F9E-9CDA-4D80-9B80-EC9F30DB8548}" presName="compNode" presStyleCnt="0"/>
      <dgm:spPr/>
    </dgm:pt>
    <dgm:pt modelId="{E4998B44-4B31-457B-BEE9-7EC818466BE5}" type="pres">
      <dgm:prSet presAssocID="{36994F9E-9CDA-4D80-9B80-EC9F30DB8548}" presName="iconBgRect" presStyleLbl="bgShp" presStyleIdx="3" presStyleCnt="4"/>
      <dgm:spPr>
        <a:prstGeom prst="round2DiagRect">
          <a:avLst>
            <a:gd name="adj1" fmla="val 29727"/>
            <a:gd name="adj2" fmla="val 0"/>
          </a:avLst>
        </a:prstGeom>
      </dgm:spPr>
    </dgm:pt>
    <dgm:pt modelId="{8C8ED1CD-5165-4D4A-BD85-A6CD99582637}" type="pres">
      <dgm:prSet presAssocID="{36994F9E-9CDA-4D80-9B80-EC9F30DB8548}"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1D15BABE-881A-4338-9AF2-66C6B3FF1698}" type="pres">
      <dgm:prSet presAssocID="{36994F9E-9CDA-4D80-9B80-EC9F30DB8548}" presName="spaceRect" presStyleCnt="0"/>
      <dgm:spPr/>
    </dgm:pt>
    <dgm:pt modelId="{25F6181A-41DE-432A-9071-AA180F9D9CBC}" type="pres">
      <dgm:prSet presAssocID="{36994F9E-9CDA-4D80-9B80-EC9F30DB8548}" presName="textRect" presStyleLbl="revTx" presStyleIdx="3" presStyleCnt="4">
        <dgm:presLayoutVars>
          <dgm:chMax val="1"/>
          <dgm:chPref val="1"/>
        </dgm:presLayoutVars>
      </dgm:prSet>
      <dgm:spPr/>
    </dgm:pt>
  </dgm:ptLst>
  <dgm:cxnLst>
    <dgm:cxn modelId="{18298801-757E-4EBE-86E5-BB2A85DFDEE6}" srcId="{1B3AA7CC-D418-451E-98A8-C22AAD3370E9}" destId="{2660EC74-AC25-488F-B840-99B9CA4EB9B1}" srcOrd="0" destOrd="0" parTransId="{4D934FE2-500F-49FA-928B-A15FDFAC8596}" sibTransId="{01D83F47-C240-43C1-9BBC-88BB3163CB61}"/>
    <dgm:cxn modelId="{12E2F10C-E0C6-A043-B163-13B7DB1C9031}" type="presOf" srcId="{AC8E0BEC-A70C-4F9C-8DEA-92F0C82E921E}" destId="{93E764A2-CD7A-4735-92AC-AAF85FFE1CF5}" srcOrd="0" destOrd="0" presId="urn:microsoft.com/office/officeart/2018/5/layout/IconLeafLabelList"/>
    <dgm:cxn modelId="{2FF83B2C-DE5C-E449-88F8-10082E4AE067}" type="presOf" srcId="{36994F9E-9CDA-4D80-9B80-EC9F30DB8548}" destId="{25F6181A-41DE-432A-9071-AA180F9D9CBC}" srcOrd="0" destOrd="0" presId="urn:microsoft.com/office/officeart/2018/5/layout/IconLeafLabelList"/>
    <dgm:cxn modelId="{49F1EA38-303F-E841-A0BB-7516F46804A8}" type="presOf" srcId="{D3EEE2F4-567C-4340-A1A9-377232507C89}" destId="{583FE9A0-8F41-471F-BEF8-D18E5CF55D50}" srcOrd="0" destOrd="0" presId="urn:microsoft.com/office/officeart/2018/5/layout/IconLeafLabelList"/>
    <dgm:cxn modelId="{767A933C-938B-4DEA-9BE9-FDA99A6E4179}" srcId="{1B3AA7CC-D418-451E-98A8-C22AAD3370E9}" destId="{AC8E0BEC-A70C-4F9C-8DEA-92F0C82E921E}" srcOrd="2" destOrd="0" parTransId="{AA2BC5DC-4994-4165-A9FB-B653FC95986B}" sibTransId="{B605550F-2357-4FDD-B086-B5E99340B4B4}"/>
    <dgm:cxn modelId="{61FC223D-F3AD-404A-A661-0D0F55C72D6E}" srcId="{1B3AA7CC-D418-451E-98A8-C22AAD3370E9}" destId="{D3EEE2F4-567C-4340-A1A9-377232507C89}" srcOrd="1" destOrd="0" parTransId="{73143051-B51F-487C-A6EB-0CD0B07924B6}" sibTransId="{24D953FD-C308-4D8B-B697-5B15EF74E905}"/>
    <dgm:cxn modelId="{5554C55D-0BFA-314D-A1C3-E511D1A7CBC3}" type="presOf" srcId="{2660EC74-AC25-488F-B840-99B9CA4EB9B1}" destId="{966DCFF8-E907-4B9C-995F-F6F4F30D06DB}" srcOrd="0" destOrd="0" presId="urn:microsoft.com/office/officeart/2018/5/layout/IconLeafLabelList"/>
    <dgm:cxn modelId="{D8179874-69DC-4EED-8C78-BF1AA4C1FD51}" srcId="{1B3AA7CC-D418-451E-98A8-C22AAD3370E9}" destId="{36994F9E-9CDA-4D80-9B80-EC9F30DB8548}" srcOrd="3" destOrd="0" parTransId="{B08A9126-7EEE-44AA-A041-E8FE991FBA3C}" sibTransId="{031084EB-3302-4D55-8D46-FB78572575CB}"/>
    <dgm:cxn modelId="{7B4A71EA-1FE1-0444-B522-AC7DC9E68A77}" type="presOf" srcId="{1B3AA7CC-D418-451E-98A8-C22AAD3370E9}" destId="{DED6D1EE-546A-4445-9DB9-3974F49E67E2}" srcOrd="0" destOrd="0" presId="urn:microsoft.com/office/officeart/2018/5/layout/IconLeafLabelList"/>
    <dgm:cxn modelId="{B73D08CE-E343-AB44-B5E7-56FD6E0964D6}" type="presParOf" srcId="{DED6D1EE-546A-4445-9DB9-3974F49E67E2}" destId="{F8509093-94E5-4074-AFCD-5CAC1B6A4B34}" srcOrd="0" destOrd="0" presId="urn:microsoft.com/office/officeart/2018/5/layout/IconLeafLabelList"/>
    <dgm:cxn modelId="{283E6A5F-390C-1544-B252-C05F1A5322D1}" type="presParOf" srcId="{F8509093-94E5-4074-AFCD-5CAC1B6A4B34}" destId="{0275E2E5-8862-4A5D-8EDE-B50698260B4F}" srcOrd="0" destOrd="0" presId="urn:microsoft.com/office/officeart/2018/5/layout/IconLeafLabelList"/>
    <dgm:cxn modelId="{447F1FB3-D98A-F840-8D58-FAA43D19D0E0}" type="presParOf" srcId="{F8509093-94E5-4074-AFCD-5CAC1B6A4B34}" destId="{317B16AE-BE99-4DF7-8BF0-B5A9B5C87A14}" srcOrd="1" destOrd="0" presId="urn:microsoft.com/office/officeart/2018/5/layout/IconLeafLabelList"/>
    <dgm:cxn modelId="{329EA90A-6AC2-2344-8BE2-9CD5455E0DA1}" type="presParOf" srcId="{F8509093-94E5-4074-AFCD-5CAC1B6A4B34}" destId="{3951F905-C4DA-421D-89D9-E8717D57A772}" srcOrd="2" destOrd="0" presId="urn:microsoft.com/office/officeart/2018/5/layout/IconLeafLabelList"/>
    <dgm:cxn modelId="{D095D225-F07C-C443-80C9-9AA0059A0D44}" type="presParOf" srcId="{F8509093-94E5-4074-AFCD-5CAC1B6A4B34}" destId="{966DCFF8-E907-4B9C-995F-F6F4F30D06DB}" srcOrd="3" destOrd="0" presId="urn:microsoft.com/office/officeart/2018/5/layout/IconLeafLabelList"/>
    <dgm:cxn modelId="{46D2321C-4264-B34B-81DB-625FF9D0713E}" type="presParOf" srcId="{DED6D1EE-546A-4445-9DB9-3974F49E67E2}" destId="{D33F3F2B-21B7-49A7-B0EB-BD8548883433}" srcOrd="1" destOrd="0" presId="urn:microsoft.com/office/officeart/2018/5/layout/IconLeafLabelList"/>
    <dgm:cxn modelId="{0012873F-E8A7-254E-93DB-A7E7DF745B7A}" type="presParOf" srcId="{DED6D1EE-546A-4445-9DB9-3974F49E67E2}" destId="{FF3D593C-B09D-4B47-B7BF-94DBBA89DFED}" srcOrd="2" destOrd="0" presId="urn:microsoft.com/office/officeart/2018/5/layout/IconLeafLabelList"/>
    <dgm:cxn modelId="{75D3354E-9B4E-E941-8245-9D7092CEF5DB}" type="presParOf" srcId="{FF3D593C-B09D-4B47-B7BF-94DBBA89DFED}" destId="{08E34E52-55AE-4005-A697-6544E40DB0DB}" srcOrd="0" destOrd="0" presId="urn:microsoft.com/office/officeart/2018/5/layout/IconLeafLabelList"/>
    <dgm:cxn modelId="{0455AA24-BE90-1141-A38A-6024912D6659}" type="presParOf" srcId="{FF3D593C-B09D-4B47-B7BF-94DBBA89DFED}" destId="{C5CE4A60-89F7-400B-AC0D-1451CB5759CD}" srcOrd="1" destOrd="0" presId="urn:microsoft.com/office/officeart/2018/5/layout/IconLeafLabelList"/>
    <dgm:cxn modelId="{A3B983EB-8E97-5A49-8922-5E935843D726}" type="presParOf" srcId="{FF3D593C-B09D-4B47-B7BF-94DBBA89DFED}" destId="{FEF11950-0375-46B7-83B2-EEBEDB086BD6}" srcOrd="2" destOrd="0" presId="urn:microsoft.com/office/officeart/2018/5/layout/IconLeafLabelList"/>
    <dgm:cxn modelId="{85ED091D-609C-3C4A-982A-DE7E6E691A96}" type="presParOf" srcId="{FF3D593C-B09D-4B47-B7BF-94DBBA89DFED}" destId="{583FE9A0-8F41-471F-BEF8-D18E5CF55D50}" srcOrd="3" destOrd="0" presId="urn:microsoft.com/office/officeart/2018/5/layout/IconLeafLabelList"/>
    <dgm:cxn modelId="{751BCCE0-0081-DB45-B397-F513B1CDB402}" type="presParOf" srcId="{DED6D1EE-546A-4445-9DB9-3974F49E67E2}" destId="{B8089825-388C-409F-850D-95C9426A0B35}" srcOrd="3" destOrd="0" presId="urn:microsoft.com/office/officeart/2018/5/layout/IconLeafLabelList"/>
    <dgm:cxn modelId="{ABC170DB-70E3-DB43-99FE-2059B9F23E73}" type="presParOf" srcId="{DED6D1EE-546A-4445-9DB9-3974F49E67E2}" destId="{711876AE-2463-4BF0-BBB4-6A0183BF39E5}" srcOrd="4" destOrd="0" presId="urn:microsoft.com/office/officeart/2018/5/layout/IconLeafLabelList"/>
    <dgm:cxn modelId="{0F5D5290-6BB4-6548-B468-5C47A2AD75A0}" type="presParOf" srcId="{711876AE-2463-4BF0-BBB4-6A0183BF39E5}" destId="{E2882875-97F1-4CB7-A201-0CE2E386D2E2}" srcOrd="0" destOrd="0" presId="urn:microsoft.com/office/officeart/2018/5/layout/IconLeafLabelList"/>
    <dgm:cxn modelId="{AA9339A0-ECC5-2D48-A431-11228D7EE7FA}" type="presParOf" srcId="{711876AE-2463-4BF0-BBB4-6A0183BF39E5}" destId="{B62DB2E0-84CC-4D31-9EA1-13377D4E5D0A}" srcOrd="1" destOrd="0" presId="urn:microsoft.com/office/officeart/2018/5/layout/IconLeafLabelList"/>
    <dgm:cxn modelId="{7DF86BC3-A11B-CD46-AF63-3DBDA710BF02}" type="presParOf" srcId="{711876AE-2463-4BF0-BBB4-6A0183BF39E5}" destId="{DC5C67B9-3808-47FD-B9F6-D287DBBD14D7}" srcOrd="2" destOrd="0" presId="urn:microsoft.com/office/officeart/2018/5/layout/IconLeafLabelList"/>
    <dgm:cxn modelId="{2D9033F2-2263-3549-958A-572A33265894}" type="presParOf" srcId="{711876AE-2463-4BF0-BBB4-6A0183BF39E5}" destId="{93E764A2-CD7A-4735-92AC-AAF85FFE1CF5}" srcOrd="3" destOrd="0" presId="urn:microsoft.com/office/officeart/2018/5/layout/IconLeafLabelList"/>
    <dgm:cxn modelId="{2AEA8D34-B89A-8347-A699-A7799A131735}" type="presParOf" srcId="{DED6D1EE-546A-4445-9DB9-3974F49E67E2}" destId="{A1C37343-3767-4458-99EC-7E4E32E6027A}" srcOrd="5" destOrd="0" presId="urn:microsoft.com/office/officeart/2018/5/layout/IconLeafLabelList"/>
    <dgm:cxn modelId="{3AB00C72-FE0A-6844-8B7D-A0BD0C928352}" type="presParOf" srcId="{DED6D1EE-546A-4445-9DB9-3974F49E67E2}" destId="{0B857583-06BF-4943-8ECD-9ED420AC641A}" srcOrd="6" destOrd="0" presId="urn:microsoft.com/office/officeart/2018/5/layout/IconLeafLabelList"/>
    <dgm:cxn modelId="{E188BE5D-0D94-2348-A1A8-685C77F5E8F1}" type="presParOf" srcId="{0B857583-06BF-4943-8ECD-9ED420AC641A}" destId="{E4998B44-4B31-457B-BEE9-7EC818466BE5}" srcOrd="0" destOrd="0" presId="urn:microsoft.com/office/officeart/2018/5/layout/IconLeafLabelList"/>
    <dgm:cxn modelId="{90F0B1FF-7464-4848-AC0A-515A1756B3F7}" type="presParOf" srcId="{0B857583-06BF-4943-8ECD-9ED420AC641A}" destId="{8C8ED1CD-5165-4D4A-BD85-A6CD99582637}" srcOrd="1" destOrd="0" presId="urn:microsoft.com/office/officeart/2018/5/layout/IconLeafLabelList"/>
    <dgm:cxn modelId="{1DA89CBA-5798-A542-BB8E-4D6F4E09464A}" type="presParOf" srcId="{0B857583-06BF-4943-8ECD-9ED420AC641A}" destId="{1D15BABE-881A-4338-9AF2-66C6B3FF1698}" srcOrd="2" destOrd="0" presId="urn:microsoft.com/office/officeart/2018/5/layout/IconLeafLabelList"/>
    <dgm:cxn modelId="{EF2969FC-03B8-0340-BE2D-985006384746}" type="presParOf" srcId="{0B857583-06BF-4943-8ECD-9ED420AC641A}" destId="{25F6181A-41DE-432A-9071-AA180F9D9CB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0F95E-6623-3E4F-ABAD-BAD5A91E3D8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5364F-053B-DD45-82A0-46C70C90EF6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Despite the world becoming increasingly digital, there is still demand for notebooks, pens and sticky notes. Our focus has been on selling products to enable our customers to be more creative, focused on tools for brainstorming. We have tested three different sales strategies for this, targeted email and phone calls, as well as combining the two.</a:t>
          </a:r>
        </a:p>
      </dsp:txBody>
      <dsp:txXfrm>
        <a:off x="696297" y="538547"/>
        <a:ext cx="4171627" cy="2590157"/>
      </dsp:txXfrm>
    </dsp:sp>
    <dsp:sp modelId="{94097FEF-D636-7640-BB7D-20D54DB8293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1F68B-AA7A-3048-BF52-FB7F95E21D1F}">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Launching a new product line is expensive and we need to make sure we are using the best techniques to sell the new product effectively.</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0F95E-6623-3E4F-ABAD-BAD5A91E3D8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5364F-053B-DD45-82A0-46C70C90EF6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Since the goal is to find the best approach and sees what works and doesn't work, I would recommend using Email + Call if revenue is what's most important, as it clearly brings in the most revenue. But, due to significantly more Emails that can be sent out we should continue with these as they also generate a lot of revenue through more products being sold.</a:t>
          </a:r>
        </a:p>
      </dsp:txBody>
      <dsp:txXfrm>
        <a:off x="696297" y="538547"/>
        <a:ext cx="4171627" cy="2590157"/>
      </dsp:txXfrm>
    </dsp:sp>
    <dsp:sp modelId="{94097FEF-D636-7640-BB7D-20D54DB82934}">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1F68B-AA7A-3048-BF52-FB7F95E21D1F}">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There is an upwards trend for all methods but due to the significant increase in revenue for Email + Call I think we should focus on these.</a:t>
          </a:r>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5E2E5-8862-4A5D-8EDE-B50698260B4F}">
      <dsp:nvSpPr>
        <dsp:cNvPr id="0" name=""/>
        <dsp:cNvSpPr/>
      </dsp:nvSpPr>
      <dsp:spPr>
        <a:xfrm>
          <a:off x="562927" y="5407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B16AE-BE99-4DF7-8BF0-B5A9B5C87A14}">
      <dsp:nvSpPr>
        <dsp:cNvPr id="0" name=""/>
        <dsp:cNvSpPr/>
      </dsp:nvSpPr>
      <dsp:spPr>
        <a:xfrm>
          <a:off x="871091" y="8488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DCFF8-E907-4B9C-995F-F6F4F30D06DB}">
      <dsp:nvSpPr>
        <dsp:cNvPr id="0" name=""/>
        <dsp:cNvSpPr/>
      </dsp:nvSpPr>
      <dsp:spPr>
        <a:xfrm>
          <a:off x="100682" y="2437098"/>
          <a:ext cx="2370489"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 the foreseeable future I recommend we focus on these steps:</a:t>
          </a:r>
        </a:p>
      </dsp:txBody>
      <dsp:txXfrm>
        <a:off x="100682" y="2437098"/>
        <a:ext cx="2370489" cy="1215000"/>
      </dsp:txXfrm>
    </dsp:sp>
    <dsp:sp modelId="{08E34E52-55AE-4005-A697-6544E40DB0DB}">
      <dsp:nvSpPr>
        <dsp:cNvPr id="0" name=""/>
        <dsp:cNvSpPr/>
      </dsp:nvSpPr>
      <dsp:spPr>
        <a:xfrm>
          <a:off x="3348252" y="5407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E4A60-89F7-400B-AC0D-1451CB5759CD}">
      <dsp:nvSpPr>
        <dsp:cNvPr id="0" name=""/>
        <dsp:cNvSpPr/>
      </dsp:nvSpPr>
      <dsp:spPr>
        <a:xfrm>
          <a:off x="3656416" y="8488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FE9A0-8F41-471F-BEF8-D18E5CF55D50}">
      <dsp:nvSpPr>
        <dsp:cNvPr id="0" name=""/>
        <dsp:cNvSpPr/>
      </dsp:nvSpPr>
      <dsp:spPr>
        <a:xfrm>
          <a:off x="2886007" y="2437098"/>
          <a:ext cx="2370489"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 We should stop Calls as they are very time consuming and do not generate as much revenue as the other methods</a:t>
          </a:r>
        </a:p>
      </dsp:txBody>
      <dsp:txXfrm>
        <a:off x="2886007" y="2437098"/>
        <a:ext cx="2370489" cy="1215000"/>
      </dsp:txXfrm>
    </dsp:sp>
    <dsp:sp modelId="{E2882875-97F1-4CB7-A201-0CE2E386D2E2}">
      <dsp:nvSpPr>
        <dsp:cNvPr id="0" name=""/>
        <dsp:cNvSpPr/>
      </dsp:nvSpPr>
      <dsp:spPr>
        <a:xfrm>
          <a:off x="6133577" y="5407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DB2E0-84CC-4D31-9EA1-13377D4E5D0A}">
      <dsp:nvSpPr>
        <dsp:cNvPr id="0" name=""/>
        <dsp:cNvSpPr/>
      </dsp:nvSpPr>
      <dsp:spPr>
        <a:xfrm>
          <a:off x="6441741" y="8488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E764A2-CD7A-4735-92AC-AAF85FFE1CF5}">
      <dsp:nvSpPr>
        <dsp:cNvPr id="0" name=""/>
        <dsp:cNvSpPr/>
      </dsp:nvSpPr>
      <dsp:spPr>
        <a:xfrm>
          <a:off x="5671332" y="2437098"/>
          <a:ext cx="2370489"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 We should continue to use Email + Call and Email as these have proven to generate a good amount of revenue.</a:t>
          </a:r>
        </a:p>
      </dsp:txBody>
      <dsp:txXfrm>
        <a:off x="5671332" y="2437098"/>
        <a:ext cx="2370489" cy="1215000"/>
      </dsp:txXfrm>
    </dsp:sp>
    <dsp:sp modelId="{E4998B44-4B31-457B-BEE9-7EC818466BE5}">
      <dsp:nvSpPr>
        <dsp:cNvPr id="0" name=""/>
        <dsp:cNvSpPr/>
      </dsp:nvSpPr>
      <dsp:spPr>
        <a:xfrm>
          <a:off x="8918902" y="5407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ED1CD-5165-4D4A-BD85-A6CD99582637}">
      <dsp:nvSpPr>
        <dsp:cNvPr id="0" name=""/>
        <dsp:cNvSpPr/>
      </dsp:nvSpPr>
      <dsp:spPr>
        <a:xfrm>
          <a:off x="9227066" y="8488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F6181A-41DE-432A-9071-AA180F9D9CBC}">
      <dsp:nvSpPr>
        <dsp:cNvPr id="0" name=""/>
        <dsp:cNvSpPr/>
      </dsp:nvSpPr>
      <dsp:spPr>
        <a:xfrm>
          <a:off x="8456657" y="2437098"/>
          <a:ext cx="2370489"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 We should increase the amount of Email + Call as these generate the most revenue and do not take as much time as calls, this can lead to a significant increase in revenue for the company.</a:t>
          </a:r>
        </a:p>
      </dsp:txBody>
      <dsp:txXfrm>
        <a:off x="8456657" y="2437098"/>
        <a:ext cx="2370489" cy="1215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280A-40F4-8EA8-CF17-6ABBF35874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22F7A0C-F648-F15A-6078-FA6D35B7A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C3186FE-89C9-DA95-0987-519894B9AB7E}"/>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5" name="Footer Placeholder 4">
            <a:extLst>
              <a:ext uri="{FF2B5EF4-FFF2-40B4-BE49-F238E27FC236}">
                <a16:creationId xmlns:a16="http://schemas.microsoft.com/office/drawing/2014/main" id="{12CC737A-F067-D976-094B-819BD9E91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8CA6-CF99-9EFC-C1CD-3BAAF2CFD9B7}"/>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58000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1529-0D44-AC55-B61C-03B8E2C8C4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FA6C3C-AF50-23CD-E166-3F4B1BDFDD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C0E87E-D235-C563-0C2E-1F4F060DEDAC}"/>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5" name="Footer Placeholder 4">
            <a:extLst>
              <a:ext uri="{FF2B5EF4-FFF2-40B4-BE49-F238E27FC236}">
                <a16:creationId xmlns:a16="http://schemas.microsoft.com/office/drawing/2014/main" id="{1D74F188-1142-E894-E0F3-066AD59F8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B7784-081E-5821-A845-D9C33FCCB262}"/>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149851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FE73B-9F37-3D25-61F8-FE6382B350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538CF6-0875-DFA7-ABCA-C1C7C26090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ABFE92-336A-1E1D-03D4-F1F7F787B259}"/>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5" name="Footer Placeholder 4">
            <a:extLst>
              <a:ext uri="{FF2B5EF4-FFF2-40B4-BE49-F238E27FC236}">
                <a16:creationId xmlns:a16="http://schemas.microsoft.com/office/drawing/2014/main" id="{0E89B8DB-FA83-01EA-54ED-DAEB33C31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F2AED-8A75-FD69-DFAE-7118C49C7718}"/>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272313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5FB2-0BC5-8E9B-FB83-B798702EC8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6E12379-1980-338A-49D6-E95F127931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9CF5B8-5D5B-6E6E-DCD6-573645D127D6}"/>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5" name="Footer Placeholder 4">
            <a:extLst>
              <a:ext uri="{FF2B5EF4-FFF2-40B4-BE49-F238E27FC236}">
                <a16:creationId xmlns:a16="http://schemas.microsoft.com/office/drawing/2014/main" id="{0319A412-5ADF-0A4E-5D9D-5088D8B60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AEE2E-4AF1-9384-3127-A2BA48D38C64}"/>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212561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C386-DE3E-9DE9-2723-9CA2EED8B3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E1BA4A-EF45-BD64-1BD6-E1075CCC17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A6A748C-C63A-AA43-CAEF-C7BE93ECA249}"/>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5" name="Footer Placeholder 4">
            <a:extLst>
              <a:ext uri="{FF2B5EF4-FFF2-40B4-BE49-F238E27FC236}">
                <a16:creationId xmlns:a16="http://schemas.microsoft.com/office/drawing/2014/main" id="{E03DD27D-4107-7573-4E99-D953291EC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A9B88-AA4A-17C8-DD0D-CEC1903EB473}"/>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240480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182E-4036-36C5-A23E-BCFDEA4639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E6C310-392A-9AF4-F759-5B5FDC1695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64B19BC-DFC5-E9F6-367F-D8AD86FA66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3B503A7-31EB-3776-5A37-9A756790A471}"/>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6" name="Footer Placeholder 5">
            <a:extLst>
              <a:ext uri="{FF2B5EF4-FFF2-40B4-BE49-F238E27FC236}">
                <a16:creationId xmlns:a16="http://schemas.microsoft.com/office/drawing/2014/main" id="{1F6BBF39-A482-163B-198E-A8FAC5DCB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A67A0-6BDF-92B1-168B-186D63DB20FF}"/>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5457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5DFE-2F2B-11AB-89DA-0DD5476DA7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1EC390-4809-8716-866F-3841ED1E4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98252D-804A-6B5B-D7F1-E9B241A8BB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F0F799-8DCF-B2A5-E521-859684955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191C18-B488-2C32-DD8A-0C72289CB6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C8303D9-5014-F5BF-E5B8-F5E0B8FB6111}"/>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8" name="Footer Placeholder 7">
            <a:extLst>
              <a:ext uri="{FF2B5EF4-FFF2-40B4-BE49-F238E27FC236}">
                <a16:creationId xmlns:a16="http://schemas.microsoft.com/office/drawing/2014/main" id="{E1F9A5F1-4E5E-48BD-A59C-D2737DBC95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61558F-19E3-8D78-7EB6-A5DDEC0A0168}"/>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307136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5809-7E22-919C-5F88-3E42C89A7E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F5E5340-8A1A-AAAC-8C0C-726EFE53BAD2}"/>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4" name="Footer Placeholder 3">
            <a:extLst>
              <a:ext uri="{FF2B5EF4-FFF2-40B4-BE49-F238E27FC236}">
                <a16:creationId xmlns:a16="http://schemas.microsoft.com/office/drawing/2014/main" id="{0A96EE72-57D0-8597-89B9-D446071DD4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CC412-8877-D706-56E5-90838C474B2D}"/>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370758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9A4A0-1ABF-12C0-A611-4D6F1A0290F3}"/>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3" name="Footer Placeholder 2">
            <a:extLst>
              <a:ext uri="{FF2B5EF4-FFF2-40B4-BE49-F238E27FC236}">
                <a16:creationId xmlns:a16="http://schemas.microsoft.com/office/drawing/2014/main" id="{A25EB50B-1305-49C3-F625-2997BFABC9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04D4CE-5371-B349-0301-B10EBCE1AAC7}"/>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108191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AE08-AF21-56CE-BF27-EA62D2DE8C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9E2D91D-CB18-B082-6BFF-630431778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D99D7D-304C-D904-3EC3-D57953752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95BC25-382A-6D74-F181-83014359DFD0}"/>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6" name="Footer Placeholder 5">
            <a:extLst>
              <a:ext uri="{FF2B5EF4-FFF2-40B4-BE49-F238E27FC236}">
                <a16:creationId xmlns:a16="http://schemas.microsoft.com/office/drawing/2014/main" id="{8D741C5F-09F0-ECAB-108D-68E51CF0B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0C623-131D-3756-3AF5-2FDF762B21B0}"/>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215844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2204-F82B-83B9-AA85-8530BAC6B2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C5902E-E927-F636-8000-F75C6A755A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0FBDF-F0FF-C53D-E614-F252B76C3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ED4696-927E-34CC-049E-577BFE111DDD}"/>
              </a:ext>
            </a:extLst>
          </p:cNvPr>
          <p:cNvSpPr>
            <a:spLocks noGrp="1"/>
          </p:cNvSpPr>
          <p:nvPr>
            <p:ph type="dt" sz="half" idx="10"/>
          </p:nvPr>
        </p:nvSpPr>
        <p:spPr/>
        <p:txBody>
          <a:bodyPr/>
          <a:lstStyle/>
          <a:p>
            <a:fld id="{172C6F39-8818-0241-A525-298F212EF6CB}" type="datetimeFigureOut">
              <a:rPr lang="en-US" smtClean="0"/>
              <a:t>11/11/24</a:t>
            </a:fld>
            <a:endParaRPr lang="en-US"/>
          </a:p>
        </p:txBody>
      </p:sp>
      <p:sp>
        <p:nvSpPr>
          <p:cNvPr id="6" name="Footer Placeholder 5">
            <a:extLst>
              <a:ext uri="{FF2B5EF4-FFF2-40B4-BE49-F238E27FC236}">
                <a16:creationId xmlns:a16="http://schemas.microsoft.com/office/drawing/2014/main" id="{9F6FFDFC-310E-6B7A-5C51-364F34758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58C4A-E5D3-1ABD-4DF9-F375DA6A8C56}"/>
              </a:ext>
            </a:extLst>
          </p:cNvPr>
          <p:cNvSpPr>
            <a:spLocks noGrp="1"/>
          </p:cNvSpPr>
          <p:nvPr>
            <p:ph type="sldNum" sz="quarter" idx="12"/>
          </p:nvPr>
        </p:nvSpPr>
        <p:spPr/>
        <p:txBody>
          <a:bodyPr/>
          <a:lstStyle/>
          <a:p>
            <a:fld id="{218FDE11-AB1F-E141-A12C-FA1B60B30B79}" type="slidenum">
              <a:rPr lang="en-US" smtClean="0"/>
              <a:t>‹#›</a:t>
            </a:fld>
            <a:endParaRPr lang="en-US"/>
          </a:p>
        </p:txBody>
      </p:sp>
    </p:spTree>
    <p:extLst>
      <p:ext uri="{BB962C8B-B14F-4D97-AF65-F5344CB8AC3E}">
        <p14:creationId xmlns:p14="http://schemas.microsoft.com/office/powerpoint/2010/main" val="338964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75FED-710D-261D-446A-D907E5D80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5D54D6-3FA3-E55E-33A1-1A93B11BD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2675FB-4C42-5A91-E61B-39450C95D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2C6F39-8818-0241-A525-298F212EF6CB}" type="datetimeFigureOut">
              <a:rPr lang="en-US" smtClean="0"/>
              <a:t>11/11/24</a:t>
            </a:fld>
            <a:endParaRPr lang="en-US"/>
          </a:p>
        </p:txBody>
      </p:sp>
      <p:sp>
        <p:nvSpPr>
          <p:cNvPr id="5" name="Footer Placeholder 4">
            <a:extLst>
              <a:ext uri="{FF2B5EF4-FFF2-40B4-BE49-F238E27FC236}">
                <a16:creationId xmlns:a16="http://schemas.microsoft.com/office/drawing/2014/main" id="{C5A285A7-A73C-DA39-8128-2B99BCD8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71FA89-2D01-639A-126F-63E299492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8FDE11-AB1F-E141-A12C-FA1B60B30B79}" type="slidenum">
              <a:rPr lang="en-US" smtClean="0"/>
              <a:t>‹#›</a:t>
            </a:fld>
            <a:endParaRPr lang="en-US"/>
          </a:p>
        </p:txBody>
      </p:sp>
    </p:spTree>
    <p:extLst>
      <p:ext uri="{BB962C8B-B14F-4D97-AF65-F5344CB8AC3E}">
        <p14:creationId xmlns:p14="http://schemas.microsoft.com/office/powerpoint/2010/main" val="3604490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779B28-8AC6-3B29-76CB-D6258DFA7C2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AEE1AD9-013A-3C3D-4E87-9467FB74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19E8893-3819-D705-F996-CE7CB2279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E9655BE6-BED8-764B-99CE-20097DA76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786BAB-8F4C-366B-7DD4-9FA2D8A5D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493B363-DBD7-4ACB-34E6-D5679BE63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905720EB-3099-5B2C-93E0-6DF1E2E43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8D2EB-9665-28EC-3DE3-B4C25DA8F0BA}"/>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Business Goals</a:t>
            </a:r>
          </a:p>
        </p:txBody>
      </p:sp>
      <p:cxnSp>
        <p:nvCxnSpPr>
          <p:cNvPr id="34" name="Straight Connector 33">
            <a:extLst>
              <a:ext uri="{FF2B5EF4-FFF2-40B4-BE49-F238E27FC236}">
                <a16:creationId xmlns:a16="http://schemas.microsoft.com/office/drawing/2014/main" id="{87521C5D-A3C9-50AE-451D-F773C6BDCA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1" name="TextBox 2">
            <a:extLst>
              <a:ext uri="{FF2B5EF4-FFF2-40B4-BE49-F238E27FC236}">
                <a16:creationId xmlns:a16="http://schemas.microsoft.com/office/drawing/2014/main" id="{3CC24824-032F-B640-8E2C-5EACDDB4B486}"/>
              </a:ext>
            </a:extLst>
          </p:cNvPr>
          <p:cNvGraphicFramePr/>
          <p:nvPr>
            <p:extLst>
              <p:ext uri="{D42A27DB-BD31-4B8C-83A1-F6EECF244321}">
                <p14:modId xmlns:p14="http://schemas.microsoft.com/office/powerpoint/2010/main" val="265979184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5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7CD5F-887B-7546-7E9E-00142FC691A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Outcomes</a:t>
            </a:r>
          </a:p>
        </p:txBody>
      </p:sp>
      <p:pic>
        <p:nvPicPr>
          <p:cNvPr id="5" name="Picture 4" descr="A graph of sales per approach&#10;&#10;Description automatically generated">
            <a:extLst>
              <a:ext uri="{FF2B5EF4-FFF2-40B4-BE49-F238E27FC236}">
                <a16:creationId xmlns:a16="http://schemas.microsoft.com/office/drawing/2014/main" id="{86ADB548-B8F6-66ED-6F8C-613D1CB3666B}"/>
              </a:ext>
            </a:extLst>
          </p:cNvPr>
          <p:cNvPicPr>
            <a:picLocks noChangeAspect="1"/>
          </p:cNvPicPr>
          <p:nvPr/>
        </p:nvPicPr>
        <p:blipFill>
          <a:blip r:embed="rId2"/>
          <a:stretch>
            <a:fillRect/>
          </a:stretch>
        </p:blipFill>
        <p:spPr>
          <a:xfrm>
            <a:off x="4316962" y="640080"/>
            <a:ext cx="7129479" cy="5578816"/>
          </a:xfrm>
          <a:prstGeom prst="rect">
            <a:avLst/>
          </a:prstGeom>
        </p:spPr>
      </p:pic>
      <p:sp>
        <p:nvSpPr>
          <p:cNvPr id="6" name="TextBox 5">
            <a:extLst>
              <a:ext uri="{FF2B5EF4-FFF2-40B4-BE49-F238E27FC236}">
                <a16:creationId xmlns:a16="http://schemas.microsoft.com/office/drawing/2014/main" id="{0321512A-5915-2396-9D26-D5F2BA837636}"/>
              </a:ext>
            </a:extLst>
          </p:cNvPr>
          <p:cNvSpPr txBox="1"/>
          <p:nvPr/>
        </p:nvSpPr>
        <p:spPr>
          <a:xfrm>
            <a:off x="226291" y="3484758"/>
            <a:ext cx="4063999" cy="2585323"/>
          </a:xfrm>
          <a:prstGeom prst="rect">
            <a:avLst/>
          </a:prstGeom>
          <a:noFill/>
        </p:spPr>
        <p:txBody>
          <a:bodyPr wrap="square" rtlCol="0">
            <a:spAutoFit/>
          </a:bodyPr>
          <a:lstStyle/>
          <a:p>
            <a:r>
              <a:rPr lang="en-US" dirty="0"/>
              <a:t>From the 6 weeks since launch, we can see that there were over 7000 customers contacted by email, just under 5000 customers contacted by call and just over 2500 customers contacted by email + call. We should focus on improving the number of Emails + calls as there is huge room for improvement.</a:t>
            </a:r>
          </a:p>
        </p:txBody>
      </p:sp>
      <p:sp>
        <p:nvSpPr>
          <p:cNvPr id="7" name="TextBox 6">
            <a:extLst>
              <a:ext uri="{FF2B5EF4-FFF2-40B4-BE49-F238E27FC236}">
                <a16:creationId xmlns:a16="http://schemas.microsoft.com/office/drawing/2014/main" id="{127BF3EF-448D-7A32-E89D-AF62E324453F}"/>
              </a:ext>
            </a:extLst>
          </p:cNvPr>
          <p:cNvSpPr txBox="1"/>
          <p:nvPr/>
        </p:nvSpPr>
        <p:spPr>
          <a:xfrm>
            <a:off x="5080000" y="171162"/>
            <a:ext cx="5881511" cy="646331"/>
          </a:xfrm>
          <a:prstGeom prst="rect">
            <a:avLst/>
          </a:prstGeom>
          <a:noFill/>
        </p:spPr>
        <p:txBody>
          <a:bodyPr wrap="square" rtlCol="0">
            <a:spAutoFit/>
          </a:bodyPr>
          <a:lstStyle/>
          <a:p>
            <a:r>
              <a:rPr lang="en-US" dirty="0"/>
              <a:t>How many customers were there for each approach?</a:t>
            </a:r>
          </a:p>
          <a:p>
            <a:endParaRPr lang="en-US" dirty="0"/>
          </a:p>
        </p:txBody>
      </p:sp>
    </p:spTree>
    <p:extLst>
      <p:ext uri="{BB962C8B-B14F-4D97-AF65-F5344CB8AC3E}">
        <p14:creationId xmlns:p14="http://schemas.microsoft.com/office/powerpoint/2010/main" val="338069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3A1381-37AA-710F-B1EC-D6722BA361DB}"/>
            </a:ext>
          </a:extLst>
        </p:cNvPr>
        <p:cNvGrpSpPr/>
        <p:nvPr/>
      </p:nvGrpSpPr>
      <p:grpSpPr>
        <a:xfrm>
          <a:off x="0" y="0"/>
          <a:ext cx="0" cy="0"/>
          <a:chOff x="0" y="0"/>
          <a:chExt cx="0" cy="0"/>
        </a:xfrm>
      </p:grpSpPr>
      <p:sp>
        <p:nvSpPr>
          <p:cNvPr id="10" name="Flowchart: Document 9">
            <a:extLst>
              <a:ext uri="{FF2B5EF4-FFF2-40B4-BE49-F238E27FC236}">
                <a16:creationId xmlns:a16="http://schemas.microsoft.com/office/drawing/2014/main" id="{4609CC82-9FF3-78C2-AEF1-6A0B3EBAF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7A63A-3A29-2B0E-CC26-E8BBF58C6B4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Outcomes</a:t>
            </a:r>
          </a:p>
        </p:txBody>
      </p:sp>
      <p:sp>
        <p:nvSpPr>
          <p:cNvPr id="7" name="TextBox 6">
            <a:extLst>
              <a:ext uri="{FF2B5EF4-FFF2-40B4-BE49-F238E27FC236}">
                <a16:creationId xmlns:a16="http://schemas.microsoft.com/office/drawing/2014/main" id="{F09EA99F-09D1-BB30-235D-C865ACD8B20D}"/>
              </a:ext>
            </a:extLst>
          </p:cNvPr>
          <p:cNvSpPr txBox="1"/>
          <p:nvPr/>
        </p:nvSpPr>
        <p:spPr>
          <a:xfrm>
            <a:off x="5080000" y="171162"/>
            <a:ext cx="5881511" cy="646331"/>
          </a:xfrm>
          <a:prstGeom prst="rect">
            <a:avLst/>
          </a:prstGeom>
          <a:noFill/>
        </p:spPr>
        <p:txBody>
          <a:bodyPr wrap="square" rtlCol="0">
            <a:spAutoFit/>
          </a:bodyPr>
          <a:lstStyle/>
          <a:p>
            <a:r>
              <a:rPr lang="en-US" dirty="0"/>
              <a:t>What does the spread of the revenue look like overall?</a:t>
            </a:r>
          </a:p>
          <a:p>
            <a:endParaRPr lang="en-US" dirty="0"/>
          </a:p>
        </p:txBody>
      </p:sp>
      <p:pic>
        <p:nvPicPr>
          <p:cNvPr id="3" name="Picture 2">
            <a:extLst>
              <a:ext uri="{FF2B5EF4-FFF2-40B4-BE49-F238E27FC236}">
                <a16:creationId xmlns:a16="http://schemas.microsoft.com/office/drawing/2014/main" id="{9DEE79CF-4381-FE57-79A0-77C226AC9AF6}"/>
              </a:ext>
            </a:extLst>
          </p:cNvPr>
          <p:cNvPicPr>
            <a:picLocks noChangeAspect="1"/>
          </p:cNvPicPr>
          <p:nvPr/>
        </p:nvPicPr>
        <p:blipFill>
          <a:blip r:embed="rId2"/>
          <a:stretch>
            <a:fillRect/>
          </a:stretch>
        </p:blipFill>
        <p:spPr>
          <a:xfrm>
            <a:off x="4261555" y="817493"/>
            <a:ext cx="7518400" cy="5753100"/>
          </a:xfrm>
          <a:prstGeom prst="rect">
            <a:avLst/>
          </a:prstGeom>
        </p:spPr>
      </p:pic>
      <p:sp>
        <p:nvSpPr>
          <p:cNvPr id="4" name="TextBox 3">
            <a:extLst>
              <a:ext uri="{FF2B5EF4-FFF2-40B4-BE49-F238E27FC236}">
                <a16:creationId xmlns:a16="http://schemas.microsoft.com/office/drawing/2014/main" id="{9D60E51D-46F7-F768-5A42-77D5CCF30581}"/>
              </a:ext>
            </a:extLst>
          </p:cNvPr>
          <p:cNvSpPr txBox="1"/>
          <p:nvPr/>
        </p:nvSpPr>
        <p:spPr>
          <a:xfrm>
            <a:off x="158043" y="3646311"/>
            <a:ext cx="3996267" cy="2308324"/>
          </a:xfrm>
          <a:prstGeom prst="rect">
            <a:avLst/>
          </a:prstGeom>
          <a:noFill/>
        </p:spPr>
        <p:txBody>
          <a:bodyPr wrap="square" rtlCol="0">
            <a:spAutoFit/>
          </a:bodyPr>
          <a:lstStyle/>
          <a:p>
            <a:r>
              <a:rPr lang="en-US" dirty="0"/>
              <a:t>I looked at distribution of revenue across all sales methods. the majority revenue made across all methods is less than £180, we can see the highest amount of revenue is between £25 and £120. This is due to the spread of revenue per sales method. </a:t>
            </a:r>
          </a:p>
          <a:p>
            <a:endParaRPr lang="en-US" dirty="0"/>
          </a:p>
        </p:txBody>
      </p:sp>
    </p:spTree>
    <p:extLst>
      <p:ext uri="{BB962C8B-B14F-4D97-AF65-F5344CB8AC3E}">
        <p14:creationId xmlns:p14="http://schemas.microsoft.com/office/powerpoint/2010/main" val="6801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C660F-5613-418D-EE55-542FBACEE59C}"/>
            </a:ext>
          </a:extLst>
        </p:cNvPr>
        <p:cNvGrpSpPr/>
        <p:nvPr/>
      </p:nvGrpSpPr>
      <p:grpSpPr>
        <a:xfrm>
          <a:off x="0" y="0"/>
          <a:ext cx="0" cy="0"/>
          <a:chOff x="0" y="0"/>
          <a:chExt cx="0" cy="0"/>
        </a:xfrm>
      </p:grpSpPr>
      <p:sp>
        <p:nvSpPr>
          <p:cNvPr id="10" name="Flowchart: Document 9">
            <a:extLst>
              <a:ext uri="{FF2B5EF4-FFF2-40B4-BE49-F238E27FC236}">
                <a16:creationId xmlns:a16="http://schemas.microsoft.com/office/drawing/2014/main" id="{E0AFA26F-5DF7-4E88-B6CF-3D47BAE94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A371E-6FE5-E00E-E98A-47581BB25A3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Outcomes</a:t>
            </a:r>
          </a:p>
        </p:txBody>
      </p:sp>
      <p:sp>
        <p:nvSpPr>
          <p:cNvPr id="7" name="TextBox 6">
            <a:extLst>
              <a:ext uri="{FF2B5EF4-FFF2-40B4-BE49-F238E27FC236}">
                <a16:creationId xmlns:a16="http://schemas.microsoft.com/office/drawing/2014/main" id="{A5530547-277F-DFD7-51AE-605F4CE02DD1}"/>
              </a:ext>
            </a:extLst>
          </p:cNvPr>
          <p:cNvSpPr txBox="1"/>
          <p:nvPr/>
        </p:nvSpPr>
        <p:spPr>
          <a:xfrm>
            <a:off x="5080000" y="171162"/>
            <a:ext cx="6273800" cy="646331"/>
          </a:xfrm>
          <a:prstGeom prst="rect">
            <a:avLst/>
          </a:prstGeom>
          <a:noFill/>
        </p:spPr>
        <p:txBody>
          <a:bodyPr wrap="square" rtlCol="0">
            <a:spAutoFit/>
          </a:bodyPr>
          <a:lstStyle/>
          <a:p>
            <a:r>
              <a:rPr lang="en-US" dirty="0"/>
              <a:t>What does the spread of the revenue look like per approach?</a:t>
            </a:r>
          </a:p>
          <a:p>
            <a:endParaRPr lang="en-US" dirty="0"/>
          </a:p>
        </p:txBody>
      </p:sp>
      <p:pic>
        <p:nvPicPr>
          <p:cNvPr id="5" name="Picture 4">
            <a:extLst>
              <a:ext uri="{FF2B5EF4-FFF2-40B4-BE49-F238E27FC236}">
                <a16:creationId xmlns:a16="http://schemas.microsoft.com/office/drawing/2014/main" id="{D33ECF4C-2A4E-F506-4AAD-5E6CC5097F86}"/>
              </a:ext>
            </a:extLst>
          </p:cNvPr>
          <p:cNvPicPr>
            <a:picLocks noChangeAspect="1"/>
          </p:cNvPicPr>
          <p:nvPr/>
        </p:nvPicPr>
        <p:blipFill>
          <a:blip r:embed="rId2"/>
          <a:stretch>
            <a:fillRect/>
          </a:stretch>
        </p:blipFill>
        <p:spPr>
          <a:xfrm>
            <a:off x="4314825" y="718705"/>
            <a:ext cx="7239000" cy="5753100"/>
          </a:xfrm>
          <a:prstGeom prst="rect">
            <a:avLst/>
          </a:prstGeom>
        </p:spPr>
      </p:pic>
      <p:sp>
        <p:nvSpPr>
          <p:cNvPr id="6" name="TextBox 5">
            <a:extLst>
              <a:ext uri="{FF2B5EF4-FFF2-40B4-BE49-F238E27FC236}">
                <a16:creationId xmlns:a16="http://schemas.microsoft.com/office/drawing/2014/main" id="{116307B9-3336-C6CF-EF03-C92DFD6646F6}"/>
              </a:ext>
            </a:extLst>
          </p:cNvPr>
          <p:cNvSpPr txBox="1"/>
          <p:nvPr/>
        </p:nvSpPr>
        <p:spPr>
          <a:xfrm>
            <a:off x="-1" y="3304053"/>
            <a:ext cx="4436533" cy="3970318"/>
          </a:xfrm>
          <a:prstGeom prst="rect">
            <a:avLst/>
          </a:prstGeom>
          <a:noFill/>
        </p:spPr>
        <p:txBody>
          <a:bodyPr wrap="square" rtlCol="0">
            <a:spAutoFit/>
          </a:bodyPr>
          <a:lstStyle/>
          <a:p>
            <a:r>
              <a:rPr lang="en-US" dirty="0"/>
              <a:t>From the multiple boxplots we can clearly see the revenue from Email + Call is significantly higher than just a call and higher than just an email. Most of the Email + Call generated between £145 and £180 revenue, generating up to £240 much higher than the overall average.</a:t>
            </a:r>
          </a:p>
          <a:p>
            <a:br>
              <a:rPr lang="en-US" dirty="0"/>
            </a:br>
            <a:r>
              <a:rPr lang="en-US" dirty="0"/>
              <a:t>Emails, also generated revenue over £100 with a few outliers over £130.</a:t>
            </a:r>
          </a:p>
          <a:p>
            <a:r>
              <a:rPr lang="en-US" dirty="0"/>
              <a:t>Calls don't do nearly as well as most of the revenue is under £50 which is under the overall average. </a:t>
            </a:r>
          </a:p>
          <a:p>
            <a:endParaRPr lang="en-US" dirty="0"/>
          </a:p>
        </p:txBody>
      </p:sp>
    </p:spTree>
    <p:extLst>
      <p:ext uri="{BB962C8B-B14F-4D97-AF65-F5344CB8AC3E}">
        <p14:creationId xmlns:p14="http://schemas.microsoft.com/office/powerpoint/2010/main" val="268975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7DA73-B85A-9F84-D821-6F3A7A1832F3}"/>
            </a:ext>
          </a:extLst>
        </p:cNvPr>
        <p:cNvGrpSpPr/>
        <p:nvPr/>
      </p:nvGrpSpPr>
      <p:grpSpPr>
        <a:xfrm>
          <a:off x="0" y="0"/>
          <a:ext cx="0" cy="0"/>
          <a:chOff x="0" y="0"/>
          <a:chExt cx="0" cy="0"/>
        </a:xfrm>
      </p:grpSpPr>
      <p:sp>
        <p:nvSpPr>
          <p:cNvPr id="10" name="Flowchart: Document 9">
            <a:extLst>
              <a:ext uri="{FF2B5EF4-FFF2-40B4-BE49-F238E27FC236}">
                <a16:creationId xmlns:a16="http://schemas.microsoft.com/office/drawing/2014/main" id="{77CEE4AA-E292-6CA6-A70C-8957552F3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59492-BDFE-1303-378B-2B6052BF1C1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Outcomes</a:t>
            </a:r>
          </a:p>
        </p:txBody>
      </p:sp>
      <p:sp>
        <p:nvSpPr>
          <p:cNvPr id="7" name="TextBox 6">
            <a:extLst>
              <a:ext uri="{FF2B5EF4-FFF2-40B4-BE49-F238E27FC236}">
                <a16:creationId xmlns:a16="http://schemas.microsoft.com/office/drawing/2014/main" id="{02E19D2D-692A-31A6-86FC-B55881855379}"/>
              </a:ext>
            </a:extLst>
          </p:cNvPr>
          <p:cNvSpPr txBox="1"/>
          <p:nvPr/>
        </p:nvSpPr>
        <p:spPr>
          <a:xfrm>
            <a:off x="4921957" y="171162"/>
            <a:ext cx="7134576" cy="646331"/>
          </a:xfrm>
          <a:prstGeom prst="rect">
            <a:avLst/>
          </a:prstGeom>
          <a:noFill/>
        </p:spPr>
        <p:txBody>
          <a:bodyPr wrap="square" rtlCol="0">
            <a:spAutoFit/>
          </a:bodyPr>
          <a:lstStyle/>
          <a:p>
            <a:r>
              <a:rPr lang="en-US" dirty="0"/>
              <a:t>Was there any difference in revenue over time for each of the methods?</a:t>
            </a:r>
          </a:p>
          <a:p>
            <a:endParaRPr lang="en-US" dirty="0"/>
          </a:p>
        </p:txBody>
      </p:sp>
      <p:pic>
        <p:nvPicPr>
          <p:cNvPr id="3" name="Picture 2">
            <a:extLst>
              <a:ext uri="{FF2B5EF4-FFF2-40B4-BE49-F238E27FC236}">
                <a16:creationId xmlns:a16="http://schemas.microsoft.com/office/drawing/2014/main" id="{6E2072AE-9F04-B74C-25E8-DF5B9406F8CA}"/>
              </a:ext>
            </a:extLst>
          </p:cNvPr>
          <p:cNvPicPr>
            <a:picLocks noChangeAspect="1"/>
          </p:cNvPicPr>
          <p:nvPr/>
        </p:nvPicPr>
        <p:blipFill>
          <a:blip r:embed="rId2"/>
          <a:stretch>
            <a:fillRect/>
          </a:stretch>
        </p:blipFill>
        <p:spPr>
          <a:xfrm>
            <a:off x="5242073" y="1068318"/>
            <a:ext cx="6494343" cy="5408404"/>
          </a:xfrm>
          <a:prstGeom prst="rect">
            <a:avLst/>
          </a:prstGeom>
        </p:spPr>
      </p:pic>
      <p:sp>
        <p:nvSpPr>
          <p:cNvPr id="4" name="TextBox 3">
            <a:extLst>
              <a:ext uri="{FF2B5EF4-FFF2-40B4-BE49-F238E27FC236}">
                <a16:creationId xmlns:a16="http://schemas.microsoft.com/office/drawing/2014/main" id="{BBC15363-116C-276B-C4F2-4E5911BE7596}"/>
              </a:ext>
            </a:extLst>
          </p:cNvPr>
          <p:cNvSpPr txBox="1"/>
          <p:nvPr/>
        </p:nvSpPr>
        <p:spPr>
          <a:xfrm>
            <a:off x="110835" y="3546764"/>
            <a:ext cx="5014321" cy="3416320"/>
          </a:xfrm>
          <a:prstGeom prst="rect">
            <a:avLst/>
          </a:prstGeom>
          <a:noFill/>
        </p:spPr>
        <p:txBody>
          <a:bodyPr wrap="square" rtlCol="0">
            <a:spAutoFit/>
          </a:bodyPr>
          <a:lstStyle/>
          <a:p>
            <a:r>
              <a:rPr lang="en-US" dirty="0"/>
              <a:t>As we can see from the line graph there a lot of difference in revenue over time for each method. Email + Call saw the biggest rise in revenue from under £120 to over £180, but both Email and Call also saw a slight increase over the weeks. The trend seems to show a slight dip or stagnation after a week of increased revenue with none of the sale methods showing a big increase 2 weeks in a row.</a:t>
            </a:r>
          </a:p>
          <a:p>
            <a:br>
              <a:rPr lang="en-US" dirty="0"/>
            </a:br>
            <a:endParaRPr lang="en-US" dirty="0"/>
          </a:p>
          <a:p>
            <a:endParaRPr lang="en-US" dirty="0"/>
          </a:p>
        </p:txBody>
      </p:sp>
    </p:spTree>
    <p:extLst>
      <p:ext uri="{BB962C8B-B14F-4D97-AF65-F5344CB8AC3E}">
        <p14:creationId xmlns:p14="http://schemas.microsoft.com/office/powerpoint/2010/main" val="404055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AD3CB2-A1B3-41F9-77E4-42C046389D9D}"/>
            </a:ext>
          </a:extLst>
        </p:cNvPr>
        <p:cNvGrpSpPr/>
        <p:nvPr/>
      </p:nvGrpSpPr>
      <p:grpSpPr>
        <a:xfrm>
          <a:off x="0" y="0"/>
          <a:ext cx="0" cy="0"/>
          <a:chOff x="0" y="0"/>
          <a:chExt cx="0" cy="0"/>
        </a:xfrm>
      </p:grpSpPr>
      <p:sp>
        <p:nvSpPr>
          <p:cNvPr id="10" name="Flowchart: Document 9">
            <a:extLst>
              <a:ext uri="{FF2B5EF4-FFF2-40B4-BE49-F238E27FC236}">
                <a16:creationId xmlns:a16="http://schemas.microsoft.com/office/drawing/2014/main" id="{29FD0636-F4D4-304B-B75B-7E852F0DB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29792-0E60-39D7-E258-259505787BC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Outcomes</a:t>
            </a:r>
          </a:p>
        </p:txBody>
      </p:sp>
      <p:sp>
        <p:nvSpPr>
          <p:cNvPr id="7" name="TextBox 6">
            <a:extLst>
              <a:ext uri="{FF2B5EF4-FFF2-40B4-BE49-F238E27FC236}">
                <a16:creationId xmlns:a16="http://schemas.microsoft.com/office/drawing/2014/main" id="{840ACB4A-B128-7513-6A65-39CEC283C5D7}"/>
              </a:ext>
            </a:extLst>
          </p:cNvPr>
          <p:cNvSpPr txBox="1"/>
          <p:nvPr/>
        </p:nvSpPr>
        <p:spPr>
          <a:xfrm>
            <a:off x="6454424" y="100231"/>
            <a:ext cx="4899376" cy="646331"/>
          </a:xfrm>
          <a:prstGeom prst="rect">
            <a:avLst/>
          </a:prstGeom>
          <a:noFill/>
        </p:spPr>
        <p:txBody>
          <a:bodyPr wrap="square" rtlCol="0">
            <a:spAutoFit/>
          </a:bodyPr>
          <a:lstStyle/>
          <a:p>
            <a:r>
              <a:rPr lang="en-US" dirty="0"/>
              <a:t>How many products were sold per approach?</a:t>
            </a:r>
          </a:p>
          <a:p>
            <a:endParaRPr lang="en-US" dirty="0"/>
          </a:p>
        </p:txBody>
      </p:sp>
      <p:pic>
        <p:nvPicPr>
          <p:cNvPr id="5" name="Picture 4">
            <a:extLst>
              <a:ext uri="{FF2B5EF4-FFF2-40B4-BE49-F238E27FC236}">
                <a16:creationId xmlns:a16="http://schemas.microsoft.com/office/drawing/2014/main" id="{508A30F9-5CD9-87D7-D192-E1F7AE3F5A39}"/>
              </a:ext>
            </a:extLst>
          </p:cNvPr>
          <p:cNvPicPr>
            <a:picLocks noChangeAspect="1"/>
          </p:cNvPicPr>
          <p:nvPr/>
        </p:nvPicPr>
        <p:blipFill>
          <a:blip r:embed="rId2"/>
          <a:stretch>
            <a:fillRect/>
          </a:stretch>
        </p:blipFill>
        <p:spPr>
          <a:xfrm>
            <a:off x="4553672" y="782482"/>
            <a:ext cx="7353300" cy="5753100"/>
          </a:xfrm>
          <a:prstGeom prst="rect">
            <a:avLst/>
          </a:prstGeom>
        </p:spPr>
      </p:pic>
      <p:sp>
        <p:nvSpPr>
          <p:cNvPr id="6" name="TextBox 5">
            <a:extLst>
              <a:ext uri="{FF2B5EF4-FFF2-40B4-BE49-F238E27FC236}">
                <a16:creationId xmlns:a16="http://schemas.microsoft.com/office/drawing/2014/main" id="{8E20C075-058D-AB66-0528-C4D45A68F00A}"/>
              </a:ext>
            </a:extLst>
          </p:cNvPr>
          <p:cNvSpPr txBox="1"/>
          <p:nvPr/>
        </p:nvSpPr>
        <p:spPr>
          <a:xfrm>
            <a:off x="225762" y="3572281"/>
            <a:ext cx="4065058" cy="2862322"/>
          </a:xfrm>
          <a:prstGeom prst="rect">
            <a:avLst/>
          </a:prstGeom>
          <a:noFill/>
        </p:spPr>
        <p:txBody>
          <a:bodyPr wrap="square" rtlCol="0">
            <a:spAutoFit/>
          </a:bodyPr>
          <a:lstStyle/>
          <a:p>
            <a:r>
              <a:rPr lang="en-US" dirty="0"/>
              <a:t>From this graph we can see Emails generate the most amount of product sales, this could be due to the number of emails that can be sent out very quickly. Calls coming in second closely followed by Email + Calls. based on this information if we wanted to sell the greatest number of products quickly, Emails would be the best choice.</a:t>
            </a:r>
          </a:p>
          <a:p>
            <a:endParaRPr lang="en-US" dirty="0"/>
          </a:p>
        </p:txBody>
      </p:sp>
    </p:spTree>
    <p:extLst>
      <p:ext uri="{BB962C8B-B14F-4D97-AF65-F5344CB8AC3E}">
        <p14:creationId xmlns:p14="http://schemas.microsoft.com/office/powerpoint/2010/main" val="84956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62E651-7C99-A6E7-15E7-5B33091691BA}"/>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21694-E6F0-3BC7-AEB7-3E36E1F006C0}"/>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Business Metrics</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1" name="TextBox 2">
            <a:extLst>
              <a:ext uri="{FF2B5EF4-FFF2-40B4-BE49-F238E27FC236}">
                <a16:creationId xmlns:a16="http://schemas.microsoft.com/office/drawing/2014/main" id="{D03189B2-8D6B-9A08-C3BA-0ABF9EE116CA}"/>
              </a:ext>
            </a:extLst>
          </p:cNvPr>
          <p:cNvGraphicFramePr/>
          <p:nvPr>
            <p:extLst>
              <p:ext uri="{D42A27DB-BD31-4B8C-83A1-F6EECF244321}">
                <p14:modId xmlns:p14="http://schemas.microsoft.com/office/powerpoint/2010/main" val="218052113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14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B02A-1436-8210-643B-F335072288C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Recommendations</a:t>
            </a:r>
          </a:p>
        </p:txBody>
      </p:sp>
      <p:graphicFrame>
        <p:nvGraphicFramePr>
          <p:cNvPr id="6" name="TextBox 3">
            <a:extLst>
              <a:ext uri="{FF2B5EF4-FFF2-40B4-BE49-F238E27FC236}">
                <a16:creationId xmlns:a16="http://schemas.microsoft.com/office/drawing/2014/main" id="{5FCA09BD-3FCC-751B-45A5-B640DE335C22}"/>
              </a:ext>
            </a:extLst>
          </p:cNvPr>
          <p:cNvGraphicFramePr/>
          <p:nvPr>
            <p:extLst>
              <p:ext uri="{D42A27DB-BD31-4B8C-83A1-F6EECF244321}">
                <p14:modId xmlns:p14="http://schemas.microsoft.com/office/powerpoint/2010/main" val="10879373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1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44</TotalTime>
  <Words>704</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Business Goals</vt:lpstr>
      <vt:lpstr>Outcomes</vt:lpstr>
      <vt:lpstr>Outcomes</vt:lpstr>
      <vt:lpstr>Outcomes</vt:lpstr>
      <vt:lpstr>Outcomes</vt:lpstr>
      <vt:lpstr>Outcomes</vt:lpstr>
      <vt:lpstr>Business Metrics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Addai</dc:creator>
  <cp:lastModifiedBy>Andrew Addai</cp:lastModifiedBy>
  <cp:revision>1</cp:revision>
  <dcterms:created xsi:type="dcterms:W3CDTF">2024-11-11T01:29:23Z</dcterms:created>
  <dcterms:modified xsi:type="dcterms:W3CDTF">2024-11-11T02:13:38Z</dcterms:modified>
</cp:coreProperties>
</file>