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marL="305593" indent="-305593">
              <a:buSzPct val="145000"/>
              <a:buChar char="-"/>
            </a:pPr>
            <a:r>
              <a:t>hi</a:t>
            </a:r>
          </a:p>
          <a:p>
            <a:pPr marL="305593" indent="-305593">
              <a:buSzPct val="145000"/>
              <a:buChar char="-"/>
            </a:pPr>
            <a:r>
              <a:t>shea</a:t>
            </a:r>
          </a:p>
          <a:p>
            <a:pPr marL="305593" indent="-305593">
              <a:buSzPct val="145000"/>
              <a:buChar char="-"/>
            </a:pPr>
            <a:r>
              <a:t>autoencoders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marL="305593" indent="-305593">
              <a:buSzPct val="145000"/>
              <a:buChar char="-"/>
            </a:pPr>
            <a:r>
              <a:t>The paper lists some key results involving autoencoders; here I have reproduced some of the more impressive ones.</a:t>
            </a:r>
          </a:p>
          <a:p>
            <a:pPr marL="305593" indent="-305593">
              <a:buSzPct val="145000"/>
              <a:buChar char="-"/>
            </a:pPr>
            <a:r>
              <a:t>One result finds that semi-supervised text classification using autoencoders outperforms even fully-supervised methods.</a:t>
            </a:r>
          </a:p>
          <a:p>
            <a:pPr marL="305593" indent="-305593">
              <a:buSzPct val="145000"/>
              <a:buChar char="-"/>
            </a:pPr>
            <a:r>
              <a:t>Another result finds that anomaly detection in spacecraft telemetry with autoencoders beats both PCA and Kernel PCA.</a:t>
            </a:r>
          </a:p>
          <a:p>
            <a:pPr marL="305593" indent="-305593">
              <a:buSzPct val="145000"/>
              <a:buChar char="-"/>
            </a:pPr>
            <a:r>
              <a:t>Another results finds that semantic hashing with autoencoders yields better document lookup performance than the common TF-IDF technique.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a:p>
        </p:txBody>
      </p:sp>
      <p:sp>
        <p:nvSpPr>
          <p:cNvPr id="127" name="Shape 127"/>
          <p:cNvSpPr/>
          <p:nvPr>
            <p:ph type="body" sz="quarter" idx="1"/>
          </p:nvPr>
        </p:nvSpPr>
        <p:spPr>
          <a:prstGeom prst="rect">
            <a:avLst/>
          </a:prstGeom>
        </p:spPr>
        <p:txBody>
          <a:bodyPr/>
          <a:lstStyle/>
          <a:p>
            <a:pPr marL="305593" indent="-305593">
              <a:buSzPct val="145000"/>
              <a:buChar char="-"/>
            </a:pPr>
            <a:r>
              <a:t>For example, instead of using the raw pixel values of an image, we might want to work with higher-level features like “Is the bottom half darker than the top?” So we’re trying to basically map original data points to new data points that use a different representation.</a:t>
            </a:r>
          </a:p>
          <a:p>
            <a:pPr marL="305593" indent="-305593">
              <a:buSzPct val="145000"/>
              <a:buChar char="-"/>
            </a:pPr>
            <a:r>
              <a:t>Before a lot of newer techniques came around, and still even now, people spend a lot of time hand-engineering useful features. Here, we will try to engineer features automatically, in a way that hopefully beats manual features.</a:t>
            </a:r>
          </a:p>
          <a:p>
            <a:pPr marL="305593" indent="-305593">
              <a:buSzPct val="145000"/>
              <a:buChar char="-"/>
            </a:pPr>
            <a:r>
              <a:t>We would like our features to be complex when needed. They should not just be linear combinations or simple functions of the raw features, as that would limit their expressive power.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hape 131"/>
          <p:cNvSpPr/>
          <p:nvPr>
            <p:ph type="sldImg"/>
          </p:nvPr>
        </p:nvSpPr>
        <p:spPr>
          <a:prstGeom prst="rect">
            <a:avLst/>
          </a:prstGeom>
        </p:spPr>
        <p:txBody>
          <a:bodyPr/>
          <a:lstStyle/>
          <a:p>
            <a:pPr/>
          </a:p>
        </p:txBody>
      </p:sp>
      <p:sp>
        <p:nvSpPr>
          <p:cNvPr id="132" name="Shape 132"/>
          <p:cNvSpPr/>
          <p:nvPr>
            <p:ph type="body" sz="quarter" idx="1"/>
          </p:nvPr>
        </p:nvSpPr>
        <p:spPr>
          <a:prstGeom prst="rect">
            <a:avLst/>
          </a:prstGeom>
        </p:spPr>
        <p:txBody>
          <a:bodyPr/>
          <a:lstStyle/>
          <a:p>
            <a:pPr marL="305593" indent="-305593">
              <a:buSzPct val="145000"/>
              <a:buChar char="-"/>
            </a:pPr>
            <a:r>
              <a:t>We might want to construct new features for the purpose of dimensionality reduction. Instead of, for example, working with data points in 250,000-dimensional space, as in the case of 500 by 500 pixel images, we may want to work in a lower-dimensional space. This improves efficiency, because models may be slow with large numbers of features. This may also produce better results, because compressing the data fundamentally requires understanding its underlying structure. By making the number of dimensions very small, we can make data visualizations.</a:t>
            </a:r>
          </a:p>
          <a:p>
            <a:pPr marL="305593" indent="-305593">
              <a:buSzPct val="145000"/>
              <a:buChar char="-"/>
            </a:pPr>
            <a:r>
              <a:t>We might want to enforce some property that we desire, such as sparsity of the features, invariance to slight changes to the raw features, etc.</a:t>
            </a:r>
          </a:p>
          <a:p>
            <a:pPr marL="305593" indent="-305593">
              <a:buSzPct val="145000"/>
              <a:buChar char="-"/>
            </a:pPr>
            <a:r>
              <a:t>We might want to get features that ignore any noise that was present in the raw features.</a:t>
            </a:r>
          </a:p>
          <a:p>
            <a:pPr marL="305593" indent="-305593">
              <a:buSzPct val="145000"/>
              <a:buChar char="-"/>
            </a:pPr>
            <a:r>
              <a:t>We might want to create something that learns the distribution of the data and can generate new data points.</a:t>
            </a:r>
          </a:p>
          <a:p>
            <a:pPr marL="305593" indent="-305593">
              <a:buSzPct val="145000"/>
              <a:buChar char="-"/>
            </a:pPr>
            <a:r>
              <a:t>We might want to train a component that can be used in many machine learning tasks with similar structure, instead of always starting from scratch.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p>
            <a:pPr marL="305593" indent="-305593">
              <a:buSzPct val="145000"/>
              <a:buChar char="-"/>
            </a:pPr>
            <a:r>
              <a:t>We hope that our autoencoder is representing the original data points well. To test that, we use it to make a reconstruction of the original data point. This reconstruction is lossy because the representation is imperfect— and when doing dimensionality reduction, because the representation has strictly lower information content than the original data point. So the reconstruction will not be exactly right, but we can assess how close it is such as by computing the mean square error between the reconstruction and the original.</a:t>
            </a:r>
          </a:p>
          <a:p>
            <a:pPr marL="305593" indent="-305593">
              <a:buSzPct val="145000"/>
              <a:buChar char="-"/>
            </a:pPr>
            <a:r>
              <a:t>Depending on what we are using autoencoders for, we may consider another aspect of the autoencoder or add an extra term to the loss function. We might want to minimize the number of dimensions, maximize sparsity, maximize noise tolerance, or maximize the similarity and novelty of the generated data points, for example.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marL="305593" indent="-305593">
              <a:buSzPct val="145000"/>
              <a:buChar char="-"/>
            </a:pPr>
            <a:r>
              <a:t>Generally speaking, an autoencoder has two pieces. The encoder maps inputs to an encoding. Here I’ve illustrated a low-dimensionality encoding, indicated by the narrow box for the encoding vector, but in general the encoding dimensionality equal to or greater than the input dimensionality.</a:t>
            </a:r>
          </a:p>
          <a:p>
            <a:pPr marL="305593" indent="-305593">
              <a:buSzPct val="145000"/>
              <a:buChar char="-"/>
            </a:pPr>
            <a:r>
              <a:t>The second piece is the decoder, which maps encodings to reconstructions of an input that may have produced them.</a:t>
            </a:r>
          </a:p>
          <a:p>
            <a:pPr marL="305593" indent="-305593">
              <a:buSzPct val="145000"/>
              <a:buChar char="-"/>
            </a:pPr>
            <a:r>
              <a:t>The main object of interest is usually the encoding in the middle, but the decoding step is needed because we need to train this thing. We have no notion of “correct” encodings, so we need to see how well the encoding can be used to reconstruct the input in order to assess it.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lvl1pPr marL="305593" indent="-305593">
              <a:buSzPct val="145000"/>
              <a:buChar char="-"/>
            </a:lvl1pPr>
          </a:lstStyle>
          <a:p>
            <a:pPr/>
            <a:r>
              <a:t>As we talked about previously, artificial neural networks are good at learning complex representations of data. So typically, we use feedforward artificial neural networks for the encoder and decoder, although in principle anything could be used. The weights in the decoder network are just the inverse of the weights in the encoder network, because it’s a symmetric process.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marL="305593" indent="-305593">
              <a:buSzPct val="145000"/>
              <a:buChar char="-"/>
            </a:pPr>
            <a:r>
              <a:t>To implement dimensionality reduction, we simply need to choose a number of encoding dimensions that is less than the number of input dimensions.</a:t>
            </a:r>
          </a:p>
          <a:p>
            <a:pPr marL="305593" indent="-305593">
              <a:buSzPct val="145000"/>
              <a:buChar char="-"/>
            </a:pPr>
            <a:r>
              <a:t>To implement a desirable property such as sparsity, we can add a term to the loss function that penalizes the divergence of the encodings’ average value from a low threshold.</a:t>
            </a:r>
          </a:p>
          <a:p>
            <a:pPr marL="305593" indent="-305593">
              <a:buSzPct val="145000"/>
              <a:buChar char="-"/>
            </a:pPr>
            <a:r>
              <a:t>To implement noise tolerance, we can corrupt the inputs with noise, but assess the reconstruction using the original input, so that the network is forced to reconstruct denoised data from noisy data.</a:t>
            </a:r>
          </a:p>
          <a:p>
            <a:pPr marL="305593" indent="-305593">
              <a:buSzPct val="145000"/>
              <a:buChar char="-"/>
            </a:pPr>
            <a:r>
              <a:t>To implement a generative model, we can use a setup similar to that of generative-adversarial models, where a separate discriminator model tries to discern genuine outputs of the autoencoder from artificially-generated fakes.</a:t>
            </a:r>
          </a:p>
          <a:p>
            <a:pPr marL="305593" indent="-305593">
              <a:buSzPct val="145000"/>
              <a:buChar char="-"/>
            </a:pPr>
            <a:r>
              <a:t>To implement transfer learning, we can use convolutional layers instead of fully-connected ones. After training, we can use these layers to initialize convolutional neural networks for other tasks.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marL="305593" indent="-305593">
              <a:buSzPct val="145000"/>
              <a:buChar char="-"/>
            </a:pPr>
            <a:r>
              <a:t>Of course, the devil is in the details, so here is a more complete example of the pipeline for actually training an autoencoder. It includes some optional pieces that are only used for certain purposes.</a:t>
            </a:r>
          </a:p>
          <a:p>
            <a:pPr marL="305593" indent="-305593">
              <a:buSzPct val="145000"/>
              <a:buChar char="-"/>
            </a:pPr>
            <a:r>
              <a:t>We might start up here with our input, perhaps an image of a handwritten digit, a 784-dimensional vector.</a:t>
            </a:r>
          </a:p>
          <a:p>
            <a:pPr marL="305593" indent="-305593">
              <a:buSzPct val="145000"/>
              <a:buChar char="-"/>
            </a:pPr>
            <a:r>
              <a:t>If we want noise tolerance, then we might corrupt the image with some noise. We’ll give the autoencoder the corrupted image, but still expect it to spit out an image that looks like the original.</a:t>
            </a:r>
          </a:p>
          <a:p>
            <a:pPr marL="305593" indent="-305593">
              <a:buSzPct val="145000"/>
              <a:buChar char="-"/>
            </a:pPr>
            <a:r>
              <a:t>We’d then feed that into the autoencoder and do the feedforward process to determine the encoding, in the middle layer of the network and the reconstruction, in the last layer of the network.</a:t>
            </a:r>
          </a:p>
          <a:p>
            <a:pPr marL="305593" indent="-305593">
              <a:buSzPct val="145000"/>
              <a:buChar char="-"/>
            </a:pPr>
            <a:r>
              <a:t>As for the encoding, we might assess its sparsity if that’s a quality we desire.</a:t>
            </a:r>
          </a:p>
          <a:p>
            <a:pPr marL="305593" indent="-305593">
              <a:buSzPct val="145000"/>
              <a:buChar char="-"/>
            </a:pPr>
            <a:r>
              <a:t>For the reconstructed image, we will typically calculate its mean square error as compared to the original image.</a:t>
            </a:r>
          </a:p>
          <a:p>
            <a:pPr marL="305593" indent="-305593">
              <a:buSzPct val="145000"/>
              <a:buChar char="-"/>
            </a:pPr>
            <a:r>
              <a:t>We’d add those two terms together to get our loss.</a:t>
            </a:r>
          </a:p>
          <a:p>
            <a:pPr marL="305593" indent="-305593">
              <a:buSzPct val="145000"/>
              <a:buChar char="-"/>
            </a:pPr>
            <a:r>
              <a:t>Lastly, an optimization algorithm of our choice would use gradient descent to update the weights of the network slightly.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marL="305593" indent="-305593">
              <a:buSzPct val="145000"/>
              <a:buChar char="-"/>
            </a:pPr>
            <a:r>
              <a:t>The key innovation of autoencoders is to combine artificial neural networks and feature construction.</a:t>
            </a:r>
          </a:p>
          <a:p>
            <a:pPr marL="305593" indent="-305593">
              <a:buSzPct val="145000"/>
              <a:buChar char="-"/>
            </a:pPr>
            <a:r>
              <a:t>The resulting model is very versatile. By changing hyperparameters such as the encoding dimensionality, adding constraints such as sparsity, preprocessing the inputs, etc., autoencoders can solve a variety of problems.</a:t>
            </a:r>
          </a:p>
          <a:p>
            <a:pPr marL="305593" indent="-305593">
              <a:buSzPct val="145000"/>
              <a:buChar char="-"/>
            </a:pPr>
            <a:r>
              <a:t>Autoencoders are effective. The paper lists a number of problems for which autoencoders helped to beat the previous state-of-the-art and it reconstructs MNIST to a high degree of visual fidelity with only 36, instead of 784, dimensions.</a:t>
            </a:r>
          </a:p>
          <a:p>
            <a:pPr marL="305593" indent="-305593">
              <a:buSzPct val="145000"/>
              <a:buChar char="-"/>
            </a:pPr>
            <a:r>
              <a:t>Autoencoders work in the unsupervised setting, and since data is many orders of magnitude cheaper than labels, this means they can give insights in many situations where supervised methods cannot.</a:t>
            </a:r>
          </a:p>
          <a:p>
            <a:pPr marL="305593" indent="-305593">
              <a:buSzPct val="145000"/>
              <a:buChar char="-"/>
            </a:pPr>
            <a:r>
              <a:t>A shallow autoencoder, consisting of just a single hidden layer, is enough to reconstruct MNIST to high visual fidelity. Using convolutional layers instead of fully connected layers can increase efficiency further. And layers tend to shrink as they get deeper. Considered beside the many large-scale models being produced today, autoencoders give pretty good results for their computational footprint.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 Id="rId3" Type="http://schemas.openxmlformats.org/officeDocument/2006/relationships/image" Target="../media/image3.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Autoencoders"/>
          <p:cNvSpPr txBox="1"/>
          <p:nvPr>
            <p:ph type="ctrTitle"/>
          </p:nvPr>
        </p:nvSpPr>
        <p:spPr>
          <a:prstGeom prst="rect">
            <a:avLst/>
          </a:prstGeom>
        </p:spPr>
        <p:txBody>
          <a:bodyPr/>
          <a:lstStyle/>
          <a:p>
            <a:pPr/>
            <a:r>
              <a:t>Autoencoders</a:t>
            </a:r>
          </a:p>
        </p:txBody>
      </p:sp>
      <p:sp>
        <p:nvSpPr>
          <p:cNvPr id="120" name="Sys-AI"/>
          <p:cNvSpPr txBox="1"/>
          <p:nvPr>
            <p:ph type="subTitle" sz="quarter" idx="1"/>
          </p:nvPr>
        </p:nvSpPr>
        <p:spPr>
          <a:prstGeom prst="rect">
            <a:avLst/>
          </a:prstGeom>
        </p:spPr>
        <p:txBody>
          <a:bodyPr/>
          <a:lstStyle/>
          <a:p>
            <a:pPr/>
            <a:r>
              <a:t>Sys-AI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Key Results"/>
          <p:cNvSpPr txBox="1"/>
          <p:nvPr>
            <p:ph type="title"/>
          </p:nvPr>
        </p:nvSpPr>
        <p:spPr>
          <a:prstGeom prst="rect">
            <a:avLst/>
          </a:prstGeom>
        </p:spPr>
        <p:txBody>
          <a:bodyPr/>
          <a:lstStyle/>
          <a:p>
            <a:pPr/>
            <a:r>
              <a:t>Key Results</a:t>
            </a:r>
          </a:p>
        </p:txBody>
      </p:sp>
      <p:pic>
        <p:nvPicPr>
          <p:cNvPr id="244" name="Screen Shot 2019-01-30 at 8.01.41 AM.png" descr="Screen Shot 2019-01-30 at 8.01.41 AM.png"/>
          <p:cNvPicPr>
            <a:picLocks noChangeAspect="1"/>
          </p:cNvPicPr>
          <p:nvPr/>
        </p:nvPicPr>
        <p:blipFill>
          <a:blip r:embed="rId2">
            <a:extLst/>
          </a:blip>
          <a:stretch>
            <a:fillRect/>
          </a:stretch>
        </p:blipFill>
        <p:spPr>
          <a:xfrm>
            <a:off x="1352550" y="2609850"/>
            <a:ext cx="10299700" cy="62611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Key Results"/>
          <p:cNvSpPr txBox="1"/>
          <p:nvPr>
            <p:ph type="title"/>
          </p:nvPr>
        </p:nvSpPr>
        <p:spPr>
          <a:prstGeom prst="rect">
            <a:avLst/>
          </a:prstGeom>
        </p:spPr>
        <p:txBody>
          <a:bodyPr/>
          <a:lstStyle/>
          <a:p>
            <a:pPr/>
            <a:r>
              <a:t>Key Results</a:t>
            </a:r>
          </a:p>
        </p:txBody>
      </p:sp>
      <p:pic>
        <p:nvPicPr>
          <p:cNvPr id="247" name="Screen Shot 2019-01-30 at 8.05.18 AM.png" descr="Screen Shot 2019-01-30 at 8.05.18 AM.png"/>
          <p:cNvPicPr>
            <a:picLocks noChangeAspect="1"/>
          </p:cNvPicPr>
          <p:nvPr/>
        </p:nvPicPr>
        <p:blipFill>
          <a:blip r:embed="rId2">
            <a:extLst/>
          </a:blip>
          <a:stretch>
            <a:fillRect/>
          </a:stretch>
        </p:blipFill>
        <p:spPr>
          <a:xfrm>
            <a:off x="774300" y="2813716"/>
            <a:ext cx="11456200" cy="5853368"/>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Key Results"/>
          <p:cNvSpPr txBox="1"/>
          <p:nvPr>
            <p:ph type="title"/>
          </p:nvPr>
        </p:nvSpPr>
        <p:spPr>
          <a:prstGeom prst="rect">
            <a:avLst/>
          </a:prstGeom>
        </p:spPr>
        <p:txBody>
          <a:bodyPr/>
          <a:lstStyle/>
          <a:p>
            <a:pPr/>
            <a:r>
              <a:t>Key Results</a:t>
            </a:r>
          </a:p>
        </p:txBody>
      </p:sp>
      <p:pic>
        <p:nvPicPr>
          <p:cNvPr id="250" name="Screen Shot 2019-01-30 at 8.04.22 AM.png" descr="Screen Shot 2019-01-30 at 8.04.22 AM.png"/>
          <p:cNvPicPr>
            <a:picLocks noChangeAspect="1"/>
          </p:cNvPicPr>
          <p:nvPr/>
        </p:nvPicPr>
        <p:blipFill>
          <a:blip r:embed="rId2">
            <a:extLst/>
          </a:blip>
          <a:stretch>
            <a:fillRect/>
          </a:stretch>
        </p:blipFill>
        <p:spPr>
          <a:xfrm>
            <a:off x="2738377" y="2334407"/>
            <a:ext cx="7528046" cy="681198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Key Results"/>
          <p:cNvSpPr txBox="1"/>
          <p:nvPr>
            <p:ph type="title"/>
          </p:nvPr>
        </p:nvSpPr>
        <p:spPr>
          <a:prstGeom prst="rect">
            <a:avLst/>
          </a:prstGeom>
        </p:spPr>
        <p:txBody>
          <a:bodyPr/>
          <a:lstStyle/>
          <a:p>
            <a:pPr/>
            <a:r>
              <a:t>Key Results</a:t>
            </a:r>
          </a:p>
        </p:txBody>
      </p:sp>
      <p:sp>
        <p:nvSpPr>
          <p:cNvPr id="253" name="Semi-supervised text classification with AEs outperforms fully-supervised methods…"/>
          <p:cNvSpPr txBox="1"/>
          <p:nvPr>
            <p:ph type="body" idx="1"/>
          </p:nvPr>
        </p:nvSpPr>
        <p:spPr>
          <a:prstGeom prst="rect">
            <a:avLst/>
          </a:prstGeom>
        </p:spPr>
        <p:txBody>
          <a:bodyPr/>
          <a:lstStyle/>
          <a:p>
            <a:pPr/>
            <a:r>
              <a:t>Semi-supervised text classification with AEs outperforms fully-supervised methods</a:t>
            </a:r>
          </a:p>
          <a:p>
            <a:pPr/>
            <a:r>
              <a:t>Anomaly detection in spacecraft telemetry with AEs beats PCA and Kernel PCA</a:t>
            </a:r>
          </a:p>
          <a:p>
            <a:pPr/>
            <a:r>
              <a:t>Semantic hashing with AEs beats TF-IDF</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Key Results"/>
          <p:cNvSpPr txBox="1"/>
          <p:nvPr>
            <p:ph type="title"/>
          </p:nvPr>
        </p:nvSpPr>
        <p:spPr>
          <a:prstGeom prst="rect">
            <a:avLst/>
          </a:prstGeom>
        </p:spPr>
        <p:txBody>
          <a:bodyPr/>
          <a:lstStyle/>
          <a:p>
            <a:pPr/>
            <a:r>
              <a:t>Key Results</a:t>
            </a:r>
          </a:p>
        </p:txBody>
      </p:sp>
      <p:pic>
        <p:nvPicPr>
          <p:cNvPr id="258" name="Screen Shot 2019-01-30 at 8.15.51 AM.png" descr="Screen Shot 2019-01-30 at 8.15.51 AM.png"/>
          <p:cNvPicPr>
            <a:picLocks noChangeAspect="1"/>
          </p:cNvPicPr>
          <p:nvPr/>
        </p:nvPicPr>
        <p:blipFill>
          <a:blip r:embed="rId2">
            <a:extLst/>
          </a:blip>
          <a:stretch>
            <a:fillRect/>
          </a:stretch>
        </p:blipFill>
        <p:spPr>
          <a:xfrm>
            <a:off x="1491333" y="2495281"/>
            <a:ext cx="10022134" cy="6490238"/>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Key Results"/>
          <p:cNvSpPr txBox="1"/>
          <p:nvPr>
            <p:ph type="title"/>
          </p:nvPr>
        </p:nvSpPr>
        <p:spPr>
          <a:prstGeom prst="rect">
            <a:avLst/>
          </a:prstGeom>
        </p:spPr>
        <p:txBody>
          <a:bodyPr/>
          <a:lstStyle/>
          <a:p>
            <a:pPr/>
            <a:r>
              <a:t>Key Results</a:t>
            </a:r>
          </a:p>
        </p:txBody>
      </p:sp>
      <p:pic>
        <p:nvPicPr>
          <p:cNvPr id="261" name="Screen Shot 2019-01-30 at 8.17.18 AM.png" descr="Screen Shot 2019-01-30 at 8.17.18 AM.png"/>
          <p:cNvPicPr>
            <a:picLocks noChangeAspect="1"/>
          </p:cNvPicPr>
          <p:nvPr/>
        </p:nvPicPr>
        <p:blipFill>
          <a:blip r:embed="rId2">
            <a:extLst/>
          </a:blip>
          <a:stretch>
            <a:fillRect/>
          </a:stretch>
        </p:blipFill>
        <p:spPr>
          <a:xfrm>
            <a:off x="1584270" y="2636535"/>
            <a:ext cx="9836260" cy="620773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Key Results"/>
          <p:cNvSpPr txBox="1"/>
          <p:nvPr>
            <p:ph type="title"/>
          </p:nvPr>
        </p:nvSpPr>
        <p:spPr>
          <a:prstGeom prst="rect">
            <a:avLst/>
          </a:prstGeom>
        </p:spPr>
        <p:txBody>
          <a:bodyPr/>
          <a:lstStyle/>
          <a:p>
            <a:pPr/>
            <a:r>
              <a:t>Key Results</a:t>
            </a:r>
          </a:p>
        </p:txBody>
      </p:sp>
      <p:pic>
        <p:nvPicPr>
          <p:cNvPr id="264" name="Image" descr="Image"/>
          <p:cNvPicPr>
            <a:picLocks noChangeAspect="1"/>
          </p:cNvPicPr>
          <p:nvPr/>
        </p:nvPicPr>
        <p:blipFill>
          <a:blip r:embed="rId2">
            <a:extLst/>
          </a:blip>
          <a:stretch>
            <a:fillRect/>
          </a:stretch>
        </p:blipFill>
        <p:spPr>
          <a:xfrm>
            <a:off x="2011743" y="2646586"/>
            <a:ext cx="8981314" cy="314346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Key Results"/>
          <p:cNvSpPr txBox="1"/>
          <p:nvPr>
            <p:ph type="title"/>
          </p:nvPr>
        </p:nvSpPr>
        <p:spPr>
          <a:prstGeom prst="rect">
            <a:avLst/>
          </a:prstGeom>
        </p:spPr>
        <p:txBody>
          <a:bodyPr/>
          <a:lstStyle/>
          <a:p>
            <a:pPr/>
            <a:r>
              <a:t>Key Results</a:t>
            </a:r>
          </a:p>
        </p:txBody>
      </p:sp>
      <p:pic>
        <p:nvPicPr>
          <p:cNvPr id="267" name="Image" descr="Image"/>
          <p:cNvPicPr>
            <a:picLocks noChangeAspect="1"/>
          </p:cNvPicPr>
          <p:nvPr/>
        </p:nvPicPr>
        <p:blipFill>
          <a:blip r:embed="rId2">
            <a:extLst/>
          </a:blip>
          <a:stretch>
            <a:fillRect/>
          </a:stretch>
        </p:blipFill>
        <p:spPr>
          <a:xfrm>
            <a:off x="2438400" y="2565555"/>
            <a:ext cx="8128000" cy="2438401"/>
          </a:xfrm>
          <a:prstGeom prst="rect">
            <a:avLst/>
          </a:prstGeom>
          <a:ln w="12700">
            <a:miter lim="400000"/>
          </a:ln>
        </p:spPr>
      </p:pic>
      <p:pic>
        <p:nvPicPr>
          <p:cNvPr id="268" name="Image" descr="Image"/>
          <p:cNvPicPr>
            <a:picLocks noChangeAspect="1"/>
          </p:cNvPicPr>
          <p:nvPr/>
        </p:nvPicPr>
        <p:blipFill>
          <a:blip r:embed="rId3">
            <a:extLst/>
          </a:blip>
          <a:stretch>
            <a:fillRect/>
          </a:stretch>
        </p:blipFill>
        <p:spPr>
          <a:xfrm>
            <a:off x="1113880" y="5599723"/>
            <a:ext cx="10777040" cy="2632216"/>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Key Results"/>
          <p:cNvSpPr txBox="1"/>
          <p:nvPr>
            <p:ph type="title"/>
          </p:nvPr>
        </p:nvSpPr>
        <p:spPr>
          <a:prstGeom prst="rect">
            <a:avLst/>
          </a:prstGeom>
        </p:spPr>
        <p:txBody>
          <a:bodyPr/>
          <a:lstStyle/>
          <a:p>
            <a:pPr/>
            <a:r>
              <a:t>Key Results</a:t>
            </a:r>
          </a:p>
        </p:txBody>
      </p:sp>
      <p:pic>
        <p:nvPicPr>
          <p:cNvPr id="271" name="Image" descr="Image"/>
          <p:cNvPicPr>
            <a:picLocks noChangeAspect="1"/>
          </p:cNvPicPr>
          <p:nvPr/>
        </p:nvPicPr>
        <p:blipFill>
          <a:blip r:embed="rId2">
            <a:extLst/>
          </a:blip>
          <a:stretch>
            <a:fillRect/>
          </a:stretch>
        </p:blipFill>
        <p:spPr>
          <a:xfrm>
            <a:off x="1221046" y="2683561"/>
            <a:ext cx="10562708" cy="468060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Limitations"/>
          <p:cNvSpPr txBox="1"/>
          <p:nvPr>
            <p:ph type="title"/>
          </p:nvPr>
        </p:nvSpPr>
        <p:spPr>
          <a:prstGeom prst="rect">
            <a:avLst/>
          </a:prstGeom>
        </p:spPr>
        <p:txBody>
          <a:bodyPr/>
          <a:lstStyle/>
          <a:p>
            <a:pPr/>
            <a:r>
              <a:t>Limitations</a:t>
            </a:r>
          </a:p>
        </p:txBody>
      </p:sp>
      <p:sp>
        <p:nvSpPr>
          <p:cNvPr id="274" name="Features are not always interpretable…"/>
          <p:cNvSpPr txBox="1"/>
          <p:nvPr>
            <p:ph type="body" idx="1"/>
          </p:nvPr>
        </p:nvSpPr>
        <p:spPr>
          <a:prstGeom prst="rect">
            <a:avLst/>
          </a:prstGeom>
        </p:spPr>
        <p:txBody>
          <a:bodyPr/>
          <a:lstStyle/>
          <a:p>
            <a:pPr/>
            <a:r>
              <a:t>Features are not always interpretable</a:t>
            </a:r>
          </a:p>
          <a:p>
            <a:pPr/>
            <a:r>
              <a:t>Slow-running compared to alternative techniques</a:t>
            </a:r>
          </a:p>
          <a:p>
            <a:pPr/>
            <a:r>
              <a:t>Design is difficult</a:t>
            </a:r>
          </a:p>
          <a:p>
            <a:pPr/>
            <a:r>
              <a:t>Not well justified theoretically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he Problem"/>
          <p:cNvSpPr txBox="1"/>
          <p:nvPr>
            <p:ph type="title"/>
          </p:nvPr>
        </p:nvSpPr>
        <p:spPr>
          <a:prstGeom prst="rect">
            <a:avLst/>
          </a:prstGeom>
        </p:spPr>
        <p:txBody>
          <a:bodyPr/>
          <a:lstStyle/>
          <a:p>
            <a:pPr/>
            <a:r>
              <a:t>The Problem</a:t>
            </a:r>
          </a:p>
        </p:txBody>
      </p:sp>
      <p:sp>
        <p:nvSpPr>
          <p:cNvPr id="125" name="Construct new features from raw features…"/>
          <p:cNvSpPr txBox="1"/>
          <p:nvPr>
            <p:ph type="body" idx="1"/>
          </p:nvPr>
        </p:nvSpPr>
        <p:spPr>
          <a:prstGeom prst="rect">
            <a:avLst/>
          </a:prstGeom>
        </p:spPr>
        <p:txBody>
          <a:bodyPr/>
          <a:lstStyle/>
          <a:p>
            <a:pPr/>
            <a:r>
              <a:t>Construct new features from raw features</a:t>
            </a:r>
          </a:p>
          <a:p>
            <a:pPr lvl="1"/>
            <a:r>
              <a:t>Automatic</a:t>
            </a:r>
          </a:p>
          <a:p>
            <a:pPr lvl="1"/>
            <a:r>
              <a:t>Complex</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Long-Term Impact"/>
          <p:cNvSpPr txBox="1"/>
          <p:nvPr>
            <p:ph type="title"/>
          </p:nvPr>
        </p:nvSpPr>
        <p:spPr>
          <a:prstGeom prst="rect">
            <a:avLst/>
          </a:prstGeom>
        </p:spPr>
        <p:txBody>
          <a:bodyPr/>
          <a:lstStyle/>
          <a:p>
            <a:pPr/>
            <a:r>
              <a:t>Long-Term Impact</a:t>
            </a:r>
          </a:p>
        </p:txBody>
      </p:sp>
      <p:sp>
        <p:nvSpPr>
          <p:cNvPr id="277" name="Yes…"/>
          <p:cNvSpPr txBox="1"/>
          <p:nvPr>
            <p:ph type="body" idx="1"/>
          </p:nvPr>
        </p:nvSpPr>
        <p:spPr>
          <a:prstGeom prst="rect">
            <a:avLst/>
          </a:prstGeom>
        </p:spPr>
        <p:txBody>
          <a:bodyPr/>
          <a:lstStyle/>
          <a:p>
            <a:pPr/>
            <a:r>
              <a:t>Yes</a:t>
            </a:r>
          </a:p>
          <a:p>
            <a:pPr lvl="1"/>
            <a:r>
              <a:t>Unsupervised</a:t>
            </a:r>
          </a:p>
          <a:p>
            <a:pPr lvl="1"/>
            <a:r>
              <a:t>Can learn very nontrivial structure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he Problem"/>
          <p:cNvSpPr txBox="1"/>
          <p:nvPr>
            <p:ph type="title"/>
          </p:nvPr>
        </p:nvSpPr>
        <p:spPr>
          <a:prstGeom prst="rect">
            <a:avLst/>
          </a:prstGeom>
        </p:spPr>
        <p:txBody>
          <a:bodyPr/>
          <a:lstStyle/>
          <a:p>
            <a:pPr/>
            <a:r>
              <a:t>The Problem</a:t>
            </a:r>
          </a:p>
        </p:txBody>
      </p:sp>
      <p:sp>
        <p:nvSpPr>
          <p:cNvPr id="130" name="Dimensionality reduction…"/>
          <p:cNvSpPr txBox="1"/>
          <p:nvPr>
            <p:ph type="body" idx="1"/>
          </p:nvPr>
        </p:nvSpPr>
        <p:spPr>
          <a:prstGeom prst="rect">
            <a:avLst/>
          </a:prstGeom>
        </p:spPr>
        <p:txBody>
          <a:bodyPr/>
          <a:lstStyle/>
          <a:p>
            <a:pPr lvl="1"/>
            <a:r>
              <a:t>Dimensionality reduction</a:t>
            </a:r>
          </a:p>
          <a:p>
            <a:pPr lvl="1"/>
            <a:r>
              <a:t>Desirable properties</a:t>
            </a:r>
          </a:p>
          <a:p>
            <a:pPr lvl="1"/>
            <a:r>
              <a:t>Noise tolerance</a:t>
            </a:r>
          </a:p>
          <a:p>
            <a:pPr lvl="1"/>
            <a:r>
              <a:t>Generative model</a:t>
            </a:r>
          </a:p>
          <a:p>
            <a:pPr lvl="1"/>
            <a:r>
              <a:t>Transfer learning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Metrics"/>
          <p:cNvSpPr txBox="1"/>
          <p:nvPr>
            <p:ph type="title"/>
          </p:nvPr>
        </p:nvSpPr>
        <p:spPr>
          <a:prstGeom prst="rect">
            <a:avLst/>
          </a:prstGeom>
        </p:spPr>
        <p:txBody>
          <a:bodyPr/>
          <a:lstStyle/>
          <a:p>
            <a:pPr/>
            <a:r>
              <a:t>Metrics</a:t>
            </a:r>
          </a:p>
        </p:txBody>
      </p:sp>
      <p:sp>
        <p:nvSpPr>
          <p:cNvPr id="135" name="Quality of reconstruction of original data point…"/>
          <p:cNvSpPr txBox="1"/>
          <p:nvPr>
            <p:ph type="body" idx="1"/>
          </p:nvPr>
        </p:nvSpPr>
        <p:spPr>
          <a:prstGeom prst="rect">
            <a:avLst/>
          </a:prstGeom>
        </p:spPr>
        <p:txBody>
          <a:bodyPr/>
          <a:lstStyle/>
          <a:p>
            <a:pPr lvl="1"/>
            <a:r>
              <a:t>Quality of reconstruction of original data point</a:t>
            </a:r>
          </a:p>
          <a:p>
            <a:pPr lvl="2"/>
            <a:r>
              <a:t>Sum of per-instance MSEs</a:t>
            </a:r>
          </a:p>
          <a:p>
            <a:pPr lvl="1"/>
            <a:r>
              <a:t>Dimensions, sparsity, noise tolerance, similarity/novelty of generated data points, etc.</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Generic AE"/>
          <p:cNvSpPr txBox="1"/>
          <p:nvPr>
            <p:ph type="title"/>
          </p:nvPr>
        </p:nvSpPr>
        <p:spPr>
          <a:prstGeom prst="rect">
            <a:avLst/>
          </a:prstGeom>
        </p:spPr>
        <p:txBody>
          <a:bodyPr/>
          <a:lstStyle/>
          <a:p>
            <a:pPr/>
            <a:r>
              <a:t>Generic AE</a:t>
            </a:r>
          </a:p>
        </p:txBody>
      </p:sp>
      <p:sp>
        <p:nvSpPr>
          <p:cNvPr id="140" name="Rectangle"/>
          <p:cNvSpPr/>
          <p:nvPr/>
        </p:nvSpPr>
        <p:spPr>
          <a:xfrm rot="16200000">
            <a:off x="6222175" y="-3022330"/>
            <a:ext cx="560449" cy="11615637"/>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41" name="input"/>
          <p:cNvSpPr txBox="1"/>
          <p:nvPr/>
        </p:nvSpPr>
        <p:spPr>
          <a:xfrm>
            <a:off x="5967330" y="2505264"/>
            <a:ext cx="1031368"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input</a:t>
            </a:r>
          </a:p>
        </p:txBody>
      </p:sp>
      <p:sp>
        <p:nvSpPr>
          <p:cNvPr id="142" name="Rectangle"/>
          <p:cNvSpPr/>
          <p:nvPr/>
        </p:nvSpPr>
        <p:spPr>
          <a:xfrm rot="16200000">
            <a:off x="6202789" y="2774491"/>
            <a:ext cx="560450" cy="11615638"/>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43" name="reconstruction"/>
          <p:cNvSpPr txBox="1"/>
          <p:nvPr/>
        </p:nvSpPr>
        <p:spPr>
          <a:xfrm>
            <a:off x="5095792" y="8302085"/>
            <a:ext cx="2774443"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reconstruction</a:t>
            </a:r>
          </a:p>
        </p:txBody>
      </p:sp>
      <p:grpSp>
        <p:nvGrpSpPr>
          <p:cNvPr id="147" name="Group"/>
          <p:cNvGrpSpPr/>
          <p:nvPr/>
        </p:nvGrpSpPr>
        <p:grpSpPr>
          <a:xfrm>
            <a:off x="699336" y="3438807"/>
            <a:ext cx="11606128" cy="1610824"/>
            <a:chOff x="0" y="0"/>
            <a:chExt cx="11606127" cy="1610823"/>
          </a:xfrm>
        </p:grpSpPr>
        <p:sp>
          <p:nvSpPr>
            <p:cNvPr id="144" name="Triangle"/>
            <p:cNvSpPr/>
            <p:nvPr/>
          </p:nvSpPr>
          <p:spPr>
            <a:xfrm flipH="1" rot="10800000">
              <a:off x="6369" y="354462"/>
              <a:ext cx="11590005" cy="12137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45" name="Rectangle"/>
            <p:cNvSpPr/>
            <p:nvPr/>
          </p:nvSpPr>
          <p:spPr>
            <a:xfrm>
              <a:off x="0" y="0"/>
              <a:ext cx="11606128" cy="361717"/>
            </a:xfrm>
            <a:prstGeom prst="rect">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46" name="Rectangle"/>
            <p:cNvSpPr/>
            <p:nvPr/>
          </p:nvSpPr>
          <p:spPr>
            <a:xfrm>
              <a:off x="4801452" y="1249107"/>
              <a:ext cx="2041995" cy="361717"/>
            </a:xfrm>
            <a:prstGeom prst="rect">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148" name="Rectangle"/>
          <p:cNvSpPr/>
          <p:nvPr/>
        </p:nvSpPr>
        <p:spPr>
          <a:xfrm rot="16200000">
            <a:off x="6202789" y="4669251"/>
            <a:ext cx="560450" cy="2041996"/>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49" name="encoding"/>
          <p:cNvSpPr txBox="1"/>
          <p:nvPr/>
        </p:nvSpPr>
        <p:spPr>
          <a:xfrm>
            <a:off x="5582901" y="5410025"/>
            <a:ext cx="1800226"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encoding</a:t>
            </a:r>
          </a:p>
        </p:txBody>
      </p:sp>
      <p:grpSp>
        <p:nvGrpSpPr>
          <p:cNvPr id="153" name="Group"/>
          <p:cNvGrpSpPr/>
          <p:nvPr/>
        </p:nvGrpSpPr>
        <p:grpSpPr>
          <a:xfrm flipH="1" rot="10800000">
            <a:off x="679950" y="6330867"/>
            <a:ext cx="11606128" cy="1610825"/>
            <a:chOff x="0" y="0"/>
            <a:chExt cx="11606127" cy="1610823"/>
          </a:xfrm>
        </p:grpSpPr>
        <p:sp>
          <p:nvSpPr>
            <p:cNvPr id="150" name="Triangle"/>
            <p:cNvSpPr/>
            <p:nvPr/>
          </p:nvSpPr>
          <p:spPr>
            <a:xfrm flipH="1" rot="10800000">
              <a:off x="6369" y="354462"/>
              <a:ext cx="11590005" cy="12137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51" name="Rectangle"/>
            <p:cNvSpPr/>
            <p:nvPr/>
          </p:nvSpPr>
          <p:spPr>
            <a:xfrm>
              <a:off x="0" y="0"/>
              <a:ext cx="11606128" cy="361717"/>
            </a:xfrm>
            <a:prstGeom prst="rect">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52" name="Rectangle"/>
            <p:cNvSpPr/>
            <p:nvPr/>
          </p:nvSpPr>
          <p:spPr>
            <a:xfrm>
              <a:off x="4801452" y="1249107"/>
              <a:ext cx="2041995" cy="361717"/>
            </a:xfrm>
            <a:prstGeom prst="rect">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154" name="encoder"/>
          <p:cNvSpPr txBox="1"/>
          <p:nvPr/>
        </p:nvSpPr>
        <p:spPr>
          <a:xfrm>
            <a:off x="5697347" y="3797319"/>
            <a:ext cx="1610107"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encoder</a:t>
            </a:r>
          </a:p>
        </p:txBody>
      </p:sp>
      <p:sp>
        <p:nvSpPr>
          <p:cNvPr id="155" name="decoder"/>
          <p:cNvSpPr txBox="1"/>
          <p:nvPr/>
        </p:nvSpPr>
        <p:spPr>
          <a:xfrm>
            <a:off x="5693917" y="7022730"/>
            <a:ext cx="1616965" cy="5604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decoder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AE with ANNs"/>
          <p:cNvSpPr txBox="1"/>
          <p:nvPr>
            <p:ph type="title"/>
          </p:nvPr>
        </p:nvSpPr>
        <p:spPr>
          <a:prstGeom prst="rect">
            <a:avLst/>
          </a:prstGeom>
        </p:spPr>
        <p:txBody>
          <a:bodyPr/>
          <a:lstStyle/>
          <a:p>
            <a:pPr/>
            <a:r>
              <a:t>AE with ANNs</a:t>
            </a:r>
          </a:p>
        </p:txBody>
      </p:sp>
      <p:sp>
        <p:nvSpPr>
          <p:cNvPr id="160" name="Rectangle"/>
          <p:cNvSpPr/>
          <p:nvPr/>
        </p:nvSpPr>
        <p:spPr>
          <a:xfrm rot="16200000">
            <a:off x="6222175" y="-3022330"/>
            <a:ext cx="560449" cy="11615637"/>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61" name="input"/>
          <p:cNvSpPr txBox="1"/>
          <p:nvPr/>
        </p:nvSpPr>
        <p:spPr>
          <a:xfrm>
            <a:off x="5967330" y="2505264"/>
            <a:ext cx="1031368"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input</a:t>
            </a:r>
          </a:p>
        </p:txBody>
      </p:sp>
      <p:sp>
        <p:nvSpPr>
          <p:cNvPr id="162" name="Rectangle"/>
          <p:cNvSpPr/>
          <p:nvPr/>
        </p:nvSpPr>
        <p:spPr>
          <a:xfrm rot="16200000">
            <a:off x="6202789" y="2774491"/>
            <a:ext cx="560450" cy="11615638"/>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63" name="reconstruction"/>
          <p:cNvSpPr txBox="1"/>
          <p:nvPr/>
        </p:nvSpPr>
        <p:spPr>
          <a:xfrm>
            <a:off x="5095792" y="8302085"/>
            <a:ext cx="2774443"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reconstruction</a:t>
            </a:r>
          </a:p>
        </p:txBody>
      </p:sp>
      <p:sp>
        <p:nvSpPr>
          <p:cNvPr id="164" name="Rectangle"/>
          <p:cNvSpPr/>
          <p:nvPr/>
        </p:nvSpPr>
        <p:spPr>
          <a:xfrm rot="16200000">
            <a:off x="6202789" y="4669251"/>
            <a:ext cx="560450" cy="2041996"/>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65" name="encoding"/>
          <p:cNvSpPr txBox="1"/>
          <p:nvPr/>
        </p:nvSpPr>
        <p:spPr>
          <a:xfrm>
            <a:off x="5582901" y="5410025"/>
            <a:ext cx="1800226"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encoding</a:t>
            </a:r>
          </a:p>
        </p:txBody>
      </p:sp>
      <p:sp>
        <p:nvSpPr>
          <p:cNvPr id="166" name="Circle"/>
          <p:cNvSpPr/>
          <p:nvPr/>
        </p:nvSpPr>
        <p:spPr>
          <a:xfrm>
            <a:off x="1255484" y="3462253"/>
            <a:ext cx="560449" cy="560449"/>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67" name="Circle"/>
          <p:cNvSpPr/>
          <p:nvPr/>
        </p:nvSpPr>
        <p:spPr>
          <a:xfrm>
            <a:off x="1965011" y="3462253"/>
            <a:ext cx="560450" cy="560449"/>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68" name="Circle"/>
          <p:cNvSpPr/>
          <p:nvPr/>
        </p:nvSpPr>
        <p:spPr>
          <a:xfrm>
            <a:off x="2674539" y="3462253"/>
            <a:ext cx="560449" cy="560449"/>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69" name="Circle"/>
          <p:cNvSpPr/>
          <p:nvPr/>
        </p:nvSpPr>
        <p:spPr>
          <a:xfrm>
            <a:off x="3384066" y="3462253"/>
            <a:ext cx="560450" cy="560449"/>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70" name="Circle"/>
          <p:cNvSpPr/>
          <p:nvPr/>
        </p:nvSpPr>
        <p:spPr>
          <a:xfrm>
            <a:off x="4093593" y="3462253"/>
            <a:ext cx="560450" cy="560449"/>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71" name="Circle"/>
          <p:cNvSpPr/>
          <p:nvPr/>
        </p:nvSpPr>
        <p:spPr>
          <a:xfrm>
            <a:off x="4803121" y="3462253"/>
            <a:ext cx="560449" cy="560449"/>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72" name="Circle"/>
          <p:cNvSpPr/>
          <p:nvPr/>
        </p:nvSpPr>
        <p:spPr>
          <a:xfrm>
            <a:off x="5512648" y="3462253"/>
            <a:ext cx="560450" cy="560449"/>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73" name="Circle"/>
          <p:cNvSpPr/>
          <p:nvPr/>
        </p:nvSpPr>
        <p:spPr>
          <a:xfrm>
            <a:off x="6222176" y="3462253"/>
            <a:ext cx="560449" cy="560449"/>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74" name="Circle"/>
          <p:cNvSpPr/>
          <p:nvPr/>
        </p:nvSpPr>
        <p:spPr>
          <a:xfrm>
            <a:off x="6931703" y="3462253"/>
            <a:ext cx="560449" cy="560449"/>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75" name="Circle"/>
          <p:cNvSpPr/>
          <p:nvPr/>
        </p:nvSpPr>
        <p:spPr>
          <a:xfrm>
            <a:off x="7641231" y="3462253"/>
            <a:ext cx="560449" cy="560449"/>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76" name="Circle"/>
          <p:cNvSpPr/>
          <p:nvPr/>
        </p:nvSpPr>
        <p:spPr>
          <a:xfrm>
            <a:off x="8350758" y="3462253"/>
            <a:ext cx="560449" cy="560449"/>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77" name="Circle"/>
          <p:cNvSpPr/>
          <p:nvPr/>
        </p:nvSpPr>
        <p:spPr>
          <a:xfrm>
            <a:off x="9060285" y="3462253"/>
            <a:ext cx="560450" cy="560449"/>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78" name="Circle"/>
          <p:cNvSpPr/>
          <p:nvPr/>
        </p:nvSpPr>
        <p:spPr>
          <a:xfrm>
            <a:off x="9769812" y="3462253"/>
            <a:ext cx="560450" cy="560449"/>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79" name="Circle"/>
          <p:cNvSpPr/>
          <p:nvPr/>
        </p:nvSpPr>
        <p:spPr>
          <a:xfrm>
            <a:off x="10479340" y="3462253"/>
            <a:ext cx="560449" cy="560449"/>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80" name="Circle"/>
          <p:cNvSpPr/>
          <p:nvPr/>
        </p:nvSpPr>
        <p:spPr>
          <a:xfrm>
            <a:off x="11188867" y="3462253"/>
            <a:ext cx="560449" cy="560449"/>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81" name="Circle"/>
          <p:cNvSpPr/>
          <p:nvPr/>
        </p:nvSpPr>
        <p:spPr>
          <a:xfrm>
            <a:off x="3701566" y="4430591"/>
            <a:ext cx="560449" cy="560450"/>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82" name="Circle"/>
          <p:cNvSpPr/>
          <p:nvPr/>
        </p:nvSpPr>
        <p:spPr>
          <a:xfrm>
            <a:off x="4411093" y="4430591"/>
            <a:ext cx="560449" cy="560450"/>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83" name="Circle"/>
          <p:cNvSpPr/>
          <p:nvPr/>
        </p:nvSpPr>
        <p:spPr>
          <a:xfrm>
            <a:off x="5120620" y="4430591"/>
            <a:ext cx="560450" cy="560450"/>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84" name="Circle"/>
          <p:cNvSpPr/>
          <p:nvPr/>
        </p:nvSpPr>
        <p:spPr>
          <a:xfrm>
            <a:off x="5859943" y="4453035"/>
            <a:ext cx="560450" cy="560450"/>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85" name="Circle"/>
          <p:cNvSpPr/>
          <p:nvPr/>
        </p:nvSpPr>
        <p:spPr>
          <a:xfrm>
            <a:off x="6569471" y="4453035"/>
            <a:ext cx="560449" cy="560450"/>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86" name="Circle"/>
          <p:cNvSpPr/>
          <p:nvPr/>
        </p:nvSpPr>
        <p:spPr>
          <a:xfrm>
            <a:off x="7278998" y="4453035"/>
            <a:ext cx="560449" cy="560450"/>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87" name="Circle"/>
          <p:cNvSpPr/>
          <p:nvPr/>
        </p:nvSpPr>
        <p:spPr>
          <a:xfrm>
            <a:off x="8033258" y="4430669"/>
            <a:ext cx="560449" cy="560450"/>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88" name="Circle"/>
          <p:cNvSpPr/>
          <p:nvPr/>
        </p:nvSpPr>
        <p:spPr>
          <a:xfrm>
            <a:off x="8742785" y="4430669"/>
            <a:ext cx="560450" cy="560450"/>
          </a:xfrm>
          <a:prstGeom prst="ellipse">
            <a:avLst/>
          </a:pr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grpSp>
        <p:nvGrpSpPr>
          <p:cNvPr id="212" name="Group"/>
          <p:cNvGrpSpPr/>
          <p:nvPr/>
        </p:nvGrpSpPr>
        <p:grpSpPr>
          <a:xfrm flipH="1" rot="10800000">
            <a:off x="1255484" y="6367013"/>
            <a:ext cx="10493832" cy="1551232"/>
            <a:chOff x="0" y="0"/>
            <a:chExt cx="10493831" cy="1551230"/>
          </a:xfrm>
        </p:grpSpPr>
        <p:sp>
          <p:nvSpPr>
            <p:cNvPr id="189" name="Circle"/>
            <p:cNvSpPr/>
            <p:nvPr/>
          </p:nvSpPr>
          <p:spPr>
            <a:xfrm flipH="1" rot="10800000">
              <a:off x="0" y="0"/>
              <a:ext cx="560449"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90" name="Circle"/>
            <p:cNvSpPr/>
            <p:nvPr/>
          </p:nvSpPr>
          <p:spPr>
            <a:xfrm flipH="1" rot="10800000">
              <a:off x="709527" y="0"/>
              <a:ext cx="560449"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91" name="Circle"/>
            <p:cNvSpPr/>
            <p:nvPr/>
          </p:nvSpPr>
          <p:spPr>
            <a:xfrm flipH="1" rot="10800000">
              <a:off x="1419054" y="0"/>
              <a:ext cx="560450"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92" name="Circle"/>
            <p:cNvSpPr/>
            <p:nvPr/>
          </p:nvSpPr>
          <p:spPr>
            <a:xfrm flipH="1" rot="10800000">
              <a:off x="2128582" y="0"/>
              <a:ext cx="560449"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93" name="Circle"/>
            <p:cNvSpPr/>
            <p:nvPr/>
          </p:nvSpPr>
          <p:spPr>
            <a:xfrm flipH="1" rot="10800000">
              <a:off x="2838109" y="0"/>
              <a:ext cx="560449"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94" name="Circle"/>
            <p:cNvSpPr/>
            <p:nvPr/>
          </p:nvSpPr>
          <p:spPr>
            <a:xfrm flipH="1" rot="10800000">
              <a:off x="3547636" y="0"/>
              <a:ext cx="560449"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95" name="Circle"/>
            <p:cNvSpPr/>
            <p:nvPr/>
          </p:nvSpPr>
          <p:spPr>
            <a:xfrm flipH="1" rot="10800000">
              <a:off x="4257164" y="0"/>
              <a:ext cx="560449"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96" name="Circle"/>
            <p:cNvSpPr/>
            <p:nvPr/>
          </p:nvSpPr>
          <p:spPr>
            <a:xfrm flipH="1" rot="10800000">
              <a:off x="4966691" y="0"/>
              <a:ext cx="560449"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97" name="Circle"/>
            <p:cNvSpPr/>
            <p:nvPr/>
          </p:nvSpPr>
          <p:spPr>
            <a:xfrm flipH="1" rot="10800000">
              <a:off x="5676218" y="0"/>
              <a:ext cx="560449"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98" name="Circle"/>
            <p:cNvSpPr/>
            <p:nvPr/>
          </p:nvSpPr>
          <p:spPr>
            <a:xfrm flipH="1" rot="10800000">
              <a:off x="6385746" y="0"/>
              <a:ext cx="560450"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99" name="Circle"/>
            <p:cNvSpPr/>
            <p:nvPr/>
          </p:nvSpPr>
          <p:spPr>
            <a:xfrm flipH="1" rot="10800000">
              <a:off x="7095273" y="0"/>
              <a:ext cx="560450"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00" name="Circle"/>
            <p:cNvSpPr/>
            <p:nvPr/>
          </p:nvSpPr>
          <p:spPr>
            <a:xfrm flipH="1" rot="10800000">
              <a:off x="7804801" y="0"/>
              <a:ext cx="560449"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01" name="Circle"/>
            <p:cNvSpPr/>
            <p:nvPr/>
          </p:nvSpPr>
          <p:spPr>
            <a:xfrm flipH="1" rot="10800000">
              <a:off x="8514328" y="0"/>
              <a:ext cx="560449"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02" name="Circle"/>
            <p:cNvSpPr/>
            <p:nvPr/>
          </p:nvSpPr>
          <p:spPr>
            <a:xfrm flipH="1" rot="10800000">
              <a:off x="9223855" y="0"/>
              <a:ext cx="560449"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03" name="Circle"/>
            <p:cNvSpPr/>
            <p:nvPr/>
          </p:nvSpPr>
          <p:spPr>
            <a:xfrm flipH="1" rot="10800000">
              <a:off x="9933382" y="0"/>
              <a:ext cx="560450"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04" name="Circle"/>
            <p:cNvSpPr/>
            <p:nvPr/>
          </p:nvSpPr>
          <p:spPr>
            <a:xfrm flipH="1" rot="10800000">
              <a:off x="2446081" y="968338"/>
              <a:ext cx="560450"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05" name="Circle"/>
            <p:cNvSpPr/>
            <p:nvPr/>
          </p:nvSpPr>
          <p:spPr>
            <a:xfrm flipH="1" rot="10800000">
              <a:off x="3155608" y="968338"/>
              <a:ext cx="560450"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06" name="Circle"/>
            <p:cNvSpPr/>
            <p:nvPr/>
          </p:nvSpPr>
          <p:spPr>
            <a:xfrm flipH="1" rot="10800000">
              <a:off x="3865136" y="968338"/>
              <a:ext cx="560449"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07" name="Circle"/>
            <p:cNvSpPr/>
            <p:nvPr/>
          </p:nvSpPr>
          <p:spPr>
            <a:xfrm flipH="1" rot="10800000">
              <a:off x="4604459" y="990782"/>
              <a:ext cx="560449"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08" name="Circle"/>
            <p:cNvSpPr/>
            <p:nvPr/>
          </p:nvSpPr>
          <p:spPr>
            <a:xfrm flipH="1" rot="10800000">
              <a:off x="5313986" y="990782"/>
              <a:ext cx="560449"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09" name="Circle"/>
            <p:cNvSpPr/>
            <p:nvPr/>
          </p:nvSpPr>
          <p:spPr>
            <a:xfrm flipH="1" rot="10800000">
              <a:off x="6023513" y="990782"/>
              <a:ext cx="560450"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10" name="Circle"/>
            <p:cNvSpPr/>
            <p:nvPr/>
          </p:nvSpPr>
          <p:spPr>
            <a:xfrm flipH="1" rot="10800000">
              <a:off x="6777773" y="968416"/>
              <a:ext cx="560450"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11" name="Circle"/>
            <p:cNvSpPr/>
            <p:nvPr/>
          </p:nvSpPr>
          <p:spPr>
            <a:xfrm flipH="1" rot="10800000">
              <a:off x="7487301" y="968416"/>
              <a:ext cx="560449" cy="560449"/>
            </a:xfrm>
            <a:prstGeom prst="ellipse">
              <a:avLst/>
            </a:pr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Use Cases"/>
          <p:cNvSpPr txBox="1"/>
          <p:nvPr>
            <p:ph type="title"/>
          </p:nvPr>
        </p:nvSpPr>
        <p:spPr>
          <a:prstGeom prst="rect">
            <a:avLst/>
          </a:prstGeom>
        </p:spPr>
        <p:txBody>
          <a:bodyPr/>
          <a:lstStyle/>
          <a:p>
            <a:pPr/>
            <a:r>
              <a:t>Use Cases</a:t>
            </a:r>
          </a:p>
        </p:txBody>
      </p:sp>
      <p:sp>
        <p:nvSpPr>
          <p:cNvPr id="217" name="Dimensionality reduction: Choose encoding dimensions.…"/>
          <p:cNvSpPr txBox="1"/>
          <p:nvPr>
            <p:ph type="body" idx="1"/>
          </p:nvPr>
        </p:nvSpPr>
        <p:spPr>
          <a:prstGeom prst="rect">
            <a:avLst/>
          </a:prstGeom>
        </p:spPr>
        <p:txBody>
          <a:bodyPr/>
          <a:lstStyle/>
          <a:p>
            <a:pPr lvl="1" marL="880110" indent="-440055" defTabSz="578358">
              <a:spcBef>
                <a:spcPts val="4100"/>
              </a:spcBef>
              <a:defRPr sz="3168"/>
            </a:pPr>
            <a:r>
              <a:t>Dimensionality reduction: Choose encoding dimensions.</a:t>
            </a:r>
          </a:p>
          <a:p>
            <a:pPr lvl="1" marL="880110" indent="-440055" defTabSz="578358">
              <a:spcBef>
                <a:spcPts val="4100"/>
              </a:spcBef>
              <a:defRPr sz="3168"/>
            </a:pPr>
            <a:r>
              <a:t>Desirable properties: Add a term to loss function.</a:t>
            </a:r>
          </a:p>
          <a:p>
            <a:pPr lvl="1" marL="880110" indent="-440055" defTabSz="578358">
              <a:spcBef>
                <a:spcPts val="4100"/>
              </a:spcBef>
              <a:defRPr sz="3168"/>
            </a:pPr>
            <a:r>
              <a:t>Noise tolerance: Corrupt the inputs with noise, but use the original inputs as targets.</a:t>
            </a:r>
          </a:p>
          <a:p>
            <a:pPr lvl="1" marL="880110" indent="-440055" defTabSz="578358">
              <a:spcBef>
                <a:spcPts val="4100"/>
              </a:spcBef>
              <a:defRPr sz="3168"/>
            </a:pPr>
            <a:r>
              <a:t>Generative model: Create a setup similar to generative-adversarial models using the encodings.</a:t>
            </a:r>
          </a:p>
          <a:p>
            <a:pPr lvl="1" marL="880110" indent="-440055" defTabSz="578358">
              <a:spcBef>
                <a:spcPts val="4100"/>
              </a:spcBef>
              <a:defRPr sz="3168"/>
            </a:pPr>
            <a:r>
              <a:t>Transfer learning: Use a convolutional layer instead of a fully-connected one.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AE Training"/>
          <p:cNvSpPr txBox="1"/>
          <p:nvPr>
            <p:ph type="title"/>
          </p:nvPr>
        </p:nvSpPr>
        <p:spPr>
          <a:prstGeom prst="rect">
            <a:avLst/>
          </a:prstGeom>
        </p:spPr>
        <p:txBody>
          <a:bodyPr/>
          <a:lstStyle/>
          <a:p>
            <a:pPr/>
            <a:r>
              <a:t>AE Training</a:t>
            </a:r>
          </a:p>
        </p:txBody>
      </p:sp>
      <p:sp>
        <p:nvSpPr>
          <p:cNvPr id="222" name="corrupted input"/>
          <p:cNvSpPr/>
          <p:nvPr/>
        </p:nvSpPr>
        <p:spPr>
          <a:xfrm>
            <a:off x="4825367" y="3581166"/>
            <a:ext cx="3354066" cy="737185"/>
          </a:xfrm>
          <a:prstGeom prst="rect">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000">
                <a:latin typeface="+mn-lt"/>
                <a:ea typeface="+mn-ea"/>
                <a:cs typeface="+mn-cs"/>
                <a:sym typeface="Helvetica Neue Medium"/>
              </a:defRPr>
            </a:lvl1pPr>
          </a:lstStyle>
          <a:p>
            <a:pPr/>
            <a:r>
              <a:t>corrupted input</a:t>
            </a:r>
          </a:p>
        </p:txBody>
      </p:sp>
      <p:sp>
        <p:nvSpPr>
          <p:cNvPr id="223" name="input"/>
          <p:cNvSpPr/>
          <p:nvPr/>
        </p:nvSpPr>
        <p:spPr>
          <a:xfrm>
            <a:off x="4825367" y="2561276"/>
            <a:ext cx="3354066" cy="737185"/>
          </a:xfrm>
          <a:prstGeom prst="rect">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000">
                <a:latin typeface="+mn-lt"/>
                <a:ea typeface="+mn-ea"/>
                <a:cs typeface="+mn-cs"/>
                <a:sym typeface="Helvetica Neue Medium"/>
              </a:defRPr>
            </a:lvl1pPr>
          </a:lstStyle>
          <a:p>
            <a:pPr/>
            <a:r>
              <a:t>input</a:t>
            </a:r>
          </a:p>
        </p:txBody>
      </p:sp>
      <p:sp>
        <p:nvSpPr>
          <p:cNvPr id="224" name="autoencoder"/>
          <p:cNvSpPr/>
          <p:nvPr/>
        </p:nvSpPr>
        <p:spPr>
          <a:xfrm>
            <a:off x="4825367" y="4508208"/>
            <a:ext cx="3354066" cy="737184"/>
          </a:xfrm>
          <a:prstGeom prst="rect">
            <a:avLst/>
          </a:prstGeom>
          <a:solidFill>
            <a:srgbClr val="6C6C6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000">
                <a:latin typeface="+mn-lt"/>
                <a:ea typeface="+mn-ea"/>
                <a:cs typeface="+mn-cs"/>
                <a:sym typeface="Helvetica Neue Medium"/>
              </a:defRPr>
            </a:lvl1pPr>
          </a:lstStyle>
          <a:p>
            <a:pPr/>
            <a:r>
              <a:t>autoencoder</a:t>
            </a:r>
          </a:p>
        </p:txBody>
      </p:sp>
      <p:sp>
        <p:nvSpPr>
          <p:cNvPr id="225" name="encoding"/>
          <p:cNvSpPr/>
          <p:nvPr/>
        </p:nvSpPr>
        <p:spPr>
          <a:xfrm>
            <a:off x="4272713" y="5486516"/>
            <a:ext cx="2108551" cy="737185"/>
          </a:xfrm>
          <a:prstGeom prst="rect">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000">
                <a:latin typeface="+mn-lt"/>
                <a:ea typeface="+mn-ea"/>
                <a:cs typeface="+mn-cs"/>
                <a:sym typeface="Helvetica Neue Medium"/>
              </a:defRPr>
            </a:lvl1pPr>
          </a:lstStyle>
          <a:p>
            <a:pPr/>
            <a:r>
              <a:t>encoding</a:t>
            </a:r>
          </a:p>
        </p:txBody>
      </p:sp>
      <p:sp>
        <p:nvSpPr>
          <p:cNvPr id="226" name="reconstruction"/>
          <p:cNvSpPr/>
          <p:nvPr/>
        </p:nvSpPr>
        <p:spPr>
          <a:xfrm>
            <a:off x="6685013" y="5486516"/>
            <a:ext cx="2960521" cy="737185"/>
          </a:xfrm>
          <a:prstGeom prst="rect">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000">
                <a:latin typeface="+mn-lt"/>
                <a:ea typeface="+mn-ea"/>
                <a:cs typeface="+mn-cs"/>
                <a:sym typeface="Helvetica Neue Medium"/>
              </a:defRPr>
            </a:lvl1pPr>
          </a:lstStyle>
          <a:p>
            <a:pPr/>
            <a:r>
              <a:t>reconstruction</a:t>
            </a:r>
          </a:p>
        </p:txBody>
      </p:sp>
      <p:sp>
        <p:nvSpPr>
          <p:cNvPr id="227" name="sparsity"/>
          <p:cNvSpPr/>
          <p:nvPr/>
        </p:nvSpPr>
        <p:spPr>
          <a:xfrm>
            <a:off x="4272713" y="6464825"/>
            <a:ext cx="2108551" cy="737184"/>
          </a:xfrm>
          <a:prstGeom prst="rect">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000">
                <a:latin typeface="+mn-lt"/>
                <a:ea typeface="+mn-ea"/>
                <a:cs typeface="+mn-cs"/>
                <a:sym typeface="Helvetica Neue Medium"/>
              </a:defRPr>
            </a:lvl1pPr>
          </a:lstStyle>
          <a:p>
            <a:pPr/>
            <a:r>
              <a:t>sparsity</a:t>
            </a:r>
          </a:p>
        </p:txBody>
      </p:sp>
      <p:sp>
        <p:nvSpPr>
          <p:cNvPr id="228" name="mse"/>
          <p:cNvSpPr/>
          <p:nvPr/>
        </p:nvSpPr>
        <p:spPr>
          <a:xfrm>
            <a:off x="7110998" y="6455139"/>
            <a:ext cx="2108551" cy="737185"/>
          </a:xfrm>
          <a:prstGeom prst="rect">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000">
                <a:latin typeface="+mn-lt"/>
                <a:ea typeface="+mn-ea"/>
                <a:cs typeface="+mn-cs"/>
                <a:sym typeface="Helvetica Neue Medium"/>
              </a:defRPr>
            </a:lvl1pPr>
          </a:lstStyle>
          <a:p>
            <a:pPr/>
            <a:r>
              <a:t>mse</a:t>
            </a:r>
          </a:p>
        </p:txBody>
      </p:sp>
      <p:sp>
        <p:nvSpPr>
          <p:cNvPr id="229" name="loss"/>
          <p:cNvSpPr/>
          <p:nvPr/>
        </p:nvSpPr>
        <p:spPr>
          <a:xfrm>
            <a:off x="5448124" y="7443134"/>
            <a:ext cx="2108551" cy="737184"/>
          </a:xfrm>
          <a:prstGeom prst="rect">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000">
                <a:latin typeface="+mn-lt"/>
                <a:ea typeface="+mn-ea"/>
                <a:cs typeface="+mn-cs"/>
                <a:sym typeface="Helvetica Neue Medium"/>
              </a:defRPr>
            </a:lvl1pPr>
          </a:lstStyle>
          <a:p>
            <a:pPr/>
            <a:r>
              <a:t>loss</a:t>
            </a:r>
          </a:p>
        </p:txBody>
      </p:sp>
      <p:sp>
        <p:nvSpPr>
          <p:cNvPr id="230" name="optimizer"/>
          <p:cNvSpPr/>
          <p:nvPr/>
        </p:nvSpPr>
        <p:spPr>
          <a:xfrm>
            <a:off x="840222" y="4508208"/>
            <a:ext cx="2108551" cy="737184"/>
          </a:xfrm>
          <a:prstGeom prst="rect">
            <a:avLst/>
          </a:prstGeom>
          <a:solidFill>
            <a:srgbClr val="6C6C6C"/>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000">
                <a:latin typeface="+mn-lt"/>
                <a:ea typeface="+mn-ea"/>
                <a:cs typeface="+mn-cs"/>
                <a:sym typeface="Helvetica Neue Medium"/>
              </a:defRPr>
            </a:lvl1pPr>
          </a:lstStyle>
          <a:p>
            <a:pPr/>
            <a:r>
              <a:t>optimizer</a:t>
            </a:r>
          </a:p>
        </p:txBody>
      </p:sp>
      <p:sp>
        <p:nvSpPr>
          <p:cNvPr id="233" name="Connection Line"/>
          <p:cNvSpPr/>
          <p:nvPr/>
        </p:nvSpPr>
        <p:spPr>
          <a:xfrm>
            <a:off x="1918304" y="5288491"/>
            <a:ext cx="3529821" cy="24514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0891" y="19517"/>
                  <a:pt x="3691" y="12317"/>
                  <a:pt x="0" y="0"/>
                </a:cubicBezTo>
              </a:path>
            </a:pathLst>
          </a:custGeom>
          <a:ln w="50800">
            <a:solidFill>
              <a:srgbClr val="FFFFFF"/>
            </a:solidFill>
            <a:miter lim="400000"/>
            <a:tailEnd type="triangle"/>
          </a:ln>
        </p:spPr>
        <p:txBody>
          <a:bodyPr/>
          <a:lstStyle/>
          <a:p>
            <a:pPr/>
          </a:p>
        </p:txBody>
      </p:sp>
      <p:sp>
        <p:nvSpPr>
          <p:cNvPr id="234" name="Connection Line"/>
          <p:cNvSpPr/>
          <p:nvPr/>
        </p:nvSpPr>
        <p:spPr>
          <a:xfrm>
            <a:off x="1869760" y="4214976"/>
            <a:ext cx="3743502" cy="301442"/>
          </a:xfrm>
          <a:custGeom>
            <a:avLst/>
            <a:gdLst/>
            <a:ahLst/>
            <a:cxnLst>
              <a:cxn ang="0">
                <a:pos x="wd2" y="hd2"/>
              </a:cxn>
              <a:cxn ang="5400000">
                <a:pos x="wd2" y="hd2"/>
              </a:cxn>
              <a:cxn ang="10800000">
                <a:pos x="wd2" y="hd2"/>
              </a:cxn>
              <a:cxn ang="16200000">
                <a:pos x="wd2" y="hd2"/>
              </a:cxn>
            </a:cxnLst>
            <a:rect l="0" t="0" r="r" b="b"/>
            <a:pathLst>
              <a:path w="21600" h="16201" fill="norm" stroke="1" extrusionOk="0">
                <a:moveTo>
                  <a:pt x="0" y="16201"/>
                </a:moveTo>
                <a:cubicBezTo>
                  <a:pt x="7476" y="-5251"/>
                  <a:pt x="14676" y="-5399"/>
                  <a:pt x="21600" y="15758"/>
                </a:cubicBezTo>
              </a:path>
            </a:pathLst>
          </a:custGeom>
          <a:ln w="50800">
            <a:solidFill>
              <a:srgbClr val="FFFFFF"/>
            </a:solidFill>
            <a:miter lim="400000"/>
            <a:tailEnd type="triangle"/>
          </a:ln>
        </p:spPr>
        <p:txBody>
          <a:bodyP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Key Innovation"/>
          <p:cNvSpPr txBox="1"/>
          <p:nvPr>
            <p:ph type="title"/>
          </p:nvPr>
        </p:nvSpPr>
        <p:spPr>
          <a:prstGeom prst="rect">
            <a:avLst/>
          </a:prstGeom>
        </p:spPr>
        <p:txBody>
          <a:bodyPr/>
          <a:lstStyle/>
          <a:p>
            <a:pPr/>
            <a:r>
              <a:t>Key Innovation</a:t>
            </a:r>
          </a:p>
        </p:txBody>
      </p:sp>
      <p:sp>
        <p:nvSpPr>
          <p:cNvPr id="239" name="Combine ANNs with feature construction…"/>
          <p:cNvSpPr txBox="1"/>
          <p:nvPr>
            <p:ph type="body" idx="1"/>
          </p:nvPr>
        </p:nvSpPr>
        <p:spPr>
          <a:prstGeom prst="rect">
            <a:avLst/>
          </a:prstGeom>
        </p:spPr>
        <p:txBody>
          <a:bodyPr/>
          <a:lstStyle/>
          <a:p>
            <a:pPr/>
            <a:r>
              <a:t>Combine ANNs with feature construction</a:t>
            </a:r>
          </a:p>
          <a:p>
            <a:pPr lvl="1"/>
            <a:r>
              <a:t>Very versatile</a:t>
            </a:r>
          </a:p>
          <a:p>
            <a:pPr lvl="1"/>
            <a:r>
              <a:t>Effective</a:t>
            </a:r>
          </a:p>
          <a:p>
            <a:pPr lvl="1"/>
            <a:r>
              <a:t>Works in unsupervised setting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