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98" r:id="rId3"/>
    <p:sldId id="799" r:id="rId4"/>
    <p:sldId id="801" r:id="rId5"/>
    <p:sldId id="803" r:id="rId6"/>
    <p:sldId id="804" r:id="rId7"/>
    <p:sldId id="805" r:id="rId8"/>
    <p:sldId id="806" r:id="rId9"/>
    <p:sldId id="807" r:id="rId10"/>
    <p:sldId id="808" r:id="rId11"/>
    <p:sldId id="257" r:id="rId12"/>
    <p:sldId id="809" r:id="rId13"/>
    <p:sldId id="810" r:id="rId14"/>
    <p:sldId id="811" r:id="rId15"/>
    <p:sldId id="258" r:id="rId16"/>
    <p:sldId id="812" r:id="rId17"/>
    <p:sldId id="813" r:id="rId18"/>
    <p:sldId id="814" r:id="rId19"/>
    <p:sldId id="815" r:id="rId20"/>
    <p:sldId id="260" r:id="rId21"/>
    <p:sldId id="816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FA506-D97A-B044-A965-C542AE52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1D7742-B1E9-5B44-8EBE-E33D302F6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BA9C82-4B22-C946-A094-4680912B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B117DD-FE28-8E4F-98F8-9C33C8D4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34CC65-3CAA-9549-8BDF-529A50FD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A68D1-9CC7-494B-9628-BA20EF7D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FFF366-E04E-9447-BF7C-3ABC7FBB3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35541-CBEF-894C-A041-609601A0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5907AC-2363-3C4F-9F89-C7FC4502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783E93-7636-5A4B-B799-E0F5AA8F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0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A3984C7-89FE-8140-8873-7A44C8E91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661FF5-7CDE-0F40-BB1A-7E9E9F4B0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46DF9E-D2C2-E842-A9EC-AB58F55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2FDE85-7D59-DF44-8F29-5B63B22E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AA9966-7AF4-F34F-A854-F6B6FF78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49FBE-DF44-1F4A-BDDF-A66DE7FB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7" y="136525"/>
            <a:ext cx="11645462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6DF2C-7B46-8E47-9E23-9ED2C1DF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7" y="1462087"/>
            <a:ext cx="11645461" cy="4781057"/>
          </a:xfrm>
        </p:spPr>
        <p:txBody>
          <a:bodyPr/>
          <a:lstStyle>
            <a:lvl1pPr marL="0" indent="0">
              <a:buNone/>
              <a:defRPr sz="3200" b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8D48A0-3B42-BB43-9BD1-BDDFFFD7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380F9C-C8EF-2247-BED8-238A73C7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6A3152-D18F-BA4B-AE28-B4921D2A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B4D2D-FDA5-2946-96A9-AE9B9509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3785BC-04F9-4A43-BFA8-15622E92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3F19AA-2A56-2942-AC89-3C00E868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527CF8-7CDB-5649-94F4-555D673A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96CEFB-E48E-6B4A-AD5F-159738EE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73589-63F9-2B48-BBF9-5F629987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E1276-5803-2F47-AD89-25E9BF37F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C6607C-64BA-C54C-896B-82F2024D4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1F00AB-E2C2-094A-BA89-C1AF7A2C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9EAC10-BB76-1243-8F12-26CEE444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F24D5B-612D-0E4C-91C5-81431BDB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957F-ED7B-1140-AC6E-6DA134DE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AFAAAA-B3FB-6B45-AE82-953B74E4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229FAC-C965-7143-8DB1-F492FE8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8F1707-7238-6A44-8ED1-A1BA45070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F9F1D7-2C1E-2044-842E-2194C0841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72B2805-989B-0B43-9648-F734BE3E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08411D1-A6E9-D746-8950-E4322C29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11976AE-AE75-014A-9F91-AC64708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AFE71-5922-C34B-89B1-319AC037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51FB30-0A9A-4249-9930-7D4C8C13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A71430-ED5C-F348-9C1F-88493FAA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43DF0C-AD7D-9744-96BF-4D498D4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A2DE391-E9B4-3147-8244-FBD62C0E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A16F22-DF7C-AF44-9BFD-7E9A9F92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A29282-68CF-174D-A7C4-1695A937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7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66279-6EF1-4B41-A6ED-F21CDE15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3D3BA-112F-F44C-85BF-4036239B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D96276-CE37-074F-A580-1BB4EADD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3D4086-AF89-2F4A-A5AB-B5AE372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F1AEB9-3C15-684E-9229-4E557794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CE2C4A-3021-7146-B96A-2F88A364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120B5-D99D-F040-B38E-EF6ED1AF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EE4ED8-B4C5-2944-9D9A-860F1582C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2ED774-78F4-8149-85F6-DD9FB4CB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46C596-0BD9-1046-9839-CBCA66B6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CEB598-3EEC-F947-912F-06C276A3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65591F-32B5-A243-AC0B-166FF511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C8C7ABF-2003-F943-8393-0BC01289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53BC8A-32EF-B34D-A28A-FED49313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E34FA1-D0FA-4B4A-8B03-74FE64FB6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A9B7D-11F8-3741-BF52-D5BD8A80F96C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0BA46B-F303-6D44-B656-5C71FB82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5A69C8-680F-EA47-868C-C514C98AE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64D42-7BE1-1348-B354-AC40BB921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341562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TensorFlow: A System for Large-Scale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2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xmlns="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2D3739-30D5-974B-8014-0C93B161508E}"/>
              </a:ext>
            </a:extLst>
          </p:cNvPr>
          <p:cNvSpPr/>
          <p:nvPr/>
        </p:nvSpPr>
        <p:spPr>
          <a:xfrm>
            <a:off x="1417708" y="3973286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2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89B5D-AD10-D249-945B-25DFCE39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being solved?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74E76-FB5F-5E4A-AE1C-56FA3470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 flexible programming model to build machine learning models</a:t>
            </a:r>
          </a:p>
          <a:p>
            <a:endParaRPr lang="en-US" dirty="0"/>
          </a:p>
          <a:p>
            <a:r>
              <a:rPr lang="en-US" dirty="0"/>
              <a:t>Prior approaches restricted innovation due to their inflexibility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parameter updates in parameter server-based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136320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A65B4-F8E6-AC4E-AF0F-01527D2D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Dataflow-based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B3420D-7BE6-F44D-A8E9-71EC1469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7" y="1462086"/>
            <a:ext cx="11645461" cy="5395913"/>
          </a:xfrm>
        </p:spPr>
        <p:txBody>
          <a:bodyPr/>
          <a:lstStyle/>
          <a:p>
            <a:r>
              <a:rPr lang="en-US" dirty="0"/>
              <a:t>Computation structured as a dataflow graph</a:t>
            </a:r>
          </a:p>
          <a:p>
            <a:r>
              <a:rPr lang="en-US" dirty="0"/>
              <a:t>Nodes can be stateful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Captures accumulated state as part of the training process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parameter values</a:t>
            </a: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Graph elements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Tensors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flow across edges between nodes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expressions over tensors (e.g., constants, matrix multiplication, add)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can accumulate state 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Queues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provide explicit advanced coordination</a:t>
            </a:r>
          </a:p>
        </p:txBody>
      </p:sp>
    </p:spTree>
    <p:extLst>
      <p:ext uri="{BB962C8B-B14F-4D97-AF65-F5344CB8AC3E}">
        <p14:creationId xmlns:p14="http://schemas.microsoft.com/office/powerpoint/2010/main" val="402715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xmlns="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2D3739-30D5-974B-8014-0C93B161508E}"/>
              </a:ext>
            </a:extLst>
          </p:cNvPr>
          <p:cNvSpPr/>
          <p:nvPr/>
        </p:nvSpPr>
        <p:spPr>
          <a:xfrm>
            <a:off x="1417708" y="2329543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xmlns="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2D3739-30D5-974B-8014-0C93B161508E}"/>
              </a:ext>
            </a:extLst>
          </p:cNvPr>
          <p:cNvSpPr/>
          <p:nvPr/>
        </p:nvSpPr>
        <p:spPr>
          <a:xfrm>
            <a:off x="1417708" y="3167743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B424F-6015-7E48-B79D-18C1A71C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metrics of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1EFFB-48B4-454B-AC90-A23388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specialized extensions built over the framework 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“User level” code</a:t>
            </a:r>
          </a:p>
          <a:p>
            <a:endParaRPr lang="en-US" dirty="0"/>
          </a:p>
          <a:p>
            <a:r>
              <a:rPr lang="en-US" dirty="0"/>
              <a:t>Acceptable performance with respect to state-of-the-art</a:t>
            </a:r>
          </a:p>
        </p:txBody>
      </p:sp>
    </p:spTree>
    <p:extLst>
      <p:ext uri="{BB962C8B-B14F-4D97-AF65-F5344CB8AC3E}">
        <p14:creationId xmlns:p14="http://schemas.microsoft.com/office/powerpoint/2010/main" val="168392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8F51D-E6CA-3F48-BB1E-1FDDA3F7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29533-1DF4-6D4A-9578-F55B9086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algorithms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Momentum, </a:t>
            </a:r>
            <a:r>
              <a:rPr lang="en-US" sz="2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AdaGrad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AdaDelta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Adam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parameter updates in momentum are based on accumulated state over multiple iterations</a:t>
            </a: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Difficult to implement extensible optimization algorithms in parameter servers</a:t>
            </a: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4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1CDCC-6443-6747-B39D-8BBC039C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811679-6426-5E40-930E-6A397871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very large models</a:t>
            </a:r>
          </a:p>
          <a:p>
            <a:endParaRPr lang="en-US" dirty="0"/>
          </a:p>
          <a:p>
            <a:r>
              <a:rPr lang="en-US" dirty="0"/>
              <a:t>E.g., Sparse embedding layers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Shard embedding layer across parameter server tasks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Encode incoming indices as tensors, and ship to the appropriate shard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xmlns="" id="{2EA9ED02-9EAA-AD41-AA9E-0A95AD2D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0" y="4252913"/>
            <a:ext cx="4787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05AE9-C32D-184E-AB69-6B22D779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EF129E-1EFF-F348-AF4B-D923EF90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queues to coordinate the execution of workers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Synchronous replication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Straggler mitigation with backup workers</a:t>
            </a:r>
          </a:p>
        </p:txBody>
      </p:sp>
      <p:pic>
        <p:nvPicPr>
          <p:cNvPr id="5" name="Picture 4" descr="A close up of a device&#13;&#10;&#13;&#10;Description automatically generated">
            <a:extLst>
              <a:ext uri="{FF2B5EF4-FFF2-40B4-BE49-F238E27FC236}">
                <a16:creationId xmlns:a16="http://schemas.microsoft.com/office/drawing/2014/main" xmlns="" id="{B1D98010-464E-A34D-8984-A70C76AB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7" y="4232275"/>
            <a:ext cx="10033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4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0EC2C-5E39-4F4B-8FEA-8BDE86AE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training times on single node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xmlns="" id="{6265C510-7B98-4547-9206-C40A5DBB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3" y="2319338"/>
            <a:ext cx="10147457" cy="26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5AE4F-ABDA-9D43-B5E2-FA0F8D80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Training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5FCD4A-DD1C-5E40-BDE2-31EF1216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by GPU memory using Nvidia GTX 580 (3GB RAM)</a:t>
            </a:r>
          </a:p>
          <a:p>
            <a:pPr lvl="1"/>
            <a:r>
              <a:rPr lang="en-US" dirty="0"/>
              <a:t>60M Parameters ~ </a:t>
            </a:r>
            <a:r>
              <a:rPr lang="en-US" b="1" dirty="0"/>
              <a:t>240 MB</a:t>
            </a:r>
            <a:endParaRPr lang="en-US" dirty="0"/>
          </a:p>
          <a:p>
            <a:pPr lvl="1"/>
            <a:r>
              <a:rPr lang="en-US" dirty="0"/>
              <a:t>Need to cache activation maps for backpropagation</a:t>
            </a:r>
          </a:p>
          <a:p>
            <a:pPr lvl="2"/>
            <a:r>
              <a:rPr lang="en-US" dirty="0"/>
              <a:t>Batch size = 128</a:t>
            </a:r>
          </a:p>
          <a:p>
            <a:pPr lvl="2"/>
            <a:r>
              <a:rPr lang="en-US" dirty="0"/>
              <a:t>128 * (227*227*3 + 55*55*96*2 + 96*27*27 + 256*27*27*2 + 256*13*13 + 13*13*384 + 384*13*13 + 256*13*13 + 4096 + 4096 + 1000) Parameters ~ </a:t>
            </a:r>
            <a:r>
              <a:rPr lang="en-US" b="1" dirty="0"/>
              <a:t>718MB</a:t>
            </a:r>
          </a:p>
          <a:p>
            <a:pPr lvl="2"/>
            <a:r>
              <a:rPr lang="en-US" dirty="0"/>
              <a:t>That assuming no </a:t>
            </a:r>
            <a:br>
              <a:rPr lang="en-US" dirty="0"/>
            </a:br>
            <a:r>
              <a:rPr lang="en-US" dirty="0"/>
              <a:t>overhead and single</a:t>
            </a:r>
            <a:br>
              <a:rPr lang="en-US" dirty="0"/>
            </a:br>
            <a:r>
              <a:rPr lang="en-US" dirty="0"/>
              <a:t>precision values</a:t>
            </a:r>
          </a:p>
          <a:p>
            <a:r>
              <a:rPr lang="en-US" dirty="0"/>
              <a:t>Tuned splitting across GPUS</a:t>
            </a:r>
            <a:br>
              <a:rPr lang="en-US" dirty="0"/>
            </a:br>
            <a:r>
              <a:rPr lang="en-US" dirty="0"/>
              <a:t>to balance communication </a:t>
            </a:r>
            <a:br>
              <a:rPr lang="en-US" dirty="0"/>
            </a:br>
            <a:r>
              <a:rPr lang="en-US" dirty="0"/>
              <a:t>and computation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98B262-1F4C-FB48-8EC3-A3087230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77" y="4229100"/>
            <a:ext cx="6347722" cy="21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5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659B0-60C4-E84C-B78D-BBF74760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968B7A-65AD-C24E-BAB0-DAE55F14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Extensibility matters!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xmlns="" id="{0F3BD58A-D22B-2643-9AC2-43AF144E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3" y="1437883"/>
            <a:ext cx="5956299" cy="5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659B0-60C4-E84C-B78D-BBF74760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968B7A-65AD-C24E-BAB0-DAE55F14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Extensibility matters!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xmlns="" id="{B3ED65B5-DD80-7947-A88E-83450359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3" y="2286001"/>
            <a:ext cx="10795854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3CBB0-54B5-6F40-A880-ABF9D42E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AE8B51-40B5-3149-B933-C4FD6678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8" y="1233487"/>
            <a:ext cx="11645461" cy="5487988"/>
          </a:xfrm>
        </p:spPr>
        <p:txBody>
          <a:bodyPr>
            <a:normAutofit/>
          </a:bodyPr>
          <a:lstStyle/>
          <a:p>
            <a:r>
              <a:rPr lang="en-US" dirty="0"/>
              <a:t>TF’s high-level programming model is tightly coupled with its execution model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Translate TF programs to more efficient executables using compilation to hide translation</a:t>
            </a:r>
          </a:p>
          <a:p>
            <a:endParaRPr lang="en-US" sz="2400" b="0" dirty="0">
              <a:solidFill>
                <a:schemeClr val="tx1"/>
              </a:solidFill>
            </a:endParaRPr>
          </a:p>
          <a:p>
            <a:r>
              <a:rPr lang="en-US" dirty="0"/>
              <a:t>TF dataflow graphs are static</a:t>
            </a:r>
          </a:p>
          <a:p>
            <a:endParaRPr lang="en-US" dirty="0"/>
          </a:p>
          <a:p>
            <a:r>
              <a:rPr lang="en-US" dirty="0"/>
              <a:t>Key runtime decisions, such as number of PS shards, seem to require manual specification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these be automatically deduced based on workload characteristics?</a:t>
            </a:r>
          </a:p>
        </p:txBody>
      </p:sp>
    </p:spTree>
    <p:extLst>
      <p:ext uri="{BB962C8B-B14F-4D97-AF65-F5344CB8AC3E}">
        <p14:creationId xmlns:p14="http://schemas.microsoft.com/office/powerpoint/2010/main" val="3992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5AE4F-ABDA-9D43-B5E2-FA0F8D80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Training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5FCD4A-DD1C-5E40-BDE2-31EF1216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by GPU memory using Nvidia GTX 580 (3GB RAM)</a:t>
            </a:r>
          </a:p>
          <a:p>
            <a:pPr lvl="1"/>
            <a:r>
              <a:rPr lang="en-US" dirty="0"/>
              <a:t>60M Parameters ~ </a:t>
            </a:r>
            <a:r>
              <a:rPr lang="en-US" b="1" dirty="0"/>
              <a:t>240 MB</a:t>
            </a:r>
            <a:endParaRPr lang="en-US" dirty="0"/>
          </a:p>
          <a:p>
            <a:pPr lvl="1"/>
            <a:r>
              <a:rPr lang="en-US" dirty="0"/>
              <a:t>Need to cache activation maps for backpropagation</a:t>
            </a:r>
          </a:p>
          <a:p>
            <a:pPr lvl="2"/>
            <a:r>
              <a:rPr lang="en-US" dirty="0"/>
              <a:t>Batch size = 128</a:t>
            </a:r>
          </a:p>
          <a:p>
            <a:pPr lvl="2"/>
            <a:r>
              <a:rPr lang="en-US" dirty="0"/>
              <a:t>128 * (227*227*3 + 55*55*96*2 + 96*27*27 + 256*27*27*2 + 256*13*13 + 13*13*384 + 384*13*13 + 256*13*13 + 4096 + 4096 + 1000) Parameters ~ </a:t>
            </a:r>
            <a:r>
              <a:rPr lang="en-US" b="1" dirty="0"/>
              <a:t>718MB</a:t>
            </a:r>
          </a:p>
          <a:p>
            <a:pPr lvl="2"/>
            <a:r>
              <a:rPr lang="en-US" dirty="0"/>
              <a:t>That assuming no </a:t>
            </a:r>
            <a:br>
              <a:rPr lang="en-US" dirty="0"/>
            </a:br>
            <a:r>
              <a:rPr lang="en-US" dirty="0"/>
              <a:t>overhead and single</a:t>
            </a:r>
            <a:br>
              <a:rPr lang="en-US" dirty="0"/>
            </a:br>
            <a:r>
              <a:rPr lang="en-US" dirty="0"/>
              <a:t>precision values</a:t>
            </a:r>
          </a:p>
          <a:p>
            <a:r>
              <a:rPr lang="en-US" dirty="0"/>
              <a:t>Tuned splitting across GPUS</a:t>
            </a:r>
            <a:br>
              <a:rPr lang="en-US" dirty="0"/>
            </a:br>
            <a:r>
              <a:rPr lang="en-US" dirty="0"/>
              <a:t>to balance communication </a:t>
            </a:r>
            <a:br>
              <a:rPr lang="en-US" dirty="0"/>
            </a:br>
            <a:r>
              <a:rPr lang="en-US" dirty="0"/>
              <a:t>and computation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98B262-1F4C-FB48-8EC3-A3087230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77" y="4229100"/>
            <a:ext cx="6347722" cy="2194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DB92BC-A085-D04F-AAAF-40D100474CCC}"/>
              </a:ext>
            </a:extLst>
          </p:cNvPr>
          <p:cNvSpPr/>
          <p:nvPr/>
        </p:nvSpPr>
        <p:spPr>
          <a:xfrm>
            <a:off x="-272143" y="1186543"/>
            <a:ext cx="12736286" cy="29391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B159B5B-5490-BE4B-87E0-20B52C4C848C}"/>
              </a:ext>
            </a:extLst>
          </p:cNvPr>
          <p:cNvSpPr/>
          <p:nvPr/>
        </p:nvSpPr>
        <p:spPr>
          <a:xfrm>
            <a:off x="-272143" y="4125686"/>
            <a:ext cx="6183086" cy="29391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AC5ED6-F6D3-5C47-84D5-616177FEDD71}"/>
              </a:ext>
            </a:extLst>
          </p:cNvPr>
          <p:cNvSpPr txBox="1"/>
          <p:nvPr/>
        </p:nvSpPr>
        <p:spPr>
          <a:xfrm>
            <a:off x="2122714" y="3338730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 much manual effort!</a:t>
            </a:r>
          </a:p>
        </p:txBody>
      </p:sp>
    </p:spTree>
    <p:extLst>
      <p:ext uri="{BB962C8B-B14F-4D97-AF65-F5344CB8AC3E}">
        <p14:creationId xmlns:p14="http://schemas.microsoft.com/office/powerpoint/2010/main" val="398939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3A4E3-34AD-4143-8382-C10D5BCB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Training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C7773B-EAF2-8244-8506-384245C4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towards distributed training for large-scale models</a:t>
            </a:r>
          </a:p>
          <a:p>
            <a:endParaRPr lang="en-US" dirty="0"/>
          </a:p>
          <a:p>
            <a:r>
              <a:rPr lang="en-US" dirty="0"/>
              <a:t>Parameter server: A shared key-value storage abstraction for distributed training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</a:t>
            </a:r>
            <a:r>
              <a:rPr lang="en-US" sz="2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DistBelief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Project Adam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8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xmlns="" id="{31993A73-9678-2D40-B262-84007FD8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7" y="3987487"/>
            <a:ext cx="8334683" cy="27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3A4E3-34AD-4143-8382-C10D5BCB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Training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C7773B-EAF2-8244-8506-384245C4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towards distributed training for large-scale models</a:t>
            </a:r>
          </a:p>
          <a:p>
            <a:endParaRPr lang="en-US" dirty="0"/>
          </a:p>
          <a:p>
            <a:r>
              <a:rPr lang="en-US" dirty="0"/>
              <a:t>Parameter server: A shared key-value storage abstraction for distributed training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</a:t>
            </a:r>
            <a:r>
              <a:rPr lang="en-US" sz="2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DistBelief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Project Adam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8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xmlns="" id="{31993A73-9678-2D40-B262-84007FD8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7" y="3987487"/>
            <a:ext cx="8334683" cy="2733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723EE1-9C19-6C47-A125-8AF24E47E397}"/>
              </a:ext>
            </a:extLst>
          </p:cNvPr>
          <p:cNvSpPr/>
          <p:nvPr/>
        </p:nvSpPr>
        <p:spPr>
          <a:xfrm>
            <a:off x="-272143" y="1186543"/>
            <a:ext cx="12736286" cy="29391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4CF87-391D-BF44-B5CF-82EFC1BE5AEA}"/>
              </a:ext>
            </a:extLst>
          </p:cNvPr>
          <p:cNvSpPr txBox="1"/>
          <p:nvPr/>
        </p:nvSpPr>
        <p:spPr>
          <a:xfrm>
            <a:off x="598714" y="1271697"/>
            <a:ext cx="100687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Hides details of distribution</a:t>
            </a:r>
          </a:p>
          <a:p>
            <a:endParaRPr lang="en-US" sz="3200" b="1" dirty="0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 still difficult to reason about end-to-end structure</a:t>
            </a:r>
          </a:p>
          <a:p>
            <a:r>
              <a:rPr lang="en-US" sz="32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Inflexible update mechanisms and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98211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69FAF-D3DD-7A49-B2F6-4A0E0280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A1E42-9677-8C49-9422-4B759A8C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dataflow-based programming model for machine learning</a:t>
            </a:r>
          </a:p>
          <a:p>
            <a:endParaRPr lang="en-US" dirty="0"/>
          </a:p>
          <a:p>
            <a:r>
              <a:rPr lang="en-US" dirty="0"/>
              <a:t>Dataflow captures natural structure of computation</a:t>
            </a:r>
          </a:p>
          <a:p>
            <a:r>
              <a:rPr lang="en-US" dirty="0"/>
              <a:t>in both training and inference</a:t>
            </a:r>
          </a:p>
          <a:p>
            <a:endParaRPr lang="en-US" dirty="0"/>
          </a:p>
        </p:txBody>
      </p:sp>
      <p:pic>
        <p:nvPicPr>
          <p:cNvPr id="5" name="Picture 4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xmlns="" id="{398508A5-D643-E84B-BDB7-410F729D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486" y="2583694"/>
            <a:ext cx="2327502" cy="41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xmlns="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</p:spTree>
    <p:extLst>
      <p:ext uri="{BB962C8B-B14F-4D97-AF65-F5344CB8AC3E}">
        <p14:creationId xmlns:p14="http://schemas.microsoft.com/office/powerpoint/2010/main" val="35961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xmlns="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2D3739-30D5-974B-8014-0C93B161508E}"/>
              </a:ext>
            </a:extLst>
          </p:cNvPr>
          <p:cNvSpPr/>
          <p:nvPr/>
        </p:nvSpPr>
        <p:spPr>
          <a:xfrm>
            <a:off x="1417708" y="2329543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8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xmlns="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2D3739-30D5-974B-8014-0C93B161508E}"/>
              </a:ext>
            </a:extLst>
          </p:cNvPr>
          <p:cNvSpPr/>
          <p:nvPr/>
        </p:nvSpPr>
        <p:spPr>
          <a:xfrm>
            <a:off x="1417708" y="3167743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3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517</Words>
  <Application>Microsoft Macintosh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Office Theme</vt:lpstr>
      <vt:lpstr>TensorFlow: A System for Large-Scale  Machine Learning </vt:lpstr>
      <vt:lpstr>Background: Training deep neural networks</vt:lpstr>
      <vt:lpstr>Background: Training deep neural networks</vt:lpstr>
      <vt:lpstr>Background: Training deep neural networks</vt:lpstr>
      <vt:lpstr>Background: Training deep neural networks</vt:lpstr>
      <vt:lpstr>TensorFlow</vt:lpstr>
      <vt:lpstr>TensorFlow</vt:lpstr>
      <vt:lpstr>TensorFlow</vt:lpstr>
      <vt:lpstr>TensorFlow</vt:lpstr>
      <vt:lpstr>TensorFlow</vt:lpstr>
      <vt:lpstr>What is the problem being solved?</vt:lpstr>
      <vt:lpstr>Dataflow-based programming model</vt:lpstr>
      <vt:lpstr>TensorFlow</vt:lpstr>
      <vt:lpstr>TensorFlow</vt:lpstr>
      <vt:lpstr>What are the metrics of success?</vt:lpstr>
      <vt:lpstr>Extensibility</vt:lpstr>
      <vt:lpstr>Extensibility</vt:lpstr>
      <vt:lpstr>Extensibility</vt:lpstr>
      <vt:lpstr>Competitive training times on single node</vt:lpstr>
      <vt:lpstr>Key results</vt:lpstr>
      <vt:lpstr>Key results</vt:lpstr>
      <vt:lpstr>Limitations and scope for improvement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Faleiro</dc:creator>
  <cp:lastModifiedBy>Ion Stoica</cp:lastModifiedBy>
  <cp:revision>74</cp:revision>
  <dcterms:created xsi:type="dcterms:W3CDTF">2019-02-04T14:01:41Z</dcterms:created>
  <dcterms:modified xsi:type="dcterms:W3CDTF">2019-02-06T01:56:36Z</dcterms:modified>
</cp:coreProperties>
</file>