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73" r:id="rId6"/>
    <p:sldId id="265" r:id="rId7"/>
    <p:sldId id="274" r:id="rId8"/>
    <p:sldId id="266" r:id="rId9"/>
    <p:sldId id="275" r:id="rId10"/>
    <p:sldId id="267" r:id="rId11"/>
    <p:sldId id="276" r:id="rId12"/>
    <p:sldId id="268" r:id="rId13"/>
    <p:sldId id="264" r:id="rId14"/>
    <p:sldId id="263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6075045" y="0"/>
            <a:ext cx="6116320" cy="1384300"/>
          </a:xfrm>
        </p:spPr>
        <p:txBody>
          <a:bodyPr/>
          <a:p>
            <a:pPr algn="just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CORONA VIRUS ANALYSIS WITH SQL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-635" y="-635"/>
            <a:ext cx="6075680" cy="68592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075680" y="1240790"/>
            <a:ext cx="6116320" cy="5616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			</a:t>
            </a:r>
            <a:r>
              <a:rPr lang="en-US" b="1" u="sng">
                <a:sym typeface="+mn-ea"/>
              </a:rPr>
              <a:t>DAILY AVERAGE &amp; TRENDS</a:t>
            </a:r>
            <a:endParaRPr lang="en-US"/>
          </a:p>
        </p:txBody>
      </p:sp>
      <p:pic>
        <p:nvPicPr>
          <p:cNvPr id="11" name="Content Placeholder 10" descr="Screenshot (21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691005"/>
            <a:ext cx="6020435" cy="5257800"/>
          </a:xfrm>
          <a:prstGeom prst="rect">
            <a:avLst/>
          </a:prstGeom>
        </p:spPr>
      </p:pic>
      <p:pic>
        <p:nvPicPr>
          <p:cNvPr id="15" name="Content Placeholder 14" descr="Screenshot (25)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6545" y="1811020"/>
            <a:ext cx="5875020" cy="46297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7490"/>
            <a:ext cx="10515600" cy="815975"/>
          </a:xfrm>
        </p:spPr>
        <p:txBody>
          <a:bodyPr/>
          <a:p>
            <a:r>
              <a:rPr lang="en-US"/>
              <a:t>				</a:t>
            </a:r>
            <a:r>
              <a:rPr lang="en-US" b="1" u="sng"/>
              <a:t>KEY NOTE</a:t>
            </a:r>
            <a:endParaRPr lang="en-US" b="1" u="sng"/>
          </a:p>
        </p:txBody>
      </p:sp>
      <p:sp>
        <p:nvSpPr>
          <p:cNvPr id="100" name="Text Box 99"/>
          <p:cNvSpPr txBox="1"/>
          <p:nvPr/>
        </p:nvSpPr>
        <p:spPr>
          <a:xfrm>
            <a:off x="838200" y="1284605"/>
            <a:ext cx="10578465" cy="5073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/>
            <a:r>
              <a:rPr lang="en-US" sz="3200" b="1">
                <a:latin typeface="Calibri" panose="020F0502020204030204" charset="0"/>
                <a:cs typeface="等线" charset="0"/>
              </a:rPr>
              <a:t>Visualization Details</a:t>
            </a:r>
            <a:r>
              <a:rPr lang="en-US" b="0">
                <a:latin typeface="Calibri" panose="020F0502020204030204" charset="0"/>
                <a:cs typeface="等线" charset="0"/>
              </a:rPr>
              <a:t>:</a:t>
            </a:r>
            <a:endParaRPr lang="en-US" b="0">
              <a:latin typeface="Calibri" panose="020F0502020204030204" charset="0"/>
              <a:cs typeface="等线" charset="0"/>
            </a:endParaRPr>
          </a:p>
          <a:p>
            <a:pPr indent="0"/>
            <a:endParaRPr lang="en-US" b="0">
              <a:latin typeface="Calibri" panose="020F0502020204030204" charset="0"/>
              <a:cs typeface="等线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0">
                <a:latin typeface="Calibri" panose="020F0502020204030204" charset="0"/>
                <a:cs typeface="等线" charset="0"/>
              </a:rPr>
              <a:t>Daily averages of confirmed cases and recoveries.</a:t>
            </a:r>
            <a:endParaRPr lang="en-US" sz="2800" b="0">
              <a:latin typeface="Calibri" panose="020F0502020204030204" charset="0"/>
              <a:cs typeface="等线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sz="2800" b="0">
              <a:latin typeface="Calibri" panose="020F0502020204030204" charset="0"/>
              <a:cs typeface="等线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0">
                <a:latin typeface="Calibri" panose="020F0502020204030204" charset="0"/>
                <a:cs typeface="等线" charset="0"/>
              </a:rPr>
              <a:t>Trend analysis over the 18-month period from January 22, 2020, to June 13, 2021</a:t>
            </a:r>
            <a:r>
              <a:rPr lang="en-US" b="0">
                <a:latin typeface="Calibri" panose="020F0502020204030204" charset="0"/>
                <a:cs typeface="等线" charset="0"/>
              </a:rPr>
              <a:t>.</a:t>
            </a:r>
            <a:endParaRPr lang="en-US" b="0">
              <a:latin typeface="Calibri" panose="020F0502020204030204" charset="0"/>
              <a:cs typeface="等线" charset="0"/>
            </a:endParaRPr>
          </a:p>
          <a:p>
            <a:pPr indent="0"/>
            <a:endParaRPr lang="en-US" b="0">
              <a:latin typeface="Calibri" panose="020F0502020204030204" charset="0"/>
              <a:cs typeface="等线" charset="0"/>
            </a:endParaRPr>
          </a:p>
          <a:p>
            <a:pPr indent="0"/>
            <a:r>
              <a:rPr lang="en-US" sz="3200" b="1">
                <a:latin typeface="Calibri" panose="020F0502020204030204" charset="0"/>
                <a:cs typeface="等线" charset="0"/>
              </a:rPr>
              <a:t>Key Insights</a:t>
            </a:r>
            <a:r>
              <a:rPr lang="en-US" b="0">
                <a:latin typeface="Calibri" panose="020F0502020204030204" charset="0"/>
                <a:cs typeface="等线" charset="0"/>
              </a:rPr>
              <a:t>:</a:t>
            </a:r>
            <a:endParaRPr lang="en-US" b="0">
              <a:latin typeface="Calibri" panose="020F0502020204030204" charset="0"/>
              <a:cs typeface="等线" charset="0"/>
            </a:endParaRPr>
          </a:p>
          <a:p>
            <a:pPr indent="0"/>
            <a:endParaRPr lang="en-US" b="0">
              <a:latin typeface="Calibri" panose="020F0502020204030204" charset="0"/>
              <a:cs typeface="等线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800" b="0">
                <a:latin typeface="Calibri" panose="020F0502020204030204" charset="0"/>
                <a:cs typeface="等线" charset="0"/>
              </a:rPr>
              <a:t>Average of 2,157 confirmed cases per day.</a:t>
            </a:r>
            <a:endParaRPr lang="en-US" sz="2800" b="0">
              <a:latin typeface="Calibri" panose="020F0502020204030204" charset="0"/>
              <a:cs typeface="等线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sz="2800" b="0">
              <a:latin typeface="Calibri" panose="020F0502020204030204" charset="0"/>
              <a:cs typeface="等线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800" b="0">
                <a:latin typeface="Calibri" panose="020F0502020204030204" charset="0"/>
                <a:cs typeface="等线" charset="0"/>
              </a:rPr>
              <a:t>Average of 1,443 recoveries per day.</a:t>
            </a:r>
            <a:endParaRPr lang="en-US" sz="2800" b="0">
              <a:latin typeface="Calibri" panose="020F0502020204030204" charset="0"/>
              <a:cs typeface="等线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730"/>
            <a:ext cx="10515600" cy="608330"/>
          </a:xfrm>
        </p:spPr>
        <p:txBody>
          <a:bodyPr>
            <a:normAutofit fontScale="90000"/>
          </a:bodyPr>
          <a:p>
            <a:r>
              <a:rPr lang="en-US" b="1">
                <a:sym typeface="+mn-ea"/>
              </a:rPr>
              <a:t>			</a:t>
            </a:r>
            <a:r>
              <a:rPr lang="en-US" b="1" u="sng">
                <a:sym typeface="+mn-ea"/>
              </a:rPr>
              <a:t>REPORT/FINDINGS</a:t>
            </a:r>
            <a:endParaRPr lang="en-US" u="sng"/>
          </a:p>
        </p:txBody>
      </p:sp>
      <p:sp>
        <p:nvSpPr>
          <p:cNvPr id="3" name="Text Box 2"/>
          <p:cNvSpPr txBox="1"/>
          <p:nvPr/>
        </p:nvSpPr>
        <p:spPr>
          <a:xfrm>
            <a:off x="838200" y="734060"/>
            <a:ext cx="10829925" cy="59524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algn="just">
              <a:buFont typeface="Wingdings" panose="05000000000000000000" charset="0"/>
              <a:buNone/>
            </a:pPr>
            <a:r>
              <a:rPr lang="en-US" sz="3600" b="1">
                <a:sym typeface="+mn-ea"/>
              </a:rPr>
              <a:t>Global Insights</a:t>
            </a:r>
            <a:endParaRPr lang="en-US" sz="3600" b="1">
              <a:sym typeface="+mn-ea"/>
            </a:endParaRPr>
          </a:p>
          <a:p>
            <a:pPr indent="0" algn="just">
              <a:buFont typeface="Wingdings" panose="05000000000000000000" charset="0"/>
              <a:buNone/>
            </a:pPr>
            <a:endParaRPr lang="en-US" sz="3600" b="1"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800">
                <a:sym typeface="+mn-ea"/>
              </a:rPr>
              <a:t>Confirmed Cases:</a:t>
            </a:r>
            <a:endParaRPr lang="en-US" sz="2800">
              <a:sym typeface="+mn-ea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Total: 169,065,144</a:t>
            </a:r>
            <a:endParaRPr lang="en-US" sz="2800">
              <a:sym typeface="+mn-ea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Average: 2,157 cases/day</a:t>
            </a:r>
            <a:endParaRPr lang="en-US" sz="2800">
              <a:sym typeface="+mn-ea"/>
            </a:endParaRPr>
          </a:p>
          <a:p>
            <a:pPr lvl="1" indent="0" algn="just">
              <a:buFont typeface="Arial" panose="020B0604020202020204" pitchFamily="34" charset="0"/>
              <a:buNone/>
            </a:pPr>
            <a:endParaRPr lang="en-US" sz="2800">
              <a:sym typeface="+mn-ea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US" sz="2800">
                <a:sym typeface="+mn-ea"/>
              </a:rPr>
              <a:t>Deaths:</a:t>
            </a:r>
            <a:endParaRPr lang="en-US" sz="2800">
              <a:sym typeface="+mn-ea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Total: 3,647,894</a:t>
            </a:r>
            <a:endParaRPr lang="en-US" sz="2800">
              <a:sym typeface="+mn-ea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Average: 47 deaths/day</a:t>
            </a:r>
            <a:endParaRPr lang="en-US" sz="2800">
              <a:sym typeface="+mn-ea"/>
            </a:endParaRPr>
          </a:p>
          <a:p>
            <a:pPr indent="0" algn="just">
              <a:buFont typeface="Wingdings" panose="05000000000000000000" charset="0"/>
              <a:buNone/>
            </a:pPr>
            <a:endParaRPr lang="en-US" sz="2800"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800">
                <a:sym typeface="+mn-ea"/>
              </a:rPr>
              <a:t>Recoveries:</a:t>
            </a:r>
            <a:endParaRPr lang="en-US" sz="2800">
              <a:sym typeface="+mn-ea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Total: 113,089,548</a:t>
            </a:r>
            <a:endParaRPr lang="en-US" sz="2800">
              <a:sym typeface="+mn-ea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Average: 1,443 recoveries/day</a:t>
            </a:r>
            <a:endParaRPr lang="en-US" sz="280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58115"/>
            <a:ext cx="10515600" cy="720725"/>
          </a:xfrm>
        </p:spPr>
        <p:txBody>
          <a:bodyPr>
            <a:normAutofit fontScale="90000"/>
          </a:bodyPr>
          <a:p>
            <a:r>
              <a:rPr lang="en-US"/>
              <a:t>			</a:t>
            </a:r>
            <a:r>
              <a:rPr lang="en-US" b="1" u="sng"/>
              <a:t>REPORT/FINDINGS</a:t>
            </a:r>
            <a:endParaRPr lang="en-US" b="1" u="sng"/>
          </a:p>
        </p:txBody>
      </p:sp>
      <p:sp>
        <p:nvSpPr>
          <p:cNvPr id="7" name="Title 4"/>
          <p:cNvSpPr>
            <a:spLocks noGrp="1"/>
          </p:cNvSpPr>
          <p:nvPr/>
        </p:nvSpPr>
        <p:spPr>
          <a:xfrm>
            <a:off x="438150" y="1532255"/>
            <a:ext cx="10515600" cy="5581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algn="just">
              <a:buFont typeface="Wingdings" panose="05000000000000000000" charset="0"/>
            </a:pPr>
            <a:endParaRPr lang="en-US" sz="2800">
              <a:latin typeface="+mn-lt"/>
              <a:cs typeface="+mn-lt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89610" y="1387475"/>
            <a:ext cx="10940415" cy="50692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algn="just">
              <a:buFont typeface="Wingdings" panose="05000000000000000000" charset="0"/>
              <a:buNone/>
            </a:pPr>
            <a:r>
              <a:rPr lang="en-US" sz="3600" b="1">
                <a:sym typeface="+mn-ea"/>
              </a:rPr>
              <a:t>Country-Specific Insights</a:t>
            </a:r>
            <a:endParaRPr lang="en-US" sz="3600" b="1">
              <a:sym typeface="+mn-ea"/>
            </a:endParaRPr>
          </a:p>
          <a:p>
            <a:pPr indent="0" algn="just">
              <a:buFont typeface="Wingdings" panose="05000000000000000000" charset="0"/>
              <a:buNone/>
            </a:pPr>
            <a:endParaRPr lang="en-US" sz="3600" b="1">
              <a:sym typeface="+mn-ea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US" sz="2800" b="1">
                <a:sym typeface="+mn-ea"/>
              </a:rPr>
              <a:t>United States</a:t>
            </a:r>
            <a:r>
              <a:rPr lang="en-US" sz="2800">
                <a:sym typeface="+mn-ea"/>
              </a:rPr>
              <a:t>:  Highest number of confirmed cases and deaths.</a:t>
            </a:r>
            <a:endParaRPr lang="en-US" sz="2800">
              <a:sym typeface="+mn-ea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endParaRPr lang="en-US" sz="2800">
              <a:sym typeface="+mn-ea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US" sz="3200" b="1">
                <a:sym typeface="+mn-ea"/>
              </a:rPr>
              <a:t>India, Brazil, Turkey, Russia</a:t>
            </a:r>
            <a:r>
              <a:rPr lang="en-US" sz="3200">
                <a:sym typeface="+mn-ea"/>
              </a:rPr>
              <a:t>: </a:t>
            </a:r>
            <a:r>
              <a:rPr lang="en-US" sz="2800">
                <a:sym typeface="+mn-ea"/>
              </a:rPr>
              <a:t>Significant number of recoveries, indicating effective treatment protocols.</a:t>
            </a:r>
            <a:endParaRPr lang="en-US" sz="2800">
              <a:sym typeface="+mn-ea"/>
            </a:endParaRPr>
          </a:p>
          <a:p>
            <a:pPr indent="0" algn="just">
              <a:buFont typeface="Wingdings" panose="05000000000000000000" charset="0"/>
              <a:buNone/>
            </a:pPr>
            <a:endParaRPr lang="en-US" sz="2800"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800" b="1">
                <a:sym typeface="+mn-ea"/>
              </a:rPr>
              <a:t>Nigeria</a:t>
            </a:r>
            <a:r>
              <a:rPr lang="en-US" sz="2800">
                <a:sym typeface="+mn-ea"/>
              </a:rPr>
              <a:t>: Notable for its 1% death rate and 99% recovery rate from 167,066 confirmed cases.</a:t>
            </a:r>
            <a:endParaRPr lang="en-US" sz="2800">
              <a:sym typeface="+mn-ea"/>
            </a:endParaRPr>
          </a:p>
          <a:p>
            <a:endParaRPr lang="en-US" sz="2800" b="1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365"/>
            <a:ext cx="10515600" cy="927735"/>
          </a:xfrm>
        </p:spPr>
        <p:txBody>
          <a:bodyPr/>
          <a:p>
            <a:r>
              <a:rPr lang="en-US"/>
              <a:t>				</a:t>
            </a:r>
            <a:r>
              <a:rPr lang="en-US" b="1" u="sng"/>
              <a:t>CONCLUSION</a:t>
            </a:r>
            <a:endParaRPr lang="en-US" b="1" u="sng"/>
          </a:p>
        </p:txBody>
      </p:sp>
      <p:sp>
        <p:nvSpPr>
          <p:cNvPr id="100" name="Text Box 99"/>
          <p:cNvSpPr txBox="1"/>
          <p:nvPr/>
        </p:nvSpPr>
        <p:spPr>
          <a:xfrm>
            <a:off x="838200" y="1651000"/>
            <a:ext cx="10299700" cy="4402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marL="285750" indent="-285750" algn="just">
              <a:buFont typeface="Wingdings" panose="05000000000000000000" charset="0"/>
              <a:buChar char="Ø"/>
            </a:pPr>
            <a:r>
              <a:rPr lang="en-US" sz="2800" b="0">
                <a:latin typeface="Calibri" panose="020F0502020204030204" charset="0"/>
                <a:cs typeface="等线" charset="0"/>
              </a:rPr>
              <a:t>This analysis provides valuable insights into the spread and impact of COVID-19 globally.</a:t>
            </a:r>
            <a:endParaRPr lang="en-US" b="0">
              <a:latin typeface="Calibri" panose="020F0502020204030204" charset="0"/>
              <a:cs typeface="等线" charset="0"/>
            </a:endParaRPr>
          </a:p>
          <a:p>
            <a:pPr indent="0" algn="just"/>
            <a:endParaRPr lang="en-US" b="0">
              <a:latin typeface="Calibri" panose="020F0502020204030204" charset="0"/>
              <a:cs typeface="等线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sz="2800" b="0">
                <a:latin typeface="Calibri" panose="020F0502020204030204" charset="0"/>
                <a:cs typeface="等线" charset="0"/>
              </a:rPr>
              <a:t>By leveraging SQL and data visualization techniques, we can better understand the trends and outcomes associated with the pandemic, aiding in more effective public health responses and preparedness for future pandemics.</a:t>
            </a:r>
            <a:endParaRPr lang="en-US" sz="2800" b="0">
              <a:latin typeface="Calibri" panose="020F0502020204030204" charset="0"/>
              <a:cs typeface="等线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			</a:t>
            </a:r>
            <a:r>
              <a:rPr lang="en-US" b="1" u="sng"/>
              <a:t>NEXT STEPS</a:t>
            </a:r>
            <a:endParaRPr lang="en-US" b="1" u="sng"/>
          </a:p>
        </p:txBody>
      </p:sp>
      <p:sp>
        <p:nvSpPr>
          <p:cNvPr id="100" name="Text Box 99"/>
          <p:cNvSpPr txBox="1"/>
          <p:nvPr/>
        </p:nvSpPr>
        <p:spPr>
          <a:xfrm>
            <a:off x="582930" y="2105660"/>
            <a:ext cx="10331450" cy="36302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800" b="0">
                <a:latin typeface="Calibri" panose="020F0502020204030204" charset="0"/>
                <a:cs typeface="等线" charset="0"/>
              </a:rPr>
              <a:t>To do further analysis on vaccination rates and their impact on case and death rates.</a:t>
            </a:r>
            <a:endParaRPr lang="en-US" sz="2800" b="0">
              <a:latin typeface="Calibri" panose="020F0502020204030204" charset="0"/>
              <a:cs typeface="等线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sz="2800" b="0">
              <a:latin typeface="Calibri" panose="020F0502020204030204" charset="0"/>
              <a:cs typeface="等线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800" b="0">
                <a:latin typeface="Calibri" panose="020F0502020204030204" charset="0"/>
                <a:cs typeface="等线" charset="0"/>
              </a:rPr>
              <a:t>Conduct longitudinal studies on the socio-economic impact of the pandemic.</a:t>
            </a:r>
            <a:endParaRPr lang="en-US" sz="2800" b="0">
              <a:latin typeface="Calibri" panose="020F0502020204030204" charset="0"/>
              <a:cs typeface="等线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sz="2800" b="0">
              <a:latin typeface="Calibri" panose="020F0502020204030204" charset="0"/>
              <a:cs typeface="等线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800" b="0">
                <a:latin typeface="Calibri" panose="020F0502020204030204" charset="0"/>
                <a:cs typeface="等线" charset="0"/>
              </a:rPr>
              <a:t>To enhanced data collection methods for more granular insights.</a:t>
            </a:r>
            <a:endParaRPr lang="en-US" sz="2800" b="0">
              <a:latin typeface="Calibri" panose="020F0502020204030204" charset="0"/>
              <a:cs typeface="等线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			</a:t>
            </a:r>
            <a:r>
              <a:rPr lang="en-US" sz="4800" b="1" u="sng"/>
              <a:t>PROJECT OVERVIEW</a:t>
            </a:r>
            <a:endParaRPr lang="en-US" sz="4800" b="1" u="sng"/>
          </a:p>
        </p:txBody>
      </p:sp>
      <p:sp>
        <p:nvSpPr>
          <p:cNvPr id="6" name="Text Box 5"/>
          <p:cNvSpPr txBox="1"/>
          <p:nvPr/>
        </p:nvSpPr>
        <p:spPr>
          <a:xfrm>
            <a:off x="1012825" y="1998345"/>
            <a:ext cx="9554845" cy="42951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457200" indent="-457200" algn="just">
              <a:buFont typeface="Wingdings" panose="05000000000000000000" charset="0"/>
              <a:buChar char="Ø"/>
            </a:pPr>
            <a:r>
              <a:rPr lang="en-US" sz="2800">
                <a:sym typeface="+mn-ea"/>
              </a:rPr>
              <a:t>The COVID-19 pandemic has had a profound impact on global public health, underscoring the need for data-driven insights to understand the virus's spread. </a:t>
            </a:r>
            <a:endParaRPr lang="en-US" sz="2800">
              <a:sym typeface="+mn-ea"/>
            </a:endParaRPr>
          </a:p>
          <a:p>
            <a:pPr indent="0" algn="just">
              <a:buFont typeface="Wingdings" panose="05000000000000000000" charset="0"/>
              <a:buNone/>
            </a:pPr>
            <a:endParaRPr lang="en-US" sz="2800">
              <a:sym typeface="+mn-ea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US" sz="2800">
                <a:sym typeface="+mn-ea"/>
              </a:rPr>
              <a:t>This analysis of the CORONA VIRUS dataset aims to help healthcare professionals derive meaningful insights into the virus's global spread and improve emergency response strategies for future pandemics.</a:t>
            </a:r>
            <a:endParaRPr lang="en-US" sz="28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		</a:t>
            </a:r>
            <a:r>
              <a:rPr lang="en-US" b="1" u="sng"/>
              <a:t>METHODOLOGY/APPROACH</a:t>
            </a:r>
            <a:endParaRPr lang="en-US" b="1" u="sng"/>
          </a:p>
        </p:txBody>
      </p:sp>
      <p:sp>
        <p:nvSpPr>
          <p:cNvPr id="3" name="Text Box 2"/>
          <p:cNvSpPr txBox="1"/>
          <p:nvPr/>
        </p:nvSpPr>
        <p:spPr>
          <a:xfrm>
            <a:off x="508635" y="1691005"/>
            <a:ext cx="10639425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just">
              <a:buFont typeface="Wingdings" panose="05000000000000000000" charset="0"/>
              <a:buChar char="Ø"/>
            </a:pPr>
            <a:r>
              <a:rPr lang="en-US" sz="2800" b="1"/>
              <a:t>Data Acquisition </a:t>
            </a:r>
            <a:r>
              <a:rPr lang="en-US" sz="2800"/>
              <a:t>: The CORONA VIRUS dataset was imported into a Jupyter notebook.</a:t>
            </a:r>
            <a:endParaRPr lang="en-US" sz="2800"/>
          </a:p>
          <a:p>
            <a:pPr indent="0" algn="just">
              <a:buFont typeface="Wingdings" panose="05000000000000000000" charset="0"/>
              <a:buNone/>
            </a:pPr>
            <a:endParaRPr lang="en-US" sz="2800"/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US" sz="2800" b="1">
                <a:sym typeface="+mn-ea"/>
              </a:rPr>
              <a:t>Data Cleaning</a:t>
            </a:r>
            <a:r>
              <a:rPr lang="en-US" sz="2800">
                <a:sym typeface="+mn-ea"/>
              </a:rPr>
              <a:t>: Data cleaning and preprocessing were conducted to ensure the accuracy and reliability of the analysis results.</a:t>
            </a:r>
            <a:endParaRPr lang="en-US" sz="2800">
              <a:sym typeface="+mn-ea"/>
            </a:endParaRPr>
          </a:p>
          <a:p>
            <a:pPr indent="0" algn="just">
              <a:buFont typeface="Wingdings" panose="05000000000000000000" charset="0"/>
              <a:buNone/>
            </a:pPr>
            <a:endParaRPr lang="en-US" sz="2800">
              <a:sym typeface="+mn-ea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US" sz="2800" b="1"/>
              <a:t>Analytical Tools</a:t>
            </a:r>
            <a:r>
              <a:rPr lang="en-US" sz="2800"/>
              <a:t>: Analysis was conducted using Structured Query Language (SQL).</a:t>
            </a:r>
            <a:endParaRPr lang="en-US" sz="2800"/>
          </a:p>
          <a:p>
            <a:pPr marL="457200" indent="-457200" algn="just">
              <a:buFont typeface="Wingdings" panose="05000000000000000000" charset="0"/>
              <a:buChar char="Ø"/>
            </a:pPr>
            <a:endParaRPr lang="en-US" sz="2800"/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lang="en-US" sz="2800" b="1"/>
              <a:t>Visualization</a:t>
            </a:r>
            <a:r>
              <a:rPr lang="en-US" sz="2800"/>
              <a:t>: Key findings were visualized to enhance understanding and communication of the data insights.</a:t>
            </a: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	</a:t>
            </a:r>
            <a:r>
              <a:rPr lang="en-US" b="1" u="sng">
                <a:sym typeface="+mn-ea"/>
              </a:rPr>
              <a:t>GLOBAL SPREAD &amp; CASE DISTRIBUTION</a:t>
            </a:r>
            <a:endParaRPr lang="en-US" u="sng"/>
          </a:p>
        </p:txBody>
      </p:sp>
      <p:pic>
        <p:nvPicPr>
          <p:cNvPr id="5" name="Content Placeholder 4" descr="Screenshot (1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330" y="1444625"/>
            <a:ext cx="11847830" cy="52743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				</a:t>
            </a:r>
            <a:r>
              <a:rPr lang="en-US" b="1" u="sng"/>
              <a:t>KEY NOTE</a:t>
            </a:r>
            <a:endParaRPr lang="en-US" b="1" u="sng"/>
          </a:p>
        </p:txBody>
      </p:sp>
      <p:sp>
        <p:nvSpPr>
          <p:cNvPr id="100" name="Text Box 99"/>
          <p:cNvSpPr txBox="1"/>
          <p:nvPr/>
        </p:nvSpPr>
        <p:spPr>
          <a:xfrm>
            <a:off x="161925" y="1447165"/>
            <a:ext cx="10553065" cy="463994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sz="3200" b="1">
                <a:latin typeface="Calibri" panose="020F0502020204030204" charset="0"/>
                <a:cs typeface="等线" charset="0"/>
              </a:rPr>
              <a:t>Visualization Details</a:t>
            </a:r>
            <a:r>
              <a:rPr lang="en-US" sz="3200">
                <a:latin typeface="Calibri" panose="020F0502020204030204" charset="0"/>
                <a:cs typeface="等线" charset="0"/>
              </a:rPr>
              <a:t>:</a:t>
            </a:r>
            <a:endParaRPr lang="en-US" sz="3200" b="1">
              <a:latin typeface="Calibri" panose="020F0502020204030204" charset="0"/>
              <a:cs typeface="等线" charset="0"/>
            </a:endParaRPr>
          </a:p>
          <a:p>
            <a:pPr indent="0"/>
            <a:endParaRPr lang="en-US" sz="3200" b="1">
              <a:latin typeface="Calibri" panose="020F0502020204030204" charset="0"/>
              <a:cs typeface="等线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0">
                <a:latin typeface="Calibri" panose="020F0502020204030204" charset="0"/>
                <a:cs typeface="等线" charset="0"/>
              </a:rPr>
              <a:t>Map showing confirmed cases across 121 countries.</a:t>
            </a:r>
            <a:endParaRPr lang="en-US" sz="2800" b="0">
              <a:latin typeface="Calibri" panose="020F0502020204030204" charset="0"/>
              <a:cs typeface="等线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sz="2800" b="0">
              <a:latin typeface="Calibri" panose="020F0502020204030204" charset="0"/>
              <a:cs typeface="等线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0">
                <a:latin typeface="Calibri" panose="020F0502020204030204" charset="0"/>
                <a:cs typeface="等线" charset="0"/>
              </a:rPr>
              <a:t>Highlighted areas with the highest and lowest number of cases</a:t>
            </a:r>
            <a:r>
              <a:rPr lang="en-US" b="0">
                <a:latin typeface="Calibri" panose="020F0502020204030204" charset="0"/>
                <a:cs typeface="等线" charset="0"/>
              </a:rPr>
              <a:t>.</a:t>
            </a:r>
            <a:endParaRPr lang="en-US" b="0">
              <a:latin typeface="Calibri" panose="020F0502020204030204" charset="0"/>
              <a:cs typeface="等线" charset="0"/>
            </a:endParaRPr>
          </a:p>
          <a:p>
            <a:pPr indent="0"/>
            <a:r>
              <a:rPr lang="en-US" b="0">
                <a:latin typeface="Calibri" panose="020F0502020204030204" charset="0"/>
                <a:cs typeface="等线" charset="0"/>
              </a:rPr>
              <a:t>  </a:t>
            </a:r>
            <a:endParaRPr lang="en-US" b="0">
              <a:latin typeface="Calibri" panose="020F0502020204030204" charset="0"/>
              <a:cs typeface="等线" charset="0"/>
            </a:endParaRPr>
          </a:p>
          <a:p>
            <a:pPr indent="0"/>
            <a:r>
              <a:rPr lang="en-US" sz="3200" b="1">
                <a:latin typeface="Calibri" panose="020F0502020204030204" charset="0"/>
                <a:cs typeface="等线" charset="0"/>
              </a:rPr>
              <a:t>Key Insights</a:t>
            </a:r>
            <a:r>
              <a:rPr lang="en-US" b="0">
                <a:latin typeface="Calibri" panose="020F0502020204030204" charset="0"/>
                <a:cs typeface="等线" charset="0"/>
              </a:rPr>
              <a:t>:</a:t>
            </a:r>
            <a:endParaRPr lang="en-US" b="0">
              <a:latin typeface="Calibri" panose="020F0502020204030204" charset="0"/>
              <a:cs typeface="等线" charset="0"/>
            </a:endParaRPr>
          </a:p>
          <a:p>
            <a:pPr indent="0"/>
            <a:endParaRPr lang="en-US" b="0">
              <a:latin typeface="Calibri" panose="020F0502020204030204" charset="0"/>
              <a:cs typeface="等线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800" b="0">
                <a:latin typeface="Calibri" panose="020F0502020204030204" charset="0"/>
                <a:cs typeface="等线" charset="0"/>
              </a:rPr>
              <a:t>The US has the highest number of confirmed cases (33,461,982)</a:t>
            </a:r>
            <a:endParaRPr lang="en-US" sz="2800" b="0">
              <a:latin typeface="Calibri" panose="020F0502020204030204" charset="0"/>
              <a:cs typeface="等线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sz="2800" b="0">
              <a:latin typeface="Calibri" panose="020F0502020204030204" charset="0"/>
              <a:cs typeface="等线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800" b="0">
                <a:latin typeface="Calibri" panose="020F0502020204030204" charset="0"/>
                <a:cs typeface="等线" charset="0"/>
              </a:rPr>
              <a:t>Kiribati reported the lowest number of confirmed cases (2 cases)</a:t>
            </a:r>
            <a:endParaRPr lang="en-US" sz="2800" b="0">
              <a:latin typeface="Calibri" panose="020F0502020204030204" charset="0"/>
              <a:cs typeface="等线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		</a:t>
            </a:r>
            <a:r>
              <a:rPr lang="en-US" b="1" u="sng">
                <a:sym typeface="+mn-ea"/>
              </a:rPr>
              <a:t>DEATH &amp; MORTALITY RATE</a:t>
            </a:r>
            <a:endParaRPr lang="en-US" b="1" u="sng">
              <a:sym typeface="+mn-ea"/>
            </a:endParaRPr>
          </a:p>
        </p:txBody>
      </p:sp>
      <p:pic>
        <p:nvPicPr>
          <p:cNvPr id="6" name="Content Placeholder 5" descr="Screenshot (19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67690" y="1812925"/>
            <a:ext cx="5413375" cy="4712970"/>
          </a:xfrm>
          <a:prstGeom prst="rect">
            <a:avLst/>
          </a:prstGeom>
        </p:spPr>
      </p:pic>
      <p:pic>
        <p:nvPicPr>
          <p:cNvPr id="9" name="Content Placeholder 8" descr="Screenshot (24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76415" y="1812290"/>
            <a:ext cx="4841875" cy="39985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				</a:t>
            </a:r>
            <a:r>
              <a:rPr lang="en-US" b="1" u="sng"/>
              <a:t>KEY NOTE</a:t>
            </a:r>
            <a:r>
              <a:rPr lang="en-US"/>
              <a:t>	</a:t>
            </a:r>
            <a:endParaRPr lang="en-US" b="1" u="sng"/>
          </a:p>
        </p:txBody>
      </p:sp>
      <p:sp>
        <p:nvSpPr>
          <p:cNvPr id="100" name="Text Box 99"/>
          <p:cNvSpPr txBox="1"/>
          <p:nvPr/>
        </p:nvSpPr>
        <p:spPr>
          <a:xfrm>
            <a:off x="368935" y="1691005"/>
            <a:ext cx="11231245" cy="4850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/>
            <a:r>
              <a:rPr lang="en-US" sz="3200" b="1">
                <a:latin typeface="Calibri" panose="020F0502020204030204" charset="0"/>
                <a:cs typeface="等线" charset="0"/>
              </a:rPr>
              <a:t>Visualization Details</a:t>
            </a:r>
            <a:r>
              <a:rPr lang="en-US" b="0">
                <a:latin typeface="Calibri" panose="020F0502020204030204" charset="0"/>
                <a:cs typeface="等线" charset="0"/>
              </a:rPr>
              <a:t>:</a:t>
            </a:r>
            <a:endParaRPr lang="en-US" b="0">
              <a:latin typeface="Calibri" panose="020F0502020204030204" charset="0"/>
              <a:cs typeface="等线" charset="0"/>
            </a:endParaRPr>
          </a:p>
          <a:p>
            <a:pPr indent="0"/>
            <a:endParaRPr lang="en-US" b="0">
              <a:latin typeface="Calibri" panose="020F0502020204030204" charset="0"/>
              <a:cs typeface="等线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0">
                <a:latin typeface="Calibri" panose="020F0502020204030204" charset="0"/>
                <a:cs typeface="等线" charset="0"/>
              </a:rPr>
              <a:t>Bar chart comparing death tolls in different countries.</a:t>
            </a:r>
            <a:endParaRPr lang="en-US" sz="2800" b="0">
              <a:latin typeface="Calibri" panose="020F0502020204030204" charset="0"/>
              <a:cs typeface="等线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endParaRPr lang="en-US" sz="2800" b="0">
              <a:latin typeface="Calibri" panose="020F0502020204030204" charset="0"/>
              <a:cs typeface="等线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0">
                <a:latin typeface="Calibri" panose="020F0502020204030204" charset="0"/>
                <a:cs typeface="等线" charset="0"/>
              </a:rPr>
              <a:t> Pie chart showing the global death rate percentage.</a:t>
            </a:r>
            <a:endParaRPr lang="en-US" sz="2800" b="0">
              <a:latin typeface="Calibri" panose="020F0502020204030204" charset="0"/>
              <a:cs typeface="等线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sz="2800" b="0">
              <a:latin typeface="Calibri" panose="020F0502020204030204" charset="0"/>
              <a:cs typeface="等线" charset="0"/>
            </a:endParaRPr>
          </a:p>
          <a:p>
            <a:pPr indent="0"/>
            <a:r>
              <a:rPr lang="en-US" sz="3200" b="1">
                <a:latin typeface="Calibri" panose="020F0502020204030204" charset="0"/>
                <a:cs typeface="等线" charset="0"/>
              </a:rPr>
              <a:t>Key Insights</a:t>
            </a:r>
            <a:r>
              <a:rPr lang="en-US" b="0">
                <a:latin typeface="Calibri" panose="020F0502020204030204" charset="0"/>
                <a:cs typeface="等线" charset="0"/>
              </a:rPr>
              <a:t>:</a:t>
            </a:r>
            <a:endParaRPr lang="en-US" b="0">
              <a:latin typeface="Calibri" panose="020F0502020204030204" charset="0"/>
              <a:cs typeface="等线" charset="0"/>
            </a:endParaRPr>
          </a:p>
          <a:p>
            <a:pPr indent="0"/>
            <a:endParaRPr lang="en-US" b="0">
              <a:latin typeface="Calibri" panose="020F0502020204030204" charset="0"/>
              <a:cs typeface="等线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800" b="0">
                <a:latin typeface="Calibri" panose="020F0502020204030204" charset="0"/>
                <a:cs typeface="等线" charset="0"/>
              </a:rPr>
              <a:t>  The US has the highest number of deaths (599,769).</a:t>
            </a:r>
            <a:endParaRPr lang="en-US" sz="2800" b="0">
              <a:latin typeface="Calibri" panose="020F0502020204030204" charset="0"/>
              <a:cs typeface="等线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sz="2800" b="0">
              <a:latin typeface="Calibri" panose="020F0502020204030204" charset="0"/>
              <a:cs typeface="等线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800" b="0">
                <a:latin typeface="Calibri" panose="020F0502020204030204" charset="0"/>
                <a:cs typeface="等线" charset="0"/>
              </a:rPr>
              <a:t>  The global death rate stands at 2.1% of confirmed cases.</a:t>
            </a:r>
            <a:endParaRPr lang="en-US" sz="2800" b="0">
              <a:latin typeface="Calibri" panose="020F0502020204030204" charset="0"/>
              <a:cs typeface="等线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				</a:t>
            </a:r>
            <a:r>
              <a:rPr lang="en-US" b="1" u="sng">
                <a:sym typeface="+mn-ea"/>
              </a:rPr>
              <a:t>RECOVERIES</a:t>
            </a:r>
            <a:endParaRPr lang="en-US"/>
          </a:p>
        </p:txBody>
      </p:sp>
      <p:pic>
        <p:nvPicPr>
          <p:cNvPr id="7" name="Content Placeholder 6" descr="Screenshot (22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588770"/>
            <a:ext cx="5181600" cy="4589780"/>
          </a:xfrm>
          <a:prstGeom prst="rect">
            <a:avLst/>
          </a:prstGeom>
        </p:spPr>
      </p:pic>
      <p:pic>
        <p:nvPicPr>
          <p:cNvPr id="6" name="Content Placeholder 5" descr="Screenshot (16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588770"/>
            <a:ext cx="6096635" cy="45891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991235"/>
          </a:xfrm>
        </p:spPr>
        <p:txBody>
          <a:bodyPr/>
          <a:p>
            <a:r>
              <a:rPr lang="en-US"/>
              <a:t>				</a:t>
            </a:r>
            <a:r>
              <a:rPr lang="en-US" b="1" u="sng"/>
              <a:t>KEY NOTE</a:t>
            </a:r>
            <a:endParaRPr lang="en-US" b="1" u="sng"/>
          </a:p>
        </p:txBody>
      </p:sp>
      <p:sp>
        <p:nvSpPr>
          <p:cNvPr id="100" name="Text Box 99"/>
          <p:cNvSpPr txBox="1"/>
          <p:nvPr/>
        </p:nvSpPr>
        <p:spPr>
          <a:xfrm>
            <a:off x="288925" y="1165860"/>
            <a:ext cx="11391265" cy="50253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/>
            <a:r>
              <a:rPr lang="en-US" sz="3200" b="1">
                <a:latin typeface="Calibri" panose="020F0502020204030204" charset="0"/>
                <a:cs typeface="等线" charset="0"/>
              </a:rPr>
              <a:t>Visualization Details</a:t>
            </a:r>
            <a:r>
              <a:rPr lang="en-US" b="0">
                <a:latin typeface="Calibri" panose="020F0502020204030204" charset="0"/>
                <a:cs typeface="等线" charset="0"/>
              </a:rPr>
              <a:t>:</a:t>
            </a:r>
            <a:endParaRPr lang="en-US" b="0">
              <a:latin typeface="Calibri" panose="020F0502020204030204" charset="0"/>
              <a:cs typeface="等线" charset="0"/>
            </a:endParaRPr>
          </a:p>
          <a:p>
            <a:pPr indent="0"/>
            <a:endParaRPr lang="en-US" b="0">
              <a:latin typeface="Calibri" panose="020F0502020204030204" charset="0"/>
              <a:cs typeface="等线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0">
                <a:latin typeface="Calibri" panose="020F0502020204030204" charset="0"/>
                <a:cs typeface="等线" charset="0"/>
              </a:rPr>
              <a:t>Line graph showing the recovery trends over time.</a:t>
            </a:r>
            <a:endParaRPr lang="en-US" sz="2800" b="0">
              <a:latin typeface="Calibri" panose="020F0502020204030204" charset="0"/>
              <a:cs typeface="等线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sz="2800" b="0">
              <a:latin typeface="Calibri" panose="020F0502020204030204" charset="0"/>
              <a:cs typeface="等线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0">
                <a:latin typeface="Calibri" panose="020F0502020204030204" charset="0"/>
                <a:cs typeface="等线" charset="0"/>
              </a:rPr>
              <a:t>Comparative analysis of recoveries in the top 5 countries: India, Brazil, US, Turkey, and Russia</a:t>
            </a:r>
            <a:r>
              <a:rPr lang="en-US" b="0">
                <a:latin typeface="Calibri" panose="020F0502020204030204" charset="0"/>
                <a:cs typeface="等线" charset="0"/>
              </a:rPr>
              <a:t>.</a:t>
            </a:r>
            <a:endParaRPr lang="en-US" b="0">
              <a:latin typeface="Calibri" panose="020F0502020204030204" charset="0"/>
              <a:cs typeface="等线" charset="0"/>
            </a:endParaRPr>
          </a:p>
          <a:p>
            <a:pPr indent="0"/>
            <a:endParaRPr lang="en-US" b="0">
              <a:latin typeface="Calibri" panose="020F0502020204030204" charset="0"/>
              <a:cs typeface="等线" charset="0"/>
            </a:endParaRPr>
          </a:p>
          <a:p>
            <a:pPr indent="0"/>
            <a:r>
              <a:rPr lang="en-US" sz="3200" b="1">
                <a:latin typeface="Calibri" panose="020F0502020204030204" charset="0"/>
                <a:cs typeface="等线" charset="0"/>
              </a:rPr>
              <a:t>Key Insights</a:t>
            </a:r>
            <a:r>
              <a:rPr lang="en-US" b="0">
                <a:latin typeface="Calibri" panose="020F0502020204030204" charset="0"/>
                <a:cs typeface="等线" charset="0"/>
              </a:rPr>
              <a:t>:</a:t>
            </a:r>
            <a:endParaRPr lang="en-US" b="0">
              <a:latin typeface="Calibri" panose="020F0502020204030204" charset="0"/>
              <a:cs typeface="等线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0">
                <a:latin typeface="Calibri" panose="020F0502020204030204" charset="0"/>
                <a:cs typeface="等线" charset="0"/>
              </a:rPr>
              <a:t>The total number of recoveries globally is 113,089,548.</a:t>
            </a:r>
            <a:endParaRPr lang="en-US" sz="2800" b="0">
              <a:latin typeface="Calibri" panose="020F0502020204030204" charset="0"/>
              <a:cs typeface="等线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sz="2800" b="0">
              <a:latin typeface="Calibri" panose="020F0502020204030204" charset="0"/>
              <a:cs typeface="等线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0">
                <a:latin typeface="Calibri" panose="020F0502020204030204" charset="0"/>
                <a:cs typeface="等线" charset="0"/>
              </a:rPr>
              <a:t>India, Brazil, the US, Turkey, and Russia have the highest number of recoveries.</a:t>
            </a:r>
            <a:endParaRPr lang="en-US" sz="2800" b="0">
              <a:latin typeface="Calibri" panose="020F0502020204030204" charset="0"/>
              <a:cs typeface="等线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3098</Words>
  <Application>WPS Presentation</Application>
  <PresentationFormat>Widescreen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Times New Roman</vt:lpstr>
      <vt:lpstr>Wingdings</vt:lpstr>
      <vt:lpstr>Calibri</vt:lpstr>
      <vt:lpstr>等线</vt:lpstr>
      <vt:lpstr>Microsoft YaHei</vt:lpstr>
      <vt:lpstr>Arial Unicode MS</vt:lpstr>
      <vt:lpstr>Calibri Light</vt:lpstr>
      <vt:lpstr>Office Theme</vt:lpstr>
      <vt:lpstr>CORONA VIRUS ANALYSIS WITH SQL</vt:lpstr>
      <vt:lpstr>			PROJECT OVERVIEW</vt:lpstr>
      <vt:lpstr>		METHODOLOGY/APPROACH</vt:lpstr>
      <vt:lpstr>PowerPoint 演示文稿</vt:lpstr>
      <vt:lpstr>	GLOBAL SPREAD &amp; CASE DISTRIBUTION</vt:lpstr>
      <vt:lpstr>PowerPoint 演示文稿</vt:lpstr>
      <vt:lpstr>			DEATHS &amp; MORTALITY RATE</vt:lpstr>
      <vt:lpstr>PowerPoint 演示文稿</vt:lpstr>
      <vt:lpstr>				RECOVERIES</vt:lpstr>
      <vt:lpstr>PowerPoint 演示文稿</vt:lpstr>
      <vt:lpstr>			DAILY AVERAGE &amp; TRENDS</vt:lpstr>
      <vt:lpstr>			REPORT/FINDINGS</vt:lpstr>
      <vt:lpstr>			REPORT/FINDINGS</vt:lpstr>
      <vt:lpstr>				CONCLUSION</vt:lpstr>
      <vt:lpstr>			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	Corona Virus Analysis with SQL</dc:title>
  <dc:creator/>
  <cp:lastModifiedBy>Valeria Okiwelu</cp:lastModifiedBy>
  <cp:revision>17</cp:revision>
  <dcterms:created xsi:type="dcterms:W3CDTF">2024-06-11T16:59:00Z</dcterms:created>
  <dcterms:modified xsi:type="dcterms:W3CDTF">2024-06-15T05:24:12Z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CE57C70E8B2C47A6BA46F815EDC474C6_11</vt:lpwstr>
  </property>
  <property fmtid="{D5CDD505-2E9C-101B-9397-08002B2CF9AE}" pid="3" name="KSOProductBuildVer">
    <vt:lpwstr>1033-12.2.0.16909</vt:lpwstr>
  </property>
</Properties>
</file>