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66" r:id="rId11"/>
    <p:sldId id="267" r:id="rId12"/>
    <p:sldId id="25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57" d="100"/>
          <a:sy n="57" d="100"/>
        </p:scale>
        <p:origin x="78" y="16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B04044B-D570-41D5-AF87-72283CA7DD0B}" type="datetimeFigureOut">
              <a:rPr lang="en-US" smtClean="0"/>
              <a:t>2/20/2022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25A7F879-9B3B-43D4-BCDD-DDFA040837B9}" type="slidenum">
              <a:rPr lang="en-US" smtClean="0"/>
              <a:t>‹#›</a:t>
            </a:fld>
            <a:endParaRPr lang="en-US"/>
          </a:p>
        </p:txBody>
      </p:sp>
    </p:spTree>
    <p:extLst>
      <p:ext uri="{BB962C8B-B14F-4D97-AF65-F5344CB8AC3E}">
        <p14:creationId xmlns:p14="http://schemas.microsoft.com/office/powerpoint/2010/main" val="816749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04044B-D570-41D5-AF87-72283CA7DD0B}" type="datetimeFigureOut">
              <a:rPr lang="en-US" smtClean="0"/>
              <a:t>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7F879-9B3B-43D4-BCDD-DDFA040837B9}" type="slidenum">
              <a:rPr lang="en-US" smtClean="0"/>
              <a:t>‹#›</a:t>
            </a:fld>
            <a:endParaRPr lang="en-US"/>
          </a:p>
        </p:txBody>
      </p:sp>
    </p:spTree>
    <p:extLst>
      <p:ext uri="{BB962C8B-B14F-4D97-AF65-F5344CB8AC3E}">
        <p14:creationId xmlns:p14="http://schemas.microsoft.com/office/powerpoint/2010/main" val="17464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04044B-D570-41D5-AF87-72283CA7DD0B}" type="datetimeFigureOut">
              <a:rPr lang="en-US" smtClean="0"/>
              <a:t>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7F879-9B3B-43D4-BCDD-DDFA040837B9}" type="slidenum">
              <a:rPr lang="en-US" smtClean="0"/>
              <a:t>‹#›</a:t>
            </a:fld>
            <a:endParaRPr lang="en-US"/>
          </a:p>
        </p:txBody>
      </p:sp>
    </p:spTree>
    <p:extLst>
      <p:ext uri="{BB962C8B-B14F-4D97-AF65-F5344CB8AC3E}">
        <p14:creationId xmlns:p14="http://schemas.microsoft.com/office/powerpoint/2010/main" val="1246008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04044B-D570-41D5-AF87-72283CA7DD0B}" type="datetimeFigureOut">
              <a:rPr lang="en-US" smtClean="0"/>
              <a:t>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7F879-9B3B-43D4-BCDD-DDFA040837B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80614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04044B-D570-41D5-AF87-72283CA7DD0B}" type="datetimeFigureOut">
              <a:rPr lang="en-US" smtClean="0"/>
              <a:t>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7F879-9B3B-43D4-BCDD-DDFA040837B9}" type="slidenum">
              <a:rPr lang="en-US" smtClean="0"/>
              <a:t>‹#›</a:t>
            </a:fld>
            <a:endParaRPr lang="en-US"/>
          </a:p>
        </p:txBody>
      </p:sp>
    </p:spTree>
    <p:extLst>
      <p:ext uri="{BB962C8B-B14F-4D97-AF65-F5344CB8AC3E}">
        <p14:creationId xmlns:p14="http://schemas.microsoft.com/office/powerpoint/2010/main" val="3332090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B04044B-D570-41D5-AF87-72283CA7DD0B}" type="datetimeFigureOut">
              <a:rPr lang="en-US" smtClean="0"/>
              <a:t>2/20/2022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A7F879-9B3B-43D4-BCDD-DDFA040837B9}" type="slidenum">
              <a:rPr lang="en-US" smtClean="0"/>
              <a:t>‹#›</a:t>
            </a:fld>
            <a:endParaRPr lang="en-US"/>
          </a:p>
        </p:txBody>
      </p:sp>
    </p:spTree>
    <p:extLst>
      <p:ext uri="{BB962C8B-B14F-4D97-AF65-F5344CB8AC3E}">
        <p14:creationId xmlns:p14="http://schemas.microsoft.com/office/powerpoint/2010/main" val="642193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B04044B-D570-41D5-AF87-72283CA7DD0B}" type="datetimeFigureOut">
              <a:rPr lang="en-US" smtClean="0"/>
              <a:t>2/20/2022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A7F879-9B3B-43D4-BCDD-DDFA040837B9}" type="slidenum">
              <a:rPr lang="en-US" smtClean="0"/>
              <a:t>‹#›</a:t>
            </a:fld>
            <a:endParaRPr lang="en-US"/>
          </a:p>
        </p:txBody>
      </p:sp>
    </p:spTree>
    <p:extLst>
      <p:ext uri="{BB962C8B-B14F-4D97-AF65-F5344CB8AC3E}">
        <p14:creationId xmlns:p14="http://schemas.microsoft.com/office/powerpoint/2010/main" val="1957818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04044B-D570-41D5-AF87-72283CA7DD0B}"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7F879-9B3B-43D4-BCDD-DDFA040837B9}" type="slidenum">
              <a:rPr lang="en-US" smtClean="0"/>
              <a:t>‹#›</a:t>
            </a:fld>
            <a:endParaRPr lang="en-US"/>
          </a:p>
        </p:txBody>
      </p:sp>
    </p:spTree>
    <p:extLst>
      <p:ext uri="{BB962C8B-B14F-4D97-AF65-F5344CB8AC3E}">
        <p14:creationId xmlns:p14="http://schemas.microsoft.com/office/powerpoint/2010/main" val="15728613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04044B-D570-41D5-AF87-72283CA7DD0B}"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7F879-9B3B-43D4-BCDD-DDFA040837B9}" type="slidenum">
              <a:rPr lang="en-US" smtClean="0"/>
              <a:t>‹#›</a:t>
            </a:fld>
            <a:endParaRPr lang="en-US"/>
          </a:p>
        </p:txBody>
      </p:sp>
    </p:spTree>
    <p:extLst>
      <p:ext uri="{BB962C8B-B14F-4D97-AF65-F5344CB8AC3E}">
        <p14:creationId xmlns:p14="http://schemas.microsoft.com/office/powerpoint/2010/main" val="2313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04044B-D570-41D5-AF87-72283CA7DD0B}"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7F879-9B3B-43D4-BCDD-DDFA040837B9}" type="slidenum">
              <a:rPr lang="en-US" smtClean="0"/>
              <a:t>‹#›</a:t>
            </a:fld>
            <a:endParaRPr lang="en-US"/>
          </a:p>
        </p:txBody>
      </p:sp>
    </p:spTree>
    <p:extLst>
      <p:ext uri="{BB962C8B-B14F-4D97-AF65-F5344CB8AC3E}">
        <p14:creationId xmlns:p14="http://schemas.microsoft.com/office/powerpoint/2010/main" val="1760604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04044B-D570-41D5-AF87-72283CA7DD0B}"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7F879-9B3B-43D4-BCDD-DDFA040837B9}" type="slidenum">
              <a:rPr lang="en-US" smtClean="0"/>
              <a:t>‹#›</a:t>
            </a:fld>
            <a:endParaRPr lang="en-US"/>
          </a:p>
        </p:txBody>
      </p:sp>
    </p:spTree>
    <p:extLst>
      <p:ext uri="{BB962C8B-B14F-4D97-AF65-F5344CB8AC3E}">
        <p14:creationId xmlns:p14="http://schemas.microsoft.com/office/powerpoint/2010/main" val="12316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04044B-D570-41D5-AF87-72283CA7DD0B}" type="datetimeFigureOut">
              <a:rPr lang="en-US" smtClean="0"/>
              <a:t>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7F879-9B3B-43D4-BCDD-DDFA040837B9}" type="slidenum">
              <a:rPr lang="en-US" smtClean="0"/>
              <a:t>‹#›</a:t>
            </a:fld>
            <a:endParaRPr lang="en-US"/>
          </a:p>
        </p:txBody>
      </p:sp>
    </p:spTree>
    <p:extLst>
      <p:ext uri="{BB962C8B-B14F-4D97-AF65-F5344CB8AC3E}">
        <p14:creationId xmlns:p14="http://schemas.microsoft.com/office/powerpoint/2010/main" val="4079223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04044B-D570-41D5-AF87-72283CA7DD0B}" type="datetimeFigureOut">
              <a:rPr lang="en-US" smtClean="0"/>
              <a:t>2/20/2022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A7F879-9B3B-43D4-BCDD-DDFA040837B9}" type="slidenum">
              <a:rPr lang="en-US" smtClean="0"/>
              <a:t>‹#›</a:t>
            </a:fld>
            <a:endParaRPr lang="en-US"/>
          </a:p>
        </p:txBody>
      </p:sp>
    </p:spTree>
    <p:extLst>
      <p:ext uri="{BB962C8B-B14F-4D97-AF65-F5344CB8AC3E}">
        <p14:creationId xmlns:p14="http://schemas.microsoft.com/office/powerpoint/2010/main" val="1354460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04044B-D570-41D5-AF87-72283CA7DD0B}" type="datetimeFigureOut">
              <a:rPr lang="en-US" smtClean="0"/>
              <a:t>2/20/2022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A7F879-9B3B-43D4-BCDD-DDFA040837B9}" type="slidenum">
              <a:rPr lang="en-US" smtClean="0"/>
              <a:t>‹#›</a:t>
            </a:fld>
            <a:endParaRPr lang="en-US"/>
          </a:p>
        </p:txBody>
      </p:sp>
    </p:spTree>
    <p:extLst>
      <p:ext uri="{BB962C8B-B14F-4D97-AF65-F5344CB8AC3E}">
        <p14:creationId xmlns:p14="http://schemas.microsoft.com/office/powerpoint/2010/main" val="836898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04044B-D570-41D5-AF87-72283CA7DD0B}" type="datetimeFigureOut">
              <a:rPr lang="en-US" smtClean="0"/>
              <a:t>2/20/2022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A7F879-9B3B-43D4-BCDD-DDFA040837B9}" type="slidenum">
              <a:rPr lang="en-US" smtClean="0"/>
              <a:t>‹#›</a:t>
            </a:fld>
            <a:endParaRPr lang="en-US"/>
          </a:p>
        </p:txBody>
      </p:sp>
    </p:spTree>
    <p:extLst>
      <p:ext uri="{BB962C8B-B14F-4D97-AF65-F5344CB8AC3E}">
        <p14:creationId xmlns:p14="http://schemas.microsoft.com/office/powerpoint/2010/main" val="1497043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04044B-D570-41D5-AF87-72283CA7DD0B}" type="datetimeFigureOut">
              <a:rPr lang="en-US" smtClean="0"/>
              <a:t>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7F879-9B3B-43D4-BCDD-DDFA040837B9}" type="slidenum">
              <a:rPr lang="en-US" smtClean="0"/>
              <a:t>‹#›</a:t>
            </a:fld>
            <a:endParaRPr lang="en-US"/>
          </a:p>
        </p:txBody>
      </p:sp>
    </p:spTree>
    <p:extLst>
      <p:ext uri="{BB962C8B-B14F-4D97-AF65-F5344CB8AC3E}">
        <p14:creationId xmlns:p14="http://schemas.microsoft.com/office/powerpoint/2010/main" val="1727239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04044B-D570-41D5-AF87-72283CA7DD0B}" type="datetimeFigureOut">
              <a:rPr lang="en-US" smtClean="0"/>
              <a:t>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7F879-9B3B-43D4-BCDD-DDFA040837B9}" type="slidenum">
              <a:rPr lang="en-US" smtClean="0"/>
              <a:t>‹#›</a:t>
            </a:fld>
            <a:endParaRPr lang="en-US"/>
          </a:p>
        </p:txBody>
      </p:sp>
    </p:spTree>
    <p:extLst>
      <p:ext uri="{BB962C8B-B14F-4D97-AF65-F5344CB8AC3E}">
        <p14:creationId xmlns:p14="http://schemas.microsoft.com/office/powerpoint/2010/main" val="4125139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B04044B-D570-41D5-AF87-72283CA7DD0B}" type="datetimeFigureOut">
              <a:rPr lang="en-US" smtClean="0"/>
              <a:t>2/20/2022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5A7F879-9B3B-43D4-BCDD-DDFA040837B9}" type="slidenum">
              <a:rPr lang="en-US" smtClean="0"/>
              <a:t>‹#›</a:t>
            </a:fld>
            <a:endParaRPr lang="en-US"/>
          </a:p>
        </p:txBody>
      </p:sp>
    </p:spTree>
    <p:extLst>
      <p:ext uri="{BB962C8B-B14F-4D97-AF65-F5344CB8AC3E}">
        <p14:creationId xmlns:p14="http://schemas.microsoft.com/office/powerpoint/2010/main" val="34441786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8426D-7559-455C-A005-DF65D95B3C5D}"/>
              </a:ext>
            </a:extLst>
          </p:cNvPr>
          <p:cNvSpPr>
            <a:spLocks noGrp="1"/>
          </p:cNvSpPr>
          <p:nvPr>
            <p:ph type="ctrTitle"/>
          </p:nvPr>
        </p:nvSpPr>
        <p:spPr/>
        <p:txBody>
          <a:bodyPr/>
          <a:lstStyle/>
          <a:p>
            <a:r>
              <a:rPr lang="en-US" dirty="0"/>
              <a:t>Scrum-Agile Approach</a:t>
            </a:r>
          </a:p>
        </p:txBody>
      </p:sp>
    </p:spTree>
    <p:extLst>
      <p:ext uri="{BB962C8B-B14F-4D97-AF65-F5344CB8AC3E}">
        <p14:creationId xmlns:p14="http://schemas.microsoft.com/office/powerpoint/2010/main" val="15180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78BB0-208D-4FC8-9657-4222162EC721}"/>
              </a:ext>
            </a:extLst>
          </p:cNvPr>
          <p:cNvSpPr>
            <a:spLocks noGrp="1"/>
          </p:cNvSpPr>
          <p:nvPr>
            <p:ph type="title"/>
          </p:nvPr>
        </p:nvSpPr>
        <p:spPr/>
        <p:txBody>
          <a:bodyPr/>
          <a:lstStyle/>
          <a:p>
            <a:r>
              <a:rPr lang="en-US" dirty="0"/>
              <a:t>Agile or waterfall? (cont.)</a:t>
            </a:r>
          </a:p>
        </p:txBody>
      </p:sp>
      <p:sp>
        <p:nvSpPr>
          <p:cNvPr id="3" name="Content Placeholder 2">
            <a:extLst>
              <a:ext uri="{FF2B5EF4-FFF2-40B4-BE49-F238E27FC236}">
                <a16:creationId xmlns:a16="http://schemas.microsoft.com/office/drawing/2014/main" id="{730707E1-998E-450E-8F14-1EEBC1D4CD4E}"/>
              </a:ext>
            </a:extLst>
          </p:cNvPr>
          <p:cNvSpPr>
            <a:spLocks noGrp="1"/>
          </p:cNvSpPr>
          <p:nvPr>
            <p:ph idx="1"/>
          </p:nvPr>
        </p:nvSpPr>
        <p:spPr/>
        <p:txBody>
          <a:bodyPr>
            <a:normAutofit lnSpcReduction="10000"/>
          </a:bodyPr>
          <a:lstStyle/>
          <a:p>
            <a:r>
              <a:rPr lang="en-US" dirty="0"/>
              <a:t>Agile</a:t>
            </a:r>
          </a:p>
          <a:p>
            <a:pPr lvl="1"/>
            <a:r>
              <a:rPr lang="en-US" dirty="0"/>
              <a:t>Pros: Promotes teamwork and communication. Functions can be developed quickly and demonstrated to the client at the end of each short iteration. It is a flexible approach that works well for fixed or changing requirement. Little or no planning is required, saving time and money. </a:t>
            </a:r>
          </a:p>
          <a:p>
            <a:pPr lvl="1"/>
            <a:r>
              <a:rPr lang="en-US" dirty="0"/>
              <a:t>Cons: A strong understanding of the Agile approach is necessary for it to be successful. Customer interaction is necessary so if the client does not provide clear direction, then it can cause confusion and delays. There is little documentation generated which can lead to issues when transferring technology between teams or onboarding new members. </a:t>
            </a:r>
          </a:p>
        </p:txBody>
      </p:sp>
    </p:spTree>
    <p:extLst>
      <p:ext uri="{BB962C8B-B14F-4D97-AF65-F5344CB8AC3E}">
        <p14:creationId xmlns:p14="http://schemas.microsoft.com/office/powerpoint/2010/main" val="2568317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FCDA6-F9AC-44F6-BE16-72A2EA443B25}"/>
              </a:ext>
            </a:extLst>
          </p:cNvPr>
          <p:cNvSpPr>
            <a:spLocks noGrp="1"/>
          </p:cNvSpPr>
          <p:nvPr>
            <p:ph type="title"/>
          </p:nvPr>
        </p:nvSpPr>
        <p:spPr/>
        <p:txBody>
          <a:bodyPr/>
          <a:lstStyle/>
          <a:p>
            <a:r>
              <a:rPr lang="en-US" dirty="0"/>
              <a:t>Agile or waterfall? (cont.)	</a:t>
            </a:r>
          </a:p>
        </p:txBody>
      </p:sp>
      <p:sp>
        <p:nvSpPr>
          <p:cNvPr id="3" name="Content Placeholder 2">
            <a:extLst>
              <a:ext uri="{FF2B5EF4-FFF2-40B4-BE49-F238E27FC236}">
                <a16:creationId xmlns:a16="http://schemas.microsoft.com/office/drawing/2014/main" id="{21C10CD6-1E86-4D20-B283-9150DAFA12E1}"/>
              </a:ext>
            </a:extLst>
          </p:cNvPr>
          <p:cNvSpPr>
            <a:spLocks noGrp="1"/>
          </p:cNvSpPr>
          <p:nvPr>
            <p:ph idx="1"/>
          </p:nvPr>
        </p:nvSpPr>
        <p:spPr/>
        <p:txBody>
          <a:bodyPr/>
          <a:lstStyle/>
          <a:p>
            <a:r>
              <a:rPr lang="en-US" dirty="0"/>
              <a:t> Ultimately, with the scope of the SNHU Travel project and the lack </a:t>
            </a:r>
            <a:r>
              <a:rPr lang="en-US"/>
              <a:t>of clear initial </a:t>
            </a:r>
            <a:r>
              <a:rPr lang="en-US" dirty="0"/>
              <a:t>direction from the client, the Agile approach would be the more suitable choice in this instance. </a:t>
            </a:r>
          </a:p>
          <a:p>
            <a:r>
              <a:rPr lang="en-US" dirty="0"/>
              <a:t> The Agile approach encourages changes and that helped tremendously when the client presented the major changes to the focus on destination type and the swap to a slide-show style presentation. </a:t>
            </a:r>
          </a:p>
        </p:txBody>
      </p:sp>
    </p:spTree>
    <p:extLst>
      <p:ext uri="{BB962C8B-B14F-4D97-AF65-F5344CB8AC3E}">
        <p14:creationId xmlns:p14="http://schemas.microsoft.com/office/powerpoint/2010/main" val="2814634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3C5F-DA7E-43CE-8DEB-288BB3E71C3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E2F88CB-B0DC-496D-AAD0-9E3FD6B27343}"/>
              </a:ext>
            </a:extLst>
          </p:cNvPr>
          <p:cNvSpPr>
            <a:spLocks noGrp="1"/>
          </p:cNvSpPr>
          <p:nvPr>
            <p:ph idx="1"/>
          </p:nvPr>
        </p:nvSpPr>
        <p:spPr/>
        <p:txBody>
          <a:bodyPr>
            <a:normAutofit fontScale="92500" lnSpcReduction="20000"/>
          </a:bodyPr>
          <a:lstStyle/>
          <a:p>
            <a:r>
              <a:rPr lang="en-US" sz="2600" b="0" i="0" dirty="0">
                <a:effectLst/>
                <a:cs typeface="Times New Roman" panose="02020603050405020304" pitchFamily="18" charset="0"/>
              </a:rPr>
              <a:t>Charles G. Cobb. (2015). </a:t>
            </a:r>
            <a:r>
              <a:rPr lang="en-US" sz="2600" b="0" i="1" dirty="0">
                <a:effectLst/>
                <a:cs typeface="Times New Roman" panose="02020603050405020304" pitchFamily="18" charset="0"/>
              </a:rPr>
              <a:t>The Project Manager’s Guide to Mastering Agile : Principles and Practices for an Adaptive Approach</a:t>
            </a:r>
            <a:r>
              <a:rPr lang="en-US" sz="2600" b="0" i="0" dirty="0">
                <a:effectLst/>
                <a:cs typeface="Times New Roman" panose="02020603050405020304" pitchFamily="18" charset="0"/>
              </a:rPr>
              <a:t>. Wiley.</a:t>
            </a:r>
          </a:p>
          <a:p>
            <a:r>
              <a:rPr lang="en-US" sz="2600" dirty="0" err="1">
                <a:effectLst/>
                <a:cs typeface="Times New Roman" panose="02020603050405020304" pitchFamily="18" charset="0"/>
              </a:rPr>
              <a:t>Krysiak</a:t>
            </a:r>
            <a:r>
              <a:rPr lang="en-US" sz="2600" dirty="0">
                <a:effectLst/>
                <a:cs typeface="Times New Roman" panose="02020603050405020304" pitchFamily="18" charset="0"/>
              </a:rPr>
              <a:t>, P. (2021, March 11). </a:t>
            </a:r>
            <a:r>
              <a:rPr lang="en-US" sz="2600" i="1" dirty="0">
                <a:effectLst/>
                <a:cs typeface="Times New Roman" panose="02020603050405020304" pitchFamily="18" charset="0"/>
              </a:rPr>
              <a:t>Scrum: Read about the role of a tester in agile team.</a:t>
            </a:r>
            <a:r>
              <a:rPr lang="en-US" sz="2600" dirty="0">
                <a:effectLst/>
                <a:cs typeface="Times New Roman" panose="02020603050405020304" pitchFamily="18" charset="0"/>
              </a:rPr>
              <a:t> Nearshore Software Development Company - IT Outsourcing Services. Retrieved February 20, 2022, from https://www.nearshore-it.eu/articles/project-management-leadership/testers-role-in-a-scrum-team/ </a:t>
            </a:r>
          </a:p>
          <a:p>
            <a:r>
              <a:rPr lang="en-US" sz="2600" dirty="0">
                <a:cs typeface="Times New Roman" panose="02020603050405020304" pitchFamily="18" charset="0"/>
              </a:rPr>
              <a:t> </a:t>
            </a:r>
            <a:r>
              <a:rPr lang="en-US" sz="2600" i="1" dirty="0">
                <a:effectLst/>
              </a:rPr>
              <a:t>SDLC - Agile Model</a:t>
            </a:r>
            <a:r>
              <a:rPr lang="en-US" sz="2600" dirty="0">
                <a:effectLst/>
              </a:rPr>
              <a:t>. SDLC - Learn SDLC. (2021). Retrieved February 20, 2022, from https://www.tutorialspoint.com/sdlc/sdlc_agile_model.htm </a:t>
            </a:r>
          </a:p>
          <a:p>
            <a:endParaRPr lang="en-US" dirty="0">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9114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AE3FA-0875-4192-A466-16BE1B49B94A}"/>
              </a:ext>
            </a:extLst>
          </p:cNvPr>
          <p:cNvSpPr>
            <a:spLocks noGrp="1"/>
          </p:cNvSpPr>
          <p:nvPr>
            <p:ph type="title"/>
          </p:nvPr>
        </p:nvSpPr>
        <p:spPr/>
        <p:txBody>
          <a:bodyPr/>
          <a:lstStyle/>
          <a:p>
            <a:r>
              <a:rPr lang="en-US" dirty="0"/>
              <a:t>Scrum Master</a:t>
            </a:r>
          </a:p>
        </p:txBody>
      </p:sp>
      <p:sp>
        <p:nvSpPr>
          <p:cNvPr id="3" name="Content Placeholder 2">
            <a:extLst>
              <a:ext uri="{FF2B5EF4-FFF2-40B4-BE49-F238E27FC236}">
                <a16:creationId xmlns:a16="http://schemas.microsoft.com/office/drawing/2014/main" id="{3C808957-43DC-432B-A59D-86E06BEFBF7A}"/>
              </a:ext>
            </a:extLst>
          </p:cNvPr>
          <p:cNvSpPr>
            <a:spLocks noGrp="1"/>
          </p:cNvSpPr>
          <p:nvPr>
            <p:ph idx="1"/>
          </p:nvPr>
        </p:nvSpPr>
        <p:spPr/>
        <p:txBody>
          <a:bodyPr>
            <a:normAutofit lnSpcReduction="10000"/>
          </a:bodyPr>
          <a:lstStyle/>
          <a:p>
            <a:r>
              <a:rPr lang="en-US" dirty="0"/>
              <a:t>“Responsible for ensuring Scrum is understood and enacted” (Cobb, 2015)</a:t>
            </a:r>
          </a:p>
          <a:p>
            <a:r>
              <a:rPr lang="en-US" dirty="0"/>
              <a:t> Maximizes the value of the Scrum team by clarifying and guiding, acting as the “servant-leader”.</a:t>
            </a:r>
          </a:p>
          <a:p>
            <a:r>
              <a:rPr lang="en-US" dirty="0"/>
              <a:t> Facilitates Scrum events such as daily standups, sprint planning, sprint reviews, etc. as requested or needed.</a:t>
            </a:r>
          </a:p>
          <a:p>
            <a:r>
              <a:rPr lang="en-US" dirty="0"/>
              <a:t> Coaches the team so they can become self-organizing</a:t>
            </a:r>
          </a:p>
          <a:p>
            <a:r>
              <a:rPr lang="en-US" dirty="0"/>
              <a:t> Removes impediments identified by the development team</a:t>
            </a:r>
          </a:p>
        </p:txBody>
      </p:sp>
    </p:spTree>
    <p:extLst>
      <p:ext uri="{BB962C8B-B14F-4D97-AF65-F5344CB8AC3E}">
        <p14:creationId xmlns:p14="http://schemas.microsoft.com/office/powerpoint/2010/main" val="2119910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15E1D-13FF-4D05-AC8A-72003E5BABC1}"/>
              </a:ext>
            </a:extLst>
          </p:cNvPr>
          <p:cNvSpPr>
            <a:spLocks noGrp="1"/>
          </p:cNvSpPr>
          <p:nvPr>
            <p:ph type="title"/>
          </p:nvPr>
        </p:nvSpPr>
        <p:spPr/>
        <p:txBody>
          <a:bodyPr/>
          <a:lstStyle/>
          <a:p>
            <a:r>
              <a:rPr lang="en-US" dirty="0"/>
              <a:t>Product owner</a:t>
            </a:r>
          </a:p>
        </p:txBody>
      </p:sp>
      <p:sp>
        <p:nvSpPr>
          <p:cNvPr id="3" name="Content Placeholder 2">
            <a:extLst>
              <a:ext uri="{FF2B5EF4-FFF2-40B4-BE49-F238E27FC236}">
                <a16:creationId xmlns:a16="http://schemas.microsoft.com/office/drawing/2014/main" id="{F71BB0F7-AAA9-4018-A851-8B6EBEECAF3C}"/>
              </a:ext>
            </a:extLst>
          </p:cNvPr>
          <p:cNvSpPr>
            <a:spLocks noGrp="1"/>
          </p:cNvSpPr>
          <p:nvPr>
            <p:ph idx="1"/>
          </p:nvPr>
        </p:nvSpPr>
        <p:spPr/>
        <p:txBody>
          <a:bodyPr/>
          <a:lstStyle/>
          <a:p>
            <a:r>
              <a:rPr lang="en-US" dirty="0"/>
              <a:t> “Responsible for maximizing the value of the product and the work of the Development Team” (Cobb, 2015)</a:t>
            </a:r>
          </a:p>
          <a:p>
            <a:r>
              <a:rPr lang="en-US" dirty="0"/>
              <a:t> Creates and manages the Product Backlog</a:t>
            </a:r>
          </a:p>
          <a:p>
            <a:r>
              <a:rPr lang="en-US" dirty="0"/>
              <a:t> Decision maker for the project</a:t>
            </a:r>
          </a:p>
          <a:p>
            <a:r>
              <a:rPr lang="en-US" dirty="0"/>
              <a:t> Prioritizes the work that needs to be done and ensures that the Product Backlog is “visible, transparent, and clear to all” (Cobb, 2015)</a:t>
            </a:r>
          </a:p>
        </p:txBody>
      </p:sp>
    </p:spTree>
    <p:extLst>
      <p:ext uri="{BB962C8B-B14F-4D97-AF65-F5344CB8AC3E}">
        <p14:creationId xmlns:p14="http://schemas.microsoft.com/office/powerpoint/2010/main" val="3697515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6EF76-F553-4FCF-9152-6DEAF334F204}"/>
              </a:ext>
            </a:extLst>
          </p:cNvPr>
          <p:cNvSpPr>
            <a:spLocks noGrp="1"/>
          </p:cNvSpPr>
          <p:nvPr>
            <p:ph type="title"/>
          </p:nvPr>
        </p:nvSpPr>
        <p:spPr/>
        <p:txBody>
          <a:bodyPr/>
          <a:lstStyle/>
          <a:p>
            <a:r>
              <a:rPr lang="en-US" dirty="0"/>
              <a:t>Development team</a:t>
            </a:r>
          </a:p>
        </p:txBody>
      </p:sp>
      <p:sp>
        <p:nvSpPr>
          <p:cNvPr id="3" name="Content Placeholder 2">
            <a:extLst>
              <a:ext uri="{FF2B5EF4-FFF2-40B4-BE49-F238E27FC236}">
                <a16:creationId xmlns:a16="http://schemas.microsoft.com/office/drawing/2014/main" id="{1969CA17-0CC2-4692-9859-207838BDA858}"/>
              </a:ext>
            </a:extLst>
          </p:cNvPr>
          <p:cNvSpPr>
            <a:spLocks noGrp="1"/>
          </p:cNvSpPr>
          <p:nvPr>
            <p:ph idx="1"/>
          </p:nvPr>
        </p:nvSpPr>
        <p:spPr/>
        <p:txBody>
          <a:bodyPr/>
          <a:lstStyle/>
          <a:p>
            <a:r>
              <a:rPr lang="en-US" dirty="0"/>
              <a:t> “Professionals who do the work of delivering a potentially releasable increment of ‘Done’ product at the end of each Sprint” (Cobb, 2015)</a:t>
            </a:r>
          </a:p>
          <a:p>
            <a:r>
              <a:rPr lang="en-US" dirty="0"/>
              <a:t> Self-organizing. Must be able to “turn the Product Backlog into potentially releasable functionality” (Cobb, 2015)</a:t>
            </a:r>
          </a:p>
          <a:p>
            <a:r>
              <a:rPr lang="en-US" dirty="0"/>
              <a:t> There are no titles amongst the Development Team in Scrum</a:t>
            </a:r>
          </a:p>
          <a:p>
            <a:r>
              <a:rPr lang="en-US" dirty="0"/>
              <a:t> Accountability belongs to the team regardless of individual specialized skills or contributions</a:t>
            </a:r>
          </a:p>
        </p:txBody>
      </p:sp>
    </p:spTree>
    <p:extLst>
      <p:ext uri="{BB962C8B-B14F-4D97-AF65-F5344CB8AC3E}">
        <p14:creationId xmlns:p14="http://schemas.microsoft.com/office/powerpoint/2010/main" val="745784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B9824-646D-469B-B477-A46CCBB0E601}"/>
              </a:ext>
            </a:extLst>
          </p:cNvPr>
          <p:cNvSpPr>
            <a:spLocks noGrp="1"/>
          </p:cNvSpPr>
          <p:nvPr>
            <p:ph type="title"/>
          </p:nvPr>
        </p:nvSpPr>
        <p:spPr/>
        <p:txBody>
          <a:bodyPr/>
          <a:lstStyle/>
          <a:p>
            <a:r>
              <a:rPr lang="en-US" dirty="0"/>
              <a:t>Tester</a:t>
            </a:r>
          </a:p>
        </p:txBody>
      </p:sp>
      <p:sp>
        <p:nvSpPr>
          <p:cNvPr id="3" name="Content Placeholder 2">
            <a:extLst>
              <a:ext uri="{FF2B5EF4-FFF2-40B4-BE49-F238E27FC236}">
                <a16:creationId xmlns:a16="http://schemas.microsoft.com/office/drawing/2014/main" id="{F35A6CDE-DC80-4FCB-A878-4737343C57A5}"/>
              </a:ext>
            </a:extLst>
          </p:cNvPr>
          <p:cNvSpPr>
            <a:spLocks noGrp="1"/>
          </p:cNvSpPr>
          <p:nvPr>
            <p:ph idx="1"/>
          </p:nvPr>
        </p:nvSpPr>
        <p:spPr/>
        <p:txBody>
          <a:bodyPr/>
          <a:lstStyle/>
          <a:p>
            <a:r>
              <a:rPr lang="en-US" dirty="0"/>
              <a:t>“I</a:t>
            </a:r>
            <a:r>
              <a:rPr lang="en-US" b="0" i="0" dirty="0">
                <a:effectLst/>
              </a:rPr>
              <a:t>t is the tester’s role to ensure the quality of the developed product and the delivery process itself”</a:t>
            </a:r>
            <a:r>
              <a:rPr lang="en-US" dirty="0"/>
              <a:t> (</a:t>
            </a:r>
            <a:r>
              <a:rPr lang="en-US" dirty="0" err="1"/>
              <a:t>Krysiak</a:t>
            </a:r>
            <a:r>
              <a:rPr lang="en-US" dirty="0"/>
              <a:t>, 2021)</a:t>
            </a:r>
          </a:p>
          <a:p>
            <a:r>
              <a:rPr lang="en-US" dirty="0"/>
              <a:t> Helps the Product Owner develop the acceptance criteria for user stories</a:t>
            </a:r>
          </a:p>
          <a:p>
            <a:r>
              <a:rPr lang="en-US" dirty="0"/>
              <a:t> The Tester’s knowledge and expertise help to develop the “Definition of Done” during the development process to know when a particular element is finished</a:t>
            </a:r>
          </a:p>
        </p:txBody>
      </p:sp>
    </p:spTree>
    <p:extLst>
      <p:ext uri="{BB962C8B-B14F-4D97-AF65-F5344CB8AC3E}">
        <p14:creationId xmlns:p14="http://schemas.microsoft.com/office/powerpoint/2010/main" val="251323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8B48-F90B-4AA6-84AE-B7E4C9C503B9}"/>
              </a:ext>
            </a:extLst>
          </p:cNvPr>
          <p:cNvSpPr>
            <a:spLocks noGrp="1"/>
          </p:cNvSpPr>
          <p:nvPr>
            <p:ph type="title"/>
          </p:nvPr>
        </p:nvSpPr>
        <p:spPr/>
        <p:txBody>
          <a:bodyPr/>
          <a:lstStyle/>
          <a:p>
            <a:r>
              <a:rPr lang="en-US" dirty="0"/>
              <a:t>Phases of the </a:t>
            </a:r>
            <a:r>
              <a:rPr lang="en-US" dirty="0" err="1"/>
              <a:t>sdlc</a:t>
            </a:r>
            <a:r>
              <a:rPr lang="en-US" dirty="0"/>
              <a:t> in agile</a:t>
            </a:r>
          </a:p>
        </p:txBody>
      </p:sp>
      <p:sp>
        <p:nvSpPr>
          <p:cNvPr id="3" name="Content Placeholder 2">
            <a:extLst>
              <a:ext uri="{FF2B5EF4-FFF2-40B4-BE49-F238E27FC236}">
                <a16:creationId xmlns:a16="http://schemas.microsoft.com/office/drawing/2014/main" id="{0E8AF067-0CC9-4122-92C5-3C2EB97C7F49}"/>
              </a:ext>
            </a:extLst>
          </p:cNvPr>
          <p:cNvSpPr>
            <a:spLocks noGrp="1"/>
          </p:cNvSpPr>
          <p:nvPr>
            <p:ph idx="1"/>
          </p:nvPr>
        </p:nvSpPr>
        <p:spPr/>
        <p:txBody>
          <a:bodyPr>
            <a:normAutofit fontScale="92500" lnSpcReduction="10000"/>
          </a:bodyPr>
          <a:lstStyle/>
          <a:p>
            <a:r>
              <a:rPr lang="en-US" dirty="0"/>
              <a:t> Planning and Requirement Analysis: Agile is an adaptive development method rather than predictive. There is little detailed planning regarding future tasks and “the team adapts to the changing product requirements dynamically” (“SDLC – Agile Model”, 2021). Little requirements gathering takes place initially. Interaction with the customer is the backbone of the Agile approach to ensure a high-quality deliverable. </a:t>
            </a:r>
          </a:p>
          <a:p>
            <a:r>
              <a:rPr lang="en-US" dirty="0"/>
              <a:t> Designing: The Development Team decides how long each user story in the product backlog will take to develop and then the Product Owner organizes the Backlog, respectively. There is little pre-planning regarding the design of each individual feature. </a:t>
            </a:r>
          </a:p>
        </p:txBody>
      </p:sp>
    </p:spTree>
    <p:extLst>
      <p:ext uri="{BB962C8B-B14F-4D97-AF65-F5344CB8AC3E}">
        <p14:creationId xmlns:p14="http://schemas.microsoft.com/office/powerpoint/2010/main" val="3943319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E7F79-E9B7-4A5B-861D-A616C05A67EC}"/>
              </a:ext>
            </a:extLst>
          </p:cNvPr>
          <p:cNvSpPr>
            <a:spLocks noGrp="1"/>
          </p:cNvSpPr>
          <p:nvPr>
            <p:ph type="title"/>
          </p:nvPr>
        </p:nvSpPr>
        <p:spPr/>
        <p:txBody>
          <a:bodyPr/>
          <a:lstStyle/>
          <a:p>
            <a:r>
              <a:rPr lang="en-US" dirty="0"/>
              <a:t>Phases of the </a:t>
            </a:r>
            <a:r>
              <a:rPr lang="en-US" dirty="0" err="1"/>
              <a:t>sdlc</a:t>
            </a:r>
            <a:r>
              <a:rPr lang="en-US" dirty="0"/>
              <a:t> in agile (cont.)</a:t>
            </a:r>
          </a:p>
        </p:txBody>
      </p:sp>
      <p:sp>
        <p:nvSpPr>
          <p:cNvPr id="3" name="Content Placeholder 2">
            <a:extLst>
              <a:ext uri="{FF2B5EF4-FFF2-40B4-BE49-F238E27FC236}">
                <a16:creationId xmlns:a16="http://schemas.microsoft.com/office/drawing/2014/main" id="{C03BA895-0268-449D-99CC-042C83CC7E41}"/>
              </a:ext>
            </a:extLst>
          </p:cNvPr>
          <p:cNvSpPr>
            <a:spLocks noGrp="1"/>
          </p:cNvSpPr>
          <p:nvPr>
            <p:ph idx="1"/>
          </p:nvPr>
        </p:nvSpPr>
        <p:spPr/>
        <p:txBody>
          <a:bodyPr/>
          <a:lstStyle/>
          <a:p>
            <a:r>
              <a:rPr lang="en-US" dirty="0"/>
              <a:t> Building: Code is developed quickly in small, useable chunks that can be refactored afterwards once testing ensures it meets initial acceptance criteria.</a:t>
            </a:r>
          </a:p>
          <a:p>
            <a:r>
              <a:rPr lang="en-US" dirty="0"/>
              <a:t> Testing: The Tester works with the Development Team and the Product Owner to ensure that each iteration has a high-quality deliverable that meets the “Definition of Done” that has been previously agreed upon by the entire team. Testing focuses on meeting the acceptance criteria that was defined by the user story that the Product Owner created with the client.</a:t>
            </a:r>
          </a:p>
        </p:txBody>
      </p:sp>
    </p:spTree>
    <p:extLst>
      <p:ext uri="{BB962C8B-B14F-4D97-AF65-F5344CB8AC3E}">
        <p14:creationId xmlns:p14="http://schemas.microsoft.com/office/powerpoint/2010/main" val="2929685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7DE5-25D2-45AC-BF3D-8D91E4889B38}"/>
              </a:ext>
            </a:extLst>
          </p:cNvPr>
          <p:cNvSpPr>
            <a:spLocks noGrp="1"/>
          </p:cNvSpPr>
          <p:nvPr>
            <p:ph type="title"/>
          </p:nvPr>
        </p:nvSpPr>
        <p:spPr/>
        <p:txBody>
          <a:bodyPr/>
          <a:lstStyle/>
          <a:p>
            <a:r>
              <a:rPr lang="en-US" dirty="0"/>
              <a:t>Differences in the waterfall approach</a:t>
            </a:r>
          </a:p>
        </p:txBody>
      </p:sp>
      <p:sp>
        <p:nvSpPr>
          <p:cNvPr id="3" name="Content Placeholder 2">
            <a:extLst>
              <a:ext uri="{FF2B5EF4-FFF2-40B4-BE49-F238E27FC236}">
                <a16:creationId xmlns:a16="http://schemas.microsoft.com/office/drawing/2014/main" id="{2F9C89EB-D081-4ECE-81C9-C9EFD3C59C2B}"/>
              </a:ext>
            </a:extLst>
          </p:cNvPr>
          <p:cNvSpPr>
            <a:spLocks noGrp="1"/>
          </p:cNvSpPr>
          <p:nvPr>
            <p:ph idx="1"/>
          </p:nvPr>
        </p:nvSpPr>
        <p:spPr>
          <a:xfrm>
            <a:off x="1141412" y="2249486"/>
            <a:ext cx="9905999" cy="4303714"/>
          </a:xfrm>
        </p:spPr>
        <p:txBody>
          <a:bodyPr>
            <a:normAutofit fontScale="85000" lnSpcReduction="20000"/>
          </a:bodyPr>
          <a:lstStyle/>
          <a:p>
            <a:r>
              <a:rPr lang="en-US" dirty="0"/>
              <a:t> The traditional waterfall approach would have resulted in a much different experience with the SNHU Travel project.</a:t>
            </a:r>
          </a:p>
          <a:p>
            <a:r>
              <a:rPr lang="en-US" dirty="0"/>
              <a:t> Agile encourages change, however, the Waterfall approach relies heavily on predictive planning.</a:t>
            </a:r>
          </a:p>
          <a:p>
            <a:r>
              <a:rPr lang="en-US" dirty="0"/>
              <a:t> The changes that the customer requested, specifically the change to focus on wellness/detox retreats, would have resulted in long delays and significant refactoring of code and resources.</a:t>
            </a:r>
          </a:p>
          <a:p>
            <a:r>
              <a:rPr lang="en-US" dirty="0"/>
              <a:t> The Agile approach works on short iterations of the SDLC whereas the Waterfall approach would have to wait for the entire deliverable to be Done before it could be modified, or risk throwing out the current work and restarting it from the beginning of the SDLC. </a:t>
            </a:r>
          </a:p>
          <a:p>
            <a:r>
              <a:rPr lang="en-US" dirty="0"/>
              <a:t> The Waterfall approach would have been suitable in this instance due to the size of the project, however, the use of Agile approach allowed for a simpler adjustment regarding the changes requested by the client.  </a:t>
            </a:r>
          </a:p>
        </p:txBody>
      </p:sp>
    </p:spTree>
    <p:extLst>
      <p:ext uri="{BB962C8B-B14F-4D97-AF65-F5344CB8AC3E}">
        <p14:creationId xmlns:p14="http://schemas.microsoft.com/office/powerpoint/2010/main" val="2098176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5BFB3-3FCF-4FEF-A113-0D6F4B73C79D}"/>
              </a:ext>
            </a:extLst>
          </p:cNvPr>
          <p:cNvSpPr>
            <a:spLocks noGrp="1"/>
          </p:cNvSpPr>
          <p:nvPr>
            <p:ph type="title"/>
          </p:nvPr>
        </p:nvSpPr>
        <p:spPr/>
        <p:txBody>
          <a:bodyPr/>
          <a:lstStyle/>
          <a:p>
            <a:r>
              <a:rPr lang="en-US" dirty="0"/>
              <a:t>Agile or waterfall?</a:t>
            </a:r>
          </a:p>
        </p:txBody>
      </p:sp>
      <p:sp>
        <p:nvSpPr>
          <p:cNvPr id="3" name="Content Placeholder 2">
            <a:extLst>
              <a:ext uri="{FF2B5EF4-FFF2-40B4-BE49-F238E27FC236}">
                <a16:creationId xmlns:a16="http://schemas.microsoft.com/office/drawing/2014/main" id="{C90B7928-0647-4540-B837-6F99B555E59B}"/>
              </a:ext>
            </a:extLst>
          </p:cNvPr>
          <p:cNvSpPr>
            <a:spLocks noGrp="1"/>
          </p:cNvSpPr>
          <p:nvPr>
            <p:ph idx="1"/>
          </p:nvPr>
        </p:nvSpPr>
        <p:spPr>
          <a:xfrm>
            <a:off x="1141412" y="2249487"/>
            <a:ext cx="9905999" cy="4219046"/>
          </a:xfrm>
        </p:spPr>
        <p:txBody>
          <a:bodyPr>
            <a:normAutofit lnSpcReduction="10000"/>
          </a:bodyPr>
          <a:lstStyle/>
          <a:p>
            <a:r>
              <a:rPr lang="en-US" dirty="0"/>
              <a:t> When deciding between the two approaches, it is important to consider the scale of the project, the level of expertise of team members, the client, and more.</a:t>
            </a:r>
          </a:p>
          <a:p>
            <a:r>
              <a:rPr lang="en-US" dirty="0"/>
              <a:t>Waterfall:</a:t>
            </a:r>
          </a:p>
          <a:p>
            <a:pPr lvl="1"/>
            <a:r>
              <a:rPr lang="en-US" dirty="0"/>
              <a:t>Pros: The Waterfall approach is simple to use and easy to understand. The phases are well documented with understood milestones. This approach works well for smaller projects with requirements that are unlikely to change. </a:t>
            </a:r>
          </a:p>
          <a:p>
            <a:pPr lvl="1"/>
            <a:r>
              <a:rPr lang="en-US" dirty="0"/>
              <a:t>Cons: No working software is produced until late in the SDLC. It is not suited to projects where the requirements are at risk of changing. It can be difficult to measure progress within the individual stages.</a:t>
            </a:r>
          </a:p>
          <a:p>
            <a:endParaRPr lang="en-US" dirty="0"/>
          </a:p>
        </p:txBody>
      </p:sp>
    </p:spTree>
    <p:extLst>
      <p:ext uri="{BB962C8B-B14F-4D97-AF65-F5344CB8AC3E}">
        <p14:creationId xmlns:p14="http://schemas.microsoft.com/office/powerpoint/2010/main" val="41376720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95</TotalTime>
  <Words>1095</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Times New Roman</vt:lpstr>
      <vt:lpstr>Tw Cen MT</vt:lpstr>
      <vt:lpstr>Circuit</vt:lpstr>
      <vt:lpstr>Scrum-Agile Approach</vt:lpstr>
      <vt:lpstr>Scrum Master</vt:lpstr>
      <vt:lpstr>Product owner</vt:lpstr>
      <vt:lpstr>Development team</vt:lpstr>
      <vt:lpstr>Tester</vt:lpstr>
      <vt:lpstr>Phases of the sdlc in agile</vt:lpstr>
      <vt:lpstr>Phases of the sdlc in agile (cont.)</vt:lpstr>
      <vt:lpstr>Differences in the waterfall approach</vt:lpstr>
      <vt:lpstr>Agile or waterfall?</vt:lpstr>
      <vt:lpstr>Agile or waterfall? (cont.)</vt:lpstr>
      <vt:lpstr>Agile or waterfall? (cont.)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Scrum-Agile Approach</dc:title>
  <dc:creator>Jones, Andrew</dc:creator>
  <cp:lastModifiedBy>Jones, Andrew</cp:lastModifiedBy>
  <cp:revision>1</cp:revision>
  <dcterms:created xsi:type="dcterms:W3CDTF">2022-02-20T17:51:11Z</dcterms:created>
  <dcterms:modified xsi:type="dcterms:W3CDTF">2022-02-20T19:26:59Z</dcterms:modified>
</cp:coreProperties>
</file>