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09" r:id="rId3"/>
    <p:sldId id="459" r:id="rId4"/>
    <p:sldId id="460" r:id="rId5"/>
    <p:sldId id="461" r:id="rId6"/>
    <p:sldId id="467" r:id="rId7"/>
    <p:sldId id="462" r:id="rId8"/>
    <p:sldId id="463" r:id="rId9"/>
    <p:sldId id="259" r:id="rId10"/>
    <p:sldId id="436" r:id="rId11"/>
    <p:sldId id="384" r:id="rId12"/>
    <p:sldId id="385" r:id="rId13"/>
    <p:sldId id="386" r:id="rId14"/>
    <p:sldId id="387" r:id="rId15"/>
    <p:sldId id="388" r:id="rId16"/>
    <p:sldId id="455" r:id="rId17"/>
    <p:sldId id="456" r:id="rId18"/>
    <p:sldId id="390" r:id="rId19"/>
    <p:sldId id="391" r:id="rId20"/>
    <p:sldId id="393" r:id="rId21"/>
    <p:sldId id="451" r:id="rId22"/>
    <p:sldId id="421" r:id="rId23"/>
    <p:sldId id="453" r:id="rId24"/>
    <p:sldId id="420" r:id="rId25"/>
    <p:sldId id="452" r:id="rId26"/>
    <p:sldId id="392" r:id="rId27"/>
    <p:sldId id="424" r:id="rId28"/>
    <p:sldId id="454" r:id="rId29"/>
    <p:sldId id="425" r:id="rId30"/>
    <p:sldId id="395" r:id="rId31"/>
    <p:sldId id="438" r:id="rId32"/>
    <p:sldId id="397" r:id="rId33"/>
    <p:sldId id="408" r:id="rId34"/>
    <p:sldId id="433" r:id="rId35"/>
    <p:sldId id="464" r:id="rId36"/>
    <p:sldId id="465" r:id="rId37"/>
    <p:sldId id="407" r:id="rId38"/>
    <p:sldId id="419" r:id="rId39"/>
    <p:sldId id="422" r:id="rId40"/>
    <p:sldId id="401" r:id="rId41"/>
    <p:sldId id="426" r:id="rId42"/>
    <p:sldId id="439" r:id="rId43"/>
    <p:sldId id="440" r:id="rId44"/>
    <p:sldId id="427" r:id="rId45"/>
    <p:sldId id="441" r:id="rId46"/>
    <p:sldId id="466" r:id="rId47"/>
    <p:sldId id="403" r:id="rId48"/>
    <p:sldId id="418" r:id="rId49"/>
    <p:sldId id="423" r:id="rId50"/>
    <p:sldId id="405" r:id="rId51"/>
    <p:sldId id="404" r:id="rId52"/>
    <p:sldId id="413" r:id="rId53"/>
    <p:sldId id="457" r:id="rId54"/>
    <p:sldId id="409" r:id="rId55"/>
    <p:sldId id="444" r:id="rId56"/>
    <p:sldId id="445" r:id="rId57"/>
    <p:sldId id="410" r:id="rId58"/>
    <p:sldId id="458" r:id="rId59"/>
    <p:sldId id="446" r:id="rId60"/>
    <p:sldId id="448" r:id="rId61"/>
    <p:sldId id="449" r:id="rId62"/>
    <p:sldId id="414" r:id="rId63"/>
    <p:sldId id="415" r:id="rId64"/>
    <p:sldId id="430" r:id="rId65"/>
    <p:sldId id="417" r:id="rId66"/>
    <p:sldId id="431" r:id="rId67"/>
    <p:sldId id="437" r:id="rId68"/>
    <p:sldId id="450" r:id="rId69"/>
    <p:sldId id="432" r:id="rId70"/>
    <p:sldId id="442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wei Zhang" initials="JZ" lastIdx="0" clrIdx="0">
    <p:extLst>
      <p:ext uri="{19B8F6BF-5375-455C-9EA6-DF929625EA0E}">
        <p15:presenceInfo xmlns="" xmlns:p15="http://schemas.microsoft.com/office/powerpoint/2012/main" userId="2fcccc86a3c035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F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783" autoAdjust="0"/>
    <p:restoredTop sz="91616" autoAdjust="0"/>
  </p:normalViewPr>
  <p:slideViewPr>
    <p:cSldViewPr snapToGrid="0">
      <p:cViewPr varScale="1">
        <p:scale>
          <a:sx n="58" d="100"/>
          <a:sy n="58" d="100"/>
        </p:scale>
        <p:origin x="-64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84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6AEF5-F53F-4D7A-BED9-9A4D612C9925}" type="doc">
      <dgm:prSet loTypeId="urn:microsoft.com/office/officeart/2005/8/layout/hProcess3" loCatId="process" qsTypeId="urn:microsoft.com/office/officeart/2005/8/quickstyle/simple1" qsCatId="simple" csTypeId="urn:microsoft.com/office/officeart/2005/8/colors/accent0_3" csCatId="mainScheme" phldr="1"/>
      <dgm:spPr/>
    </dgm:pt>
    <dgm:pt modelId="{0220F85B-AA7A-4551-8C63-CF71FBB24D34}" type="pres">
      <dgm:prSet presAssocID="{6646AEF5-F53F-4D7A-BED9-9A4D612C9925}" presName="Name0" presStyleCnt="0">
        <dgm:presLayoutVars>
          <dgm:dir/>
          <dgm:animLvl val="lvl"/>
          <dgm:resizeHandles val="exact"/>
        </dgm:presLayoutVars>
      </dgm:prSet>
      <dgm:spPr/>
    </dgm:pt>
    <dgm:pt modelId="{CAC92416-2745-4BC9-BD81-1823955CAAE0}" type="pres">
      <dgm:prSet presAssocID="{6646AEF5-F53F-4D7A-BED9-9A4D612C9925}" presName="dummy" presStyleCnt="0"/>
      <dgm:spPr/>
    </dgm:pt>
    <dgm:pt modelId="{5F3405F8-E335-48A3-A4C2-D7F17D5B7F2A}" type="pres">
      <dgm:prSet presAssocID="{6646AEF5-F53F-4D7A-BED9-9A4D612C9925}" presName="linH" presStyleCnt="0"/>
      <dgm:spPr/>
    </dgm:pt>
    <dgm:pt modelId="{AA260C03-E304-4719-9809-9F267A371BF9}" type="pres">
      <dgm:prSet presAssocID="{6646AEF5-F53F-4D7A-BED9-9A4D612C9925}" presName="padding1" presStyleCnt="0"/>
      <dgm:spPr/>
    </dgm:pt>
    <dgm:pt modelId="{E747D3DF-AD75-48B7-85AF-55EAF455B648}" type="pres">
      <dgm:prSet presAssocID="{6646AEF5-F53F-4D7A-BED9-9A4D612C9925}" presName="padding2" presStyleCnt="0"/>
      <dgm:spPr/>
    </dgm:pt>
    <dgm:pt modelId="{5E597405-8B52-4361-A882-7F9BC37AA77D}" type="pres">
      <dgm:prSet presAssocID="{6646AEF5-F53F-4D7A-BED9-9A4D612C9925}" presName="negArrow" presStyleCnt="0"/>
      <dgm:spPr/>
    </dgm:pt>
    <dgm:pt modelId="{50DB458E-65B3-43CC-9733-FAB17A4DE25A}" type="pres">
      <dgm:prSet presAssocID="{6646AEF5-F53F-4D7A-BED9-9A4D612C9925}" presName="backgroundArrow" presStyleLbl="node1" presStyleIdx="0" presStyleCnt="1" custLinFactNeighborY="-4986"/>
      <dgm:spPr/>
      <dgm:t>
        <a:bodyPr/>
        <a:lstStyle/>
        <a:p>
          <a:endParaRPr lang="zh-CN" altLang="en-US"/>
        </a:p>
      </dgm:t>
    </dgm:pt>
  </dgm:ptLst>
  <dgm:cxnLst>
    <dgm:cxn modelId="{E8489656-1323-4078-8611-94E5C0CF9D5B}" type="presOf" srcId="{6646AEF5-F53F-4D7A-BED9-9A4D612C9925}" destId="{0220F85B-AA7A-4551-8C63-CF71FBB24D34}" srcOrd="0" destOrd="0" presId="urn:microsoft.com/office/officeart/2005/8/layout/hProcess3"/>
    <dgm:cxn modelId="{1F571174-3D11-4FBB-B123-5652946C255F}" type="presParOf" srcId="{0220F85B-AA7A-4551-8C63-CF71FBB24D34}" destId="{CAC92416-2745-4BC9-BD81-1823955CAAE0}" srcOrd="0" destOrd="0" presId="urn:microsoft.com/office/officeart/2005/8/layout/hProcess3"/>
    <dgm:cxn modelId="{D054DC64-8112-4D36-88DE-A53CC41B0A31}" type="presParOf" srcId="{0220F85B-AA7A-4551-8C63-CF71FBB24D34}" destId="{5F3405F8-E335-48A3-A4C2-D7F17D5B7F2A}" srcOrd="1" destOrd="0" presId="urn:microsoft.com/office/officeart/2005/8/layout/hProcess3"/>
    <dgm:cxn modelId="{C16632C8-C461-4A94-A3D6-3F0D86A5774E}" type="presParOf" srcId="{5F3405F8-E335-48A3-A4C2-D7F17D5B7F2A}" destId="{AA260C03-E304-4719-9809-9F267A371BF9}" srcOrd="0" destOrd="0" presId="urn:microsoft.com/office/officeart/2005/8/layout/hProcess3"/>
    <dgm:cxn modelId="{A4160A3C-052C-4198-BE44-B4F9A6DD25AC}" type="presParOf" srcId="{5F3405F8-E335-48A3-A4C2-D7F17D5B7F2A}" destId="{E747D3DF-AD75-48B7-85AF-55EAF455B648}" srcOrd="1" destOrd="0" presId="urn:microsoft.com/office/officeart/2005/8/layout/hProcess3"/>
    <dgm:cxn modelId="{4A711D6F-0F6D-49BA-8940-8C2C89DD0818}" type="presParOf" srcId="{5F3405F8-E335-48A3-A4C2-D7F17D5B7F2A}" destId="{5E597405-8B52-4361-A882-7F9BC37AA77D}" srcOrd="2" destOrd="0" presId="urn:microsoft.com/office/officeart/2005/8/layout/hProcess3"/>
    <dgm:cxn modelId="{AEDFF4BE-5B9F-4299-96E6-7F0627D13A89}" type="presParOf" srcId="{5F3405F8-E335-48A3-A4C2-D7F17D5B7F2A}" destId="{50DB458E-65B3-43CC-9733-FAB17A4DE25A}" srcOrd="3" destOrd="0" presId="urn:microsoft.com/office/officeart/2005/8/layout/hProcess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B458E-65B3-43CC-9733-FAB17A4DE25A}">
      <dsp:nvSpPr>
        <dsp:cNvPr id="0" name=""/>
        <dsp:cNvSpPr/>
      </dsp:nvSpPr>
      <dsp:spPr>
        <a:xfrm>
          <a:off x="0" y="0"/>
          <a:ext cx="1495758" cy="720000"/>
        </a:xfrm>
        <a:prstGeom prst="right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DE06-3C05-4648-B05E-CC561A23A35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20772-4F3C-420E-9F09-7E1DB058A9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70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3BF9F-012C-4C1B-B7CC-3B6F1ED35671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5012-2B13-4931-8F8C-E65878D1BB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37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082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664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447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255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255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13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92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334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789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8562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869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55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047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04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293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575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5012-2B13-4931-8F8C-E65878D1BB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9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-89"/>
            <a:ext cx="12192000" cy="685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54162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8471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625599"/>
            <a:ext cx="2628900" cy="45513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625599"/>
            <a:ext cx="7734300" cy="45513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008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404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33401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6358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2637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4247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0713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89100"/>
            <a:ext cx="3932237" cy="1143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689100"/>
            <a:ext cx="6172200" cy="4171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009900"/>
            <a:ext cx="3932237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9995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4986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498600"/>
            <a:ext cx="6172200" cy="4362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CC6FA-B313-4642-ADE7-205C52A16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6599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t="39702" r="1" b="39703"/>
          <a:stretch/>
        </p:blipFill>
        <p:spPr bwMode="auto">
          <a:xfrm>
            <a:off x="0" y="-89"/>
            <a:ext cx="12192000" cy="140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  <a:prstGeom prst="rect">
            <a:avLst/>
          </a:prstGeom>
          <a:effectLst>
            <a:glow rad="127000">
              <a:schemeClr val="tx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614"/>
            <a:ext cx="10515600" cy="46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0779-08CF-4DD2-B13A-6B5390BD3F33}" type="datetimeFigureOut">
              <a:rPr lang="zh-CN" altLang="en-US" smtClean="0"/>
              <a:pPr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786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none" kern="1200">
          <a:solidFill>
            <a:schemeClr val="bg1"/>
          </a:solidFill>
          <a:effectLst>
            <a:glow>
              <a:schemeClr val="accent1">
                <a:alpha val="40000"/>
              </a:schemeClr>
            </a:glow>
            <a:outerShdw blurRad="635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22.jpeg"/><Relationship Id="rId4" Type="http://schemas.openxmlformats.org/officeDocument/2006/relationships/image" Target="../media/image33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781" y="2578085"/>
            <a:ext cx="6051176" cy="1083847"/>
          </a:xfrm>
          <a:prstGeom prst="rect">
            <a:avLst/>
          </a:prstGeom>
          <a:solidFill>
            <a:srgbClr val="A2AD00"/>
          </a:solidFill>
          <a:effectLst>
            <a:glow rad="127000">
              <a:schemeClr val="tx1"/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marL="256032" algn="l">
              <a:defRPr sz="2800" b="0" baseline="0">
                <a:solidFill>
                  <a:schemeClr val="bg1"/>
                </a:solidFill>
              </a:defRPr>
            </a:lvl1pPr>
          </a:lstStyle>
          <a:p>
            <a:pPr marL="256032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635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漫淡安全算法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1">
                    <a:alpha val="40000"/>
                  </a:schemeClr>
                </a:glow>
                <a:outerShdw blurRad="635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88783" y="3786287"/>
            <a:ext cx="5755342" cy="982382"/>
          </a:xfrm>
        </p:spPr>
        <p:txBody>
          <a:bodyPr/>
          <a:lstStyle/>
          <a:p>
            <a:r>
              <a:rPr lang="zh-CN" altLang="en-US" i="1" dirty="0" smtClean="0"/>
              <a:t>陈绪绍，</a:t>
            </a:r>
            <a:r>
              <a:rPr lang="en-US" i="1" dirty="0" smtClean="0"/>
              <a:t>2015.9.13</a:t>
            </a:r>
            <a:endParaRPr lang="en-US" i="1" dirty="0"/>
          </a:p>
          <a:p>
            <a:r>
              <a:rPr lang="en-US" altLang="zh-CN" i="1" dirty="0" smtClean="0"/>
              <a:t>chenxushao@gmail.com</a:t>
            </a:r>
            <a:endParaRPr lang="en-US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438359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都用来干什么？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8" y="1819400"/>
            <a:ext cx="7972425" cy="2266950"/>
          </a:xfrm>
        </p:spPr>
      </p:pic>
      <p:sp>
        <p:nvSpPr>
          <p:cNvPr id="4" name="椭圆形标注 3"/>
          <p:cNvSpPr/>
          <p:nvPr/>
        </p:nvSpPr>
        <p:spPr>
          <a:xfrm>
            <a:off x="9182100" y="2013075"/>
            <a:ext cx="2365466" cy="1879600"/>
          </a:xfrm>
          <a:prstGeom prst="wedgeEllipseCallout">
            <a:avLst>
              <a:gd name="adj1" fmla="val -37711"/>
              <a:gd name="adj2" fmla="val 53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</p:spTree>
    <p:extLst>
      <p:ext uri="{BB962C8B-B14F-4D97-AF65-F5344CB8AC3E}">
        <p14:creationId xmlns="" xmlns:p14="http://schemas.microsoft.com/office/powerpoint/2010/main" val="4196398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都用来干什么？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1" y="1557589"/>
            <a:ext cx="9645478" cy="4643438"/>
          </a:xfrm>
        </p:spPr>
      </p:pic>
      <p:sp>
        <p:nvSpPr>
          <p:cNvPr id="5" name="椭圆形标注 4"/>
          <p:cNvSpPr/>
          <p:nvPr/>
        </p:nvSpPr>
        <p:spPr>
          <a:xfrm>
            <a:off x="6231071" y="1844971"/>
            <a:ext cx="3009900" cy="1879600"/>
          </a:xfrm>
          <a:prstGeom prst="wedgeEllipseCallout">
            <a:avLst>
              <a:gd name="adj1" fmla="val -37711"/>
              <a:gd name="adj2" fmla="val 53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检验数据的完整性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617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都用来干什么？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7" y="1718779"/>
            <a:ext cx="7734300" cy="4572000"/>
          </a:xfrm>
        </p:spPr>
      </p:pic>
      <p:sp>
        <p:nvSpPr>
          <p:cNvPr id="4" name="椭圆形标注 3"/>
          <p:cNvSpPr/>
          <p:nvPr/>
        </p:nvSpPr>
        <p:spPr>
          <a:xfrm>
            <a:off x="8739140" y="2328297"/>
            <a:ext cx="3009900" cy="1879600"/>
          </a:xfrm>
          <a:prstGeom prst="wedgeEllipseCallout">
            <a:avLst>
              <a:gd name="adj1" fmla="val -37711"/>
              <a:gd name="adj2" fmla="val 53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969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都用来干什么？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838200" y="2796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加密</a:t>
            </a:r>
            <a:r>
              <a:rPr lang="zh-CN" altLang="en-US" dirty="0" smtClean="0"/>
              <a:t>、数字指纹、数字签名、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4477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加密</a:t>
            </a:r>
            <a:r>
              <a:rPr lang="zh-CN" altLang="en-US" dirty="0"/>
              <a:t>有用</a:t>
            </a:r>
            <a:r>
              <a:rPr lang="zh-CN" altLang="en-US" dirty="0" smtClean="0"/>
              <a:t>吗？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298033" y="1624262"/>
            <a:ext cx="5991725" cy="3645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加密算法被</a:t>
            </a:r>
            <a:r>
              <a:rPr lang="zh-CN" altLang="en-US" dirty="0"/>
              <a:t>破解</a:t>
            </a:r>
            <a:r>
              <a:rPr lang="zh-CN" altLang="en-US" dirty="0" smtClean="0"/>
              <a:t>了（王小云）</a:t>
            </a: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 彩虹表（动辙几个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</a:p>
          <a:p>
            <a:pPr marL="0" indent="0" algn="ctr">
              <a:buNone/>
            </a:pPr>
            <a:r>
              <a:rPr lang="zh-CN" altLang="en-US" dirty="0"/>
              <a:t> 云端解密</a:t>
            </a:r>
          </a:p>
          <a:p>
            <a:pPr marL="0" indent="0" algn="ctr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社会</a:t>
            </a:r>
            <a:r>
              <a:rPr lang="zh-CN" altLang="en-US" dirty="0" smtClean="0"/>
              <a:t>工程</a:t>
            </a:r>
            <a:r>
              <a:rPr lang="zh-CN" altLang="en-US" dirty="0" smtClean="0"/>
              <a:t>学</a:t>
            </a: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 密码攻击</a:t>
            </a:r>
          </a:p>
          <a:p>
            <a:pPr marL="0" indent="0" algn="ctr">
              <a:buNone/>
            </a:pPr>
            <a:r>
              <a:rPr lang="zh-CN" altLang="en-US" dirty="0"/>
              <a:t> 拖库、撞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……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98033" y="5534528"/>
            <a:ext cx="7255042" cy="98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好像，然并卵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5114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加密</a:t>
            </a:r>
            <a:r>
              <a:rPr lang="zh-CN" altLang="en-US" dirty="0"/>
              <a:t>有用</a:t>
            </a:r>
            <a:r>
              <a:rPr lang="zh-CN" altLang="en-US" dirty="0" smtClean="0"/>
              <a:t>吗？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380875" y="2021305"/>
            <a:ext cx="5943599" cy="415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使用密码加盐</a:t>
            </a:r>
            <a:r>
              <a:rPr lang="en-US" altLang="zh-CN" dirty="0" smtClean="0"/>
              <a:t>hash</a:t>
            </a:r>
          </a:p>
          <a:p>
            <a:pPr marL="0" indent="0" algn="ctr">
              <a:buNone/>
            </a:pPr>
            <a:r>
              <a:rPr lang="zh-CN" altLang="en-US" dirty="0"/>
              <a:t>使用更安全的</a:t>
            </a: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稳固的网站安全设施</a:t>
            </a:r>
            <a:endParaRPr lang="zh-CN" altLang="en-US" dirty="0"/>
          </a:p>
          <a:p>
            <a:pPr marL="0" indent="0" algn="ctr">
              <a:buNone/>
            </a:pPr>
            <a:r>
              <a:rPr lang="zh-CN" altLang="en-US" dirty="0" smtClean="0"/>
              <a:t>使用强密码，消耗破解者的耐心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不使用同一个密码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经常更换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可靠的密钥保管</a:t>
            </a:r>
            <a:endParaRPr lang="zh-CN" altLang="en-US" dirty="0"/>
          </a:p>
          <a:p>
            <a:pPr marL="0" indent="0" algn="ctr">
              <a:buNone/>
            </a:pPr>
            <a:r>
              <a:rPr lang="zh-CN" altLang="en-US" dirty="0" smtClean="0"/>
              <a:t>变</a:t>
            </a:r>
            <a:r>
              <a:rPr lang="zh-CN" altLang="en-US" dirty="0"/>
              <a:t>聪明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2000" y="1636294"/>
            <a:ext cx="878306" cy="4957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直面然并卵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4542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所有加密算法背后的基本原理：只是过一下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128627" y="3723982"/>
            <a:ext cx="5943599" cy="13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移位、替换、分组、填充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4542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加密解密绕不过的</a:t>
            </a:r>
            <a:r>
              <a:rPr lang="en-US" altLang="zh-CN" dirty="0" smtClean="0"/>
              <a:t>Hex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Base64</a:t>
            </a:r>
            <a:endParaRPr lang="zh-CN" altLang="en-US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1734671" y="1658658"/>
            <a:ext cx="9510844" cy="519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为什么</a:t>
            </a:r>
            <a:r>
              <a:rPr lang="zh-CN" altLang="en-US" dirty="0" smtClean="0"/>
              <a:t>要十六进制？更</a:t>
            </a:r>
            <a:r>
              <a:rPr lang="zh-CN" altLang="en-US" dirty="0"/>
              <a:t>短，更美观，更</a:t>
            </a:r>
            <a:r>
              <a:rPr lang="zh-CN" altLang="en-US" dirty="0" smtClean="0"/>
              <a:t>对齐，便于文本交换与打印。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976718" y="3875351"/>
            <a:ext cx="9295692" cy="87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仅仅只是一种编码算法而已。它可以将一组二进制信息编码成可打印的字符，在网络上传输与展现。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2717" y="1636294"/>
            <a:ext cx="878306" cy="4957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转换都是可逆的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034" y="2208680"/>
            <a:ext cx="48672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9536" y="4822172"/>
            <a:ext cx="4953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6618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终于快要到正题了：消息摘要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2778919"/>
            <a:ext cx="6105525" cy="2152650"/>
          </a:xfrm>
        </p:spPr>
      </p:pic>
    </p:spTree>
    <p:extLst>
      <p:ext uri="{BB962C8B-B14F-4D97-AF65-F5344CB8AC3E}">
        <p14:creationId xmlns="" xmlns:p14="http://schemas.microsoft.com/office/powerpoint/2010/main" val="1798503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散列函数：特点、生成过程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33291133"/>
              </p:ext>
            </p:extLst>
          </p:nvPr>
        </p:nvGraphicFramePr>
        <p:xfrm>
          <a:off x="3665788" y="2347662"/>
          <a:ext cx="1495758" cy="76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1592178" y="2480102"/>
            <a:ext cx="1259305" cy="55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单向</a:t>
            </a:r>
            <a:endParaRPr lang="zh-CN" alt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592178" y="5064565"/>
            <a:ext cx="1259305" cy="55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离散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102" y="4605589"/>
            <a:ext cx="1724025" cy="1352550"/>
          </a:xfrm>
          <a:prstGeom prst="rect">
            <a:avLst/>
          </a:prstGeom>
        </p:spPr>
      </p:pic>
      <p:pic>
        <p:nvPicPr>
          <p:cNvPr id="15" name="内容占位符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67" y="3841457"/>
            <a:ext cx="3352800" cy="581025"/>
          </a:xfrm>
          <a:prstGeom prst="rect">
            <a:avLst/>
          </a:prstGeom>
        </p:spPr>
      </p:pic>
      <p:sp>
        <p:nvSpPr>
          <p:cNvPr id="16" name="右大括号 15"/>
          <p:cNvSpPr/>
          <p:nvPr/>
        </p:nvSpPr>
        <p:spPr>
          <a:xfrm>
            <a:off x="5811253" y="2658979"/>
            <a:ext cx="685800" cy="2957442"/>
          </a:xfrm>
          <a:prstGeom prst="rightBrace">
            <a:avLst>
              <a:gd name="adj1" fmla="val 8333"/>
              <a:gd name="adj2" fmla="val 49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8097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457" y="1636859"/>
            <a:ext cx="2592000" cy="7511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9952" y="1636859"/>
            <a:ext cx="5184000" cy="7511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63952" y="1636859"/>
            <a:ext cx="2592000" cy="751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52447" y="1636859"/>
            <a:ext cx="582850" cy="7511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838" y="3347797"/>
            <a:ext cx="2191813" cy="120032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漫淡加密解密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分享背景、内容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消息摘要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2905" y="4079447"/>
            <a:ext cx="2085975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常用加密算法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0" dirty="0" smtClean="0"/>
              <a:t>对称加密算法</a:t>
            </a:r>
            <a:endParaRPr lang="en-US" altLang="zh-CN" b="0" dirty="0" smtClean="0"/>
          </a:p>
          <a:p>
            <a:pPr algn="ctr"/>
            <a:r>
              <a:rPr lang="zh-CN" altLang="en-US" b="0" dirty="0" smtClean="0"/>
              <a:t>非对称加密算法</a:t>
            </a:r>
            <a:endParaRPr lang="en-US" altLang="zh-CN" b="0" dirty="0" smtClean="0"/>
          </a:p>
          <a:p>
            <a:pPr algn="ctr"/>
            <a:r>
              <a:rPr lang="zh-CN" altLang="en-US" b="0" dirty="0" smtClean="0"/>
              <a:t>数字信封</a:t>
            </a:r>
            <a:endParaRPr lang="en-US" altLang="zh-CN" b="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7228917" y="2717261"/>
            <a:ext cx="1647338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数字签名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认证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7532" y="5095109"/>
            <a:ext cx="2303560" cy="92333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扯闲篇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zh-CN" altLang="en-US" b="0" dirty="0" smtClean="0"/>
              <a:t>延伸</a:t>
            </a:r>
            <a:endParaRPr lang="en-US" altLang="zh-CN" b="0" dirty="0" smtClean="0"/>
          </a:p>
          <a:p>
            <a:pPr algn="ctr"/>
            <a:r>
              <a:rPr lang="zh-CN" altLang="en-US" b="0" dirty="0" smtClean="0"/>
              <a:t>图书、网站、公众号</a:t>
            </a:r>
            <a:endParaRPr lang="en-US" altLang="zh-CN" b="0" dirty="0" smtClean="0"/>
          </a:p>
        </p:txBody>
      </p:sp>
      <p:cxnSp>
        <p:nvCxnSpPr>
          <p:cNvPr id="17" name="肘形连接符 16"/>
          <p:cNvCxnSpPr>
            <a:stCxn id="4" idx="2"/>
            <a:endCxn id="10" idx="0"/>
          </p:cNvCxnSpPr>
          <p:nvPr/>
        </p:nvCxnSpPr>
        <p:spPr>
          <a:xfrm rot="16200000" flipH="1">
            <a:off x="1408222" y="2867273"/>
            <a:ext cx="959759" cy="128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11" idx="0"/>
          </p:cNvCxnSpPr>
          <p:nvPr/>
        </p:nvCxnSpPr>
        <p:spPr>
          <a:xfrm rot="5400000">
            <a:off x="4523218" y="2830713"/>
            <a:ext cx="1691410" cy="8060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2"/>
            <a:endCxn id="13" idx="3"/>
          </p:cNvCxnSpPr>
          <p:nvPr/>
        </p:nvCxnSpPr>
        <p:spPr>
          <a:xfrm rot="5400000">
            <a:off x="8941909" y="2322384"/>
            <a:ext cx="652390" cy="783697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4" idx="3"/>
          </p:cNvCxnSpPr>
          <p:nvPr/>
        </p:nvCxnSpPr>
        <p:spPr>
          <a:xfrm rot="5400000">
            <a:off x="9193114" y="3506015"/>
            <a:ext cx="3168737" cy="932780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8169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散列函数：</a:t>
            </a:r>
            <a:r>
              <a:rPr lang="zh-CN" altLang="en-US" dirty="0"/>
              <a:t>作用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2430377" y="3678362"/>
            <a:ext cx="8706853" cy="87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加密</a:t>
            </a:r>
            <a:r>
              <a:rPr lang="zh-CN" altLang="en-US" dirty="0" smtClean="0"/>
              <a:t>、数字指纹、数字签名、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62000" y="1636294"/>
            <a:ext cx="878306" cy="4957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重要的事情要多说几遍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260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信息摘要技术的代表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60761" y="1839626"/>
            <a:ext cx="6382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MD(Message Digest</a:t>
            </a:r>
            <a:r>
              <a:rPr lang="zh-CN" altLang="en-US" dirty="0" smtClean="0"/>
              <a:t>，消息摘要算法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SHA(Secure Hash Algorithm</a:t>
            </a:r>
            <a:r>
              <a:rPr lang="zh-CN" altLang="en-US" dirty="0" smtClean="0"/>
              <a:t>，安全散列</a:t>
            </a:r>
            <a:r>
              <a:rPr lang="en-US" altLang="zh-CN" dirty="0" smtClean="0"/>
              <a:t>[</a:t>
            </a:r>
            <a:r>
              <a:rPr lang="zh-CN" altLang="en-US" dirty="0" smtClean="0"/>
              <a:t>哈希</a:t>
            </a:r>
            <a:r>
              <a:rPr lang="en-US" altLang="zh-CN" dirty="0" smtClean="0"/>
              <a:t>]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MAC(Message Authentication Code</a:t>
            </a:r>
            <a:r>
              <a:rPr lang="zh-CN" altLang="en-US" dirty="0" smtClean="0"/>
              <a:t>，消息认证码算法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458705" y="4862599"/>
            <a:ext cx="3167381" cy="83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单向不可逆、离散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散列函数里的大路货：</a:t>
            </a:r>
            <a:r>
              <a:rPr lang="en-US" altLang="zh-CN" dirty="0" smtClean="0"/>
              <a:t>MD/SHA</a:t>
            </a:r>
            <a:r>
              <a:rPr lang="zh-CN" altLang="en-US" dirty="0" smtClean="0"/>
              <a:t>家族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78711" y="2754628"/>
            <a:ext cx="114300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待摘要串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064661" y="2540314"/>
            <a:ext cx="1571636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07801" y="2754628"/>
            <a:ext cx="165242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定长摘要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3"/>
            <a:endCxn id="8" idx="2"/>
          </p:cNvCxnSpPr>
          <p:nvPr/>
        </p:nvCxnSpPr>
        <p:spPr>
          <a:xfrm flipV="1">
            <a:off x="4421719" y="2997514"/>
            <a:ext cx="642942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6"/>
            <a:endCxn id="9" idx="1"/>
          </p:cNvCxnSpPr>
          <p:nvPr/>
        </p:nvCxnSpPr>
        <p:spPr>
          <a:xfrm>
            <a:off x="6636297" y="2997514"/>
            <a:ext cx="571504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散列函数里的大路货：</a:t>
            </a:r>
            <a:r>
              <a:rPr lang="en-US" altLang="zh-CN" dirty="0" smtClean="0"/>
              <a:t>MD/SHA</a:t>
            </a:r>
            <a:r>
              <a:rPr lang="zh-CN" altLang="en-US" dirty="0" smtClean="0"/>
              <a:t>家族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3697" y="1648003"/>
            <a:ext cx="3962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0651" y="3156464"/>
            <a:ext cx="82200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1844072" y="5814771"/>
            <a:ext cx="8425135" cy="46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/>
              <a:t>MessageDigest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digest = </a:t>
            </a:r>
            <a:r>
              <a:rPr lang="en-US" altLang="zh-CN" sz="2000" dirty="0" err="1"/>
              <a:t>MessageDigest.getInstance</a:t>
            </a:r>
            <a:r>
              <a:rPr lang="en-US" altLang="zh-CN" sz="2000" dirty="0"/>
              <a:t>(algorithm);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特殊说一下：</a:t>
            </a:r>
            <a:r>
              <a:rPr lang="en-US" altLang="zh-CN" dirty="0" err="1" smtClean="0"/>
              <a:t>HMac</a:t>
            </a:r>
            <a:r>
              <a:rPr lang="zh-CN" altLang="en-US" dirty="0" smtClean="0"/>
              <a:t>家族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930619" y="4374939"/>
            <a:ext cx="8647612" cy="1221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兼容了</a:t>
            </a:r>
            <a:r>
              <a:rPr lang="en-US" altLang="zh-CN" dirty="0"/>
              <a:t>MD</a:t>
            </a:r>
            <a:r>
              <a:rPr lang="zh-CN" altLang="en-US" dirty="0"/>
              <a:t>和</a:t>
            </a:r>
            <a:r>
              <a:rPr lang="en-US" altLang="zh-CN" dirty="0"/>
              <a:t>SHA</a:t>
            </a:r>
            <a:r>
              <a:rPr lang="zh-CN" altLang="en-US" dirty="0"/>
              <a:t>算法的特点，并在此基础上加入了密钥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zh-CN" altLang="en-US" dirty="0"/>
              <a:t>一种更为安全的消息摘要算法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95492" y="2106863"/>
            <a:ext cx="114300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待摘要串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514523" y="2237609"/>
            <a:ext cx="1852627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HMAC Hash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886895" y="2451923"/>
            <a:ext cx="16264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定长摘要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33" idx="1"/>
            <a:endCxn id="28" idx="2"/>
          </p:cNvCxnSpPr>
          <p:nvPr/>
        </p:nvCxnSpPr>
        <p:spPr>
          <a:xfrm rot="10800000" flipH="1">
            <a:off x="4140521" y="2694809"/>
            <a:ext cx="374001" cy="5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6"/>
            <a:endCxn id="29" idx="1"/>
          </p:cNvCxnSpPr>
          <p:nvPr/>
        </p:nvCxnSpPr>
        <p:spPr>
          <a:xfrm>
            <a:off x="6367150" y="2694809"/>
            <a:ext cx="519745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10" y="2885583"/>
            <a:ext cx="214967" cy="485183"/>
          </a:xfrm>
          <a:prstGeom prst="rect">
            <a:avLst/>
          </a:prstGeom>
        </p:spPr>
      </p:pic>
      <p:sp>
        <p:nvSpPr>
          <p:cNvPr id="33" name="右大括号 32"/>
          <p:cNvSpPr/>
          <p:nvPr/>
        </p:nvSpPr>
        <p:spPr>
          <a:xfrm>
            <a:off x="3842198" y="2099765"/>
            <a:ext cx="298324" cy="1200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28" grpId="0" animBg="1"/>
      <p:bldP spid="29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特殊说一下：</a:t>
            </a:r>
            <a:r>
              <a:rPr lang="en-US" altLang="zh-CN" dirty="0" err="1" smtClean="0"/>
              <a:t>HMac</a:t>
            </a:r>
            <a:r>
              <a:rPr lang="zh-CN" altLang="en-US" dirty="0" smtClean="0"/>
              <a:t>家族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341" y="1477604"/>
            <a:ext cx="6607460" cy="27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2755" y="4596633"/>
            <a:ext cx="6127203" cy="185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里如何使用各安全算法</a:t>
            </a:r>
            <a:endParaRPr lang="zh-CN" altLang="en-US" dirty="0"/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992220" y="1709300"/>
            <a:ext cx="10244847" cy="690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截止</a:t>
            </a:r>
            <a:r>
              <a:rPr lang="en-US" altLang="zh-CN" dirty="0"/>
              <a:t>JDK7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提供了大部分的安全算法的实现。</a:t>
            </a:r>
            <a:endParaRPr lang="zh-CN" altLang="en-US" dirty="0"/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1030941" y="2881916"/>
            <a:ext cx="10515600" cy="141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两个好工具：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Apache Commons Codec </a:t>
            </a:r>
          </a:p>
          <a:p>
            <a:pPr marL="0" indent="0">
              <a:buNone/>
            </a:pPr>
            <a:r>
              <a:rPr lang="en-US" altLang="zh-CN" dirty="0"/>
              <a:t>Bouncy Castle 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散列函数：小结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838200" y="2796758"/>
            <a:ext cx="10515600" cy="2900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所有前面描述的内容、算法，都只是摘要算法（散列函数），主要做的事情是：隐藏信息、验证数据完整性。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不是可逆的。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其实还不是真正意义上的加密算法。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散列函数：观点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838200" y="2159877"/>
            <a:ext cx="9819290" cy="356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在用户注册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登录模块中</a:t>
            </a:r>
            <a:r>
              <a:rPr lang="en-US" altLang="zh-CN" dirty="0" smtClean="0"/>
              <a:t>MD/SHA</a:t>
            </a:r>
            <a:r>
              <a:rPr lang="zh-CN" altLang="en-US" dirty="0" smtClean="0"/>
              <a:t>仍然是架构师的首选方案（通过随机加盐）。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SHA</a:t>
            </a:r>
            <a:r>
              <a:rPr lang="zh-CN" altLang="en-US" dirty="0" smtClean="0"/>
              <a:t>算法较之</a:t>
            </a:r>
            <a:r>
              <a:rPr lang="en-US" altLang="zh-CN" dirty="0" smtClean="0"/>
              <a:t>MD</a:t>
            </a:r>
            <a:r>
              <a:rPr lang="zh-CN" altLang="en-US" dirty="0" smtClean="0"/>
              <a:t>算法更为安全。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HMac</a:t>
            </a:r>
            <a:r>
              <a:rPr lang="zh-CN" altLang="en-US" dirty="0" smtClean="0"/>
              <a:t>主要应用在身份验证场景中。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如何传输敏感数据？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974668" y="3306211"/>
            <a:ext cx="7639594" cy="59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比如说：谍报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分享背景</a:t>
            </a:r>
            <a:endParaRPr lang="zh-CN" altLang="en-US" dirty="0"/>
          </a:p>
        </p:txBody>
      </p:sp>
      <p:pic>
        <p:nvPicPr>
          <p:cNvPr id="4" name="图片 3" descr="收银台接口文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975"/>
            <a:ext cx="12191999" cy="548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密码学是靠战争发家的！！！</a:t>
            </a:r>
          </a:p>
        </p:txBody>
      </p:sp>
      <p:pic>
        <p:nvPicPr>
          <p:cNvPr id="5" name="图片 4" descr="破译了二战德军密码系统(Enigma)的图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482725"/>
            <a:ext cx="4857750" cy="4791075"/>
          </a:xfrm>
          <a:prstGeom prst="rect">
            <a:avLst/>
          </a:prstGeom>
        </p:spPr>
      </p:pic>
      <p:pic>
        <p:nvPicPr>
          <p:cNvPr id="6" name="图片 5" descr="破译了密电的解放军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50" y="2363787"/>
            <a:ext cx="4762500" cy="3095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8185" y="6403459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破译了二战德军密码系统</a:t>
            </a:r>
            <a:r>
              <a:rPr lang="en-US" altLang="zh-CN" dirty="0" smtClean="0"/>
              <a:t>(Enigma)</a:t>
            </a:r>
            <a:r>
              <a:rPr lang="zh-CN" altLang="en-US" dirty="0" smtClean="0"/>
              <a:t>的图灵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8040" y="59044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破译了日军密电的通讯班战士们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7912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如何向总部传递加密情报？</a:t>
            </a:r>
          </a:p>
        </p:txBody>
      </p:sp>
      <p:pic>
        <p:nvPicPr>
          <p:cNvPr id="10" name="Picture 11" descr="be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223" y="1442347"/>
            <a:ext cx="1666881" cy="1766894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1166486" y="5097707"/>
            <a:ext cx="838200" cy="689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情报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gular Pentagon 5"/>
          <p:cNvSpPr/>
          <p:nvPr/>
        </p:nvSpPr>
        <p:spPr>
          <a:xfrm>
            <a:off x="3819442" y="4139951"/>
            <a:ext cx="1143000" cy="990600"/>
          </a:xfrm>
          <a:prstGeom prst="pen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加密情报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Notched Right Arrow 15"/>
          <p:cNvSpPr/>
          <p:nvPr/>
        </p:nvSpPr>
        <p:spPr>
          <a:xfrm>
            <a:off x="5182798" y="4500081"/>
            <a:ext cx="4293216" cy="1905000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网络传送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gular Pentagon 25"/>
          <p:cNvSpPr/>
          <p:nvPr/>
        </p:nvSpPr>
        <p:spPr>
          <a:xfrm>
            <a:off x="9587759" y="4964610"/>
            <a:ext cx="1143000" cy="9906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加密情报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6" descr="MI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7861" y="1718867"/>
            <a:ext cx="1619795" cy="1500464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090056" y="5329619"/>
            <a:ext cx="150903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26458" y="499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24" name="Flowchart: Decision 6"/>
          <p:cNvSpPr/>
          <p:nvPr/>
        </p:nvSpPr>
        <p:spPr>
          <a:xfrm>
            <a:off x="3699453" y="5786847"/>
            <a:ext cx="1371600" cy="73152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加号 25"/>
          <p:cNvSpPr/>
          <p:nvPr/>
        </p:nvSpPr>
        <p:spPr>
          <a:xfrm>
            <a:off x="4114082" y="5213013"/>
            <a:ext cx="540008" cy="471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lowchart: Decision 6"/>
          <p:cNvSpPr/>
          <p:nvPr/>
        </p:nvSpPr>
        <p:spPr>
          <a:xfrm>
            <a:off x="2090056" y="4374011"/>
            <a:ext cx="1100512" cy="57187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密钥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3413" y="3711693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创建</a:t>
            </a:r>
            <a:endParaRPr lang="zh-CN" altLang="en-US" dirty="0"/>
          </a:p>
        </p:txBody>
      </p:sp>
      <p:cxnSp>
        <p:nvCxnSpPr>
          <p:cNvPr id="9" name="肘形连接符 8"/>
          <p:cNvCxnSpPr/>
          <p:nvPr/>
        </p:nvCxnSpPr>
        <p:spPr>
          <a:xfrm rot="16200000" flipH="1">
            <a:off x="1956457" y="3708051"/>
            <a:ext cx="1117243" cy="177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2389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1355 -0.03888 L 0.14167 -0.23796 L 0.11875 -0.30949 L 0.08542 -0.44074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9" grpId="0" animBg="1"/>
      <p:bldP spid="19" grpId="1" animBg="1"/>
      <p:bldP spid="12" grpId="0" animBg="1"/>
      <p:bldP spid="23" grpId="0"/>
      <p:bldP spid="24" grpId="0" animBg="1"/>
      <p:bldP spid="26" grpId="0" animBg="1"/>
      <p:bldP spid="15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372" y="2737656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36922" y="2737656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4237576" y="3017854"/>
            <a:ext cx="2737756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63014" y="2756596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8" idx="3"/>
            <a:endCxn id="31" idx="1"/>
          </p:cNvCxnSpPr>
          <p:nvPr/>
        </p:nvCxnSpPr>
        <p:spPr>
          <a:xfrm>
            <a:off x="1810658" y="3260171"/>
            <a:ext cx="102626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586761" y="2756596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8" idx="3"/>
            <a:endCxn id="41" idx="1"/>
          </p:cNvCxnSpPr>
          <p:nvPr/>
        </p:nvCxnSpPr>
        <p:spPr>
          <a:xfrm>
            <a:off x="8369300" y="3279111"/>
            <a:ext cx="12174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8" y="2631216"/>
            <a:ext cx="585159" cy="58515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1" y="2602932"/>
            <a:ext cx="624958" cy="62495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17" y="1576142"/>
            <a:ext cx="214967" cy="485183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 flipV="1">
            <a:off x="2430049" y="1722792"/>
            <a:ext cx="2830883" cy="86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698069" y="1730822"/>
            <a:ext cx="2973522" cy="85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953984" y="2170257"/>
            <a:ext cx="12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公共密钥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20022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3014372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336683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9860430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960970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642846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93" name="左弧形箭头 92"/>
          <p:cNvSpPr/>
          <p:nvPr/>
        </p:nvSpPr>
        <p:spPr>
          <a:xfrm>
            <a:off x="4546948" y="2631216"/>
            <a:ext cx="407036" cy="1698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右弧形箭头 94"/>
          <p:cNvSpPr/>
          <p:nvPr/>
        </p:nvSpPr>
        <p:spPr>
          <a:xfrm>
            <a:off x="5962389" y="2631216"/>
            <a:ext cx="413359" cy="16989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73703" y="3502486"/>
            <a:ext cx="8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144316" y="412245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03" name="文本占位符 2"/>
          <p:cNvSpPr txBox="1">
            <a:spLocks/>
          </p:cNvSpPr>
          <p:nvPr/>
        </p:nvSpPr>
        <p:spPr>
          <a:xfrm>
            <a:off x="1448094" y="5990221"/>
            <a:ext cx="9022230" cy="468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只有一个密钥，发送和接收双方都使用这个密钥进行加密和解密</a:t>
            </a:r>
          </a:p>
        </p:txBody>
      </p:sp>
      <p:sp>
        <p:nvSpPr>
          <p:cNvPr id="104" name="矩形 103"/>
          <p:cNvSpPr/>
          <p:nvPr/>
        </p:nvSpPr>
        <p:spPr>
          <a:xfrm>
            <a:off x="720022" y="4831551"/>
            <a:ext cx="3183469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386294" y="4831551"/>
            <a:ext cx="3183469" cy="558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7833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</a:t>
            </a:r>
            <a:r>
              <a:rPr lang="en-US" altLang="zh-CN" dirty="0" smtClean="0"/>
              <a:t>DES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1988457" y="3320333"/>
            <a:ext cx="7953829" cy="5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问题：</a:t>
            </a:r>
            <a:r>
              <a:rPr lang="en-US" altLang="zh-CN" dirty="0" smtClean="0"/>
              <a:t>DES</a:t>
            </a:r>
            <a:r>
              <a:rPr lang="zh-CN" altLang="en-US" dirty="0" smtClean="0"/>
              <a:t>能以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作为密码吗？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呢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</a:t>
            </a:r>
            <a:r>
              <a:rPr lang="en-US" altLang="zh-CN" dirty="0" smtClean="0"/>
              <a:t>DES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2013857" y="2220687"/>
            <a:ext cx="7953829" cy="41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112521" y="2220687"/>
            <a:ext cx="9104086" cy="53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密钥长度是</a:t>
            </a:r>
            <a:r>
              <a:rPr lang="en-US" altLang="zh-CN" dirty="0"/>
              <a:t>64</a:t>
            </a:r>
            <a:r>
              <a:rPr lang="zh-CN" altLang="en-US" dirty="0"/>
              <a:t>位，如果超过</a:t>
            </a:r>
            <a:r>
              <a:rPr lang="en-US" altLang="zh-CN" dirty="0"/>
              <a:t>64</a:t>
            </a:r>
            <a:r>
              <a:rPr lang="zh-CN" altLang="en-US" dirty="0"/>
              <a:t>位，后面的不作计算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26006" y="3556519"/>
            <a:ext cx="93295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如使用</a:t>
            </a:r>
            <a:r>
              <a:rPr lang="en-US" altLang="zh-CN" sz="2000" dirty="0" err="1"/>
              <a:t>abcdefgh</a:t>
            </a:r>
            <a:r>
              <a:rPr lang="zh-CN" altLang="en-US" sz="2000" dirty="0"/>
              <a:t>加密的数据，可以用</a:t>
            </a:r>
            <a:r>
              <a:rPr lang="en-US" altLang="zh-CN" sz="2000" dirty="0" err="1"/>
              <a:t>abcdefghi</a:t>
            </a:r>
            <a:r>
              <a:rPr lang="zh-CN" altLang="en-US" sz="2000" dirty="0"/>
              <a:t>去解密</a:t>
            </a:r>
            <a:r>
              <a:rPr lang="en-US" altLang="zh-CN" sz="2000" dirty="0"/>
              <a:t>;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abcdefgh123</a:t>
            </a:r>
            <a:r>
              <a:rPr lang="zh-CN" altLang="en-US" sz="2000" dirty="0"/>
              <a:t>加密的数据，可以用</a:t>
            </a:r>
            <a:r>
              <a:rPr lang="en-US" altLang="zh-CN" sz="2000" dirty="0" err="1"/>
              <a:t>abcdefgh</a:t>
            </a:r>
            <a:r>
              <a:rPr lang="zh-CN" altLang="en-US" sz="2000" dirty="0"/>
              <a:t>去解密。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abcdefgh</a:t>
            </a:r>
            <a:r>
              <a:rPr lang="zh-CN" altLang="en-US" sz="2000" dirty="0"/>
              <a:t>和</a:t>
            </a:r>
            <a:r>
              <a:rPr lang="en-US" altLang="zh-CN" sz="2000" dirty="0"/>
              <a:t>abcdefgh123</a:t>
            </a:r>
            <a:r>
              <a:rPr lang="zh-CN" altLang="en-US" sz="2000" dirty="0"/>
              <a:t>加密的数据</a:t>
            </a:r>
            <a:r>
              <a:rPr lang="zh-CN" altLang="en-US" sz="2000" dirty="0" smtClean="0"/>
              <a:t>，密文均</a:t>
            </a:r>
            <a:r>
              <a:rPr lang="zh-CN" altLang="en-US" sz="2000" dirty="0"/>
              <a:t>是</a:t>
            </a:r>
            <a:r>
              <a:rPr lang="en-US" altLang="zh-CN" sz="2000" dirty="0"/>
              <a:t>fa1d498f58aa0694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十六进制）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对称加密技术的代表：不安全的</a:t>
            </a:r>
            <a:r>
              <a:rPr lang="en-US" altLang="zh-CN" dirty="0" smtClean="0"/>
              <a:t>DES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2013857" y="2220687"/>
            <a:ext cx="7953829" cy="41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131571" y="1973037"/>
            <a:ext cx="9104086" cy="170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密钥（实际上只用</a:t>
            </a:r>
            <a:r>
              <a:rPr lang="en-US" altLang="zh-CN" dirty="0" smtClean="0"/>
              <a:t>56</a:t>
            </a:r>
            <a:r>
              <a:rPr lang="zh-CN" altLang="en-US" dirty="0" smtClean="0"/>
              <a:t>）</a:t>
            </a:r>
          </a:p>
          <a:p>
            <a:pPr marL="0" indent="0" algn="ctr">
              <a:buNone/>
            </a:pPr>
            <a:r>
              <a:rPr lang="en-US" altLang="zh-CN" dirty="0" smtClean="0"/>
              <a:t>64</a:t>
            </a:r>
            <a:r>
              <a:rPr lang="zh-CN" altLang="en-US" dirty="0" smtClean="0"/>
              <a:t>位的数据块进行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次置换计算</a:t>
            </a:r>
          </a:p>
          <a:p>
            <a:pPr marL="0" indent="0" algn="ctr">
              <a:buNone/>
            </a:pPr>
            <a:r>
              <a:rPr lang="zh-CN" altLang="en-US" dirty="0" smtClean="0"/>
              <a:t>几个小时即可破译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97495" y="4492109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（换算成字节是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个，如果使用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，也就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</a:t>
            </a:r>
            <a:r>
              <a:rPr lang="en-US" altLang="zh-CN" dirty="0" smtClean="0"/>
              <a:t>DES</a:t>
            </a:r>
            <a:r>
              <a:rPr lang="zh-CN" altLang="en-US" dirty="0" smtClean="0"/>
              <a:t>的替代者</a:t>
            </a:r>
            <a:r>
              <a:rPr lang="en-US" altLang="zh-CN" dirty="0" smtClean="0"/>
              <a:t>AES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2013857" y="2220687"/>
            <a:ext cx="7953829" cy="41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131571" y="1973037"/>
            <a:ext cx="9104086" cy="170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三种密钥</a:t>
            </a:r>
          </a:p>
          <a:p>
            <a:pPr marL="0" indent="0" algn="ctr">
              <a:buNone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AES-128</a:t>
            </a:r>
            <a:r>
              <a:rPr lang="zh-CN" altLang="en-US" dirty="0" smtClean="0"/>
              <a:t>，破译时间需要</a:t>
            </a:r>
            <a:r>
              <a:rPr lang="en-US" altLang="zh-CN" dirty="0" smtClean="0"/>
              <a:t>1.49×10</a:t>
            </a:r>
            <a:r>
              <a:rPr lang="en-US" altLang="zh-CN" baseline="30000" dirty="0" smtClean="0"/>
              <a:t>10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</a:t>
            </a:r>
            <a:r>
              <a:rPr lang="zh-CN" altLang="en-US" dirty="0" smtClean="0"/>
              <a:t>技术：小结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257" y="1648326"/>
            <a:ext cx="9995485" cy="3448968"/>
          </a:xfrm>
        </p:spPr>
        <p:txBody>
          <a:bodyPr/>
          <a:lstStyle/>
          <a:p>
            <a:pPr lvl="1"/>
            <a:r>
              <a:rPr lang="zh-CN" altLang="en-US" sz="2800" dirty="0" smtClean="0"/>
              <a:t>优点 </a:t>
            </a:r>
          </a:p>
          <a:p>
            <a:pPr lvl="2"/>
            <a:r>
              <a:rPr lang="zh-CN" altLang="en-US" sz="2400" dirty="0" smtClean="0"/>
              <a:t>加密</a:t>
            </a:r>
            <a:r>
              <a:rPr lang="zh-CN" altLang="en-US" sz="2400" dirty="0"/>
              <a:t>速度</a:t>
            </a:r>
            <a:r>
              <a:rPr lang="zh-CN" altLang="en-US" sz="2400" dirty="0" smtClean="0"/>
              <a:t>快 </a:t>
            </a:r>
          </a:p>
          <a:p>
            <a:pPr lvl="2"/>
            <a:r>
              <a:rPr lang="zh-CN" altLang="en-US" sz="2400" dirty="0" smtClean="0"/>
              <a:t>保密性较高 </a:t>
            </a:r>
            <a:endParaRPr lang="en-US" altLang="zh-CN" sz="2400" dirty="0"/>
          </a:p>
          <a:p>
            <a:pPr lvl="2"/>
            <a:endParaRPr lang="zh-CN" altLang="en-US" sz="2400" dirty="0"/>
          </a:p>
          <a:p>
            <a:pPr lvl="1"/>
            <a:r>
              <a:rPr lang="zh-CN" altLang="en-US" sz="2800" dirty="0" smtClean="0"/>
              <a:t>缺点 </a:t>
            </a:r>
            <a:endParaRPr lang="zh-CN" altLang="en-US" sz="2800" dirty="0"/>
          </a:p>
          <a:p>
            <a:pPr lvl="2"/>
            <a:r>
              <a:rPr lang="zh-CN" altLang="en-US" sz="2400" dirty="0"/>
              <a:t>安全性依赖密钥的保护，密钥的分发过程比较</a:t>
            </a:r>
            <a:r>
              <a:rPr lang="zh-CN" altLang="en-US" sz="2400" dirty="0" smtClean="0"/>
              <a:t>复杂 </a:t>
            </a:r>
          </a:p>
          <a:p>
            <a:pPr lvl="2"/>
            <a:r>
              <a:rPr lang="zh-CN" altLang="en-US" sz="2400" dirty="0"/>
              <a:t>多方通信时密钥的组合数量会出现急速增加，密钥的维护成本高  </a:t>
            </a:r>
          </a:p>
          <a:p>
            <a:pPr lvl="2"/>
            <a:r>
              <a:rPr lang="zh-CN" altLang="en-US" sz="2400" dirty="0"/>
              <a:t>通信方必须事先交换密钥，不能进行身份</a:t>
            </a:r>
            <a:r>
              <a:rPr lang="zh-CN" altLang="en-US" sz="2400" dirty="0" smtClean="0"/>
              <a:t>认定</a:t>
            </a:r>
            <a:endParaRPr lang="en-US" altLang="zh-CN" sz="2400" dirty="0" smtClean="0"/>
          </a:p>
          <a:p>
            <a:pPr marL="914400" lvl="2" indent="0"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52915" y="5771703"/>
            <a:ext cx="11647250" cy="569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对称加密，常用于数据的存储，如本地文本文件的加密，数据库中私密信息的加密等</a:t>
            </a:r>
          </a:p>
        </p:txBody>
      </p:sp>
    </p:spTree>
    <p:extLst>
      <p:ext uri="{BB962C8B-B14F-4D97-AF65-F5344CB8AC3E}">
        <p14:creationId xmlns="" xmlns:p14="http://schemas.microsoft.com/office/powerpoint/2010/main" val="148826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</a:t>
            </a:r>
            <a:r>
              <a:rPr lang="en-US" altLang="zh-CN" dirty="0" smtClean="0"/>
              <a:t>DES/3DES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763" y="4271963"/>
            <a:ext cx="52482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1914525"/>
            <a:ext cx="5334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</a:t>
            </a:r>
            <a:r>
              <a:rPr lang="en-US" altLang="zh-CN" dirty="0" smtClean="0"/>
              <a:t>AES/IDEA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838325"/>
            <a:ext cx="601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7088" y="3967163"/>
            <a:ext cx="58769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05959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分享背景</a:t>
            </a:r>
            <a:endParaRPr lang="zh-CN" altLang="en-US" dirty="0"/>
          </a:p>
        </p:txBody>
      </p:sp>
      <p:pic>
        <p:nvPicPr>
          <p:cNvPr id="5" name="图片 4" descr="火车票摘要签名代码片段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" y="1863338"/>
            <a:ext cx="12099235" cy="4404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对称加密技术的代表：大集合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2524125" y="2619376"/>
            <a:ext cx="7991475" cy="276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</a:t>
            </a:r>
            <a:r>
              <a:rPr lang="zh-CN" altLang="en-US" dirty="0" smtClean="0"/>
              <a:t>（数据加密标准）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3DES</a:t>
            </a:r>
            <a:r>
              <a:rPr lang="zh-CN" altLang="en-US" dirty="0"/>
              <a:t>（</a:t>
            </a:r>
            <a:r>
              <a:rPr lang="en-US" altLang="zh-CN" dirty="0" err="1"/>
              <a:t>DESede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AES </a:t>
            </a:r>
            <a:r>
              <a:rPr lang="zh-CN" altLang="en-US" dirty="0" smtClean="0"/>
              <a:t>（高级加密标准）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Blowfish</a:t>
            </a:r>
          </a:p>
          <a:p>
            <a:pPr marL="0" indent="0">
              <a:buNone/>
            </a:pPr>
            <a:r>
              <a:rPr lang="en-US" altLang="zh-CN" dirty="0" smtClean="0"/>
              <a:t>IDEA</a:t>
            </a:r>
          </a:p>
          <a:p>
            <a:pPr marL="0" indent="0">
              <a:buNone/>
            </a:pPr>
            <a:r>
              <a:rPr lang="en-US" altLang="zh-CN" dirty="0" smtClean="0"/>
              <a:t>PBE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4469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还是如何</a:t>
            </a:r>
            <a:r>
              <a:rPr lang="zh-CN" altLang="en-US" dirty="0"/>
              <a:t>向总部传递加密</a:t>
            </a:r>
            <a:r>
              <a:rPr lang="zh-CN" altLang="en-US" dirty="0" smtClean="0"/>
              <a:t>情报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549435" y="3044952"/>
            <a:ext cx="6281057" cy="913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问题来了，密钥怎么</a:t>
            </a:r>
            <a:r>
              <a:rPr lang="zh-CN" altLang="en-US" dirty="0" smtClean="0"/>
              <a:t>传输？</a:t>
            </a:r>
          </a:p>
        </p:txBody>
      </p:sp>
    </p:spTree>
    <p:extLst>
      <p:ext uri="{BB962C8B-B14F-4D97-AF65-F5344CB8AC3E}">
        <p14:creationId xmlns="" xmlns:p14="http://schemas.microsoft.com/office/powerpoint/2010/main" val="3156549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假设存在安全信道（绿色）</a:t>
            </a:r>
            <a:endParaRPr lang="zh-CN" altLang="en-US" dirty="0"/>
          </a:p>
        </p:txBody>
      </p:sp>
      <p:pic>
        <p:nvPicPr>
          <p:cNvPr id="16" name="Content Placeholder 15" descr="be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3038" y="3019702"/>
            <a:ext cx="1097280" cy="1163117"/>
          </a:xfrm>
        </p:spPr>
      </p:pic>
      <p:sp>
        <p:nvSpPr>
          <p:cNvPr id="10" name="Flowchart: Decision 9"/>
          <p:cNvSpPr/>
          <p:nvPr/>
        </p:nvSpPr>
        <p:spPr>
          <a:xfrm>
            <a:off x="1386838" y="4848501"/>
            <a:ext cx="1371600" cy="4572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密钥</a:t>
            </a:r>
          </a:p>
        </p:txBody>
      </p:sp>
      <p:sp>
        <p:nvSpPr>
          <p:cNvPr id="15" name="Oval 14"/>
          <p:cNvSpPr/>
          <p:nvPr/>
        </p:nvSpPr>
        <p:spPr>
          <a:xfrm>
            <a:off x="5120638" y="5762901"/>
            <a:ext cx="1295400" cy="762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破译者</a:t>
            </a:r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834638" y="3857901"/>
            <a:ext cx="5943600" cy="1828800"/>
          </a:xfrm>
          <a:prstGeom prst="leftRight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非安全信道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1691638" y="1648101"/>
            <a:ext cx="8170819" cy="1314451"/>
          </a:xfrm>
          <a:prstGeom prst="curvedDown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Picture 16" descr="MI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4438" y="3857901"/>
            <a:ext cx="1447800" cy="1085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615438" y="4315101"/>
            <a:ext cx="838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</a:pPr>
            <a:r>
              <a:rPr lang="zh-CN" altLang="en-US" sz="2400" b="1" dirty="0">
                <a:solidFill>
                  <a:srgbClr val="003366"/>
                </a:solidFill>
                <a:latin typeface="Arial" charset="0"/>
                <a:ea typeface="SimSun" pitchFamily="2" charset="-122"/>
              </a:rPr>
              <a:t>情报</a:t>
            </a:r>
          </a:p>
        </p:txBody>
      </p:sp>
      <p:sp>
        <p:nvSpPr>
          <p:cNvPr id="19" name="Regular Pentagon 18"/>
          <p:cNvSpPr/>
          <p:nvPr/>
        </p:nvSpPr>
        <p:spPr>
          <a:xfrm>
            <a:off x="1463038" y="5305701"/>
            <a:ext cx="1143000" cy="9906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  <p:sp>
        <p:nvSpPr>
          <p:cNvPr id="22" name="Regular Pentagon 21"/>
          <p:cNvSpPr/>
          <p:nvPr/>
        </p:nvSpPr>
        <p:spPr>
          <a:xfrm>
            <a:off x="8473438" y="5000901"/>
            <a:ext cx="1143000" cy="9906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  <p:sp>
        <p:nvSpPr>
          <p:cNvPr id="23" name="Regular Pentagon 22"/>
          <p:cNvSpPr/>
          <p:nvPr/>
        </p:nvSpPr>
        <p:spPr>
          <a:xfrm>
            <a:off x="6492238" y="5686702"/>
            <a:ext cx="1143000" cy="9906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</p:spTree>
    <p:extLst>
      <p:ext uri="{BB962C8B-B14F-4D97-AF65-F5344CB8AC3E}">
        <p14:creationId xmlns="" xmlns:p14="http://schemas.microsoft.com/office/powerpoint/2010/main" val="752668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48 0.07754 C -0.07018 -0.05116 -0.11888 -0.17986 -0.06276 -0.26019 C -0.00664 -0.34028 0.18919 -0.39676 0.31524 -0.40278 C 0.44154 -0.40926 0.62461 -0.34699 0.69466 -0.29861 C 0.76485 -0.25047 0.75026 -0.18218 0.73607 -0.1143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43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现实很骨感</a:t>
            </a:r>
            <a:endParaRPr lang="zh-CN" altLang="en-US" dirty="0"/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1035231" y="4573306"/>
            <a:ext cx="10121537" cy="80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对称加密无法解决非安全信道的通信问题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035230" y="2648712"/>
            <a:ext cx="10121537" cy="80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没有什么绿色通道。</a:t>
            </a:r>
          </a:p>
        </p:txBody>
      </p:sp>
    </p:spTree>
    <p:extLst>
      <p:ext uri="{BB962C8B-B14F-4D97-AF65-F5344CB8AC3E}">
        <p14:creationId xmlns="" xmlns:p14="http://schemas.microsoft.com/office/powerpoint/2010/main" val="1014765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公开密钥密码体制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1976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密码学专家</a:t>
            </a:r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Diffie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Hellman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提出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4101" y="6477000"/>
            <a:ext cx="977900" cy="27463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Diffie_and_Hell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9006" y="2921000"/>
            <a:ext cx="7823200" cy="3556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憨豆特工</a:t>
            </a:r>
            <a:endParaRPr lang="zh-CN" altLang="en-US" dirty="0"/>
          </a:p>
        </p:txBody>
      </p:sp>
      <p:pic>
        <p:nvPicPr>
          <p:cNvPr id="5" name="Content Placeholder 4" descr="MI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05800" y="1587134"/>
            <a:ext cx="2032000" cy="1524000"/>
          </a:xfrm>
        </p:spPr>
      </p:pic>
      <p:pic>
        <p:nvPicPr>
          <p:cNvPr id="6" name="Picture 5" descr="greenke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3187334"/>
            <a:ext cx="647700" cy="323850"/>
          </a:xfrm>
          <a:prstGeom prst="rect">
            <a:avLst/>
          </a:prstGeom>
        </p:spPr>
      </p:pic>
      <p:pic>
        <p:nvPicPr>
          <p:cNvPr id="7" name="Picture 6" descr="redke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6400" y="3187334"/>
            <a:ext cx="647700" cy="323850"/>
          </a:xfrm>
          <a:prstGeom prst="rect">
            <a:avLst/>
          </a:prstGeom>
        </p:spPr>
      </p:pic>
      <p:pic>
        <p:nvPicPr>
          <p:cNvPr id="8" name="Picture 7" descr="be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1510934"/>
            <a:ext cx="1447800" cy="1534668"/>
          </a:xfrm>
          <a:prstGeom prst="rect">
            <a:avLst/>
          </a:prstGeom>
        </p:spPr>
      </p:pic>
      <p:pic>
        <p:nvPicPr>
          <p:cNvPr id="9" name="Picture 8" descr="greenke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796934"/>
            <a:ext cx="647700" cy="323850"/>
          </a:xfrm>
          <a:prstGeom prst="rect">
            <a:avLst/>
          </a:prstGeom>
        </p:spPr>
      </p:pic>
      <p:pic>
        <p:nvPicPr>
          <p:cNvPr id="10" name="Picture 9" descr="hac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1" y="4247601"/>
            <a:ext cx="1588377" cy="2458327"/>
          </a:xfrm>
          <a:prstGeom prst="rect">
            <a:avLst/>
          </a:prstGeom>
        </p:spPr>
      </p:pic>
      <p:pic>
        <p:nvPicPr>
          <p:cNvPr id="11" name="Picture 10" descr="greenke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5952304"/>
            <a:ext cx="647700" cy="323850"/>
          </a:xfrm>
          <a:prstGeom prst="rect">
            <a:avLst/>
          </a:prstGeom>
        </p:spPr>
      </p:pic>
      <p:sp>
        <p:nvSpPr>
          <p:cNvPr id="12" name="Regular Pentagon 11"/>
          <p:cNvSpPr/>
          <p:nvPr/>
        </p:nvSpPr>
        <p:spPr>
          <a:xfrm>
            <a:off x="1981200" y="4177934"/>
            <a:ext cx="1143000" cy="990600"/>
          </a:xfrm>
          <a:prstGeom prst="pent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  <p:sp>
        <p:nvSpPr>
          <p:cNvPr id="13" name="Regular Pentagon 12"/>
          <p:cNvSpPr/>
          <p:nvPr/>
        </p:nvSpPr>
        <p:spPr>
          <a:xfrm>
            <a:off x="4249782" y="4881148"/>
            <a:ext cx="1143000" cy="990600"/>
          </a:xfrm>
          <a:prstGeom prst="pent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  <p:sp>
        <p:nvSpPr>
          <p:cNvPr id="14" name="Regular Pentagon 13"/>
          <p:cNvSpPr/>
          <p:nvPr/>
        </p:nvSpPr>
        <p:spPr>
          <a:xfrm>
            <a:off x="9144000" y="3492134"/>
            <a:ext cx="1143000" cy="990600"/>
          </a:xfrm>
          <a:prstGeom prst="pent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加密情报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3111134"/>
            <a:ext cx="685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情报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72600" y="4635134"/>
            <a:ext cx="685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情报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505200" y="2120534"/>
            <a:ext cx="449580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763294" y="3224640"/>
            <a:ext cx="2209800" cy="1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椭圆形标注 21"/>
          <p:cNvSpPr/>
          <p:nvPr/>
        </p:nvSpPr>
        <p:spPr>
          <a:xfrm>
            <a:off x="7104017" y="4653633"/>
            <a:ext cx="2039983" cy="1879600"/>
          </a:xfrm>
          <a:prstGeom prst="wedgeEllipseCallout">
            <a:avLst>
              <a:gd name="adj1" fmla="val -37711"/>
              <a:gd name="adj2" fmla="val 53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破不了！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171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</a:t>
            </a:r>
            <a:r>
              <a:rPr lang="zh-CN" altLang="en-US" dirty="0"/>
              <a:t>加密</a:t>
            </a:r>
            <a:r>
              <a:rPr lang="zh-CN" altLang="en-US" dirty="0" smtClean="0"/>
              <a:t>技术：一个问题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08413" y="1877785"/>
            <a:ext cx="6988630" cy="4131129"/>
          </a:xfrm>
          <a:prstGeom prst="rect">
            <a:avLst/>
          </a:prstGeom>
          <a:solidFill>
            <a:srgbClr val="007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采用非对称加密算法的系统中，若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</a:rPr>
              <a:t>给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</a:rPr>
              <a:t>发一封邮件，并且想让</a:t>
            </a:r>
            <a:r>
              <a:rPr lang="en-US" altLang="zh-CN" sz="2800" dirty="0" smtClean="0">
                <a:solidFill>
                  <a:schemeClr val="bg1"/>
                </a:solidFill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</a:rPr>
              <a:t>知道这封邮件</a:t>
            </a: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是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</a:rPr>
              <a:t>发送的，则</a:t>
            </a:r>
            <a:r>
              <a:rPr lang="en-US" altLang="zh-CN" sz="2800" dirty="0" smtClean="0">
                <a:solidFill>
                  <a:schemeClr val="bg1"/>
                </a:solidFill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</a:rPr>
              <a:t>应该选择的加密密钥：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A. A</a:t>
            </a:r>
            <a:r>
              <a:rPr lang="zh-CN" altLang="en-US" sz="2800" dirty="0" smtClean="0">
                <a:solidFill>
                  <a:schemeClr val="bg1"/>
                </a:solidFill>
              </a:rPr>
              <a:t>的公钥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B. A</a:t>
            </a:r>
            <a:r>
              <a:rPr lang="zh-CN" altLang="en-US" sz="2800" dirty="0" smtClean="0">
                <a:solidFill>
                  <a:schemeClr val="bg1"/>
                </a:solidFill>
              </a:rPr>
              <a:t>的私钥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C. B</a:t>
            </a:r>
            <a:r>
              <a:rPr lang="zh-CN" altLang="en-US" sz="2800" dirty="0" smtClean="0">
                <a:solidFill>
                  <a:schemeClr val="bg1"/>
                </a:solidFill>
              </a:rPr>
              <a:t>的公钥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D. B</a:t>
            </a:r>
            <a:r>
              <a:rPr lang="zh-CN" altLang="en-US" sz="2800" dirty="0" smtClean="0">
                <a:solidFill>
                  <a:schemeClr val="bg1"/>
                </a:solidFill>
              </a:rPr>
              <a:t>的私钥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824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非对称加密技术原理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372" y="268952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36922" y="268952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4237576" y="2969726"/>
            <a:ext cx="2737756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63014" y="270846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8" idx="3"/>
            <a:endCxn id="31" idx="1"/>
          </p:cNvCxnSpPr>
          <p:nvPr/>
        </p:nvCxnSpPr>
        <p:spPr>
          <a:xfrm>
            <a:off x="1810658" y="3212043"/>
            <a:ext cx="102626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586761" y="270846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8" idx="3"/>
            <a:endCxn id="41" idx="1"/>
          </p:cNvCxnSpPr>
          <p:nvPr/>
        </p:nvCxnSpPr>
        <p:spPr>
          <a:xfrm>
            <a:off x="8369300" y="3230983"/>
            <a:ext cx="12174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8" y="2583088"/>
            <a:ext cx="585159" cy="58515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1" y="2554804"/>
            <a:ext cx="624958" cy="62495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86" y="1696218"/>
            <a:ext cx="214967" cy="485183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720022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3014372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336683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9860430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960970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642846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93" name="左弧形箭头 92"/>
          <p:cNvSpPr/>
          <p:nvPr/>
        </p:nvSpPr>
        <p:spPr>
          <a:xfrm>
            <a:off x="4546948" y="2583088"/>
            <a:ext cx="407036" cy="1698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右弧形箭头 94"/>
          <p:cNvSpPr/>
          <p:nvPr/>
        </p:nvSpPr>
        <p:spPr>
          <a:xfrm>
            <a:off x="5962389" y="2583088"/>
            <a:ext cx="413359" cy="16989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73703" y="3454358"/>
            <a:ext cx="8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144316" y="413449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03" name="文本占位符 2"/>
          <p:cNvSpPr txBox="1">
            <a:spLocks/>
          </p:cNvSpPr>
          <p:nvPr/>
        </p:nvSpPr>
        <p:spPr>
          <a:xfrm>
            <a:off x="927848" y="5580529"/>
            <a:ext cx="10139082" cy="995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有一对密钥，一个用于加密，一个用于解密，一个公开，一个保密。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用公钥加密的消息，能且只能使用私钥解密，反之亦然。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793150" y="4637432"/>
            <a:ext cx="3183469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386294" y="4640899"/>
            <a:ext cx="3183469" cy="558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44" y="1704418"/>
            <a:ext cx="214967" cy="48518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04372" y="174995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公开密钥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86761" y="174479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私有密钥</a:t>
            </a:r>
            <a:endParaRPr lang="zh-CN" altLang="en-US" dirty="0"/>
          </a:p>
        </p:txBody>
      </p:sp>
      <p:sp>
        <p:nvSpPr>
          <p:cNvPr id="3" name="左右箭头 2"/>
          <p:cNvSpPr/>
          <p:nvPr/>
        </p:nvSpPr>
        <p:spPr>
          <a:xfrm>
            <a:off x="2683733" y="1672145"/>
            <a:ext cx="5845442" cy="48463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205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</a:t>
            </a:r>
            <a:r>
              <a:rPr lang="zh-CN" altLang="en-US" dirty="0"/>
              <a:t>加密</a:t>
            </a:r>
            <a:r>
              <a:rPr lang="zh-CN" altLang="en-US" dirty="0" smtClean="0"/>
              <a:t>技术：小结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078" y="1492685"/>
            <a:ext cx="9995485" cy="3818618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优点 </a:t>
            </a:r>
          </a:p>
          <a:p>
            <a:pPr lvl="2"/>
            <a:r>
              <a:rPr lang="zh-CN" altLang="en-US" sz="2400" dirty="0"/>
              <a:t>密钥分配简单，无需担心密钥传输安全性，易</a:t>
            </a:r>
            <a:r>
              <a:rPr lang="zh-CN" altLang="en-US" sz="2400" dirty="0" smtClean="0"/>
              <a:t>维护 </a:t>
            </a:r>
          </a:p>
          <a:p>
            <a:pPr lvl="2"/>
            <a:r>
              <a:rPr lang="zh-CN" altLang="en-US" sz="2400" dirty="0"/>
              <a:t>保密</a:t>
            </a:r>
            <a:r>
              <a:rPr lang="zh-CN" altLang="en-US" sz="2400" dirty="0" smtClean="0"/>
              <a:t>度更高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可以进行身份</a:t>
            </a:r>
            <a:r>
              <a:rPr lang="zh-CN" altLang="en-US" sz="2400" dirty="0" smtClean="0"/>
              <a:t>识别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定向发送</a:t>
            </a:r>
            <a:endParaRPr lang="en-US" altLang="zh-CN" sz="2400" dirty="0" smtClean="0"/>
          </a:p>
          <a:p>
            <a:pPr lvl="2">
              <a:buNone/>
            </a:pPr>
            <a:endParaRPr lang="zh-CN" altLang="en-US" sz="2400" dirty="0"/>
          </a:p>
          <a:p>
            <a:pPr lvl="1"/>
            <a:r>
              <a:rPr lang="zh-CN" altLang="en-US" sz="2800" dirty="0" smtClean="0"/>
              <a:t>缺点 </a:t>
            </a:r>
            <a:endParaRPr lang="zh-CN" altLang="en-US" sz="2800" dirty="0"/>
          </a:p>
          <a:p>
            <a:pPr lvl="2"/>
            <a:r>
              <a:rPr lang="zh-CN" altLang="en-US" sz="2400" dirty="0"/>
              <a:t>加解密速度</a:t>
            </a:r>
            <a:r>
              <a:rPr lang="zh-CN" altLang="en-US" sz="2400" dirty="0" smtClean="0"/>
              <a:t>慢 </a:t>
            </a:r>
          </a:p>
          <a:p>
            <a:pPr lvl="2"/>
            <a:r>
              <a:rPr lang="zh-CN" altLang="en-US" sz="2400" dirty="0"/>
              <a:t>适用于少量</a:t>
            </a:r>
            <a:r>
              <a:rPr lang="zh-CN" altLang="en-US" sz="2400" dirty="0" smtClean="0"/>
              <a:t>数据加密  </a:t>
            </a:r>
            <a:endParaRPr lang="zh-CN" altLang="en-US" sz="2400" dirty="0"/>
          </a:p>
          <a:p>
            <a:pPr marL="914400" lvl="2" indent="0">
              <a:buNone/>
            </a:pPr>
            <a:endParaRPr lang="zh-CN" altLang="en-US" sz="24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126671" y="5787372"/>
            <a:ext cx="10384971" cy="466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多应用于安全性要求较高的场合，如</a:t>
            </a:r>
            <a:r>
              <a:rPr lang="en-US" altLang="zh-CN" dirty="0" smtClean="0">
                <a:solidFill>
                  <a:srgbClr val="C00000"/>
                </a:solidFill>
              </a:rPr>
              <a:t>B2B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B2C</a:t>
            </a:r>
            <a:r>
              <a:rPr lang="zh-CN" altLang="en-US" dirty="0" smtClean="0">
                <a:solidFill>
                  <a:srgbClr val="C00000"/>
                </a:solidFill>
              </a:rPr>
              <a:t>等电子商务领域。</a:t>
            </a:r>
          </a:p>
        </p:txBody>
      </p:sp>
    </p:spTree>
    <p:extLst>
      <p:ext uri="{BB962C8B-B14F-4D97-AF65-F5344CB8AC3E}">
        <p14:creationId xmlns="" xmlns:p14="http://schemas.microsoft.com/office/powerpoint/2010/main" val="798824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非对称加密技术的代表：</a:t>
            </a:r>
            <a:r>
              <a:rPr lang="en-US" altLang="zh-CN" dirty="0" smtClean="0"/>
              <a:t>RSA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3199" y="3418112"/>
            <a:ext cx="60293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1564548" y="1632557"/>
            <a:ext cx="10044751" cy="173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1978</a:t>
            </a:r>
            <a:r>
              <a:rPr lang="zh-CN" altLang="en-US" dirty="0"/>
              <a:t>年由</a:t>
            </a:r>
            <a:r>
              <a:rPr lang="en-US" altLang="zh-CN" dirty="0" err="1"/>
              <a:t>Rivest</a:t>
            </a:r>
            <a:r>
              <a:rPr lang="zh-CN" altLang="en-US" dirty="0"/>
              <a:t>、</a:t>
            </a:r>
            <a:r>
              <a:rPr lang="en-US" altLang="zh-CN" dirty="0" err="1"/>
              <a:t>Shamirh</a:t>
            </a:r>
            <a:r>
              <a:rPr lang="zh-CN" altLang="en-US" dirty="0"/>
              <a:t>和</a:t>
            </a:r>
            <a:r>
              <a:rPr lang="en-US" altLang="zh-CN" dirty="0" err="1"/>
              <a:t>Adleman</a:t>
            </a:r>
            <a:r>
              <a:rPr lang="zh-CN" altLang="en-US" dirty="0"/>
              <a:t>发明</a:t>
            </a:r>
          </a:p>
          <a:p>
            <a:pPr marL="0" indent="0">
              <a:buNone/>
            </a:pPr>
            <a:r>
              <a:rPr lang="zh-CN" altLang="en-US" dirty="0"/>
              <a:t>公开密钥和私有</a:t>
            </a:r>
            <a:r>
              <a:rPr lang="zh-CN" altLang="en-US" dirty="0" smtClean="0"/>
              <a:t>密钥成对</a:t>
            </a:r>
            <a:r>
              <a:rPr lang="zh-CN" altLang="en-US" dirty="0"/>
              <a:t>出现，可以互换</a:t>
            </a:r>
          </a:p>
          <a:p>
            <a:pPr marL="0" indent="0">
              <a:buNone/>
            </a:pPr>
            <a:r>
              <a:rPr lang="zh-CN" altLang="en-US" dirty="0"/>
              <a:t>运用大整数因子分解的复杂性，足够大的密钥很难</a:t>
            </a:r>
            <a:r>
              <a:rPr lang="zh-CN" altLang="en-US" dirty="0" smtClean="0"/>
              <a:t>破解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3768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分享背景</a:t>
            </a:r>
            <a:endParaRPr lang="zh-CN" altLang="en-US" dirty="0"/>
          </a:p>
        </p:txBody>
      </p:sp>
      <p:pic>
        <p:nvPicPr>
          <p:cNvPr id="5" name="图片 4" descr="火车票摘要签名代码片段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4" y="2017852"/>
            <a:ext cx="8391714" cy="4104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非对称加密技术的代表：大集合</a:t>
            </a:r>
            <a:endParaRPr lang="zh-CN" altLang="en-US" dirty="0"/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3102544" y="3103346"/>
            <a:ext cx="4451684" cy="173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RSA</a:t>
            </a:r>
          </a:p>
          <a:p>
            <a:pPr marL="0" indent="0">
              <a:buNone/>
            </a:pPr>
            <a:r>
              <a:rPr lang="en-US" altLang="zh-CN" dirty="0" err="1" smtClean="0"/>
              <a:t>EIGamal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ECC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737683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保密性与效率的选择？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1752600" y="2349083"/>
            <a:ext cx="658177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对称加密速度快，可是保密性不太好。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非对称加密保密性好，可是效率又差。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有没有两全其美的办法？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348249" y="5029953"/>
            <a:ext cx="1893525" cy="59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数字信封</a:t>
            </a:r>
          </a:p>
        </p:txBody>
      </p:sp>
    </p:spTree>
    <p:extLst>
      <p:ext uri="{BB962C8B-B14F-4D97-AF65-F5344CB8AC3E}">
        <p14:creationId xmlns="" xmlns:p14="http://schemas.microsoft.com/office/powerpoint/2010/main" val="3306020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数字信封的技术原理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372" y="483119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36922" y="483119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4237576" y="5111396"/>
            <a:ext cx="2737756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63014" y="485013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8" idx="3"/>
            <a:endCxn id="31" idx="1"/>
          </p:cNvCxnSpPr>
          <p:nvPr/>
        </p:nvCxnSpPr>
        <p:spPr>
          <a:xfrm>
            <a:off x="1810658" y="5353713"/>
            <a:ext cx="102626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586761" y="4850138"/>
            <a:ext cx="1306286" cy="10450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8" idx="3"/>
            <a:endCxn id="41" idx="1"/>
          </p:cNvCxnSpPr>
          <p:nvPr/>
        </p:nvCxnSpPr>
        <p:spPr>
          <a:xfrm>
            <a:off x="8369300" y="5372653"/>
            <a:ext cx="12174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8" y="4724758"/>
            <a:ext cx="585159" cy="58515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1" y="4696474"/>
            <a:ext cx="624958" cy="62495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97" y="2935512"/>
            <a:ext cx="214967" cy="485183"/>
          </a:xfrm>
          <a:prstGeom prst="rect">
            <a:avLst/>
          </a:prstGeom>
        </p:spPr>
      </p:pic>
      <p:sp>
        <p:nvSpPr>
          <p:cNvPr id="93" name="左弧形箭头 92"/>
          <p:cNvSpPr/>
          <p:nvPr/>
        </p:nvSpPr>
        <p:spPr>
          <a:xfrm>
            <a:off x="4546948" y="4724758"/>
            <a:ext cx="407036" cy="1698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右弧形箭头 94"/>
          <p:cNvSpPr/>
          <p:nvPr/>
        </p:nvSpPr>
        <p:spPr>
          <a:xfrm>
            <a:off x="5962389" y="4724758"/>
            <a:ext cx="413359" cy="16989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73703" y="5596028"/>
            <a:ext cx="8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</a:t>
            </a:r>
          </a:p>
        </p:txBody>
      </p:sp>
      <p:sp>
        <p:nvSpPr>
          <p:cNvPr id="104" name="矩形 103"/>
          <p:cNvSpPr/>
          <p:nvPr/>
        </p:nvSpPr>
        <p:spPr>
          <a:xfrm>
            <a:off x="793150" y="6153395"/>
            <a:ext cx="3183469" cy="31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386294" y="6156863"/>
            <a:ext cx="3183469" cy="3134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73" y="2943712"/>
            <a:ext cx="214967" cy="48518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04372" y="298925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公开密钥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586761" y="298409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私有密钥</a:t>
            </a:r>
            <a:endParaRPr lang="zh-CN" altLang="en-US" dirty="0"/>
          </a:p>
        </p:txBody>
      </p:sp>
      <p:sp>
        <p:nvSpPr>
          <p:cNvPr id="3" name="左右箭头 2"/>
          <p:cNvSpPr/>
          <p:nvPr/>
        </p:nvSpPr>
        <p:spPr>
          <a:xfrm>
            <a:off x="3741818" y="2911439"/>
            <a:ext cx="3513222" cy="48463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10" y="3724019"/>
            <a:ext cx="214967" cy="48518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496969" y="3807562"/>
            <a:ext cx="420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随机生成的对称加密密钥，比如</a:t>
            </a:r>
            <a:r>
              <a:rPr lang="en-US" altLang="zh-CN" dirty="0" smtClean="0"/>
              <a:t>AES</a:t>
            </a:r>
            <a:endParaRPr lang="zh-CN" altLang="en-US" dirty="0"/>
          </a:p>
        </p:txBody>
      </p:sp>
      <p:sp>
        <p:nvSpPr>
          <p:cNvPr id="6" name="上弧形箭头 5"/>
          <p:cNvSpPr/>
          <p:nvPr/>
        </p:nvSpPr>
        <p:spPr>
          <a:xfrm>
            <a:off x="1495900" y="4241511"/>
            <a:ext cx="1738457" cy="5737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517" y="1717344"/>
            <a:ext cx="819150" cy="5334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399" y="1761257"/>
            <a:ext cx="819150" cy="533400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>
          <a:xfrm>
            <a:off x="2836922" y="1761257"/>
            <a:ext cx="553237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073703" y="1483144"/>
            <a:ext cx="8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241029" y="2647749"/>
            <a:ext cx="0" cy="90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886974" y="2647749"/>
            <a:ext cx="7669" cy="827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59" y="3576595"/>
            <a:ext cx="214967" cy="485183"/>
          </a:xfrm>
          <a:prstGeom prst="rect">
            <a:avLst/>
          </a:prstGeom>
        </p:spPr>
      </p:pic>
      <p:sp>
        <p:nvSpPr>
          <p:cNvPr id="64" name="上弧形箭头 63"/>
          <p:cNvSpPr/>
          <p:nvPr/>
        </p:nvSpPr>
        <p:spPr>
          <a:xfrm>
            <a:off x="8132897" y="4200966"/>
            <a:ext cx="1738457" cy="5737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757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数字信封：小结</a:t>
            </a:r>
            <a:endParaRPr lang="zh-CN" altLang="en-US" dirty="0"/>
          </a:p>
        </p:txBody>
      </p:sp>
      <p:sp>
        <p:nvSpPr>
          <p:cNvPr id="42" name="文本占位符 2"/>
          <p:cNvSpPr txBox="1">
            <a:spLocks/>
          </p:cNvSpPr>
          <p:nvPr/>
        </p:nvSpPr>
        <p:spPr>
          <a:xfrm>
            <a:off x="1913963" y="2389425"/>
            <a:ext cx="8951259" cy="134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数字</a:t>
            </a:r>
            <a:r>
              <a:rPr lang="zh-CN" altLang="en-US" dirty="0"/>
              <a:t>信封既发挥了对称加密算法速度快、安全性好的优点，又发挥了非对称加密算法密钥管理方便的</a:t>
            </a:r>
            <a:r>
              <a:rPr lang="zh-CN" altLang="en-US" dirty="0" smtClean="0"/>
              <a:t>优点。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000640" y="4958138"/>
            <a:ext cx="6978247" cy="63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数字信封，常用于网络间大数据量的传输。</a:t>
            </a:r>
          </a:p>
        </p:txBody>
      </p:sp>
    </p:spTree>
    <p:extLst>
      <p:ext uri="{BB962C8B-B14F-4D97-AF65-F5344CB8AC3E}">
        <p14:creationId xmlns="" xmlns:p14="http://schemas.microsoft.com/office/powerpoint/2010/main" val="1451757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103" name="文本占位符 2"/>
          <p:cNvSpPr txBox="1">
            <a:spLocks/>
          </p:cNvSpPr>
          <p:nvPr/>
        </p:nvSpPr>
        <p:spPr>
          <a:xfrm>
            <a:off x="1208120" y="2534195"/>
            <a:ext cx="10145679" cy="337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数字签名算法可以看做是一种带有密钥的消息摘要算法，并且这种密钥包含了公钥和私钥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也就是说，数字签名算法是非对称加密算法和消息摘要的结合体。</a:t>
            </a:r>
          </a:p>
        </p:txBody>
      </p:sp>
    </p:spTree>
    <p:extLst>
      <p:ext uri="{BB962C8B-B14F-4D97-AF65-F5344CB8AC3E}">
        <p14:creationId xmlns="" xmlns:p14="http://schemas.microsoft.com/office/powerpoint/2010/main" val="289788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数字签名的原理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3299" y="1594663"/>
            <a:ext cx="1306286" cy="437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03926" y="1640435"/>
            <a:ext cx="1306286" cy="38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5" name="文本框 86"/>
          <p:cNvSpPr txBox="1"/>
          <p:nvPr/>
        </p:nvSpPr>
        <p:spPr>
          <a:xfrm>
            <a:off x="1069618" y="588378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6" name="文本框 87"/>
          <p:cNvSpPr txBox="1"/>
          <p:nvPr/>
        </p:nvSpPr>
        <p:spPr>
          <a:xfrm>
            <a:off x="1739985" y="2174146"/>
            <a:ext cx="12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7" name="文本框 89"/>
          <p:cNvSpPr txBox="1"/>
          <p:nvPr/>
        </p:nvSpPr>
        <p:spPr>
          <a:xfrm>
            <a:off x="8870005" y="591614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" name="文本框 90"/>
          <p:cNvSpPr txBox="1"/>
          <p:nvPr/>
        </p:nvSpPr>
        <p:spPr>
          <a:xfrm>
            <a:off x="231060" y="4864297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sp>
        <p:nvSpPr>
          <p:cNvPr id="9" name="文本框 100"/>
          <p:cNvSpPr txBox="1"/>
          <p:nvPr/>
        </p:nvSpPr>
        <p:spPr>
          <a:xfrm>
            <a:off x="4627058" y="5283078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0537" y="6352304"/>
            <a:ext cx="2123162" cy="295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3559" y="5497372"/>
            <a:ext cx="1306286" cy="310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13874" y="4494077"/>
            <a:ext cx="1306286" cy="351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#xxx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02699" y="2910574"/>
            <a:ext cx="1306286" cy="384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#xxx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3"/>
            <a:endCxn id="4" idx="1"/>
          </p:cNvCxnSpPr>
          <p:nvPr/>
        </p:nvCxnSpPr>
        <p:spPr>
          <a:xfrm>
            <a:off x="2159585" y="1813468"/>
            <a:ext cx="6344341" cy="1917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51"/>
          <p:cNvSpPr txBox="1"/>
          <p:nvPr/>
        </p:nvSpPr>
        <p:spPr>
          <a:xfrm>
            <a:off x="4846563" y="1409997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0664" y="4437686"/>
            <a:ext cx="1306286" cy="437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#xxx#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513874" y="5523100"/>
            <a:ext cx="1306286" cy="310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1" idx="0"/>
            <a:endCxn id="16" idx="2"/>
          </p:cNvCxnSpPr>
          <p:nvPr/>
        </p:nvCxnSpPr>
        <p:spPr>
          <a:xfrm flipH="1" flipV="1">
            <a:off x="1573807" y="4875295"/>
            <a:ext cx="2895" cy="62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" idx="2"/>
          </p:cNvCxnSpPr>
          <p:nvPr/>
        </p:nvCxnSpPr>
        <p:spPr>
          <a:xfrm flipV="1">
            <a:off x="1502118" y="2032272"/>
            <a:ext cx="4324" cy="2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38" y="2315730"/>
            <a:ext cx="214967" cy="485183"/>
          </a:xfrm>
          <a:prstGeom prst="rect">
            <a:avLst/>
          </a:prstGeom>
        </p:spPr>
      </p:pic>
      <p:sp>
        <p:nvSpPr>
          <p:cNvPr id="22" name="文本框 47"/>
          <p:cNvSpPr txBox="1"/>
          <p:nvPr/>
        </p:nvSpPr>
        <p:spPr>
          <a:xfrm>
            <a:off x="231060" y="3207423"/>
            <a:ext cx="74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私钥加密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26950" y="5684051"/>
            <a:ext cx="6320277" cy="1917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4" y="3286805"/>
            <a:ext cx="214967" cy="485183"/>
          </a:xfrm>
          <a:prstGeom prst="rect">
            <a:avLst/>
          </a:prstGeom>
        </p:spPr>
      </p:pic>
      <p:sp>
        <p:nvSpPr>
          <p:cNvPr id="25" name="文本框 57"/>
          <p:cNvSpPr txBox="1"/>
          <p:nvPr/>
        </p:nvSpPr>
        <p:spPr>
          <a:xfrm>
            <a:off x="7570323" y="2230717"/>
            <a:ext cx="83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</a:t>
            </a:r>
            <a:r>
              <a:rPr lang="zh-CN" altLang="en-US" dirty="0"/>
              <a:t>解密</a:t>
            </a:r>
          </a:p>
          <a:p>
            <a:endParaRPr lang="zh-CN" altLang="en-US" dirty="0"/>
          </a:p>
        </p:txBody>
      </p:sp>
      <p:sp>
        <p:nvSpPr>
          <p:cNvPr id="26" name="文本框 58"/>
          <p:cNvSpPr txBox="1"/>
          <p:nvPr/>
        </p:nvSpPr>
        <p:spPr>
          <a:xfrm>
            <a:off x="7770849" y="4859809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9113596" y="4870807"/>
            <a:ext cx="2895" cy="62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框 61"/>
          <p:cNvSpPr txBox="1"/>
          <p:nvPr/>
        </p:nvSpPr>
        <p:spPr>
          <a:xfrm>
            <a:off x="9177956" y="3781443"/>
            <a:ext cx="7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113596" y="3311977"/>
            <a:ext cx="0" cy="1161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13" idx="0"/>
          </p:cNvCxnSpPr>
          <p:nvPr/>
        </p:nvCxnSpPr>
        <p:spPr>
          <a:xfrm flipH="1">
            <a:off x="9155842" y="2024853"/>
            <a:ext cx="1227" cy="88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43607" y="6352305"/>
            <a:ext cx="2123162" cy="295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endParaRPr lang="zh-CN" altLang="en-US" dirty="0"/>
          </a:p>
        </p:txBody>
      </p:sp>
      <p:sp>
        <p:nvSpPr>
          <p:cNvPr id="33" name="文本框 87"/>
          <p:cNvSpPr txBox="1"/>
          <p:nvPr/>
        </p:nvSpPr>
        <p:spPr>
          <a:xfrm>
            <a:off x="9442906" y="2255063"/>
            <a:ext cx="12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5535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支持的数字签名算法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1603513"/>
            <a:ext cx="6093160" cy="24578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17" y="4496437"/>
            <a:ext cx="5960640" cy="1743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5861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认证技术</a:t>
            </a:r>
            <a:endParaRPr lang="zh-CN" altLang="en-US" dirty="0"/>
          </a:p>
        </p:txBody>
      </p:sp>
      <p:sp>
        <p:nvSpPr>
          <p:cNvPr id="103" name="文本占位符 2"/>
          <p:cNvSpPr txBox="1">
            <a:spLocks/>
          </p:cNvSpPr>
          <p:nvPr/>
        </p:nvSpPr>
        <p:spPr>
          <a:xfrm>
            <a:off x="1584885" y="2471286"/>
            <a:ext cx="8966810" cy="238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身份认证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数字认证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88670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为什么需要认证（以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场景为例）</a:t>
            </a:r>
            <a:endParaRPr lang="zh-CN" altLang="en-US" dirty="0"/>
          </a:p>
        </p:txBody>
      </p:sp>
      <p:sp>
        <p:nvSpPr>
          <p:cNvPr id="103" name="文本占位符 2"/>
          <p:cNvSpPr txBox="1">
            <a:spLocks/>
          </p:cNvSpPr>
          <p:nvPr/>
        </p:nvSpPr>
        <p:spPr>
          <a:xfrm>
            <a:off x="1584885" y="2256818"/>
            <a:ext cx="10049396" cy="315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经由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协议进行通信的数据大都是未经加密的明文，包括请求参数、返回值、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等数据。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因此外界通过对通信的监听，便可轻而易举地根据请求和响应双方的格式，伪造请求和响应，修改和窃取各种信息。</a:t>
            </a:r>
          </a:p>
        </p:txBody>
      </p:sp>
    </p:spTree>
    <p:extLst>
      <p:ext uri="{BB962C8B-B14F-4D97-AF65-F5344CB8AC3E}">
        <p14:creationId xmlns="" xmlns:p14="http://schemas.microsoft.com/office/powerpoint/2010/main" val="1788670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身份认证技术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44" y="2234005"/>
            <a:ext cx="10515600" cy="3135663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基于口令的身份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认证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基于物理证件的身份认证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基于人体生物学特征的身份认证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0246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分享背景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30" y="1616526"/>
            <a:ext cx="1140822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数字认证技术：目的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可信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完整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</a:t>
            </a:r>
            <a:endParaRPr lang="en-US" altLang="zh-TW" dirty="0">
              <a:latin typeface="黑体" pitchFamily="2" charset="-122"/>
              <a:ea typeface="黑体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不可抵赖</a:t>
            </a:r>
            <a:r>
              <a:rPr lang="zh-TW" altLang="en-US" dirty="0" smtClean="0">
                <a:latin typeface="黑体" pitchFamily="2" charset="-122"/>
                <a:ea typeface="黑体" pitchFamily="2" charset="-122"/>
              </a:rPr>
              <a:t>性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TW" altLang="en-US" dirty="0">
                <a:latin typeface="黑体" pitchFamily="2" charset="-122"/>
                <a:ea typeface="黑体" pitchFamily="2" charset="-122"/>
              </a:rPr>
              <a:t>访问</a:t>
            </a:r>
            <a:r>
              <a:rPr lang="zh-TW" altLang="en-US" dirty="0" smtClean="0">
                <a:latin typeface="黑体" pitchFamily="2" charset="-122"/>
                <a:ea typeface="黑体" pitchFamily="2" charset="-122"/>
              </a:rPr>
              <a:t>控制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7898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数字认证技术类型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数字摘要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TW" altLang="en-US" dirty="0">
                <a:latin typeface="黑体" pitchFamily="2" charset="-122"/>
                <a:ea typeface="黑体" pitchFamily="2" charset="-122"/>
              </a:rPr>
              <a:t>数字</a:t>
            </a:r>
            <a:r>
              <a:rPr lang="zh-TW" altLang="en-US" dirty="0" smtClean="0">
                <a:latin typeface="黑体" pitchFamily="2" charset="-122"/>
                <a:ea typeface="黑体" pitchFamily="2" charset="-122"/>
              </a:rPr>
              <a:t>信封（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前面已经讲过了</a:t>
            </a:r>
            <a:r>
              <a:rPr lang="zh-TW" altLang="en-US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TW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TW" altLang="en-US" dirty="0" smtClean="0">
                <a:latin typeface="黑体" pitchFamily="2" charset="-122"/>
                <a:ea typeface="黑体" pitchFamily="2" charset="-122"/>
              </a:rPr>
              <a:t>数字签名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5757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摘要认证的场景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584884" y="2471286"/>
            <a:ext cx="9019615" cy="401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对于普通的非敏感数据，我们更多关注其真实性和准确性，因此，如何在通信过程中保障数据不被篡改，首当其冲成为需要考虑的问题。</a:t>
            </a:r>
          </a:p>
          <a:p>
            <a:pPr marL="0" indent="0">
              <a:buNone/>
            </a:pPr>
            <a:r>
              <a:rPr lang="zh-CN" altLang="en-US" dirty="0" smtClean="0"/>
              <a:t>鉴于使用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性能上的成本以及需要额外申请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证书，在这种情况下 ，一般采用对参数和响应进行摘要的方法，即能够满足需求。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0156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摘要认证的技术原理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3299" y="1594663"/>
            <a:ext cx="1306286" cy="437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479862" y="1640435"/>
            <a:ext cx="1306286" cy="38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4" idx="3"/>
            <a:endCxn id="35" idx="1"/>
          </p:cNvCxnSpPr>
          <p:nvPr/>
        </p:nvCxnSpPr>
        <p:spPr>
          <a:xfrm>
            <a:off x="2159585" y="4467758"/>
            <a:ext cx="6380429" cy="2227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069618" y="4897189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142770" y="2125719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440133" y="3148052"/>
            <a:ext cx="18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参数排序、拼接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870005" y="4929545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599781" y="2918100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9245232" y="2341724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307785" y="4024273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475671" y="5298877"/>
            <a:ext cx="2123162" cy="558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8324032" y="5287906"/>
            <a:ext cx="1842399" cy="5581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3299" y="4186663"/>
            <a:ext cx="1306286" cy="5621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540014" y="4253894"/>
            <a:ext cx="1306286" cy="472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1404801" y="2526390"/>
            <a:ext cx="0" cy="160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223551" y="3164247"/>
            <a:ext cx="1120811" cy="338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  </a:t>
            </a:r>
            <a:r>
              <a:rPr lang="en-US" altLang="zh-CN" dirty="0" err="1" smtClean="0"/>
              <a:t>secert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96149" y="3471143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9167017" y="3319056"/>
            <a:ext cx="0" cy="90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502699" y="2910574"/>
            <a:ext cx="1306286" cy="384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49" idx="0"/>
          </p:cNvCxnSpPr>
          <p:nvPr/>
        </p:nvCxnSpPr>
        <p:spPr>
          <a:xfrm>
            <a:off x="9155842" y="2076796"/>
            <a:ext cx="0" cy="833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3"/>
            <a:endCxn id="38" idx="1"/>
          </p:cNvCxnSpPr>
          <p:nvPr/>
        </p:nvCxnSpPr>
        <p:spPr>
          <a:xfrm>
            <a:off x="2159585" y="1813468"/>
            <a:ext cx="6320277" cy="1917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46563" y="1409997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924946" y="3600584"/>
            <a:ext cx="1070552" cy="338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  </a:t>
            </a:r>
            <a:r>
              <a:rPr lang="en-US" altLang="zh-CN" dirty="0" err="1" smtClean="0"/>
              <a:t>secert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207779" y="35747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参数排序、拼接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9862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签名认证的场景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1584884" y="2140085"/>
            <a:ext cx="9019615" cy="434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摘要认证的方式能够一定程度上防止通信的内容被篡改，但是，算法的安全性取决于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的安全性。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签名认证的优势在于加密时使用的是私钥，而解密时使用的是对外公开的公钥，私钥由私钥持有者保管，不需要泄露和传输给第三方，安全性大大增加。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但相较于摘要认证，签名认证所使用的非对称加密算法将消耗更多的时间和硬件资源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0156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签名</a:t>
            </a:r>
            <a:r>
              <a:rPr lang="zh-CN" altLang="en-US" dirty="0" smtClean="0"/>
              <a:t>认证的技术原理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3299" y="1594663"/>
            <a:ext cx="1306286" cy="437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503926" y="1640435"/>
            <a:ext cx="1306286" cy="384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@#$%^&amp;*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1069618" y="5883786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739985" y="2174146"/>
            <a:ext cx="12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数字签名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870005" y="5916142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231060" y="4864297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627058" y="5283078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440537" y="6352304"/>
            <a:ext cx="2123162" cy="295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发送方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23559" y="5497372"/>
            <a:ext cx="1306286" cy="310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513874" y="4494077"/>
            <a:ext cx="1306286" cy="351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#xxx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502699" y="2910574"/>
            <a:ext cx="1306286" cy="384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#xxx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8" idx="3"/>
            <a:endCxn id="38" idx="1"/>
          </p:cNvCxnSpPr>
          <p:nvPr/>
        </p:nvCxnSpPr>
        <p:spPr>
          <a:xfrm>
            <a:off x="2159585" y="1813468"/>
            <a:ext cx="6344341" cy="1917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46563" y="1409997"/>
            <a:ext cx="67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20664" y="4437686"/>
            <a:ext cx="1306286" cy="437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#xxx#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513874" y="5523100"/>
            <a:ext cx="1306286" cy="3100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abcdefg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4" idx="0"/>
            <a:endCxn id="29" idx="2"/>
          </p:cNvCxnSpPr>
          <p:nvPr/>
        </p:nvCxnSpPr>
        <p:spPr>
          <a:xfrm flipH="1" flipV="1">
            <a:off x="1573807" y="4875295"/>
            <a:ext cx="2895" cy="62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00435" y="50200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参数排序、拼接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8" idx="2"/>
          </p:cNvCxnSpPr>
          <p:nvPr/>
        </p:nvCxnSpPr>
        <p:spPr>
          <a:xfrm flipV="1">
            <a:off x="1502118" y="2032272"/>
            <a:ext cx="4324" cy="23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38" y="2315730"/>
            <a:ext cx="214967" cy="485183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31060" y="3207423"/>
            <a:ext cx="74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私钥加密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226950" y="5684051"/>
            <a:ext cx="6320277" cy="1917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4" y="3286805"/>
            <a:ext cx="214967" cy="485183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7570323" y="2230717"/>
            <a:ext cx="83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</a:t>
            </a:r>
            <a:r>
              <a:rPr lang="zh-CN" altLang="en-US" dirty="0"/>
              <a:t>解密</a:t>
            </a:r>
          </a:p>
          <a:p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770849" y="4859809"/>
            <a:ext cx="6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摘要算法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9113596" y="4870807"/>
            <a:ext cx="2895" cy="62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340224" y="50155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参数排序、拼接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177956" y="3781443"/>
            <a:ext cx="7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9113596" y="3311977"/>
            <a:ext cx="0" cy="1161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8" idx="2"/>
            <a:endCxn id="49" idx="0"/>
          </p:cNvCxnSpPr>
          <p:nvPr/>
        </p:nvCxnSpPr>
        <p:spPr>
          <a:xfrm flipH="1">
            <a:off x="9155842" y="2024853"/>
            <a:ext cx="1227" cy="88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143607" y="6352305"/>
            <a:ext cx="2123162" cy="295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43518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大牛的建议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761" y="2512433"/>
            <a:ext cx="28765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40156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如何知道大厂都用什么、怎么用？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2338254" y="2612572"/>
            <a:ext cx="7119255" cy="205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各厂的开放平台文档、</a:t>
            </a:r>
            <a:r>
              <a:rPr lang="en-US" altLang="zh-CN" dirty="0" err="1" smtClean="0"/>
              <a:t>WiKi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SDK API(</a:t>
            </a:r>
            <a:r>
              <a:rPr lang="zh-CN" altLang="en-US" dirty="0" smtClean="0"/>
              <a:t>很多是开放源码的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不断的阅读、广泛的阅读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472890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拓展：后面还需要学什么？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1126671" y="3134323"/>
            <a:ext cx="9846129" cy="167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安全</a:t>
            </a:r>
            <a:r>
              <a:rPr lang="zh-CN" altLang="en-US" dirty="0" smtClean="0"/>
              <a:t>协议、数字</a:t>
            </a:r>
            <a:r>
              <a:rPr lang="zh-CN" altLang="en-US" dirty="0" smtClean="0"/>
              <a:t>证书、密钥的保管与分发、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="" xmlns:p14="http://schemas.microsoft.com/office/powerpoint/2010/main" val="2087108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拓展：图书、网站、牛人</a:t>
            </a:r>
            <a:endParaRPr lang="zh-CN" altLang="en-US" dirty="0"/>
          </a:p>
        </p:txBody>
      </p:sp>
      <p:pic>
        <p:nvPicPr>
          <p:cNvPr id="7" name="图片 6" descr="x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574910"/>
            <a:ext cx="2886075" cy="4171950"/>
          </a:xfrm>
          <a:prstGeom prst="rect">
            <a:avLst/>
          </a:prstGeom>
        </p:spPr>
      </p:pic>
      <p:pic>
        <p:nvPicPr>
          <p:cNvPr id="8" name="图片 7" descr="x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25" y="1705538"/>
            <a:ext cx="2828925" cy="3291006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48805" y="1735818"/>
            <a:ext cx="1914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 descr="IMG_07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20" y="3004858"/>
            <a:ext cx="2133333" cy="3200000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9662" y="3651250"/>
            <a:ext cx="2447925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 descr="tj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637" y="1556657"/>
            <a:ext cx="138112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156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不包括的内容</a:t>
            </a:r>
            <a:endParaRPr lang="zh-CN" altLang="en-US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3607711" y="2951064"/>
            <a:ext cx="4976578" cy="187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安全算法的实现细节 </a:t>
            </a:r>
          </a:p>
          <a:p>
            <a:pPr marL="0" indent="0">
              <a:buNone/>
            </a:pPr>
            <a:r>
              <a:rPr lang="zh-CN" altLang="en-US" dirty="0"/>
              <a:t>安全</a:t>
            </a:r>
            <a:r>
              <a:rPr lang="zh-CN" altLang="en-US" dirty="0" smtClean="0"/>
              <a:t>算法的详细设计思想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算法的深层次原理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9908" y="2967335"/>
            <a:ext cx="4312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FAQ &amp; Thanks!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009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几个英文单词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00350" y="1828803"/>
            <a:ext cx="6591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encryption</a:t>
            </a:r>
            <a:r>
              <a:rPr lang="zh-CN" altLang="en-US" dirty="0" smtClean="0"/>
              <a:t>：加密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decryption</a:t>
            </a:r>
            <a:r>
              <a:rPr lang="zh-CN" altLang="en-US" dirty="0" smtClean="0"/>
              <a:t>：解密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authentication </a:t>
            </a:r>
            <a:r>
              <a:rPr lang="zh-CN" altLang="en-US" dirty="0" smtClean="0"/>
              <a:t>：认证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secure</a:t>
            </a:r>
            <a:r>
              <a:rPr lang="zh-CN" altLang="en-US" dirty="0" smtClean="0"/>
              <a:t>：安全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message digest</a:t>
            </a:r>
            <a:r>
              <a:rPr lang="zh-CN" altLang="en-US" dirty="0" smtClean="0"/>
              <a:t>：消息摘要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hash </a:t>
            </a:r>
            <a:r>
              <a:rPr lang="zh-CN" altLang="en-US" dirty="0" smtClean="0"/>
              <a:t>：散列，哈希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digital signature </a:t>
            </a:r>
            <a:r>
              <a:rPr lang="zh-CN" altLang="en-US" dirty="0" smtClean="0"/>
              <a:t>：数字签名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algorithm </a:t>
            </a:r>
            <a:r>
              <a:rPr lang="zh-CN" altLang="en-US" dirty="0" smtClean="0"/>
              <a:t>： 算法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都用来干什么？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020570" y="2977569"/>
            <a:ext cx="6531476" cy="101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只是用来做加密？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0279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7154</TotalTime>
  <Words>1960</Words>
  <Application>Microsoft Office PowerPoint</Application>
  <PresentationFormat>自定义</PresentationFormat>
  <Paragraphs>426</Paragraphs>
  <Slides>70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幻灯片 1</vt:lpstr>
      <vt:lpstr>目录</vt:lpstr>
      <vt:lpstr>分享背景</vt:lpstr>
      <vt:lpstr>分享背景</vt:lpstr>
      <vt:lpstr>分享背景</vt:lpstr>
      <vt:lpstr>分享背景</vt:lpstr>
      <vt:lpstr>不包括的内容</vt:lpstr>
      <vt:lpstr>几个英文单词</vt:lpstr>
      <vt:lpstr>MD5都用来干什么？</vt:lpstr>
      <vt:lpstr>MD5都用来干什么？</vt:lpstr>
      <vt:lpstr>MD5都用来干什么？</vt:lpstr>
      <vt:lpstr>MD5都用来干什么？</vt:lpstr>
      <vt:lpstr>MD5都用来干什么？</vt:lpstr>
      <vt:lpstr>MD5加密有用吗？</vt:lpstr>
      <vt:lpstr>MD5加密有用吗？</vt:lpstr>
      <vt:lpstr>所有加密算法背后的基本原理：只是过一下</vt:lpstr>
      <vt:lpstr>加密解密绕不过的Hex、Base64</vt:lpstr>
      <vt:lpstr>终于快要到正题了：消息摘要</vt:lpstr>
      <vt:lpstr>散列函数：特点、生成过程</vt:lpstr>
      <vt:lpstr>散列函数：作用</vt:lpstr>
      <vt:lpstr>信息摘要技术的代表</vt:lpstr>
      <vt:lpstr>散列函数里的大路货：MD/SHA家族</vt:lpstr>
      <vt:lpstr>散列函数里的大路货：MD/SHA家族</vt:lpstr>
      <vt:lpstr>特殊说一下：HMac家族</vt:lpstr>
      <vt:lpstr>特殊说一下：HMac家族</vt:lpstr>
      <vt:lpstr>Java里如何使用各安全算法</vt:lpstr>
      <vt:lpstr>散列函数：小结</vt:lpstr>
      <vt:lpstr>散列函数：观点</vt:lpstr>
      <vt:lpstr>如何传输敏感数据？</vt:lpstr>
      <vt:lpstr>密码学是靠战争发家的！！！</vt:lpstr>
      <vt:lpstr>如何向总部传递加密情报？</vt:lpstr>
      <vt:lpstr>对称加密技术</vt:lpstr>
      <vt:lpstr>对称加密技术的代表：DES</vt:lpstr>
      <vt:lpstr>对称加密技术的代表：DES</vt:lpstr>
      <vt:lpstr>对称加密技术的代表：不安全的DES</vt:lpstr>
      <vt:lpstr>对称加密技术的代表：DES的替代者AES</vt:lpstr>
      <vt:lpstr>对称加密技术：小结</vt:lpstr>
      <vt:lpstr>对称加密技术的代表：DES/3DES</vt:lpstr>
      <vt:lpstr>对称加密技术的代表：AES/IDEA</vt:lpstr>
      <vt:lpstr>对称加密技术的代表：大集合</vt:lpstr>
      <vt:lpstr>还是如何向总部传递加密情报</vt:lpstr>
      <vt:lpstr>假设存在安全信道（绿色）</vt:lpstr>
      <vt:lpstr>现实很骨感</vt:lpstr>
      <vt:lpstr>公开密钥密码体制</vt:lpstr>
      <vt:lpstr>憨豆特工</vt:lpstr>
      <vt:lpstr>非对称加密技术：一个问题</vt:lpstr>
      <vt:lpstr>非对称加密技术原理</vt:lpstr>
      <vt:lpstr>非对称加密技术：小结</vt:lpstr>
      <vt:lpstr>非对称加密技术的代表：RSA</vt:lpstr>
      <vt:lpstr>非对称加密技术的代表：大集合</vt:lpstr>
      <vt:lpstr>保密性与效率的选择？</vt:lpstr>
      <vt:lpstr>数字信封的技术原理</vt:lpstr>
      <vt:lpstr>数字信封：小结</vt:lpstr>
      <vt:lpstr>数字签名</vt:lpstr>
      <vt:lpstr>数字签名的原理</vt:lpstr>
      <vt:lpstr>JDK支持的数字签名算法</vt:lpstr>
      <vt:lpstr>认证技术</vt:lpstr>
      <vt:lpstr>为什么需要认证（以HTTP场景为例）</vt:lpstr>
      <vt:lpstr>身份认证技术</vt:lpstr>
      <vt:lpstr>数字认证技术：目的</vt:lpstr>
      <vt:lpstr>数字认证技术类型</vt:lpstr>
      <vt:lpstr>摘要认证的场景</vt:lpstr>
      <vt:lpstr>摘要认证的技术原理</vt:lpstr>
      <vt:lpstr>签名认证的场景</vt:lpstr>
      <vt:lpstr>签名认证的技术原理</vt:lpstr>
      <vt:lpstr>大牛的建议</vt:lpstr>
      <vt:lpstr>如何知道大厂都用什么、怎么用？</vt:lpstr>
      <vt:lpstr>拓展：后面还需要学什么？</vt:lpstr>
      <vt:lpstr>拓展：图书、网站、牛人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漫淡安全算法</dc:title>
  <dc:creator>chenxushao</dc:creator>
  <cp:lastModifiedBy>chenxushao</cp:lastModifiedBy>
  <cp:revision>628</cp:revision>
  <dcterms:created xsi:type="dcterms:W3CDTF">2013-04-01T02:02:28Z</dcterms:created>
  <dcterms:modified xsi:type="dcterms:W3CDTF">2015-12-02T08:04:28Z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2649762</vt:lpwstr>
  </property>
  <property fmtid="{D5CDD505-2E9C-101B-9397-08002B2CF9AE}" pid="3" name="NXPowerLiteVersion">
    <vt:lpwstr>D4.1.4</vt:lpwstr>
  </property>
</Properties>
</file>