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9" r:id="rId3"/>
    <p:sldId id="266" r:id="rId4"/>
    <p:sldId id="273" r:id="rId5"/>
    <p:sldId id="265" r:id="rId6"/>
    <p:sldId id="271" r:id="rId7"/>
    <p:sldId id="268" r:id="rId8"/>
    <p:sldId id="264"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3333" autoAdjust="0"/>
  </p:normalViewPr>
  <p:slideViewPr>
    <p:cSldViewPr snapToGrid="0">
      <p:cViewPr varScale="1">
        <p:scale>
          <a:sx n="54" d="100"/>
          <a:sy n="54" d="100"/>
        </p:scale>
        <p:origin x="1452"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136C16-B599-488C-9987-9DF9EBD8430E}" type="datetimeFigureOut">
              <a:rPr lang="en-AU" smtClean="0"/>
              <a:t>2/07/2020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CF84A-5F7B-4460-BB1F-616E2FF36F3D}" type="slidenum">
              <a:rPr lang="en-AU" smtClean="0"/>
              <a:t>‹#›</a:t>
            </a:fld>
            <a:endParaRPr lang="en-AU"/>
          </a:p>
        </p:txBody>
      </p:sp>
    </p:spTree>
    <p:extLst>
      <p:ext uri="{BB962C8B-B14F-4D97-AF65-F5344CB8AC3E}">
        <p14:creationId xmlns:p14="http://schemas.microsoft.com/office/powerpoint/2010/main" val="3185733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would you go for a picture and unbiased information about every breed, in an attractive &amp; easy to use interface?</a:t>
            </a:r>
          </a:p>
          <a:p>
            <a:r>
              <a:rPr lang="en-US" dirty="0"/>
              <a:t>The Doggo app is designed to help the user find information on dog breeds they are interested in. They can enter part of the name of a breed, and the search will return the five closest matches.</a:t>
            </a:r>
          </a:p>
          <a:p>
            <a:r>
              <a:rPr lang="en-US" dirty="0"/>
              <a:t>The user can then click on the breed they would like to learn more about. </a:t>
            </a:r>
            <a:endParaRPr lang="en-AU" dirty="0"/>
          </a:p>
          <a:p>
            <a:r>
              <a:rPr lang="en-AU" dirty="0"/>
              <a:t>The page will then display a photo of the breed, along with key information: breed group, typical height &amp; weight, life span &amp; temperament. It will also include a Wikipedia description down the bottom.</a:t>
            </a:r>
          </a:p>
        </p:txBody>
      </p:sp>
      <p:sp>
        <p:nvSpPr>
          <p:cNvPr id="4" name="Slide Number Placeholder 3"/>
          <p:cNvSpPr>
            <a:spLocks noGrp="1"/>
          </p:cNvSpPr>
          <p:nvPr>
            <p:ph type="sldNum" sz="quarter" idx="5"/>
          </p:nvPr>
        </p:nvSpPr>
        <p:spPr/>
        <p:txBody>
          <a:bodyPr/>
          <a:lstStyle/>
          <a:p>
            <a:fld id="{CB5CF84A-5F7B-4460-BB1F-616E2FF36F3D}" type="slidenum">
              <a:rPr lang="en-AU" smtClean="0"/>
              <a:t>2</a:t>
            </a:fld>
            <a:endParaRPr lang="en-AU"/>
          </a:p>
        </p:txBody>
      </p:sp>
    </p:spTree>
    <p:extLst>
      <p:ext uri="{BB962C8B-B14F-4D97-AF65-F5344CB8AC3E}">
        <p14:creationId xmlns:p14="http://schemas.microsoft.com/office/powerpoint/2010/main" val="205592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Doggo app presents users with a striking interface, fun title and easy to navigate page.</a:t>
            </a:r>
          </a:p>
          <a:p>
            <a:pPr marL="0" indent="0">
              <a:buNone/>
            </a:pPr>
            <a:r>
              <a:rPr lang="en-US" sz="1200" dirty="0">
                <a:latin typeface="Arial" panose="020B0604020202020204" pitchFamily="34" charset="0"/>
                <a:cs typeface="Arial" panose="020B0604020202020204" pitchFamily="34" charset="0"/>
              </a:rPr>
              <a:t>Users type a dog breed into the search box at the top of the left content box. They then click the search button, and up to five matches will appear below, with the closest match initially selected.</a:t>
            </a:r>
          </a:p>
          <a:p>
            <a:pPr marL="0" indent="0">
              <a:buNone/>
            </a:pPr>
            <a:r>
              <a:rPr lang="en-US" sz="1200" dirty="0">
                <a:latin typeface="Arial" panose="020B0604020202020204" pitchFamily="34" charset="0"/>
                <a:cs typeface="Arial" panose="020B0604020202020204" pitchFamily="34" charset="0"/>
              </a:rPr>
              <a:t>Users can then click a different option from the list. To the immediate right, key information appears with clear headers. A photo of that breed will appear to the right of that. At the bottom of the page, a breed description will appear in the Wiki box.</a:t>
            </a:r>
          </a:p>
          <a:p>
            <a:pPr marL="0" indent="0">
              <a:buNone/>
            </a:pPr>
            <a:r>
              <a:rPr lang="en-US" sz="1200" dirty="0">
                <a:latin typeface="Arial" panose="020B0604020202020204" pitchFamily="34" charset="0"/>
                <a:cs typeface="Arial" panose="020B0604020202020204" pitchFamily="34" charset="0"/>
              </a:rPr>
              <a:t>For some breeds, the user can click again in the list on the left, and a new photo will appear.</a:t>
            </a:r>
          </a:p>
          <a:p>
            <a:pPr marL="0" indent="0">
              <a:buNone/>
            </a:pPr>
            <a:r>
              <a:rPr lang="en-US" sz="1200" dirty="0">
                <a:latin typeface="Arial" panose="020B0604020202020204" pitchFamily="34" charset="0"/>
                <a:cs typeface="Arial" panose="020B0604020202020204" pitchFamily="34" charset="0"/>
              </a:rPr>
              <a:t>There is also a footer with links to the GitHub repository, and the user profiles of each of the App’s authors.</a:t>
            </a:r>
            <a:endParaRPr lang="en-US" dirty="0">
              <a:latin typeface="Arial" panose="020B0604020202020204" pitchFamily="34" charset="0"/>
              <a:cs typeface="Arial" panose="020B0604020202020204" pitchFamily="34" charset="0"/>
            </a:endParaRPr>
          </a:p>
          <a:p>
            <a:endParaRPr lang="en-AU" dirty="0"/>
          </a:p>
        </p:txBody>
      </p:sp>
      <p:sp>
        <p:nvSpPr>
          <p:cNvPr id="4" name="Slide Number Placeholder 3"/>
          <p:cNvSpPr>
            <a:spLocks noGrp="1"/>
          </p:cNvSpPr>
          <p:nvPr>
            <p:ph type="sldNum" sz="quarter" idx="5"/>
          </p:nvPr>
        </p:nvSpPr>
        <p:spPr/>
        <p:txBody>
          <a:bodyPr/>
          <a:lstStyle/>
          <a:p>
            <a:fld id="{CB5CF84A-5F7B-4460-BB1F-616E2FF36F3D}" type="slidenum">
              <a:rPr lang="en-AU" smtClean="0"/>
              <a:t>3</a:t>
            </a:fld>
            <a:endParaRPr lang="en-AU"/>
          </a:p>
        </p:txBody>
      </p:sp>
    </p:spTree>
    <p:extLst>
      <p:ext uri="{BB962C8B-B14F-4D97-AF65-F5344CB8AC3E}">
        <p14:creationId xmlns:p14="http://schemas.microsoft.com/office/powerpoint/2010/main" val="96222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US" dirty="0">
                <a:latin typeface="Arial" panose="020B0604020202020204" pitchFamily="34" charset="0"/>
                <a:cs typeface="Arial" panose="020B0604020202020204" pitchFamily="34" charset="0"/>
              </a:rPr>
              <a:t>Motivation for Development</a:t>
            </a:r>
          </a:p>
          <a:p>
            <a:pPr marL="628650" lvl="1" indent="-171450">
              <a:buFont typeface="Arial" panose="020B0604020202020204" pitchFamily="34" charset="0"/>
              <a:buChar char="•"/>
            </a:pPr>
            <a:r>
              <a:rPr lang="en-US" dirty="0">
                <a:latin typeface="Arial" panose="020B0604020202020204" pitchFamily="34" charset="0"/>
                <a:cs typeface="Arial" panose="020B0604020202020204" pitchFamily="34" charset="0"/>
              </a:rPr>
              <a:t>We wanted users to have a dedicated central resource to just search dog breed key information in one place.</a:t>
            </a:r>
          </a:p>
          <a:p>
            <a:pPr marL="628650" lvl="1" indent="-171450">
              <a:buFont typeface="Arial" panose="020B0604020202020204" pitchFamily="34" charset="0"/>
              <a:buChar char="•"/>
            </a:pPr>
            <a:r>
              <a:rPr lang="en-US" dirty="0">
                <a:latin typeface="Arial" panose="020B0604020202020204" pitchFamily="34" charset="0"/>
                <a:cs typeface="Arial" panose="020B0604020202020204" pitchFamily="34" charset="0"/>
              </a:rPr>
              <a:t>It is not cluttered and lost amongst other subjects – if you don’t know the exact name of the breed, you can find suggestions only for dog breeds.</a:t>
            </a:r>
          </a:p>
          <a:p>
            <a:pPr marL="628650" lvl="1" indent="-171450">
              <a:buFont typeface="Arial" panose="020B0604020202020204" pitchFamily="34" charset="0"/>
              <a:buChar char="•"/>
            </a:pPr>
            <a:r>
              <a:rPr lang="en-US" dirty="0">
                <a:latin typeface="Arial" panose="020B0604020202020204" pitchFamily="34" charset="0"/>
                <a:cs typeface="Arial" panose="020B0604020202020204" pitchFamily="34" charset="0"/>
              </a:rPr>
              <a:t>A universal online encyclopedia can be updated by anyone, contains an overwhelming amount of information and cannot offer a calming yet captivating user interface. Users need a combination of consistent stats from a dog site, and descriptive prose from Wikipedia with a photo for reference.</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User story:</a:t>
            </a:r>
          </a:p>
          <a:p>
            <a:pPr marL="457200" lvl="1" indent="0">
              <a:buNone/>
            </a:pPr>
            <a:r>
              <a:rPr lang="en-US" dirty="0">
                <a:latin typeface="Arial" panose="020B0604020202020204" pitchFamily="34" charset="0"/>
                <a:cs typeface="Arial" panose="020B0604020202020204" pitchFamily="34" charset="0"/>
              </a:rPr>
              <a:t>As a dog lover: I want to search dog breed information. This includes height, weight, life-span, breed group, a description and a picture. This is so I can get a better understanding of different species of dog, to know which it is the right breed for me and my lifestyle.</a:t>
            </a:r>
            <a:endParaRPr lang="en-AU" dirty="0">
              <a:latin typeface="Arial" panose="020B0604020202020204" pitchFamily="34" charset="0"/>
              <a:cs typeface="Arial" panose="020B0604020202020204" pitchFamily="34" charset="0"/>
            </a:endParaRPr>
          </a:p>
          <a:p>
            <a:endParaRPr lang="en-AU" dirty="0"/>
          </a:p>
        </p:txBody>
      </p:sp>
      <p:sp>
        <p:nvSpPr>
          <p:cNvPr id="4" name="Slide Number Placeholder 3"/>
          <p:cNvSpPr>
            <a:spLocks noGrp="1"/>
          </p:cNvSpPr>
          <p:nvPr>
            <p:ph type="sldNum" sz="quarter" idx="5"/>
          </p:nvPr>
        </p:nvSpPr>
        <p:spPr/>
        <p:txBody>
          <a:bodyPr/>
          <a:lstStyle/>
          <a:p>
            <a:fld id="{CB5CF84A-5F7B-4460-BB1F-616E2FF36F3D}" type="slidenum">
              <a:rPr lang="en-AU" smtClean="0"/>
              <a:t>4</a:t>
            </a:fld>
            <a:endParaRPr lang="en-AU"/>
          </a:p>
        </p:txBody>
      </p:sp>
    </p:spTree>
    <p:extLst>
      <p:ext uri="{BB962C8B-B14F-4D97-AF65-F5344CB8AC3E}">
        <p14:creationId xmlns:p14="http://schemas.microsoft.com/office/powerpoint/2010/main" val="2604470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B5CF84A-5F7B-4460-BB1F-616E2FF36F3D}" type="slidenum">
              <a:rPr lang="en-AU" smtClean="0"/>
              <a:t>6</a:t>
            </a:fld>
            <a:endParaRPr lang="en-AU"/>
          </a:p>
        </p:txBody>
      </p:sp>
    </p:spTree>
    <p:extLst>
      <p:ext uri="{BB962C8B-B14F-4D97-AF65-F5344CB8AC3E}">
        <p14:creationId xmlns:p14="http://schemas.microsoft.com/office/powerpoint/2010/main" val="315380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Arial" panose="020B0604020202020204" pitchFamily="34" charset="0"/>
                <a:cs typeface="Arial" panose="020B0604020202020204" pitchFamily="34" charset="0"/>
              </a:rPr>
              <a:t>Challenges</a:t>
            </a:r>
          </a:p>
          <a:p>
            <a:pPr lvl="1"/>
            <a:r>
              <a:rPr lang="en-US" dirty="0">
                <a:latin typeface="Arial" panose="020B0604020202020204" pitchFamily="34" charset="0"/>
                <a:cs typeface="Arial" panose="020B0604020202020204" pitchFamily="34" charset="0"/>
              </a:rPr>
              <a:t>We had hoped to include whether there are dogs available to adopt in the user’s area. However the PetRescue required paid membership.</a:t>
            </a:r>
          </a:p>
          <a:p>
            <a:pPr lvl="1"/>
            <a:r>
              <a:rPr lang="en-US" dirty="0">
                <a:latin typeface="Arial" panose="020B0604020202020204" pitchFamily="34" charset="0"/>
                <a:cs typeface="Arial" panose="020B0604020202020204" pitchFamily="34" charset="0"/>
              </a:rPr>
              <a:t>Similar overseas adoption API’s use technologies like Node in order to implement.</a:t>
            </a:r>
          </a:p>
          <a:p>
            <a:pPr lvl="1"/>
            <a:r>
              <a:rPr lang="en-US" dirty="0">
                <a:latin typeface="Arial" panose="020B0604020202020204" pitchFamily="34" charset="0"/>
                <a:cs typeface="Arial" panose="020B0604020202020204" pitchFamily="34" charset="0"/>
              </a:rPr>
              <a:t>Not all breeds had images available, so those needed to be pulled from Wikipedia. They then don’t show a different picture when clicked again.</a:t>
            </a:r>
          </a:p>
          <a:p>
            <a:pPr marL="0" indent="0">
              <a:buNone/>
            </a:pPr>
            <a:r>
              <a:rPr lang="en-US" dirty="0">
                <a:latin typeface="Arial" panose="020B0604020202020204" pitchFamily="34" charset="0"/>
                <a:cs typeface="Arial" panose="020B0604020202020204" pitchFamily="34" charset="0"/>
              </a:rPr>
              <a:t>Successes</a:t>
            </a:r>
          </a:p>
          <a:p>
            <a:pPr lvl="1"/>
            <a:r>
              <a:rPr lang="en-US" dirty="0">
                <a:latin typeface="Arial" panose="020B0604020202020204" pitchFamily="34" charset="0"/>
                <a:cs typeface="Arial" panose="020B0604020202020204" pitchFamily="34" charset="0"/>
              </a:rPr>
              <a:t>Visually appealing interface &amp; effective search functionality to achieve initial goals.</a:t>
            </a:r>
          </a:p>
          <a:p>
            <a:pPr lvl="1"/>
            <a:r>
              <a:rPr lang="en-US" dirty="0">
                <a:latin typeface="Arial" panose="020B0604020202020204" pitchFamily="34" charset="0"/>
                <a:cs typeface="Arial" panose="020B0604020202020204" pitchFamily="34" charset="0"/>
              </a:rPr>
              <a:t>App retains functionality &amp; appearance in mobile display.</a:t>
            </a:r>
          </a:p>
          <a:p>
            <a:pPr lvl="1"/>
            <a:r>
              <a:rPr lang="en-US" dirty="0">
                <a:latin typeface="Arial" panose="020B0604020202020204" pitchFamily="34" charset="0"/>
                <a:cs typeface="Arial" panose="020B0604020202020204" pitchFamily="34" charset="0"/>
              </a:rPr>
              <a:t>Collaboration was strong &amp; app was built as a team, with high morale throughout. Teamwork made the dream work.</a:t>
            </a:r>
            <a:endParaRPr lang="en-AU" dirty="0"/>
          </a:p>
        </p:txBody>
      </p:sp>
      <p:sp>
        <p:nvSpPr>
          <p:cNvPr id="4" name="Slide Number Placeholder 3"/>
          <p:cNvSpPr>
            <a:spLocks noGrp="1"/>
          </p:cNvSpPr>
          <p:nvPr>
            <p:ph type="sldNum" sz="quarter" idx="5"/>
          </p:nvPr>
        </p:nvSpPr>
        <p:spPr/>
        <p:txBody>
          <a:bodyPr/>
          <a:lstStyle/>
          <a:p>
            <a:fld id="{CB5CF84A-5F7B-4460-BB1F-616E2FF36F3D}" type="slidenum">
              <a:rPr lang="en-AU" smtClean="0"/>
              <a:t>7</a:t>
            </a:fld>
            <a:endParaRPr lang="en-AU"/>
          </a:p>
        </p:txBody>
      </p:sp>
    </p:spTree>
    <p:extLst>
      <p:ext uri="{BB962C8B-B14F-4D97-AF65-F5344CB8AC3E}">
        <p14:creationId xmlns:p14="http://schemas.microsoft.com/office/powerpoint/2010/main" val="139996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The app can be extended to include a search for Doggos available for adoption in Australia. This can be done using PetRescue API.</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app might also have capacity to search for breeders, though a suitable API does not yet exist to our knowledge.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Another API could incorporate more information on the breed including exercise requirements, common ailments, feeding guides and more.</a:t>
            </a:r>
            <a:endParaRPr lang="en-AU" dirty="0">
              <a:latin typeface="Arial" panose="020B0604020202020204" pitchFamily="34" charset="0"/>
              <a:cs typeface="Arial" panose="020B0604020202020204" pitchFamily="34" charset="0"/>
            </a:endParaRPr>
          </a:p>
          <a:p>
            <a:endParaRPr lang="en-AU" dirty="0"/>
          </a:p>
          <a:p>
            <a:r>
              <a:rPr lang="en-AU" dirty="0"/>
              <a:t>The app could potentially incorporate expert opinions on each breed &amp; the sort of owners they best suit. Families, farmers, couch potatoes etc.</a:t>
            </a:r>
          </a:p>
        </p:txBody>
      </p:sp>
      <p:sp>
        <p:nvSpPr>
          <p:cNvPr id="4" name="Slide Number Placeholder 3"/>
          <p:cNvSpPr>
            <a:spLocks noGrp="1"/>
          </p:cNvSpPr>
          <p:nvPr>
            <p:ph type="sldNum" sz="quarter" idx="5"/>
          </p:nvPr>
        </p:nvSpPr>
        <p:spPr/>
        <p:txBody>
          <a:bodyPr/>
          <a:lstStyle/>
          <a:p>
            <a:fld id="{CB5CF84A-5F7B-4460-BB1F-616E2FF36F3D}" type="slidenum">
              <a:rPr lang="en-AU" smtClean="0"/>
              <a:t>9</a:t>
            </a:fld>
            <a:endParaRPr lang="en-AU"/>
          </a:p>
        </p:txBody>
      </p:sp>
    </p:spTree>
    <p:extLst>
      <p:ext uri="{BB962C8B-B14F-4D97-AF65-F5344CB8AC3E}">
        <p14:creationId xmlns:p14="http://schemas.microsoft.com/office/powerpoint/2010/main" val="249198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96C1-FDAC-42A2-A730-DACD751A7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73C699-15F0-4A70-9E1C-457E12F3C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8E03622-0A2E-4C66-9907-873EA7082E9A}"/>
              </a:ext>
            </a:extLst>
          </p:cNvPr>
          <p:cNvSpPr>
            <a:spLocks noGrp="1"/>
          </p:cNvSpPr>
          <p:nvPr>
            <p:ph type="dt" sz="half" idx="10"/>
          </p:nvPr>
        </p:nvSpPr>
        <p:spPr/>
        <p:txBody>
          <a:bodyPr/>
          <a:lstStyle/>
          <a:p>
            <a:fld id="{844DA5E3-2512-428B-A81D-C033E88CE313}" type="datetimeFigureOut">
              <a:rPr lang="en-AU" smtClean="0"/>
              <a:t>2/07/2020</a:t>
            </a:fld>
            <a:endParaRPr lang="en-AU"/>
          </a:p>
        </p:txBody>
      </p:sp>
      <p:sp>
        <p:nvSpPr>
          <p:cNvPr id="5" name="Footer Placeholder 4">
            <a:extLst>
              <a:ext uri="{FF2B5EF4-FFF2-40B4-BE49-F238E27FC236}">
                <a16:creationId xmlns:a16="http://schemas.microsoft.com/office/drawing/2014/main" id="{3AAEAFC4-6F5D-486C-B00F-61085A5DAE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079FC2-5FEC-41D1-82F9-7CA52B8A597C}"/>
              </a:ext>
            </a:extLst>
          </p:cNvPr>
          <p:cNvSpPr>
            <a:spLocks noGrp="1"/>
          </p:cNvSpPr>
          <p:nvPr>
            <p:ph type="sldNum" sz="quarter" idx="12"/>
          </p:nvPr>
        </p:nvSpPr>
        <p:spPr/>
        <p:txBody>
          <a:bodyPr/>
          <a:lstStyle/>
          <a:p>
            <a:fld id="{A91BF32B-A755-46FA-B841-F7512E3026AF}" type="slidenum">
              <a:rPr lang="en-AU" smtClean="0"/>
              <a:t>‹#›</a:t>
            </a:fld>
            <a:endParaRPr lang="en-AU"/>
          </a:p>
        </p:txBody>
      </p:sp>
    </p:spTree>
    <p:extLst>
      <p:ext uri="{BB962C8B-B14F-4D97-AF65-F5344CB8AC3E}">
        <p14:creationId xmlns:p14="http://schemas.microsoft.com/office/powerpoint/2010/main" val="42115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CD16-A4D4-4F30-9F47-441C0E1CA1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3BA028E-4811-43DC-A47A-E95E14884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50B373F-4E98-4A6B-9FE8-5252219664E8}"/>
              </a:ext>
            </a:extLst>
          </p:cNvPr>
          <p:cNvSpPr>
            <a:spLocks noGrp="1"/>
          </p:cNvSpPr>
          <p:nvPr>
            <p:ph type="dt" sz="half" idx="10"/>
          </p:nvPr>
        </p:nvSpPr>
        <p:spPr/>
        <p:txBody>
          <a:bodyPr/>
          <a:lstStyle/>
          <a:p>
            <a:fld id="{844DA5E3-2512-428B-A81D-C033E88CE313}" type="datetimeFigureOut">
              <a:rPr lang="en-AU" smtClean="0"/>
              <a:t>2/07/2020</a:t>
            </a:fld>
            <a:endParaRPr lang="en-AU"/>
          </a:p>
        </p:txBody>
      </p:sp>
      <p:sp>
        <p:nvSpPr>
          <p:cNvPr id="5" name="Footer Placeholder 4">
            <a:extLst>
              <a:ext uri="{FF2B5EF4-FFF2-40B4-BE49-F238E27FC236}">
                <a16:creationId xmlns:a16="http://schemas.microsoft.com/office/drawing/2014/main" id="{9DABB1EA-A253-4AEB-BF55-93587BFDA5A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13FDD31-0D8B-4D6F-B22B-EFC9CE812E83}"/>
              </a:ext>
            </a:extLst>
          </p:cNvPr>
          <p:cNvSpPr>
            <a:spLocks noGrp="1"/>
          </p:cNvSpPr>
          <p:nvPr>
            <p:ph type="sldNum" sz="quarter" idx="12"/>
          </p:nvPr>
        </p:nvSpPr>
        <p:spPr/>
        <p:txBody>
          <a:bodyPr/>
          <a:lstStyle/>
          <a:p>
            <a:fld id="{A91BF32B-A755-46FA-B841-F7512E3026AF}" type="slidenum">
              <a:rPr lang="en-AU" smtClean="0"/>
              <a:t>‹#›</a:t>
            </a:fld>
            <a:endParaRPr lang="en-AU"/>
          </a:p>
        </p:txBody>
      </p:sp>
    </p:spTree>
    <p:extLst>
      <p:ext uri="{BB962C8B-B14F-4D97-AF65-F5344CB8AC3E}">
        <p14:creationId xmlns:p14="http://schemas.microsoft.com/office/powerpoint/2010/main" val="404673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CB6B-398C-421F-9604-922DF1C1B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08C2B93-45F1-43A4-AD47-D116E88F3F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725952-26A1-430D-8779-AD27EAE0879D}"/>
              </a:ext>
            </a:extLst>
          </p:cNvPr>
          <p:cNvSpPr>
            <a:spLocks noGrp="1"/>
          </p:cNvSpPr>
          <p:nvPr>
            <p:ph type="dt" sz="half" idx="10"/>
          </p:nvPr>
        </p:nvSpPr>
        <p:spPr/>
        <p:txBody>
          <a:bodyPr/>
          <a:lstStyle/>
          <a:p>
            <a:fld id="{844DA5E3-2512-428B-A81D-C033E88CE313}" type="datetimeFigureOut">
              <a:rPr lang="en-AU" smtClean="0"/>
              <a:t>2/07/2020</a:t>
            </a:fld>
            <a:endParaRPr lang="en-AU"/>
          </a:p>
        </p:txBody>
      </p:sp>
      <p:sp>
        <p:nvSpPr>
          <p:cNvPr id="5" name="Footer Placeholder 4">
            <a:extLst>
              <a:ext uri="{FF2B5EF4-FFF2-40B4-BE49-F238E27FC236}">
                <a16:creationId xmlns:a16="http://schemas.microsoft.com/office/drawing/2014/main" id="{2050B59C-FAB3-4509-A2D0-47EF320FE0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34E1221-BCBD-4AB1-B81A-95257257FF91}"/>
              </a:ext>
            </a:extLst>
          </p:cNvPr>
          <p:cNvSpPr>
            <a:spLocks noGrp="1"/>
          </p:cNvSpPr>
          <p:nvPr>
            <p:ph type="sldNum" sz="quarter" idx="12"/>
          </p:nvPr>
        </p:nvSpPr>
        <p:spPr/>
        <p:txBody>
          <a:bodyPr/>
          <a:lstStyle/>
          <a:p>
            <a:fld id="{A91BF32B-A755-46FA-B841-F7512E3026AF}" type="slidenum">
              <a:rPr lang="en-AU" smtClean="0"/>
              <a:t>‹#›</a:t>
            </a:fld>
            <a:endParaRPr lang="en-AU"/>
          </a:p>
        </p:txBody>
      </p:sp>
    </p:spTree>
    <p:extLst>
      <p:ext uri="{BB962C8B-B14F-4D97-AF65-F5344CB8AC3E}">
        <p14:creationId xmlns:p14="http://schemas.microsoft.com/office/powerpoint/2010/main" val="366678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9509-D467-45B3-A32B-F7389AFC82D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4A2CF02-8820-4058-95F3-01486C11C9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71866F-2909-47BB-AD92-EBD1059E8E44}"/>
              </a:ext>
            </a:extLst>
          </p:cNvPr>
          <p:cNvSpPr>
            <a:spLocks noGrp="1"/>
          </p:cNvSpPr>
          <p:nvPr>
            <p:ph type="dt" sz="half" idx="10"/>
          </p:nvPr>
        </p:nvSpPr>
        <p:spPr/>
        <p:txBody>
          <a:bodyPr/>
          <a:lstStyle/>
          <a:p>
            <a:fld id="{844DA5E3-2512-428B-A81D-C033E88CE313}" type="datetimeFigureOut">
              <a:rPr lang="en-AU" smtClean="0"/>
              <a:t>2/07/2020</a:t>
            </a:fld>
            <a:endParaRPr lang="en-AU"/>
          </a:p>
        </p:txBody>
      </p:sp>
      <p:sp>
        <p:nvSpPr>
          <p:cNvPr id="5" name="Footer Placeholder 4">
            <a:extLst>
              <a:ext uri="{FF2B5EF4-FFF2-40B4-BE49-F238E27FC236}">
                <a16:creationId xmlns:a16="http://schemas.microsoft.com/office/drawing/2014/main" id="{FA3859F6-2526-40B5-986B-568B077C912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CABF61-D116-459A-AF6B-400E95D74783}"/>
              </a:ext>
            </a:extLst>
          </p:cNvPr>
          <p:cNvSpPr>
            <a:spLocks noGrp="1"/>
          </p:cNvSpPr>
          <p:nvPr>
            <p:ph type="sldNum" sz="quarter" idx="12"/>
          </p:nvPr>
        </p:nvSpPr>
        <p:spPr/>
        <p:txBody>
          <a:bodyPr/>
          <a:lstStyle/>
          <a:p>
            <a:fld id="{A91BF32B-A755-46FA-B841-F7512E3026AF}" type="slidenum">
              <a:rPr lang="en-AU" smtClean="0"/>
              <a:t>‹#›</a:t>
            </a:fld>
            <a:endParaRPr lang="en-AU"/>
          </a:p>
        </p:txBody>
      </p:sp>
    </p:spTree>
    <p:extLst>
      <p:ext uri="{BB962C8B-B14F-4D97-AF65-F5344CB8AC3E}">
        <p14:creationId xmlns:p14="http://schemas.microsoft.com/office/powerpoint/2010/main" val="345383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8442-81A9-4830-8ED9-51C7D3946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6E9D111-DBAC-4AC5-A51B-48C5FFE68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3DC9E-5001-41D7-AC6E-721E1BABEF5C}"/>
              </a:ext>
            </a:extLst>
          </p:cNvPr>
          <p:cNvSpPr>
            <a:spLocks noGrp="1"/>
          </p:cNvSpPr>
          <p:nvPr>
            <p:ph type="dt" sz="half" idx="10"/>
          </p:nvPr>
        </p:nvSpPr>
        <p:spPr/>
        <p:txBody>
          <a:bodyPr/>
          <a:lstStyle/>
          <a:p>
            <a:fld id="{844DA5E3-2512-428B-A81D-C033E88CE313}" type="datetimeFigureOut">
              <a:rPr lang="en-AU" smtClean="0"/>
              <a:t>2/07/2020</a:t>
            </a:fld>
            <a:endParaRPr lang="en-AU"/>
          </a:p>
        </p:txBody>
      </p:sp>
      <p:sp>
        <p:nvSpPr>
          <p:cNvPr id="5" name="Footer Placeholder 4">
            <a:extLst>
              <a:ext uri="{FF2B5EF4-FFF2-40B4-BE49-F238E27FC236}">
                <a16:creationId xmlns:a16="http://schemas.microsoft.com/office/drawing/2014/main" id="{5D5FF3F3-659C-4EB4-ADBE-9E09D5376C4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E2CDF2D-94AA-4A91-8709-E79171060D33}"/>
              </a:ext>
            </a:extLst>
          </p:cNvPr>
          <p:cNvSpPr>
            <a:spLocks noGrp="1"/>
          </p:cNvSpPr>
          <p:nvPr>
            <p:ph type="sldNum" sz="quarter" idx="12"/>
          </p:nvPr>
        </p:nvSpPr>
        <p:spPr/>
        <p:txBody>
          <a:bodyPr/>
          <a:lstStyle/>
          <a:p>
            <a:fld id="{A91BF32B-A755-46FA-B841-F7512E3026AF}" type="slidenum">
              <a:rPr lang="en-AU" smtClean="0"/>
              <a:t>‹#›</a:t>
            </a:fld>
            <a:endParaRPr lang="en-AU"/>
          </a:p>
        </p:txBody>
      </p:sp>
    </p:spTree>
    <p:extLst>
      <p:ext uri="{BB962C8B-B14F-4D97-AF65-F5344CB8AC3E}">
        <p14:creationId xmlns:p14="http://schemas.microsoft.com/office/powerpoint/2010/main" val="66421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1DBB-91C4-4D73-8AAB-512EE43B07D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B773325-6FFC-4264-BFC1-CC20716169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01A66E5-C56F-4834-AEC2-B5A1C75BDC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1E8FCC9-868A-473E-89D8-A318239B8F1F}"/>
              </a:ext>
            </a:extLst>
          </p:cNvPr>
          <p:cNvSpPr>
            <a:spLocks noGrp="1"/>
          </p:cNvSpPr>
          <p:nvPr>
            <p:ph type="dt" sz="half" idx="10"/>
          </p:nvPr>
        </p:nvSpPr>
        <p:spPr/>
        <p:txBody>
          <a:bodyPr/>
          <a:lstStyle/>
          <a:p>
            <a:fld id="{844DA5E3-2512-428B-A81D-C033E88CE313}" type="datetimeFigureOut">
              <a:rPr lang="en-AU" smtClean="0"/>
              <a:t>2/07/2020</a:t>
            </a:fld>
            <a:endParaRPr lang="en-AU"/>
          </a:p>
        </p:txBody>
      </p:sp>
      <p:sp>
        <p:nvSpPr>
          <p:cNvPr id="6" name="Footer Placeholder 5">
            <a:extLst>
              <a:ext uri="{FF2B5EF4-FFF2-40B4-BE49-F238E27FC236}">
                <a16:creationId xmlns:a16="http://schemas.microsoft.com/office/drawing/2014/main" id="{DF020C9D-3B0A-44DD-97B4-6A3CAB58AB3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2592D6D-7ED9-4057-AD97-12EE8C753E68}"/>
              </a:ext>
            </a:extLst>
          </p:cNvPr>
          <p:cNvSpPr>
            <a:spLocks noGrp="1"/>
          </p:cNvSpPr>
          <p:nvPr>
            <p:ph type="sldNum" sz="quarter" idx="12"/>
          </p:nvPr>
        </p:nvSpPr>
        <p:spPr/>
        <p:txBody>
          <a:bodyPr/>
          <a:lstStyle/>
          <a:p>
            <a:fld id="{A91BF32B-A755-46FA-B841-F7512E3026AF}" type="slidenum">
              <a:rPr lang="en-AU" smtClean="0"/>
              <a:t>‹#›</a:t>
            </a:fld>
            <a:endParaRPr lang="en-AU"/>
          </a:p>
        </p:txBody>
      </p:sp>
    </p:spTree>
    <p:extLst>
      <p:ext uri="{BB962C8B-B14F-4D97-AF65-F5344CB8AC3E}">
        <p14:creationId xmlns:p14="http://schemas.microsoft.com/office/powerpoint/2010/main" val="177885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A495-DB3F-4933-BB12-E9C8F1D78CE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BD7E5AD-7980-4A52-BF67-23194696A0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E50CE-54D8-4997-B1DD-E9FB73111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1BDA7EB-2BC0-47AD-9D1A-6A985F49C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2A76F7-A344-4B6B-A571-1ABE35BDD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647D4B9-C1D7-4FF2-8234-34C2F826E834}"/>
              </a:ext>
            </a:extLst>
          </p:cNvPr>
          <p:cNvSpPr>
            <a:spLocks noGrp="1"/>
          </p:cNvSpPr>
          <p:nvPr>
            <p:ph type="dt" sz="half" idx="10"/>
          </p:nvPr>
        </p:nvSpPr>
        <p:spPr/>
        <p:txBody>
          <a:bodyPr/>
          <a:lstStyle/>
          <a:p>
            <a:fld id="{844DA5E3-2512-428B-A81D-C033E88CE313}" type="datetimeFigureOut">
              <a:rPr lang="en-AU" smtClean="0"/>
              <a:t>2/07/2020</a:t>
            </a:fld>
            <a:endParaRPr lang="en-AU"/>
          </a:p>
        </p:txBody>
      </p:sp>
      <p:sp>
        <p:nvSpPr>
          <p:cNvPr id="8" name="Footer Placeholder 7">
            <a:extLst>
              <a:ext uri="{FF2B5EF4-FFF2-40B4-BE49-F238E27FC236}">
                <a16:creationId xmlns:a16="http://schemas.microsoft.com/office/drawing/2014/main" id="{2420CB21-22F4-421B-B2D4-4C54A5C4B29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1C536A4-DC36-4EF9-9CC7-5447AC37E393}"/>
              </a:ext>
            </a:extLst>
          </p:cNvPr>
          <p:cNvSpPr>
            <a:spLocks noGrp="1"/>
          </p:cNvSpPr>
          <p:nvPr>
            <p:ph type="sldNum" sz="quarter" idx="12"/>
          </p:nvPr>
        </p:nvSpPr>
        <p:spPr/>
        <p:txBody>
          <a:bodyPr/>
          <a:lstStyle/>
          <a:p>
            <a:fld id="{A91BF32B-A755-46FA-B841-F7512E3026AF}" type="slidenum">
              <a:rPr lang="en-AU" smtClean="0"/>
              <a:t>‹#›</a:t>
            </a:fld>
            <a:endParaRPr lang="en-AU"/>
          </a:p>
        </p:txBody>
      </p:sp>
    </p:spTree>
    <p:extLst>
      <p:ext uri="{BB962C8B-B14F-4D97-AF65-F5344CB8AC3E}">
        <p14:creationId xmlns:p14="http://schemas.microsoft.com/office/powerpoint/2010/main" val="325338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41E7-53EC-461C-8750-566552EE982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65BEB3C-4654-46B8-A5DA-5CCB924D6246}"/>
              </a:ext>
            </a:extLst>
          </p:cNvPr>
          <p:cNvSpPr>
            <a:spLocks noGrp="1"/>
          </p:cNvSpPr>
          <p:nvPr>
            <p:ph type="dt" sz="half" idx="10"/>
          </p:nvPr>
        </p:nvSpPr>
        <p:spPr/>
        <p:txBody>
          <a:bodyPr/>
          <a:lstStyle/>
          <a:p>
            <a:fld id="{844DA5E3-2512-428B-A81D-C033E88CE313}" type="datetimeFigureOut">
              <a:rPr lang="en-AU" smtClean="0"/>
              <a:t>2/07/2020</a:t>
            </a:fld>
            <a:endParaRPr lang="en-AU"/>
          </a:p>
        </p:txBody>
      </p:sp>
      <p:sp>
        <p:nvSpPr>
          <p:cNvPr id="4" name="Footer Placeholder 3">
            <a:extLst>
              <a:ext uri="{FF2B5EF4-FFF2-40B4-BE49-F238E27FC236}">
                <a16:creationId xmlns:a16="http://schemas.microsoft.com/office/drawing/2014/main" id="{0EED43E3-A3FA-428C-86EB-7B58E2AF905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059282E-F7A1-4BB6-BF4D-0FC0807FA7EC}"/>
              </a:ext>
            </a:extLst>
          </p:cNvPr>
          <p:cNvSpPr>
            <a:spLocks noGrp="1"/>
          </p:cNvSpPr>
          <p:nvPr>
            <p:ph type="sldNum" sz="quarter" idx="12"/>
          </p:nvPr>
        </p:nvSpPr>
        <p:spPr/>
        <p:txBody>
          <a:bodyPr/>
          <a:lstStyle/>
          <a:p>
            <a:fld id="{A91BF32B-A755-46FA-B841-F7512E3026AF}" type="slidenum">
              <a:rPr lang="en-AU" smtClean="0"/>
              <a:t>‹#›</a:t>
            </a:fld>
            <a:endParaRPr lang="en-AU"/>
          </a:p>
        </p:txBody>
      </p:sp>
    </p:spTree>
    <p:extLst>
      <p:ext uri="{BB962C8B-B14F-4D97-AF65-F5344CB8AC3E}">
        <p14:creationId xmlns:p14="http://schemas.microsoft.com/office/powerpoint/2010/main" val="299770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152F5-908B-4C14-95D7-C74309DAF933}"/>
              </a:ext>
            </a:extLst>
          </p:cNvPr>
          <p:cNvSpPr>
            <a:spLocks noGrp="1"/>
          </p:cNvSpPr>
          <p:nvPr>
            <p:ph type="dt" sz="half" idx="10"/>
          </p:nvPr>
        </p:nvSpPr>
        <p:spPr/>
        <p:txBody>
          <a:bodyPr/>
          <a:lstStyle/>
          <a:p>
            <a:fld id="{844DA5E3-2512-428B-A81D-C033E88CE313}" type="datetimeFigureOut">
              <a:rPr lang="en-AU" smtClean="0"/>
              <a:t>2/07/2020</a:t>
            </a:fld>
            <a:endParaRPr lang="en-AU"/>
          </a:p>
        </p:txBody>
      </p:sp>
      <p:sp>
        <p:nvSpPr>
          <p:cNvPr id="3" name="Footer Placeholder 2">
            <a:extLst>
              <a:ext uri="{FF2B5EF4-FFF2-40B4-BE49-F238E27FC236}">
                <a16:creationId xmlns:a16="http://schemas.microsoft.com/office/drawing/2014/main" id="{2F68DA7A-06E5-459B-BB10-6504708D895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6E2F0B7-DDCF-4612-8B8C-35096272F3B3}"/>
              </a:ext>
            </a:extLst>
          </p:cNvPr>
          <p:cNvSpPr>
            <a:spLocks noGrp="1"/>
          </p:cNvSpPr>
          <p:nvPr>
            <p:ph type="sldNum" sz="quarter" idx="12"/>
          </p:nvPr>
        </p:nvSpPr>
        <p:spPr/>
        <p:txBody>
          <a:bodyPr/>
          <a:lstStyle/>
          <a:p>
            <a:fld id="{A91BF32B-A755-46FA-B841-F7512E3026AF}" type="slidenum">
              <a:rPr lang="en-AU" smtClean="0"/>
              <a:t>‹#›</a:t>
            </a:fld>
            <a:endParaRPr lang="en-AU"/>
          </a:p>
        </p:txBody>
      </p:sp>
    </p:spTree>
    <p:extLst>
      <p:ext uri="{BB962C8B-B14F-4D97-AF65-F5344CB8AC3E}">
        <p14:creationId xmlns:p14="http://schemas.microsoft.com/office/powerpoint/2010/main" val="233300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6004-0567-47AD-B8B4-F92DB2AD1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57731F1-5793-4E10-84C5-8EAC18EB3A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FEB7D1C-2688-443C-9614-938BF1549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529BED-F661-483F-9FDE-A388A34DDF1A}"/>
              </a:ext>
            </a:extLst>
          </p:cNvPr>
          <p:cNvSpPr>
            <a:spLocks noGrp="1"/>
          </p:cNvSpPr>
          <p:nvPr>
            <p:ph type="dt" sz="half" idx="10"/>
          </p:nvPr>
        </p:nvSpPr>
        <p:spPr/>
        <p:txBody>
          <a:bodyPr/>
          <a:lstStyle/>
          <a:p>
            <a:fld id="{844DA5E3-2512-428B-A81D-C033E88CE313}" type="datetimeFigureOut">
              <a:rPr lang="en-AU" smtClean="0"/>
              <a:t>2/07/2020</a:t>
            </a:fld>
            <a:endParaRPr lang="en-AU"/>
          </a:p>
        </p:txBody>
      </p:sp>
      <p:sp>
        <p:nvSpPr>
          <p:cNvPr id="6" name="Footer Placeholder 5">
            <a:extLst>
              <a:ext uri="{FF2B5EF4-FFF2-40B4-BE49-F238E27FC236}">
                <a16:creationId xmlns:a16="http://schemas.microsoft.com/office/drawing/2014/main" id="{F9FD6ADA-D26B-4E93-A0D9-44DB6B56421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A86EA15-0198-4521-8D43-35F8C27E5DEE}"/>
              </a:ext>
            </a:extLst>
          </p:cNvPr>
          <p:cNvSpPr>
            <a:spLocks noGrp="1"/>
          </p:cNvSpPr>
          <p:nvPr>
            <p:ph type="sldNum" sz="quarter" idx="12"/>
          </p:nvPr>
        </p:nvSpPr>
        <p:spPr/>
        <p:txBody>
          <a:bodyPr/>
          <a:lstStyle/>
          <a:p>
            <a:fld id="{A91BF32B-A755-46FA-B841-F7512E3026AF}" type="slidenum">
              <a:rPr lang="en-AU" smtClean="0"/>
              <a:t>‹#›</a:t>
            </a:fld>
            <a:endParaRPr lang="en-AU"/>
          </a:p>
        </p:txBody>
      </p:sp>
    </p:spTree>
    <p:extLst>
      <p:ext uri="{BB962C8B-B14F-4D97-AF65-F5344CB8AC3E}">
        <p14:creationId xmlns:p14="http://schemas.microsoft.com/office/powerpoint/2010/main" val="245767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9C26-B794-43E1-9541-200D1DB3E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B958DED-B665-42C5-A90F-B98B8BB06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DFF7997-8206-4857-8B61-3CBAC2F9A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3C727-7FE7-4292-AF1A-008EE2D0AB56}"/>
              </a:ext>
            </a:extLst>
          </p:cNvPr>
          <p:cNvSpPr>
            <a:spLocks noGrp="1"/>
          </p:cNvSpPr>
          <p:nvPr>
            <p:ph type="dt" sz="half" idx="10"/>
          </p:nvPr>
        </p:nvSpPr>
        <p:spPr/>
        <p:txBody>
          <a:bodyPr/>
          <a:lstStyle/>
          <a:p>
            <a:fld id="{844DA5E3-2512-428B-A81D-C033E88CE313}" type="datetimeFigureOut">
              <a:rPr lang="en-AU" smtClean="0"/>
              <a:t>2/07/2020</a:t>
            </a:fld>
            <a:endParaRPr lang="en-AU"/>
          </a:p>
        </p:txBody>
      </p:sp>
      <p:sp>
        <p:nvSpPr>
          <p:cNvPr id="6" name="Footer Placeholder 5">
            <a:extLst>
              <a:ext uri="{FF2B5EF4-FFF2-40B4-BE49-F238E27FC236}">
                <a16:creationId xmlns:a16="http://schemas.microsoft.com/office/drawing/2014/main" id="{ABA1F0D3-D400-4756-8F12-FAD687B1822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2B58DB0-6B8F-4552-9956-3F7942B85761}"/>
              </a:ext>
            </a:extLst>
          </p:cNvPr>
          <p:cNvSpPr>
            <a:spLocks noGrp="1"/>
          </p:cNvSpPr>
          <p:nvPr>
            <p:ph type="sldNum" sz="quarter" idx="12"/>
          </p:nvPr>
        </p:nvSpPr>
        <p:spPr/>
        <p:txBody>
          <a:bodyPr/>
          <a:lstStyle/>
          <a:p>
            <a:fld id="{A91BF32B-A755-46FA-B841-F7512E3026AF}" type="slidenum">
              <a:rPr lang="en-AU" smtClean="0"/>
              <a:t>‹#›</a:t>
            </a:fld>
            <a:endParaRPr lang="en-AU"/>
          </a:p>
        </p:txBody>
      </p:sp>
    </p:spTree>
    <p:extLst>
      <p:ext uri="{BB962C8B-B14F-4D97-AF65-F5344CB8AC3E}">
        <p14:creationId xmlns:p14="http://schemas.microsoft.com/office/powerpoint/2010/main" val="340007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DCFBE-5F15-4C8F-B119-83DB852405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2C566F-DBFA-4502-BD91-086C2778D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D5D8528-9627-4329-8967-17936574E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DA5E3-2512-428B-A81D-C033E88CE313}" type="datetimeFigureOut">
              <a:rPr lang="en-AU" smtClean="0"/>
              <a:t>2/07/2020</a:t>
            </a:fld>
            <a:endParaRPr lang="en-AU"/>
          </a:p>
        </p:txBody>
      </p:sp>
      <p:sp>
        <p:nvSpPr>
          <p:cNvPr id="5" name="Footer Placeholder 4">
            <a:extLst>
              <a:ext uri="{FF2B5EF4-FFF2-40B4-BE49-F238E27FC236}">
                <a16:creationId xmlns:a16="http://schemas.microsoft.com/office/drawing/2014/main" id="{DDA19285-191A-48DA-98AF-166F698A0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8B36212-ACC3-48E2-8317-9B7E67EB7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BF32B-A755-46FA-B841-F7512E3026AF}" type="slidenum">
              <a:rPr lang="en-AU" smtClean="0"/>
              <a:t>‹#›</a:t>
            </a:fld>
            <a:endParaRPr lang="en-AU"/>
          </a:p>
        </p:txBody>
      </p:sp>
    </p:spTree>
    <p:extLst>
      <p:ext uri="{BB962C8B-B14F-4D97-AF65-F5344CB8AC3E}">
        <p14:creationId xmlns:p14="http://schemas.microsoft.com/office/powerpoint/2010/main" val="3801568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ussell87/doggo" TargetMode="External"/><Relationship Id="rId2" Type="http://schemas.openxmlformats.org/officeDocument/2006/relationships/hyperlink" Target="https://gussell87.github.io/doggo/"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7C4B-0A3F-43C7-9037-4B295970B7F6}"/>
              </a:ext>
            </a:extLst>
          </p:cNvPr>
          <p:cNvSpPr>
            <a:spLocks noGrp="1"/>
          </p:cNvSpPr>
          <p:nvPr>
            <p:ph type="ctrTitle"/>
          </p:nvPr>
        </p:nvSpPr>
        <p:spPr/>
        <p:txBody>
          <a:bodyPr/>
          <a:lstStyle/>
          <a:p>
            <a:r>
              <a:rPr lang="en-US" dirty="0">
                <a:solidFill>
                  <a:schemeClr val="tx1">
                    <a:lumMod val="50000"/>
                    <a:lumOff val="50000"/>
                  </a:schemeClr>
                </a:solidFill>
                <a:latin typeface="Arial" panose="020B0604020202020204" pitchFamily="34" charset="0"/>
                <a:cs typeface="Arial" panose="020B0604020202020204" pitchFamily="34" charset="0"/>
              </a:rPr>
              <a:t>D</a:t>
            </a:r>
            <a:r>
              <a:rPr lang="en-US" dirty="0">
                <a:solidFill>
                  <a:schemeClr val="bg1"/>
                </a:solidFill>
                <a:latin typeface="Arial" panose="020B0604020202020204" pitchFamily="34" charset="0"/>
                <a:cs typeface="Arial" panose="020B0604020202020204" pitchFamily="34" charset="0"/>
              </a:rPr>
              <a:t>O</a:t>
            </a:r>
            <a:r>
              <a:rPr lang="en-US" dirty="0">
                <a:solidFill>
                  <a:schemeClr val="tx1">
                    <a:lumMod val="50000"/>
                    <a:lumOff val="50000"/>
                  </a:schemeClr>
                </a:solidFill>
                <a:latin typeface="Arial" panose="020B0604020202020204" pitchFamily="34" charset="0"/>
                <a:cs typeface="Arial" panose="020B0604020202020204" pitchFamily="34" charset="0"/>
              </a:rPr>
              <a:t>GG</a:t>
            </a:r>
            <a:r>
              <a:rPr lang="en-US" dirty="0">
                <a:solidFill>
                  <a:schemeClr val="bg1"/>
                </a:solidFill>
                <a:latin typeface="Arial" panose="020B0604020202020204" pitchFamily="34" charset="0"/>
                <a:cs typeface="Arial" panose="020B0604020202020204" pitchFamily="34" charset="0"/>
              </a:rPr>
              <a:t>O</a:t>
            </a:r>
            <a:endParaRPr lang="en-AU" dirty="0">
              <a:solidFill>
                <a:schemeClr val="bg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8BEA15E-3A60-4FF8-84CC-8DE7DB23BD6E}"/>
              </a:ext>
            </a:extLst>
          </p:cNvPr>
          <p:cNvSpPr>
            <a:spLocks noGrp="1"/>
          </p:cNvSpPr>
          <p:nvPr>
            <p:ph type="subTitle" idx="1"/>
          </p:nvPr>
        </p:nvSpPr>
        <p:spPr>
          <a:xfrm>
            <a:off x="1524000" y="3602038"/>
            <a:ext cx="9144000" cy="507383"/>
          </a:xfrm>
        </p:spPr>
        <p:txBody>
          <a:bodyPr/>
          <a:lstStyle/>
          <a:p>
            <a:r>
              <a:rPr lang="en-US" dirty="0">
                <a:latin typeface="Arial" panose="020B0604020202020204" pitchFamily="34" charset="0"/>
                <a:cs typeface="Arial" panose="020B0604020202020204" pitchFamily="34" charset="0"/>
              </a:rPr>
              <a:t>A Dog Search App</a:t>
            </a:r>
            <a:endParaRPr lang="en-AU"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A8284B2-3E02-4CA9-B28A-7957A1E52A02}"/>
              </a:ext>
            </a:extLst>
          </p:cNvPr>
          <p:cNvPicPr>
            <a:picLocks noChangeAspect="1"/>
          </p:cNvPicPr>
          <p:nvPr/>
        </p:nvPicPr>
        <p:blipFill>
          <a:blip r:embed="rId2"/>
          <a:stretch>
            <a:fillRect/>
          </a:stretch>
        </p:blipFill>
        <p:spPr>
          <a:xfrm>
            <a:off x="5165767" y="2706071"/>
            <a:ext cx="627634" cy="619035"/>
          </a:xfrm>
          <a:prstGeom prst="rect">
            <a:avLst/>
          </a:prstGeom>
        </p:spPr>
      </p:pic>
      <p:pic>
        <p:nvPicPr>
          <p:cNvPr id="6" name="Picture 5">
            <a:extLst>
              <a:ext uri="{FF2B5EF4-FFF2-40B4-BE49-F238E27FC236}">
                <a16:creationId xmlns:a16="http://schemas.microsoft.com/office/drawing/2014/main" id="{E85A7777-C930-4FA8-B4AB-E8B3ED796EE3}"/>
              </a:ext>
            </a:extLst>
          </p:cNvPr>
          <p:cNvPicPr>
            <a:picLocks noChangeAspect="1"/>
          </p:cNvPicPr>
          <p:nvPr/>
        </p:nvPicPr>
        <p:blipFill>
          <a:blip r:embed="rId2"/>
          <a:stretch>
            <a:fillRect/>
          </a:stretch>
        </p:blipFill>
        <p:spPr>
          <a:xfrm>
            <a:off x="6933210" y="2692221"/>
            <a:ext cx="627634" cy="619035"/>
          </a:xfrm>
          <a:prstGeom prst="rect">
            <a:avLst/>
          </a:prstGeom>
        </p:spPr>
      </p:pic>
      <p:pic>
        <p:nvPicPr>
          <p:cNvPr id="9" name="Picture 8">
            <a:extLst>
              <a:ext uri="{FF2B5EF4-FFF2-40B4-BE49-F238E27FC236}">
                <a16:creationId xmlns:a16="http://schemas.microsoft.com/office/drawing/2014/main" id="{7DC0B41E-6B4B-44C0-AA41-EB2B009A9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3860192" cy="6858000"/>
          </a:xfrm>
          <a:prstGeom prst="rect">
            <a:avLst/>
          </a:prstGeom>
          <a:effectLst>
            <a:outerShdw blurRad="50800" dist="38100" algn="l" rotWithShape="0">
              <a:prstClr val="black">
                <a:alpha val="40000"/>
              </a:prstClr>
            </a:outerShdw>
          </a:effectLst>
        </p:spPr>
      </p:pic>
      <p:pic>
        <p:nvPicPr>
          <p:cNvPr id="10" name="Picture 9">
            <a:extLst>
              <a:ext uri="{FF2B5EF4-FFF2-40B4-BE49-F238E27FC236}">
                <a16:creationId xmlns:a16="http://schemas.microsoft.com/office/drawing/2014/main" id="{A23C85A6-AB65-4380-B01B-FF181BBEF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4480" y="-1975"/>
            <a:ext cx="3860192" cy="6858000"/>
          </a:xfrm>
          <a:prstGeom prst="rect">
            <a:avLst/>
          </a:prstGeom>
          <a:effectLst>
            <a:outerShdw blurRad="50800" dist="38100" dir="10800000" algn="r" rotWithShape="0">
              <a:prstClr val="black">
                <a:alpha val="40000"/>
              </a:prstClr>
            </a:outerShdw>
          </a:effectLst>
        </p:spPr>
      </p:pic>
      <p:sp>
        <p:nvSpPr>
          <p:cNvPr id="12" name="Subtitle 2">
            <a:extLst>
              <a:ext uri="{FF2B5EF4-FFF2-40B4-BE49-F238E27FC236}">
                <a16:creationId xmlns:a16="http://schemas.microsoft.com/office/drawing/2014/main" id="{EC462EAE-46D2-43F7-A433-C9FB39B5BA0B}"/>
              </a:ext>
            </a:extLst>
          </p:cNvPr>
          <p:cNvSpPr txBox="1">
            <a:spLocks/>
          </p:cNvSpPr>
          <p:nvPr/>
        </p:nvSpPr>
        <p:spPr>
          <a:xfrm>
            <a:off x="1525792" y="6497649"/>
            <a:ext cx="9144000" cy="5073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i="1" dirty="0">
                <a:latin typeface="Arial" panose="020B0604020202020204" pitchFamily="34" charset="0"/>
                <a:cs typeface="Arial" panose="020B0604020202020204" pitchFamily="34" charset="0"/>
              </a:rPr>
              <a:t>By Andrew, Angus, Cynthia &amp; Terry</a:t>
            </a:r>
            <a:endParaRPr lang="en-AU"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1987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EDAD-2B35-43EF-9628-496A115EB047}"/>
              </a:ext>
            </a:extLst>
          </p:cNvPr>
          <p:cNvSpPr>
            <a:spLocks noGrp="1"/>
          </p:cNvSpPr>
          <p:nvPr>
            <p:ph type="title"/>
          </p:nvPr>
        </p:nvSpPr>
        <p:spPr>
          <a:xfrm>
            <a:off x="838200" y="2122669"/>
            <a:ext cx="10515600" cy="1325563"/>
          </a:xfrm>
        </p:spPr>
        <p:txBody>
          <a:bodyPr/>
          <a:lstStyle/>
          <a:p>
            <a:r>
              <a:rPr lang="en-US" dirty="0">
                <a:latin typeface="Arial" panose="020B0604020202020204" pitchFamily="34" charset="0"/>
                <a:cs typeface="Arial" panose="020B0604020202020204" pitchFamily="34" charset="0"/>
              </a:rPr>
              <a:t>Links</a:t>
            </a:r>
            <a:endParaRPr lang="en-AU"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0885732-3BD0-4D27-83D5-927F2A4FAD7B}"/>
              </a:ext>
            </a:extLst>
          </p:cNvPr>
          <p:cNvSpPr>
            <a:spLocks noGrp="1"/>
          </p:cNvSpPr>
          <p:nvPr>
            <p:ph idx="1"/>
          </p:nvPr>
        </p:nvSpPr>
        <p:spPr>
          <a:xfrm>
            <a:off x="838200" y="3226914"/>
            <a:ext cx="10515600" cy="4351338"/>
          </a:xfrm>
        </p:spPr>
        <p:txBody>
          <a:bodyPr/>
          <a:lstStyle/>
          <a:p>
            <a:r>
              <a:rPr lang="en-US" dirty="0">
                <a:latin typeface="Arial" panose="020B0604020202020204" pitchFamily="34" charset="0"/>
                <a:cs typeface="Arial" panose="020B0604020202020204" pitchFamily="34" charset="0"/>
              </a:rPr>
              <a:t>Deployed: </a:t>
            </a:r>
            <a:r>
              <a:rPr lang="en-AU" dirty="0">
                <a:latin typeface="Arial" panose="020B0604020202020204" pitchFamily="34" charset="0"/>
                <a:cs typeface="Arial" panose="020B0604020202020204" pitchFamily="34" charset="0"/>
                <a:hlinkClick r:id="rId2"/>
              </a:rPr>
              <a:t>https://gussell87.github.io/doggo/</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GitHub Repo: </a:t>
            </a:r>
            <a:r>
              <a:rPr lang="en-AU" dirty="0">
                <a:latin typeface="Arial" panose="020B0604020202020204" pitchFamily="34" charset="0"/>
                <a:cs typeface="Arial" panose="020B0604020202020204" pitchFamily="34" charset="0"/>
                <a:hlinkClick r:id="rId3"/>
              </a:rPr>
              <a:t>https://github.com/gussell87/doggo</a:t>
            </a:r>
            <a:endParaRPr lang="en-AU" dirty="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C87A15ED-B976-4252-A79D-8FDB97114E52}"/>
              </a:ext>
            </a:extLst>
          </p:cNvPr>
          <p:cNvGrpSpPr/>
          <p:nvPr/>
        </p:nvGrpSpPr>
        <p:grpSpPr>
          <a:xfrm>
            <a:off x="0" y="4589813"/>
            <a:ext cx="12192000" cy="2280061"/>
            <a:chOff x="0" y="4589813"/>
            <a:chExt cx="12192000" cy="2280061"/>
          </a:xfrm>
          <a:effectLst>
            <a:outerShdw blurRad="50800" dist="38100" dir="16200000" rotWithShape="0">
              <a:prstClr val="black">
                <a:alpha val="40000"/>
              </a:prstClr>
            </a:outerShdw>
          </a:effectLst>
        </p:grpSpPr>
        <p:pic>
          <p:nvPicPr>
            <p:cNvPr id="4" name="Picture 3">
              <a:extLst>
                <a:ext uri="{FF2B5EF4-FFF2-40B4-BE49-F238E27FC236}">
                  <a16:creationId xmlns:a16="http://schemas.microsoft.com/office/drawing/2014/main" id="{7F63929D-05B0-4111-83C3-04DBCBD56896}"/>
                </a:ext>
              </a:extLst>
            </p:cNvPr>
            <p:cNvPicPr>
              <a:picLocks noChangeAspect="1"/>
            </p:cNvPicPr>
            <p:nvPr/>
          </p:nvPicPr>
          <p:blipFill rotWithShape="1">
            <a:blip r:embed="rId4">
              <a:extLst>
                <a:ext uri="{28A0092B-C50C-407E-A947-70E740481C1C}">
                  <a14:useLocalDpi xmlns:a14="http://schemas.microsoft.com/office/drawing/2010/main" val="0"/>
                </a:ext>
              </a:extLst>
            </a:blip>
            <a:srcRect b="66926"/>
            <a:stretch/>
          </p:blipFill>
          <p:spPr>
            <a:xfrm flipH="1">
              <a:off x="624718" y="4601687"/>
              <a:ext cx="3860192" cy="2268187"/>
            </a:xfrm>
            <a:prstGeom prst="rect">
              <a:avLst/>
            </a:prstGeom>
          </p:spPr>
        </p:pic>
        <p:pic>
          <p:nvPicPr>
            <p:cNvPr id="5" name="Picture 4">
              <a:extLst>
                <a:ext uri="{FF2B5EF4-FFF2-40B4-BE49-F238E27FC236}">
                  <a16:creationId xmlns:a16="http://schemas.microsoft.com/office/drawing/2014/main" id="{F5CF3823-13F0-4B54-A076-F1F6747ABCCE}"/>
                </a:ext>
              </a:extLst>
            </p:cNvPr>
            <p:cNvPicPr>
              <a:picLocks noChangeAspect="1"/>
            </p:cNvPicPr>
            <p:nvPr/>
          </p:nvPicPr>
          <p:blipFill rotWithShape="1">
            <a:blip r:embed="rId4">
              <a:extLst>
                <a:ext uri="{28A0092B-C50C-407E-A947-70E740481C1C}">
                  <a14:useLocalDpi xmlns:a14="http://schemas.microsoft.com/office/drawing/2010/main" val="0"/>
                </a:ext>
              </a:extLst>
            </a:blip>
            <a:srcRect b="66926"/>
            <a:stretch/>
          </p:blipFill>
          <p:spPr>
            <a:xfrm flipH="1">
              <a:off x="8331808" y="4589813"/>
              <a:ext cx="3860192" cy="2268187"/>
            </a:xfrm>
            <a:prstGeom prst="rect">
              <a:avLst/>
            </a:prstGeom>
          </p:spPr>
        </p:pic>
        <p:pic>
          <p:nvPicPr>
            <p:cNvPr id="6" name="Picture 5">
              <a:extLst>
                <a:ext uri="{FF2B5EF4-FFF2-40B4-BE49-F238E27FC236}">
                  <a16:creationId xmlns:a16="http://schemas.microsoft.com/office/drawing/2014/main" id="{2D217112-75BA-4269-AB8D-22AB93C4EAD9}"/>
                </a:ext>
              </a:extLst>
            </p:cNvPr>
            <p:cNvPicPr>
              <a:picLocks noChangeAspect="1"/>
            </p:cNvPicPr>
            <p:nvPr/>
          </p:nvPicPr>
          <p:blipFill rotWithShape="1">
            <a:blip r:embed="rId4">
              <a:extLst>
                <a:ext uri="{28A0092B-C50C-407E-A947-70E740481C1C}">
                  <a14:useLocalDpi xmlns:a14="http://schemas.microsoft.com/office/drawing/2010/main" val="0"/>
                </a:ext>
              </a:extLst>
            </a:blip>
            <a:srcRect b="66926"/>
            <a:stretch/>
          </p:blipFill>
          <p:spPr>
            <a:xfrm>
              <a:off x="4471616" y="4601686"/>
              <a:ext cx="3860192" cy="2268187"/>
            </a:xfrm>
            <a:prstGeom prst="rect">
              <a:avLst/>
            </a:prstGeom>
          </p:spPr>
        </p:pic>
        <p:pic>
          <p:nvPicPr>
            <p:cNvPr id="7" name="Picture 6">
              <a:extLst>
                <a:ext uri="{FF2B5EF4-FFF2-40B4-BE49-F238E27FC236}">
                  <a16:creationId xmlns:a16="http://schemas.microsoft.com/office/drawing/2014/main" id="{802438C4-BD2B-4E8D-91D3-9BF00B712735}"/>
                </a:ext>
              </a:extLst>
            </p:cNvPr>
            <p:cNvPicPr>
              <a:picLocks noChangeAspect="1"/>
            </p:cNvPicPr>
            <p:nvPr/>
          </p:nvPicPr>
          <p:blipFill rotWithShape="1">
            <a:blip r:embed="rId4">
              <a:extLst>
                <a:ext uri="{28A0092B-C50C-407E-A947-70E740481C1C}">
                  <a14:useLocalDpi xmlns:a14="http://schemas.microsoft.com/office/drawing/2010/main" val="0"/>
                </a:ext>
              </a:extLst>
            </a:blip>
            <a:srcRect l="83868" b="66926"/>
            <a:stretch/>
          </p:blipFill>
          <p:spPr>
            <a:xfrm>
              <a:off x="0" y="4599709"/>
              <a:ext cx="634623" cy="2268187"/>
            </a:xfrm>
            <a:prstGeom prst="rect">
              <a:avLst/>
            </a:prstGeom>
          </p:spPr>
        </p:pic>
      </p:grpSp>
      <p:grpSp>
        <p:nvGrpSpPr>
          <p:cNvPr id="16" name="Group 15">
            <a:extLst>
              <a:ext uri="{FF2B5EF4-FFF2-40B4-BE49-F238E27FC236}">
                <a16:creationId xmlns:a16="http://schemas.microsoft.com/office/drawing/2014/main" id="{79E11401-F2AE-4C41-9095-C58CD7C94EF9}"/>
              </a:ext>
            </a:extLst>
          </p:cNvPr>
          <p:cNvGrpSpPr/>
          <p:nvPr/>
        </p:nvGrpSpPr>
        <p:grpSpPr>
          <a:xfrm>
            <a:off x="-1975" y="1984"/>
            <a:ext cx="12192000" cy="2270166"/>
            <a:chOff x="-1975" y="1984"/>
            <a:chExt cx="12192000" cy="2270166"/>
          </a:xfrm>
          <a:effectLst>
            <a:outerShdw blurRad="50800" dist="38100" dir="5400000" algn="t" rotWithShape="0">
              <a:prstClr val="black">
                <a:alpha val="40000"/>
              </a:prstClr>
            </a:outerShdw>
          </a:effectLst>
        </p:grpSpPr>
        <p:pic>
          <p:nvPicPr>
            <p:cNvPr id="11" name="Picture 10">
              <a:extLst>
                <a:ext uri="{FF2B5EF4-FFF2-40B4-BE49-F238E27FC236}">
                  <a16:creationId xmlns:a16="http://schemas.microsoft.com/office/drawing/2014/main" id="{F22B00BF-A4D7-46BD-8586-6EC131088D51}"/>
                </a:ext>
              </a:extLst>
            </p:cNvPr>
            <p:cNvPicPr>
              <a:picLocks noChangeAspect="1"/>
            </p:cNvPicPr>
            <p:nvPr/>
          </p:nvPicPr>
          <p:blipFill rotWithShape="1">
            <a:blip r:embed="rId4">
              <a:extLst>
                <a:ext uri="{28A0092B-C50C-407E-A947-70E740481C1C}">
                  <a14:useLocalDpi xmlns:a14="http://schemas.microsoft.com/office/drawing/2010/main" val="0"/>
                </a:ext>
              </a:extLst>
            </a:blip>
            <a:srcRect b="66926"/>
            <a:stretch/>
          </p:blipFill>
          <p:spPr>
            <a:xfrm flipH="1">
              <a:off x="622743" y="3962"/>
              <a:ext cx="3860192" cy="2268187"/>
            </a:xfrm>
            <a:prstGeom prst="rect">
              <a:avLst/>
            </a:prstGeom>
          </p:spPr>
        </p:pic>
        <p:pic>
          <p:nvPicPr>
            <p:cNvPr id="12" name="Picture 11">
              <a:extLst>
                <a:ext uri="{FF2B5EF4-FFF2-40B4-BE49-F238E27FC236}">
                  <a16:creationId xmlns:a16="http://schemas.microsoft.com/office/drawing/2014/main" id="{06D95DF5-2FF3-498F-BF98-C8D983E57735}"/>
                </a:ext>
              </a:extLst>
            </p:cNvPr>
            <p:cNvPicPr>
              <a:picLocks noChangeAspect="1"/>
            </p:cNvPicPr>
            <p:nvPr/>
          </p:nvPicPr>
          <p:blipFill rotWithShape="1">
            <a:blip r:embed="rId4">
              <a:extLst>
                <a:ext uri="{28A0092B-C50C-407E-A947-70E740481C1C}">
                  <a14:useLocalDpi xmlns:a14="http://schemas.microsoft.com/office/drawing/2010/main" val="0"/>
                </a:ext>
              </a:extLst>
            </a:blip>
            <a:srcRect b="66926"/>
            <a:stretch/>
          </p:blipFill>
          <p:spPr>
            <a:xfrm flipH="1">
              <a:off x="8329833" y="3963"/>
              <a:ext cx="3860192" cy="2268187"/>
            </a:xfrm>
            <a:prstGeom prst="rect">
              <a:avLst/>
            </a:prstGeom>
          </p:spPr>
        </p:pic>
        <p:pic>
          <p:nvPicPr>
            <p:cNvPr id="13" name="Picture 12">
              <a:extLst>
                <a:ext uri="{FF2B5EF4-FFF2-40B4-BE49-F238E27FC236}">
                  <a16:creationId xmlns:a16="http://schemas.microsoft.com/office/drawing/2014/main" id="{2A16AD79-E3F6-49FC-AC13-B13295D53B28}"/>
                </a:ext>
              </a:extLst>
            </p:cNvPr>
            <p:cNvPicPr>
              <a:picLocks noChangeAspect="1"/>
            </p:cNvPicPr>
            <p:nvPr/>
          </p:nvPicPr>
          <p:blipFill rotWithShape="1">
            <a:blip r:embed="rId4">
              <a:extLst>
                <a:ext uri="{28A0092B-C50C-407E-A947-70E740481C1C}">
                  <a14:useLocalDpi xmlns:a14="http://schemas.microsoft.com/office/drawing/2010/main" val="0"/>
                </a:ext>
              </a:extLst>
            </a:blip>
            <a:srcRect b="66926"/>
            <a:stretch/>
          </p:blipFill>
          <p:spPr>
            <a:xfrm>
              <a:off x="4469641" y="3961"/>
              <a:ext cx="3860192" cy="2268187"/>
            </a:xfrm>
            <a:prstGeom prst="rect">
              <a:avLst/>
            </a:prstGeom>
          </p:spPr>
        </p:pic>
        <p:pic>
          <p:nvPicPr>
            <p:cNvPr id="14" name="Picture 13">
              <a:extLst>
                <a:ext uri="{FF2B5EF4-FFF2-40B4-BE49-F238E27FC236}">
                  <a16:creationId xmlns:a16="http://schemas.microsoft.com/office/drawing/2014/main" id="{ED636006-152C-4CD6-8F17-3E173245BFEC}"/>
                </a:ext>
              </a:extLst>
            </p:cNvPr>
            <p:cNvPicPr>
              <a:picLocks noChangeAspect="1"/>
            </p:cNvPicPr>
            <p:nvPr/>
          </p:nvPicPr>
          <p:blipFill rotWithShape="1">
            <a:blip r:embed="rId4">
              <a:extLst>
                <a:ext uri="{28A0092B-C50C-407E-A947-70E740481C1C}">
                  <a14:useLocalDpi xmlns:a14="http://schemas.microsoft.com/office/drawing/2010/main" val="0"/>
                </a:ext>
              </a:extLst>
            </a:blip>
            <a:srcRect l="83868" b="66926"/>
            <a:stretch/>
          </p:blipFill>
          <p:spPr>
            <a:xfrm>
              <a:off x="-1975" y="1984"/>
              <a:ext cx="634623" cy="2268187"/>
            </a:xfrm>
            <a:prstGeom prst="rect">
              <a:avLst/>
            </a:prstGeom>
          </p:spPr>
        </p:pic>
      </p:grpSp>
    </p:spTree>
    <p:extLst>
      <p:ext uri="{BB962C8B-B14F-4D97-AF65-F5344CB8AC3E}">
        <p14:creationId xmlns:p14="http://schemas.microsoft.com/office/powerpoint/2010/main" val="352534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EDAD-2B35-43EF-9628-496A115EB047}"/>
              </a:ext>
            </a:extLst>
          </p:cNvPr>
          <p:cNvSpPr>
            <a:spLocks noGrp="1"/>
          </p:cNvSpPr>
          <p:nvPr>
            <p:ph type="title"/>
          </p:nvPr>
        </p:nvSpPr>
        <p:spPr>
          <a:xfrm>
            <a:off x="-248896" y="2762263"/>
            <a:ext cx="3735488" cy="1325563"/>
          </a:xfrm>
        </p:spPr>
        <p:txBody>
          <a:bodyPr>
            <a:normAutofit/>
          </a:bodyPr>
          <a:lstStyle/>
          <a:p>
            <a:pPr algn="ctr"/>
            <a:r>
              <a:rPr lang="en-US" dirty="0">
                <a:latin typeface="Arial" panose="020B0604020202020204" pitchFamily="34" charset="0"/>
                <a:cs typeface="Arial" panose="020B0604020202020204" pitchFamily="34" charset="0"/>
              </a:rPr>
              <a:t>Elevator</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Pitch</a:t>
            </a:r>
            <a:endParaRPr lang="en-AU"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2398445C-A9F3-4FD2-BECF-6E7456CE1CE3}"/>
              </a:ext>
            </a:extLst>
          </p:cNvPr>
          <p:cNvGrpSpPr/>
          <p:nvPr/>
        </p:nvGrpSpPr>
        <p:grpSpPr>
          <a:xfrm>
            <a:off x="0" y="4589813"/>
            <a:ext cx="12192000" cy="2280061"/>
            <a:chOff x="0" y="4589813"/>
            <a:chExt cx="12192000" cy="2280061"/>
          </a:xfrm>
          <a:effectLst>
            <a:outerShdw blurRad="50800" dist="38100" dir="16200000" rotWithShape="0">
              <a:prstClr val="black">
                <a:alpha val="40000"/>
              </a:prstClr>
            </a:outerShdw>
          </a:effectLst>
        </p:grpSpPr>
        <p:pic>
          <p:nvPicPr>
            <p:cNvPr id="4" name="Picture 3">
              <a:extLst>
                <a:ext uri="{FF2B5EF4-FFF2-40B4-BE49-F238E27FC236}">
                  <a16:creationId xmlns:a16="http://schemas.microsoft.com/office/drawing/2014/main" id="{7F63929D-05B0-4111-83C3-04DBCBD56896}"/>
                </a:ext>
              </a:extLst>
            </p:cNvPr>
            <p:cNvPicPr>
              <a:picLocks noChangeAspect="1"/>
            </p:cNvPicPr>
            <p:nvPr/>
          </p:nvPicPr>
          <p:blipFill rotWithShape="1">
            <a:blip r:embed="rId3">
              <a:extLst>
                <a:ext uri="{28A0092B-C50C-407E-A947-70E740481C1C}">
                  <a14:useLocalDpi xmlns:a14="http://schemas.microsoft.com/office/drawing/2010/main" val="0"/>
                </a:ext>
              </a:extLst>
            </a:blip>
            <a:srcRect b="66926"/>
            <a:stretch/>
          </p:blipFill>
          <p:spPr>
            <a:xfrm flipH="1">
              <a:off x="624718" y="4601687"/>
              <a:ext cx="3860192" cy="2268187"/>
            </a:xfrm>
            <a:prstGeom prst="rect">
              <a:avLst/>
            </a:prstGeom>
          </p:spPr>
        </p:pic>
        <p:pic>
          <p:nvPicPr>
            <p:cNvPr id="5" name="Picture 4">
              <a:extLst>
                <a:ext uri="{FF2B5EF4-FFF2-40B4-BE49-F238E27FC236}">
                  <a16:creationId xmlns:a16="http://schemas.microsoft.com/office/drawing/2014/main" id="{F5CF3823-13F0-4B54-A076-F1F6747ABCCE}"/>
                </a:ext>
              </a:extLst>
            </p:cNvPr>
            <p:cNvPicPr>
              <a:picLocks noChangeAspect="1"/>
            </p:cNvPicPr>
            <p:nvPr/>
          </p:nvPicPr>
          <p:blipFill rotWithShape="1">
            <a:blip r:embed="rId3">
              <a:extLst>
                <a:ext uri="{28A0092B-C50C-407E-A947-70E740481C1C}">
                  <a14:useLocalDpi xmlns:a14="http://schemas.microsoft.com/office/drawing/2010/main" val="0"/>
                </a:ext>
              </a:extLst>
            </a:blip>
            <a:srcRect b="66926"/>
            <a:stretch/>
          </p:blipFill>
          <p:spPr>
            <a:xfrm flipH="1">
              <a:off x="8331808" y="4589813"/>
              <a:ext cx="3860192" cy="2268187"/>
            </a:xfrm>
            <a:prstGeom prst="rect">
              <a:avLst/>
            </a:prstGeom>
          </p:spPr>
        </p:pic>
        <p:pic>
          <p:nvPicPr>
            <p:cNvPr id="6" name="Picture 5">
              <a:extLst>
                <a:ext uri="{FF2B5EF4-FFF2-40B4-BE49-F238E27FC236}">
                  <a16:creationId xmlns:a16="http://schemas.microsoft.com/office/drawing/2014/main" id="{2D217112-75BA-4269-AB8D-22AB93C4EAD9}"/>
                </a:ext>
              </a:extLst>
            </p:cNvPr>
            <p:cNvPicPr>
              <a:picLocks noChangeAspect="1"/>
            </p:cNvPicPr>
            <p:nvPr/>
          </p:nvPicPr>
          <p:blipFill rotWithShape="1">
            <a:blip r:embed="rId3">
              <a:extLst>
                <a:ext uri="{28A0092B-C50C-407E-A947-70E740481C1C}">
                  <a14:useLocalDpi xmlns:a14="http://schemas.microsoft.com/office/drawing/2010/main" val="0"/>
                </a:ext>
              </a:extLst>
            </a:blip>
            <a:srcRect b="66926"/>
            <a:stretch/>
          </p:blipFill>
          <p:spPr>
            <a:xfrm>
              <a:off x="4471616" y="4601686"/>
              <a:ext cx="3860192" cy="2268187"/>
            </a:xfrm>
            <a:prstGeom prst="rect">
              <a:avLst/>
            </a:prstGeom>
          </p:spPr>
        </p:pic>
        <p:pic>
          <p:nvPicPr>
            <p:cNvPr id="7" name="Picture 6">
              <a:extLst>
                <a:ext uri="{FF2B5EF4-FFF2-40B4-BE49-F238E27FC236}">
                  <a16:creationId xmlns:a16="http://schemas.microsoft.com/office/drawing/2014/main" id="{802438C4-BD2B-4E8D-91D3-9BF00B712735}"/>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b="66926"/>
            <a:stretch/>
          </p:blipFill>
          <p:spPr>
            <a:xfrm>
              <a:off x="0" y="4599709"/>
              <a:ext cx="634623" cy="2268187"/>
            </a:xfrm>
            <a:prstGeom prst="rect">
              <a:avLst/>
            </a:prstGeom>
          </p:spPr>
        </p:pic>
      </p:grpSp>
      <p:grpSp>
        <p:nvGrpSpPr>
          <p:cNvPr id="16" name="Group 15">
            <a:extLst>
              <a:ext uri="{FF2B5EF4-FFF2-40B4-BE49-F238E27FC236}">
                <a16:creationId xmlns:a16="http://schemas.microsoft.com/office/drawing/2014/main" id="{D4A44185-79CD-4437-AC0A-092636624BEE}"/>
              </a:ext>
            </a:extLst>
          </p:cNvPr>
          <p:cNvGrpSpPr/>
          <p:nvPr/>
        </p:nvGrpSpPr>
        <p:grpSpPr>
          <a:xfrm>
            <a:off x="-1975" y="1984"/>
            <a:ext cx="12192000" cy="2270166"/>
            <a:chOff x="-1975" y="1984"/>
            <a:chExt cx="12192000" cy="2270166"/>
          </a:xfrm>
          <a:effectLst>
            <a:outerShdw blurRad="50800" dist="38100" dir="5400000" algn="t" rotWithShape="0">
              <a:prstClr val="black">
                <a:alpha val="40000"/>
              </a:prstClr>
            </a:outerShdw>
          </a:effectLst>
        </p:grpSpPr>
        <p:pic>
          <p:nvPicPr>
            <p:cNvPr id="11" name="Picture 10">
              <a:extLst>
                <a:ext uri="{FF2B5EF4-FFF2-40B4-BE49-F238E27FC236}">
                  <a16:creationId xmlns:a16="http://schemas.microsoft.com/office/drawing/2014/main" id="{F22B00BF-A4D7-46BD-8586-6EC131088D51}"/>
                </a:ext>
              </a:extLst>
            </p:cNvPr>
            <p:cNvPicPr>
              <a:picLocks noChangeAspect="1"/>
            </p:cNvPicPr>
            <p:nvPr/>
          </p:nvPicPr>
          <p:blipFill rotWithShape="1">
            <a:blip r:embed="rId3">
              <a:extLst>
                <a:ext uri="{28A0092B-C50C-407E-A947-70E740481C1C}">
                  <a14:useLocalDpi xmlns:a14="http://schemas.microsoft.com/office/drawing/2010/main" val="0"/>
                </a:ext>
              </a:extLst>
            </a:blip>
            <a:srcRect b="66926"/>
            <a:stretch/>
          </p:blipFill>
          <p:spPr>
            <a:xfrm flipH="1">
              <a:off x="622743" y="3962"/>
              <a:ext cx="3860192" cy="2268187"/>
            </a:xfrm>
            <a:prstGeom prst="rect">
              <a:avLst/>
            </a:prstGeom>
          </p:spPr>
        </p:pic>
        <p:pic>
          <p:nvPicPr>
            <p:cNvPr id="12" name="Picture 11">
              <a:extLst>
                <a:ext uri="{FF2B5EF4-FFF2-40B4-BE49-F238E27FC236}">
                  <a16:creationId xmlns:a16="http://schemas.microsoft.com/office/drawing/2014/main" id="{06D95DF5-2FF3-498F-BF98-C8D983E57735}"/>
                </a:ext>
              </a:extLst>
            </p:cNvPr>
            <p:cNvPicPr>
              <a:picLocks noChangeAspect="1"/>
            </p:cNvPicPr>
            <p:nvPr/>
          </p:nvPicPr>
          <p:blipFill rotWithShape="1">
            <a:blip r:embed="rId3">
              <a:extLst>
                <a:ext uri="{28A0092B-C50C-407E-A947-70E740481C1C}">
                  <a14:useLocalDpi xmlns:a14="http://schemas.microsoft.com/office/drawing/2010/main" val="0"/>
                </a:ext>
              </a:extLst>
            </a:blip>
            <a:srcRect b="66926"/>
            <a:stretch/>
          </p:blipFill>
          <p:spPr>
            <a:xfrm flipH="1">
              <a:off x="8329833" y="3963"/>
              <a:ext cx="3860192" cy="2268187"/>
            </a:xfrm>
            <a:prstGeom prst="rect">
              <a:avLst/>
            </a:prstGeom>
          </p:spPr>
        </p:pic>
        <p:pic>
          <p:nvPicPr>
            <p:cNvPr id="13" name="Picture 12">
              <a:extLst>
                <a:ext uri="{FF2B5EF4-FFF2-40B4-BE49-F238E27FC236}">
                  <a16:creationId xmlns:a16="http://schemas.microsoft.com/office/drawing/2014/main" id="{2A16AD79-E3F6-49FC-AC13-B13295D53B28}"/>
                </a:ext>
              </a:extLst>
            </p:cNvPr>
            <p:cNvPicPr>
              <a:picLocks noChangeAspect="1"/>
            </p:cNvPicPr>
            <p:nvPr/>
          </p:nvPicPr>
          <p:blipFill rotWithShape="1">
            <a:blip r:embed="rId3">
              <a:extLst>
                <a:ext uri="{28A0092B-C50C-407E-A947-70E740481C1C}">
                  <a14:useLocalDpi xmlns:a14="http://schemas.microsoft.com/office/drawing/2010/main" val="0"/>
                </a:ext>
              </a:extLst>
            </a:blip>
            <a:srcRect b="66926"/>
            <a:stretch/>
          </p:blipFill>
          <p:spPr>
            <a:xfrm>
              <a:off x="4469641" y="3961"/>
              <a:ext cx="3860192" cy="2268187"/>
            </a:xfrm>
            <a:prstGeom prst="rect">
              <a:avLst/>
            </a:prstGeom>
          </p:spPr>
        </p:pic>
        <p:pic>
          <p:nvPicPr>
            <p:cNvPr id="14" name="Picture 13">
              <a:extLst>
                <a:ext uri="{FF2B5EF4-FFF2-40B4-BE49-F238E27FC236}">
                  <a16:creationId xmlns:a16="http://schemas.microsoft.com/office/drawing/2014/main" id="{ED636006-152C-4CD6-8F17-3E173245BFEC}"/>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b="66926"/>
            <a:stretch/>
          </p:blipFill>
          <p:spPr>
            <a:xfrm>
              <a:off x="-1975" y="1984"/>
              <a:ext cx="634623" cy="2268187"/>
            </a:xfrm>
            <a:prstGeom prst="rect">
              <a:avLst/>
            </a:prstGeom>
          </p:spPr>
        </p:pic>
      </p:grpSp>
      <p:pic>
        <p:nvPicPr>
          <p:cNvPr id="8" name="Picture 7">
            <a:extLst>
              <a:ext uri="{FF2B5EF4-FFF2-40B4-BE49-F238E27FC236}">
                <a16:creationId xmlns:a16="http://schemas.microsoft.com/office/drawing/2014/main" id="{1950907B-A223-485C-AB9B-6FD5A1A94D22}"/>
              </a:ext>
            </a:extLst>
          </p:cNvPr>
          <p:cNvPicPr>
            <a:picLocks noChangeAspect="1"/>
          </p:cNvPicPr>
          <p:nvPr/>
        </p:nvPicPr>
        <p:blipFill>
          <a:blip r:embed="rId4"/>
          <a:stretch>
            <a:fillRect/>
          </a:stretch>
        </p:blipFill>
        <p:spPr>
          <a:xfrm>
            <a:off x="3324412" y="0"/>
            <a:ext cx="8861148" cy="6858000"/>
          </a:xfrm>
          <a:prstGeom prst="rect">
            <a:avLst/>
          </a:prstGeom>
        </p:spPr>
      </p:pic>
    </p:spTree>
    <p:extLst>
      <p:ext uri="{BB962C8B-B14F-4D97-AF65-F5344CB8AC3E}">
        <p14:creationId xmlns:p14="http://schemas.microsoft.com/office/powerpoint/2010/main" val="175708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6EA6-8BB2-4F7D-ABC9-16EECF9F8F97}"/>
              </a:ext>
            </a:extLst>
          </p:cNvPr>
          <p:cNvSpPr>
            <a:spLocks noGrp="1"/>
          </p:cNvSpPr>
          <p:nvPr>
            <p:ph type="title"/>
          </p:nvPr>
        </p:nvSpPr>
        <p:spPr>
          <a:xfrm>
            <a:off x="192742" y="816386"/>
            <a:ext cx="10515600" cy="1325563"/>
          </a:xfrm>
        </p:spPr>
        <p:txBody>
          <a:bodyPr/>
          <a:lstStyle/>
          <a:p>
            <a:r>
              <a:rPr lang="en-US" dirty="0">
                <a:latin typeface="Arial" panose="020B0604020202020204" pitchFamily="34" charset="0"/>
                <a:cs typeface="Arial" panose="020B0604020202020204" pitchFamily="34" charset="0"/>
              </a:rPr>
              <a:t>Concept - Description</a:t>
            </a:r>
            <a:endParaRPr lang="en-AU"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FC73FFB-3262-4C4C-86D4-65999A415573}"/>
              </a:ext>
            </a:extLst>
          </p:cNvPr>
          <p:cNvSpPr>
            <a:spLocks noGrp="1"/>
          </p:cNvSpPr>
          <p:nvPr>
            <p:ph idx="1"/>
          </p:nvPr>
        </p:nvSpPr>
        <p:spPr>
          <a:xfrm>
            <a:off x="215153" y="1959424"/>
            <a:ext cx="5593173" cy="3718771"/>
          </a:xfrm>
        </p:spPr>
        <p:txBody>
          <a:bodyPr>
            <a:normAutofit/>
          </a:bodyPr>
          <a:lstStyle/>
          <a:p>
            <a:pPr marL="0" indent="0">
              <a:buNone/>
            </a:pPr>
            <a:r>
              <a:rPr lang="en-US" sz="2000" dirty="0">
                <a:latin typeface="Arial" panose="020B0604020202020204" pitchFamily="34" charset="0"/>
                <a:cs typeface="Arial" panose="020B0604020202020204" pitchFamily="34" charset="0"/>
              </a:rPr>
              <a:t>User types a dog breed into the search box.</a:t>
            </a:r>
          </a:p>
          <a:p>
            <a:pPr marL="0" indent="0">
              <a:buNone/>
            </a:pPr>
            <a:r>
              <a:rPr lang="en-US" sz="2000" dirty="0">
                <a:latin typeface="Arial" panose="020B0604020202020204" pitchFamily="34" charset="0"/>
                <a:cs typeface="Arial" panose="020B0604020202020204" pitchFamily="34" charset="0"/>
              </a:rPr>
              <a:t>Up to five matches will appear.</a:t>
            </a:r>
          </a:p>
          <a:p>
            <a:pPr marL="0" indent="0">
              <a:buNone/>
            </a:pPr>
            <a:r>
              <a:rPr lang="en-US" sz="2000" dirty="0">
                <a:latin typeface="Arial" panose="020B0604020202020204" pitchFamily="34" charset="0"/>
                <a:cs typeface="Arial" panose="020B0604020202020204" pitchFamily="34" charset="0"/>
              </a:rPr>
              <a:t>Users can then click a different option from the list. Key information appears along with a photo of that breed.</a:t>
            </a:r>
          </a:p>
          <a:p>
            <a:pPr marL="0" indent="0">
              <a:buNone/>
            </a:pPr>
            <a:r>
              <a:rPr lang="en-US" sz="2000" dirty="0">
                <a:latin typeface="Arial" panose="020B0604020202020204" pitchFamily="34" charset="0"/>
                <a:cs typeface="Arial" panose="020B0604020202020204" pitchFamily="34" charset="0"/>
              </a:rPr>
              <a:t>At the bottom of the page, a breed description will appear in the Wiki box.</a:t>
            </a:r>
          </a:p>
          <a:p>
            <a:pPr marL="0" indent="0">
              <a:buNone/>
            </a:pPr>
            <a:r>
              <a:rPr lang="en-US" sz="2000" dirty="0">
                <a:latin typeface="Arial" panose="020B0604020202020204" pitchFamily="34" charset="0"/>
                <a:cs typeface="Arial" panose="020B0604020202020204" pitchFamily="34" charset="0"/>
              </a:rPr>
              <a:t>For some breeds, the user can click again in the list on the left, and a new photo will appear.</a:t>
            </a:r>
          </a:p>
        </p:txBody>
      </p:sp>
      <p:grpSp>
        <p:nvGrpSpPr>
          <p:cNvPr id="14" name="Group 13">
            <a:extLst>
              <a:ext uri="{FF2B5EF4-FFF2-40B4-BE49-F238E27FC236}">
                <a16:creationId xmlns:a16="http://schemas.microsoft.com/office/drawing/2014/main" id="{0E0CF570-55C9-4BA1-8078-535768943050}"/>
              </a:ext>
            </a:extLst>
          </p:cNvPr>
          <p:cNvGrpSpPr/>
          <p:nvPr/>
        </p:nvGrpSpPr>
        <p:grpSpPr>
          <a:xfrm>
            <a:off x="0" y="5842659"/>
            <a:ext cx="12192000" cy="1027216"/>
            <a:chOff x="0" y="5842659"/>
            <a:chExt cx="12192000" cy="1027216"/>
          </a:xfrm>
          <a:effectLst>
            <a:outerShdw blurRad="50800" dist="38100" dir="16200000" rotWithShape="0">
              <a:prstClr val="black">
                <a:alpha val="40000"/>
              </a:prstClr>
            </a:outerShdw>
          </a:effectLst>
        </p:grpSpPr>
        <p:pic>
          <p:nvPicPr>
            <p:cNvPr id="5" name="Picture 4">
              <a:extLst>
                <a:ext uri="{FF2B5EF4-FFF2-40B4-BE49-F238E27FC236}">
                  <a16:creationId xmlns:a16="http://schemas.microsoft.com/office/drawing/2014/main" id="{3BD3B86F-04ED-4BD9-AC76-9DA474FCA1D1}"/>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624718" y="5842660"/>
              <a:ext cx="3860192" cy="1027214"/>
            </a:xfrm>
            <a:prstGeom prst="rect">
              <a:avLst/>
            </a:prstGeom>
          </p:spPr>
        </p:pic>
        <p:pic>
          <p:nvPicPr>
            <p:cNvPr id="6" name="Picture 5">
              <a:extLst>
                <a:ext uri="{FF2B5EF4-FFF2-40B4-BE49-F238E27FC236}">
                  <a16:creationId xmlns:a16="http://schemas.microsoft.com/office/drawing/2014/main" id="{CD3E5CBB-B36E-487F-80B8-0AAD38B17E2C}"/>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8331808" y="5842661"/>
              <a:ext cx="3860192" cy="1027214"/>
            </a:xfrm>
            <a:prstGeom prst="rect">
              <a:avLst/>
            </a:prstGeom>
          </p:spPr>
        </p:pic>
        <p:pic>
          <p:nvPicPr>
            <p:cNvPr id="7" name="Picture 6">
              <a:extLst>
                <a:ext uri="{FF2B5EF4-FFF2-40B4-BE49-F238E27FC236}">
                  <a16:creationId xmlns:a16="http://schemas.microsoft.com/office/drawing/2014/main" id="{0888DAEB-9797-499C-BDC8-AFAE43C654D2}"/>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a:off x="4471616" y="5842659"/>
              <a:ext cx="3860192" cy="1027214"/>
            </a:xfrm>
            <a:prstGeom prst="rect">
              <a:avLst/>
            </a:prstGeom>
          </p:spPr>
        </p:pic>
        <p:pic>
          <p:nvPicPr>
            <p:cNvPr id="8" name="Picture 7">
              <a:extLst>
                <a:ext uri="{FF2B5EF4-FFF2-40B4-BE49-F238E27FC236}">
                  <a16:creationId xmlns:a16="http://schemas.microsoft.com/office/drawing/2014/main" id="{26C2376D-D36A-4788-BDF6-65773C4F403D}"/>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t="18124" b="66926"/>
            <a:stretch/>
          </p:blipFill>
          <p:spPr>
            <a:xfrm>
              <a:off x="0" y="5842660"/>
              <a:ext cx="634623" cy="1025236"/>
            </a:xfrm>
            <a:prstGeom prst="rect">
              <a:avLst/>
            </a:prstGeom>
          </p:spPr>
        </p:pic>
      </p:grpSp>
      <p:grpSp>
        <p:nvGrpSpPr>
          <p:cNvPr id="4" name="Group 3">
            <a:extLst>
              <a:ext uri="{FF2B5EF4-FFF2-40B4-BE49-F238E27FC236}">
                <a16:creationId xmlns:a16="http://schemas.microsoft.com/office/drawing/2014/main" id="{997CBD6B-0705-4CB2-90F3-34F4411A7786}"/>
              </a:ext>
            </a:extLst>
          </p:cNvPr>
          <p:cNvGrpSpPr/>
          <p:nvPr/>
        </p:nvGrpSpPr>
        <p:grpSpPr>
          <a:xfrm>
            <a:off x="-1975" y="-1972"/>
            <a:ext cx="12192000" cy="1027216"/>
            <a:chOff x="-1975" y="-1972"/>
            <a:chExt cx="12192000" cy="1027216"/>
          </a:xfrm>
          <a:effectLst>
            <a:outerShdw blurRad="50800" dist="38100" dir="5400000" algn="t" rotWithShape="0">
              <a:prstClr val="black">
                <a:alpha val="40000"/>
              </a:prstClr>
            </a:outerShdw>
          </a:effectLst>
        </p:grpSpPr>
        <p:pic>
          <p:nvPicPr>
            <p:cNvPr id="9" name="Picture 8">
              <a:extLst>
                <a:ext uri="{FF2B5EF4-FFF2-40B4-BE49-F238E27FC236}">
                  <a16:creationId xmlns:a16="http://schemas.microsoft.com/office/drawing/2014/main" id="{1BD2E8F0-9B0B-4FF4-A2AF-614B8D7FF2CC}"/>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622743" y="-1971"/>
              <a:ext cx="3860192" cy="1027214"/>
            </a:xfrm>
            <a:prstGeom prst="rect">
              <a:avLst/>
            </a:prstGeom>
          </p:spPr>
        </p:pic>
        <p:pic>
          <p:nvPicPr>
            <p:cNvPr id="10" name="Picture 9">
              <a:extLst>
                <a:ext uri="{FF2B5EF4-FFF2-40B4-BE49-F238E27FC236}">
                  <a16:creationId xmlns:a16="http://schemas.microsoft.com/office/drawing/2014/main" id="{C1369900-E02D-4045-A0DC-C13B2CA15294}"/>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8329833" y="-1970"/>
              <a:ext cx="3860192" cy="1027214"/>
            </a:xfrm>
            <a:prstGeom prst="rect">
              <a:avLst/>
            </a:prstGeom>
          </p:spPr>
        </p:pic>
        <p:pic>
          <p:nvPicPr>
            <p:cNvPr id="11" name="Picture 10">
              <a:extLst>
                <a:ext uri="{FF2B5EF4-FFF2-40B4-BE49-F238E27FC236}">
                  <a16:creationId xmlns:a16="http://schemas.microsoft.com/office/drawing/2014/main" id="{09F94E86-D287-44AC-A003-474DF99B7422}"/>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a:off x="4469641" y="-1972"/>
              <a:ext cx="3860192" cy="1027214"/>
            </a:xfrm>
            <a:prstGeom prst="rect">
              <a:avLst/>
            </a:prstGeom>
          </p:spPr>
        </p:pic>
        <p:pic>
          <p:nvPicPr>
            <p:cNvPr id="12" name="Picture 11">
              <a:extLst>
                <a:ext uri="{FF2B5EF4-FFF2-40B4-BE49-F238E27FC236}">
                  <a16:creationId xmlns:a16="http://schemas.microsoft.com/office/drawing/2014/main" id="{F8048477-1B24-4C1D-A51A-44252F4B15A6}"/>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t="18124" b="66926"/>
            <a:stretch/>
          </p:blipFill>
          <p:spPr>
            <a:xfrm>
              <a:off x="-1975" y="-1971"/>
              <a:ext cx="634623" cy="1025236"/>
            </a:xfrm>
            <a:prstGeom prst="rect">
              <a:avLst/>
            </a:prstGeom>
          </p:spPr>
        </p:pic>
      </p:grpSp>
      <p:pic>
        <p:nvPicPr>
          <p:cNvPr id="15" name="Picture 14">
            <a:extLst>
              <a:ext uri="{FF2B5EF4-FFF2-40B4-BE49-F238E27FC236}">
                <a16:creationId xmlns:a16="http://schemas.microsoft.com/office/drawing/2014/main" id="{C190BC9A-21D5-4F9B-BF97-0C38779EEF6B}"/>
              </a:ext>
            </a:extLst>
          </p:cNvPr>
          <p:cNvPicPr>
            <a:picLocks noChangeAspect="1"/>
          </p:cNvPicPr>
          <p:nvPr/>
        </p:nvPicPr>
        <p:blipFill>
          <a:blip r:embed="rId4"/>
          <a:stretch>
            <a:fillRect/>
          </a:stretch>
        </p:blipFill>
        <p:spPr>
          <a:xfrm>
            <a:off x="6383676" y="1188493"/>
            <a:ext cx="5779677" cy="4473126"/>
          </a:xfrm>
          <a:prstGeom prst="rect">
            <a:avLst/>
          </a:prstGeom>
        </p:spPr>
      </p:pic>
    </p:spTree>
    <p:extLst>
      <p:ext uri="{BB962C8B-B14F-4D97-AF65-F5344CB8AC3E}">
        <p14:creationId xmlns:p14="http://schemas.microsoft.com/office/powerpoint/2010/main" val="412821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6EA6-8BB2-4F7D-ABC9-16EECF9F8F97}"/>
              </a:ext>
            </a:extLst>
          </p:cNvPr>
          <p:cNvSpPr>
            <a:spLocks noGrp="1"/>
          </p:cNvSpPr>
          <p:nvPr>
            <p:ph type="title"/>
          </p:nvPr>
        </p:nvSpPr>
        <p:spPr>
          <a:xfrm>
            <a:off x="838200" y="816386"/>
            <a:ext cx="10515600" cy="1325563"/>
          </a:xfrm>
        </p:spPr>
        <p:txBody>
          <a:bodyPr/>
          <a:lstStyle/>
          <a:p>
            <a:r>
              <a:rPr lang="en-US" dirty="0">
                <a:latin typeface="Arial" panose="020B0604020202020204" pitchFamily="34" charset="0"/>
                <a:cs typeface="Arial" panose="020B0604020202020204" pitchFamily="34" charset="0"/>
              </a:rPr>
              <a:t>Concept</a:t>
            </a:r>
            <a:endParaRPr lang="en-AU"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FC73FFB-3262-4C4C-86D4-65999A415573}"/>
              </a:ext>
            </a:extLst>
          </p:cNvPr>
          <p:cNvSpPr>
            <a:spLocks noGrp="1"/>
          </p:cNvSpPr>
          <p:nvPr>
            <p:ph idx="1"/>
          </p:nvPr>
        </p:nvSpPr>
        <p:spPr>
          <a:xfrm>
            <a:off x="308758" y="1959424"/>
            <a:ext cx="11650160" cy="3718771"/>
          </a:xfrm>
        </p:spPr>
        <p:txBody>
          <a:bodyPr>
            <a:normAutofit fontScale="85000" lnSpcReduction="10000"/>
          </a:bodyPr>
          <a:lstStyle/>
          <a:p>
            <a:pPr marL="0" indent="0">
              <a:buNone/>
            </a:pPr>
            <a:r>
              <a:rPr lang="en-US" dirty="0">
                <a:latin typeface="Arial" panose="020B0604020202020204" pitchFamily="34" charset="0"/>
                <a:cs typeface="Arial" panose="020B0604020202020204" pitchFamily="34" charset="0"/>
              </a:rPr>
              <a:t>Motivation for development:</a:t>
            </a:r>
          </a:p>
          <a:p>
            <a:pPr marL="457200" lvl="1" indent="0">
              <a:buNone/>
            </a:pPr>
            <a:r>
              <a:rPr lang="en-US" dirty="0">
                <a:latin typeface="Arial" panose="020B0604020202020204" pitchFamily="34" charset="0"/>
                <a:cs typeface="Arial" panose="020B0604020202020204" pitchFamily="34" charset="0"/>
              </a:rPr>
              <a:t>A dedicated central resource for dog breed information in one place.</a:t>
            </a:r>
          </a:p>
          <a:p>
            <a:pPr marL="457200" lvl="1" indent="0">
              <a:buNone/>
            </a:pPr>
            <a:r>
              <a:rPr lang="en-US" dirty="0">
                <a:latin typeface="Arial" panose="020B0604020202020204" pitchFamily="34" charset="0"/>
                <a:cs typeface="Arial" panose="020B0604020202020204" pitchFamily="34" charset="0"/>
              </a:rPr>
              <a:t>Not  lost among other information.</a:t>
            </a:r>
          </a:p>
          <a:p>
            <a:pPr marL="457200" lvl="1" indent="0">
              <a:buNone/>
            </a:pPr>
            <a:r>
              <a:rPr lang="en-US" dirty="0">
                <a:latin typeface="Arial" panose="020B0604020202020204" pitchFamily="34" charset="0"/>
                <a:cs typeface="Arial" panose="020B0604020202020204" pitchFamily="34" charset="0"/>
              </a:rPr>
              <a:t>Can easily search with incomplete dog name.</a:t>
            </a:r>
          </a:p>
          <a:p>
            <a:pPr marL="457200" lvl="1" indent="0">
              <a:buNone/>
            </a:pPr>
            <a:r>
              <a:rPr lang="en-US" dirty="0">
                <a:latin typeface="Arial" panose="020B0604020202020204" pitchFamily="34" charset="0"/>
                <a:cs typeface="Arial" panose="020B0604020202020204" pitchFamily="34" charset="0"/>
              </a:rPr>
              <a:t>Striking user interface.</a:t>
            </a:r>
          </a:p>
          <a:p>
            <a:pPr marL="457200" lvl="1" indent="0">
              <a:buNone/>
            </a:pPr>
            <a:r>
              <a:rPr lang="en-US" dirty="0">
                <a:latin typeface="Arial" panose="020B0604020202020204" pitchFamily="34" charset="0"/>
                <a:cs typeface="Arial" panose="020B0604020202020204" pitchFamily="34" charset="0"/>
              </a:rPr>
              <a:t>Delivers concise facts, a photo and a description.</a:t>
            </a:r>
          </a:p>
          <a:p>
            <a:pPr marL="457200" lvl="1"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User story:</a:t>
            </a:r>
          </a:p>
          <a:p>
            <a:pPr marL="457200" lvl="1" indent="0">
              <a:lnSpc>
                <a:spcPct val="120000"/>
              </a:lnSpc>
              <a:buNone/>
            </a:pPr>
            <a:r>
              <a:rPr lang="en-US" dirty="0">
                <a:latin typeface="Arial" panose="020B0604020202020204" pitchFamily="34" charset="0"/>
                <a:cs typeface="Arial" panose="020B0604020202020204" pitchFamily="34" charset="0"/>
              </a:rPr>
              <a:t>As a dog lover: I want to search dog breed information. This includes height, weight, life-span, breed group, a description and a picture. This is so I can get a better understanding of different species of dog, to know which it is the right breed for me and my lifestyle.</a:t>
            </a:r>
            <a:endParaRPr lang="en-AU" dirty="0">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0E0CF570-55C9-4BA1-8078-535768943050}"/>
              </a:ext>
            </a:extLst>
          </p:cNvPr>
          <p:cNvGrpSpPr/>
          <p:nvPr/>
        </p:nvGrpSpPr>
        <p:grpSpPr>
          <a:xfrm>
            <a:off x="0" y="5842659"/>
            <a:ext cx="12192000" cy="1027216"/>
            <a:chOff x="0" y="5842659"/>
            <a:chExt cx="12192000" cy="1027216"/>
          </a:xfrm>
          <a:effectLst>
            <a:outerShdw blurRad="50800" dist="38100" dir="16200000" rotWithShape="0">
              <a:prstClr val="black">
                <a:alpha val="40000"/>
              </a:prstClr>
            </a:outerShdw>
          </a:effectLst>
        </p:grpSpPr>
        <p:pic>
          <p:nvPicPr>
            <p:cNvPr id="5" name="Picture 4">
              <a:extLst>
                <a:ext uri="{FF2B5EF4-FFF2-40B4-BE49-F238E27FC236}">
                  <a16:creationId xmlns:a16="http://schemas.microsoft.com/office/drawing/2014/main" id="{3BD3B86F-04ED-4BD9-AC76-9DA474FCA1D1}"/>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624718" y="5842660"/>
              <a:ext cx="3860192" cy="1027214"/>
            </a:xfrm>
            <a:prstGeom prst="rect">
              <a:avLst/>
            </a:prstGeom>
          </p:spPr>
        </p:pic>
        <p:pic>
          <p:nvPicPr>
            <p:cNvPr id="6" name="Picture 5">
              <a:extLst>
                <a:ext uri="{FF2B5EF4-FFF2-40B4-BE49-F238E27FC236}">
                  <a16:creationId xmlns:a16="http://schemas.microsoft.com/office/drawing/2014/main" id="{CD3E5CBB-B36E-487F-80B8-0AAD38B17E2C}"/>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8331808" y="5842661"/>
              <a:ext cx="3860192" cy="1027214"/>
            </a:xfrm>
            <a:prstGeom prst="rect">
              <a:avLst/>
            </a:prstGeom>
          </p:spPr>
        </p:pic>
        <p:pic>
          <p:nvPicPr>
            <p:cNvPr id="7" name="Picture 6">
              <a:extLst>
                <a:ext uri="{FF2B5EF4-FFF2-40B4-BE49-F238E27FC236}">
                  <a16:creationId xmlns:a16="http://schemas.microsoft.com/office/drawing/2014/main" id="{0888DAEB-9797-499C-BDC8-AFAE43C654D2}"/>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a:off x="4471616" y="5842659"/>
              <a:ext cx="3860192" cy="1027214"/>
            </a:xfrm>
            <a:prstGeom prst="rect">
              <a:avLst/>
            </a:prstGeom>
          </p:spPr>
        </p:pic>
        <p:pic>
          <p:nvPicPr>
            <p:cNvPr id="8" name="Picture 7">
              <a:extLst>
                <a:ext uri="{FF2B5EF4-FFF2-40B4-BE49-F238E27FC236}">
                  <a16:creationId xmlns:a16="http://schemas.microsoft.com/office/drawing/2014/main" id="{26C2376D-D36A-4788-BDF6-65773C4F403D}"/>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t="18124" b="66926"/>
            <a:stretch/>
          </p:blipFill>
          <p:spPr>
            <a:xfrm>
              <a:off x="0" y="5842660"/>
              <a:ext cx="634623" cy="1025236"/>
            </a:xfrm>
            <a:prstGeom prst="rect">
              <a:avLst/>
            </a:prstGeom>
          </p:spPr>
        </p:pic>
      </p:grpSp>
      <p:grpSp>
        <p:nvGrpSpPr>
          <p:cNvPr id="4" name="Group 3">
            <a:extLst>
              <a:ext uri="{FF2B5EF4-FFF2-40B4-BE49-F238E27FC236}">
                <a16:creationId xmlns:a16="http://schemas.microsoft.com/office/drawing/2014/main" id="{997CBD6B-0705-4CB2-90F3-34F4411A7786}"/>
              </a:ext>
            </a:extLst>
          </p:cNvPr>
          <p:cNvGrpSpPr/>
          <p:nvPr/>
        </p:nvGrpSpPr>
        <p:grpSpPr>
          <a:xfrm>
            <a:off x="-1975" y="-1972"/>
            <a:ext cx="12192000" cy="1027216"/>
            <a:chOff x="-1975" y="-1972"/>
            <a:chExt cx="12192000" cy="1027216"/>
          </a:xfrm>
          <a:effectLst>
            <a:outerShdw blurRad="50800" dist="38100" dir="5400000" algn="t" rotWithShape="0">
              <a:prstClr val="black">
                <a:alpha val="40000"/>
              </a:prstClr>
            </a:outerShdw>
          </a:effectLst>
        </p:grpSpPr>
        <p:pic>
          <p:nvPicPr>
            <p:cNvPr id="9" name="Picture 8">
              <a:extLst>
                <a:ext uri="{FF2B5EF4-FFF2-40B4-BE49-F238E27FC236}">
                  <a16:creationId xmlns:a16="http://schemas.microsoft.com/office/drawing/2014/main" id="{1BD2E8F0-9B0B-4FF4-A2AF-614B8D7FF2CC}"/>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622743" y="-1971"/>
              <a:ext cx="3860192" cy="1027214"/>
            </a:xfrm>
            <a:prstGeom prst="rect">
              <a:avLst/>
            </a:prstGeom>
          </p:spPr>
        </p:pic>
        <p:pic>
          <p:nvPicPr>
            <p:cNvPr id="10" name="Picture 9">
              <a:extLst>
                <a:ext uri="{FF2B5EF4-FFF2-40B4-BE49-F238E27FC236}">
                  <a16:creationId xmlns:a16="http://schemas.microsoft.com/office/drawing/2014/main" id="{C1369900-E02D-4045-A0DC-C13B2CA15294}"/>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8329833" y="-1970"/>
              <a:ext cx="3860192" cy="1027214"/>
            </a:xfrm>
            <a:prstGeom prst="rect">
              <a:avLst/>
            </a:prstGeom>
          </p:spPr>
        </p:pic>
        <p:pic>
          <p:nvPicPr>
            <p:cNvPr id="11" name="Picture 10">
              <a:extLst>
                <a:ext uri="{FF2B5EF4-FFF2-40B4-BE49-F238E27FC236}">
                  <a16:creationId xmlns:a16="http://schemas.microsoft.com/office/drawing/2014/main" id="{09F94E86-D287-44AC-A003-474DF99B7422}"/>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a:off x="4469641" y="-1972"/>
              <a:ext cx="3860192" cy="1027214"/>
            </a:xfrm>
            <a:prstGeom prst="rect">
              <a:avLst/>
            </a:prstGeom>
          </p:spPr>
        </p:pic>
        <p:pic>
          <p:nvPicPr>
            <p:cNvPr id="12" name="Picture 11">
              <a:extLst>
                <a:ext uri="{FF2B5EF4-FFF2-40B4-BE49-F238E27FC236}">
                  <a16:creationId xmlns:a16="http://schemas.microsoft.com/office/drawing/2014/main" id="{F8048477-1B24-4C1D-A51A-44252F4B15A6}"/>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t="18124" b="66926"/>
            <a:stretch/>
          </p:blipFill>
          <p:spPr>
            <a:xfrm>
              <a:off x="-1975" y="-1971"/>
              <a:ext cx="634623" cy="1025236"/>
            </a:xfrm>
            <a:prstGeom prst="rect">
              <a:avLst/>
            </a:prstGeom>
          </p:spPr>
        </p:pic>
      </p:grpSp>
    </p:spTree>
    <p:extLst>
      <p:ext uri="{BB962C8B-B14F-4D97-AF65-F5344CB8AC3E}">
        <p14:creationId xmlns:p14="http://schemas.microsoft.com/office/powerpoint/2010/main" val="221450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6EA6-8BB2-4F7D-ABC9-16EECF9F8F97}"/>
              </a:ext>
            </a:extLst>
          </p:cNvPr>
          <p:cNvSpPr>
            <a:spLocks noGrp="1"/>
          </p:cNvSpPr>
          <p:nvPr>
            <p:ph type="title"/>
          </p:nvPr>
        </p:nvSpPr>
        <p:spPr>
          <a:xfrm>
            <a:off x="838200" y="816386"/>
            <a:ext cx="10515600" cy="1325563"/>
          </a:xfrm>
        </p:spPr>
        <p:txBody>
          <a:bodyPr/>
          <a:lstStyle/>
          <a:p>
            <a:r>
              <a:rPr lang="en-US" dirty="0">
                <a:latin typeface="Arial" panose="020B0604020202020204" pitchFamily="34" charset="0"/>
                <a:cs typeface="Arial" panose="020B0604020202020204" pitchFamily="34" charset="0"/>
              </a:rPr>
              <a:t>Process</a:t>
            </a:r>
            <a:endParaRPr lang="en-AU"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FC73FFB-3262-4C4C-86D4-65999A415573}"/>
              </a:ext>
            </a:extLst>
          </p:cNvPr>
          <p:cNvSpPr>
            <a:spLocks noGrp="1"/>
          </p:cNvSpPr>
          <p:nvPr>
            <p:ph idx="1"/>
          </p:nvPr>
        </p:nvSpPr>
        <p:spPr>
          <a:xfrm>
            <a:off x="838200" y="1959424"/>
            <a:ext cx="10515600" cy="3718771"/>
          </a:xfrm>
        </p:spPr>
        <p:txBody>
          <a:bodyPr/>
          <a:lstStyle/>
          <a:p>
            <a:pPr marL="0" indent="0">
              <a:buNone/>
            </a:pPr>
            <a:r>
              <a:rPr lang="en-US" dirty="0">
                <a:latin typeface="Arial" panose="020B0604020202020204" pitchFamily="34" charset="0"/>
                <a:cs typeface="Arial" panose="020B0604020202020204" pitchFamily="34" charset="0"/>
              </a:rPr>
              <a:t>Technologies used</a:t>
            </a:r>
          </a:p>
          <a:p>
            <a:r>
              <a:rPr lang="en-AU" dirty="0"/>
              <a:t>HTML</a:t>
            </a:r>
          </a:p>
          <a:p>
            <a:r>
              <a:rPr lang="en-AU" dirty="0"/>
              <a:t>CSS: Bulma, FontAwesome</a:t>
            </a:r>
          </a:p>
          <a:p>
            <a:r>
              <a:rPr lang="en-AU" dirty="0"/>
              <a:t>JavaScript:  JQuery, Popper &amp; Tippy</a:t>
            </a:r>
          </a:p>
          <a:p>
            <a:r>
              <a:rPr lang="en-AU" dirty="0"/>
              <a:t>Other API's: Wikipedia, The Dog API</a:t>
            </a: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E4883DD8-5677-4A36-8C08-3D6FE9835468}"/>
              </a:ext>
            </a:extLst>
          </p:cNvPr>
          <p:cNvGrpSpPr/>
          <p:nvPr/>
        </p:nvGrpSpPr>
        <p:grpSpPr>
          <a:xfrm>
            <a:off x="0" y="5842659"/>
            <a:ext cx="12192000" cy="1027216"/>
            <a:chOff x="0" y="5842659"/>
            <a:chExt cx="12192000" cy="1027216"/>
          </a:xfrm>
          <a:effectLst>
            <a:outerShdw blurRad="50800" dist="38100" dir="16200000" rotWithShape="0">
              <a:prstClr val="black">
                <a:alpha val="40000"/>
              </a:prstClr>
            </a:outerShdw>
          </a:effectLst>
        </p:grpSpPr>
        <p:pic>
          <p:nvPicPr>
            <p:cNvPr id="5" name="Picture 4">
              <a:extLst>
                <a:ext uri="{FF2B5EF4-FFF2-40B4-BE49-F238E27FC236}">
                  <a16:creationId xmlns:a16="http://schemas.microsoft.com/office/drawing/2014/main" id="{3BD3B86F-04ED-4BD9-AC76-9DA474FCA1D1}"/>
                </a:ext>
              </a:extLst>
            </p:cNvPr>
            <p:cNvPicPr>
              <a:picLocks noChangeAspect="1"/>
            </p:cNvPicPr>
            <p:nvPr/>
          </p:nvPicPr>
          <p:blipFill rotWithShape="1">
            <a:blip r:embed="rId2">
              <a:extLst>
                <a:ext uri="{28A0092B-C50C-407E-A947-70E740481C1C}">
                  <a14:useLocalDpi xmlns:a14="http://schemas.microsoft.com/office/drawing/2010/main" val="0"/>
                </a:ext>
              </a:extLst>
            </a:blip>
            <a:srcRect t="18096" b="66926"/>
            <a:stretch/>
          </p:blipFill>
          <p:spPr>
            <a:xfrm flipH="1">
              <a:off x="624718" y="5842660"/>
              <a:ext cx="3860192" cy="1027214"/>
            </a:xfrm>
            <a:prstGeom prst="rect">
              <a:avLst/>
            </a:prstGeom>
          </p:spPr>
        </p:pic>
        <p:pic>
          <p:nvPicPr>
            <p:cNvPr id="6" name="Picture 5">
              <a:extLst>
                <a:ext uri="{FF2B5EF4-FFF2-40B4-BE49-F238E27FC236}">
                  <a16:creationId xmlns:a16="http://schemas.microsoft.com/office/drawing/2014/main" id="{CD3E5CBB-B36E-487F-80B8-0AAD38B17E2C}"/>
                </a:ext>
              </a:extLst>
            </p:cNvPr>
            <p:cNvPicPr>
              <a:picLocks noChangeAspect="1"/>
            </p:cNvPicPr>
            <p:nvPr/>
          </p:nvPicPr>
          <p:blipFill rotWithShape="1">
            <a:blip r:embed="rId2">
              <a:extLst>
                <a:ext uri="{28A0092B-C50C-407E-A947-70E740481C1C}">
                  <a14:useLocalDpi xmlns:a14="http://schemas.microsoft.com/office/drawing/2010/main" val="0"/>
                </a:ext>
              </a:extLst>
            </a:blip>
            <a:srcRect t="18096" b="66926"/>
            <a:stretch/>
          </p:blipFill>
          <p:spPr>
            <a:xfrm flipH="1">
              <a:off x="8331808" y="5842661"/>
              <a:ext cx="3860192" cy="1027214"/>
            </a:xfrm>
            <a:prstGeom prst="rect">
              <a:avLst/>
            </a:prstGeom>
          </p:spPr>
        </p:pic>
        <p:pic>
          <p:nvPicPr>
            <p:cNvPr id="7" name="Picture 6">
              <a:extLst>
                <a:ext uri="{FF2B5EF4-FFF2-40B4-BE49-F238E27FC236}">
                  <a16:creationId xmlns:a16="http://schemas.microsoft.com/office/drawing/2014/main" id="{0888DAEB-9797-499C-BDC8-AFAE43C654D2}"/>
                </a:ext>
              </a:extLst>
            </p:cNvPr>
            <p:cNvPicPr>
              <a:picLocks noChangeAspect="1"/>
            </p:cNvPicPr>
            <p:nvPr/>
          </p:nvPicPr>
          <p:blipFill rotWithShape="1">
            <a:blip r:embed="rId2">
              <a:extLst>
                <a:ext uri="{28A0092B-C50C-407E-A947-70E740481C1C}">
                  <a14:useLocalDpi xmlns:a14="http://schemas.microsoft.com/office/drawing/2010/main" val="0"/>
                </a:ext>
              </a:extLst>
            </a:blip>
            <a:srcRect t="18096" b="66926"/>
            <a:stretch/>
          </p:blipFill>
          <p:spPr>
            <a:xfrm>
              <a:off x="4471616" y="5842659"/>
              <a:ext cx="3860192" cy="1027214"/>
            </a:xfrm>
            <a:prstGeom prst="rect">
              <a:avLst/>
            </a:prstGeom>
          </p:spPr>
        </p:pic>
        <p:pic>
          <p:nvPicPr>
            <p:cNvPr id="8" name="Picture 7">
              <a:extLst>
                <a:ext uri="{FF2B5EF4-FFF2-40B4-BE49-F238E27FC236}">
                  <a16:creationId xmlns:a16="http://schemas.microsoft.com/office/drawing/2014/main" id="{26C2376D-D36A-4788-BDF6-65773C4F403D}"/>
                </a:ext>
              </a:extLst>
            </p:cNvPr>
            <p:cNvPicPr>
              <a:picLocks noChangeAspect="1"/>
            </p:cNvPicPr>
            <p:nvPr/>
          </p:nvPicPr>
          <p:blipFill rotWithShape="1">
            <a:blip r:embed="rId2">
              <a:extLst>
                <a:ext uri="{28A0092B-C50C-407E-A947-70E740481C1C}">
                  <a14:useLocalDpi xmlns:a14="http://schemas.microsoft.com/office/drawing/2010/main" val="0"/>
                </a:ext>
              </a:extLst>
            </a:blip>
            <a:srcRect l="83868" t="18124" b="66926"/>
            <a:stretch/>
          </p:blipFill>
          <p:spPr>
            <a:xfrm>
              <a:off x="0" y="5842660"/>
              <a:ext cx="634623" cy="1025236"/>
            </a:xfrm>
            <a:prstGeom prst="rect">
              <a:avLst/>
            </a:prstGeom>
          </p:spPr>
        </p:pic>
      </p:grpSp>
      <p:grpSp>
        <p:nvGrpSpPr>
          <p:cNvPr id="14" name="Group 13">
            <a:extLst>
              <a:ext uri="{FF2B5EF4-FFF2-40B4-BE49-F238E27FC236}">
                <a16:creationId xmlns:a16="http://schemas.microsoft.com/office/drawing/2014/main" id="{5B06B24A-B757-41DF-9843-C5784B30CFF8}"/>
              </a:ext>
            </a:extLst>
          </p:cNvPr>
          <p:cNvGrpSpPr/>
          <p:nvPr/>
        </p:nvGrpSpPr>
        <p:grpSpPr>
          <a:xfrm>
            <a:off x="-1975" y="-1972"/>
            <a:ext cx="12192000" cy="1027216"/>
            <a:chOff x="-1975" y="-1972"/>
            <a:chExt cx="12192000" cy="1027216"/>
          </a:xfrm>
          <a:effectLst>
            <a:outerShdw blurRad="50800" dist="38100" dir="5400000" algn="t" rotWithShape="0">
              <a:prstClr val="black">
                <a:alpha val="40000"/>
              </a:prstClr>
            </a:outerShdw>
          </a:effectLst>
        </p:grpSpPr>
        <p:pic>
          <p:nvPicPr>
            <p:cNvPr id="9" name="Picture 8">
              <a:extLst>
                <a:ext uri="{FF2B5EF4-FFF2-40B4-BE49-F238E27FC236}">
                  <a16:creationId xmlns:a16="http://schemas.microsoft.com/office/drawing/2014/main" id="{1BD2E8F0-9B0B-4FF4-A2AF-614B8D7FF2CC}"/>
                </a:ext>
              </a:extLst>
            </p:cNvPr>
            <p:cNvPicPr>
              <a:picLocks noChangeAspect="1"/>
            </p:cNvPicPr>
            <p:nvPr/>
          </p:nvPicPr>
          <p:blipFill rotWithShape="1">
            <a:blip r:embed="rId2">
              <a:extLst>
                <a:ext uri="{28A0092B-C50C-407E-A947-70E740481C1C}">
                  <a14:useLocalDpi xmlns:a14="http://schemas.microsoft.com/office/drawing/2010/main" val="0"/>
                </a:ext>
              </a:extLst>
            </a:blip>
            <a:srcRect t="18096" b="66926"/>
            <a:stretch/>
          </p:blipFill>
          <p:spPr>
            <a:xfrm flipH="1">
              <a:off x="622743" y="-1971"/>
              <a:ext cx="3860192" cy="1027214"/>
            </a:xfrm>
            <a:prstGeom prst="rect">
              <a:avLst/>
            </a:prstGeom>
          </p:spPr>
        </p:pic>
        <p:pic>
          <p:nvPicPr>
            <p:cNvPr id="10" name="Picture 9">
              <a:extLst>
                <a:ext uri="{FF2B5EF4-FFF2-40B4-BE49-F238E27FC236}">
                  <a16:creationId xmlns:a16="http://schemas.microsoft.com/office/drawing/2014/main" id="{C1369900-E02D-4045-A0DC-C13B2CA15294}"/>
                </a:ext>
              </a:extLst>
            </p:cNvPr>
            <p:cNvPicPr>
              <a:picLocks noChangeAspect="1"/>
            </p:cNvPicPr>
            <p:nvPr/>
          </p:nvPicPr>
          <p:blipFill rotWithShape="1">
            <a:blip r:embed="rId2">
              <a:extLst>
                <a:ext uri="{28A0092B-C50C-407E-A947-70E740481C1C}">
                  <a14:useLocalDpi xmlns:a14="http://schemas.microsoft.com/office/drawing/2010/main" val="0"/>
                </a:ext>
              </a:extLst>
            </a:blip>
            <a:srcRect t="18096" b="66926"/>
            <a:stretch/>
          </p:blipFill>
          <p:spPr>
            <a:xfrm flipH="1">
              <a:off x="8329833" y="-1970"/>
              <a:ext cx="3860192" cy="1027214"/>
            </a:xfrm>
            <a:prstGeom prst="rect">
              <a:avLst/>
            </a:prstGeom>
          </p:spPr>
        </p:pic>
        <p:pic>
          <p:nvPicPr>
            <p:cNvPr id="11" name="Picture 10">
              <a:extLst>
                <a:ext uri="{FF2B5EF4-FFF2-40B4-BE49-F238E27FC236}">
                  <a16:creationId xmlns:a16="http://schemas.microsoft.com/office/drawing/2014/main" id="{09F94E86-D287-44AC-A003-474DF99B7422}"/>
                </a:ext>
              </a:extLst>
            </p:cNvPr>
            <p:cNvPicPr>
              <a:picLocks noChangeAspect="1"/>
            </p:cNvPicPr>
            <p:nvPr/>
          </p:nvPicPr>
          <p:blipFill rotWithShape="1">
            <a:blip r:embed="rId2">
              <a:extLst>
                <a:ext uri="{28A0092B-C50C-407E-A947-70E740481C1C}">
                  <a14:useLocalDpi xmlns:a14="http://schemas.microsoft.com/office/drawing/2010/main" val="0"/>
                </a:ext>
              </a:extLst>
            </a:blip>
            <a:srcRect t="18096" b="66926"/>
            <a:stretch/>
          </p:blipFill>
          <p:spPr>
            <a:xfrm>
              <a:off x="4469641" y="-1972"/>
              <a:ext cx="3860192" cy="1027214"/>
            </a:xfrm>
            <a:prstGeom prst="rect">
              <a:avLst/>
            </a:prstGeom>
          </p:spPr>
        </p:pic>
        <p:pic>
          <p:nvPicPr>
            <p:cNvPr id="12" name="Picture 11">
              <a:extLst>
                <a:ext uri="{FF2B5EF4-FFF2-40B4-BE49-F238E27FC236}">
                  <a16:creationId xmlns:a16="http://schemas.microsoft.com/office/drawing/2014/main" id="{F8048477-1B24-4C1D-A51A-44252F4B15A6}"/>
                </a:ext>
              </a:extLst>
            </p:cNvPr>
            <p:cNvPicPr>
              <a:picLocks noChangeAspect="1"/>
            </p:cNvPicPr>
            <p:nvPr/>
          </p:nvPicPr>
          <p:blipFill rotWithShape="1">
            <a:blip r:embed="rId2">
              <a:extLst>
                <a:ext uri="{28A0092B-C50C-407E-A947-70E740481C1C}">
                  <a14:useLocalDpi xmlns:a14="http://schemas.microsoft.com/office/drawing/2010/main" val="0"/>
                </a:ext>
              </a:extLst>
            </a:blip>
            <a:srcRect l="83868" t="18124" b="66926"/>
            <a:stretch/>
          </p:blipFill>
          <p:spPr>
            <a:xfrm>
              <a:off x="-1975" y="-1971"/>
              <a:ext cx="634623" cy="1025236"/>
            </a:xfrm>
            <a:prstGeom prst="rect">
              <a:avLst/>
            </a:prstGeom>
          </p:spPr>
        </p:pic>
      </p:grpSp>
    </p:spTree>
    <p:extLst>
      <p:ext uri="{BB962C8B-B14F-4D97-AF65-F5344CB8AC3E}">
        <p14:creationId xmlns:p14="http://schemas.microsoft.com/office/powerpoint/2010/main" val="110421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6EA6-8BB2-4F7D-ABC9-16EECF9F8F97}"/>
              </a:ext>
            </a:extLst>
          </p:cNvPr>
          <p:cNvSpPr>
            <a:spLocks noGrp="1"/>
          </p:cNvSpPr>
          <p:nvPr>
            <p:ph type="title"/>
          </p:nvPr>
        </p:nvSpPr>
        <p:spPr>
          <a:xfrm>
            <a:off x="838200" y="740186"/>
            <a:ext cx="10515600" cy="1325563"/>
          </a:xfrm>
        </p:spPr>
        <p:txBody>
          <a:bodyPr/>
          <a:lstStyle/>
          <a:p>
            <a:r>
              <a:rPr lang="en-US" dirty="0">
                <a:latin typeface="Arial" panose="020B0604020202020204" pitchFamily="34" charset="0"/>
                <a:cs typeface="Arial" panose="020B0604020202020204" pitchFamily="34" charset="0"/>
              </a:rPr>
              <a:t>Process – </a:t>
            </a:r>
            <a:r>
              <a:rPr lang="en-US" sz="4000" dirty="0">
                <a:latin typeface="Arial" panose="020B0604020202020204" pitchFamily="34" charset="0"/>
                <a:cs typeface="Arial" panose="020B0604020202020204" pitchFamily="34" charset="0"/>
              </a:rPr>
              <a:t>Breakdown of tasks &amp; roles</a:t>
            </a:r>
            <a:endParaRPr lang="en-AU"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FC73FFB-3262-4C4C-86D4-65999A415573}"/>
              </a:ext>
            </a:extLst>
          </p:cNvPr>
          <p:cNvSpPr>
            <a:spLocks noGrp="1"/>
          </p:cNvSpPr>
          <p:nvPr>
            <p:ph idx="1"/>
          </p:nvPr>
        </p:nvSpPr>
        <p:spPr>
          <a:xfrm>
            <a:off x="-368301" y="1841500"/>
            <a:ext cx="6804960" cy="3987800"/>
          </a:xfrm>
        </p:spPr>
        <p:txBody>
          <a:bodyPr>
            <a:normAutofit fontScale="92500" lnSpcReduction="10000"/>
          </a:bodyPr>
          <a:lstStyle/>
          <a:p>
            <a:pPr marL="457200" lvl="1" indent="0">
              <a:buNone/>
            </a:pPr>
            <a:r>
              <a:rPr lang="en-US" dirty="0">
                <a:latin typeface="Arial" panose="020B0604020202020204" pitchFamily="34" charset="0"/>
                <a:cs typeface="Arial" panose="020B0604020202020204" pitchFamily="34" charset="0"/>
              </a:rPr>
              <a:t>Andrew</a:t>
            </a:r>
          </a:p>
          <a:p>
            <a:pPr lvl="2"/>
            <a:r>
              <a:rPr lang="en-US" dirty="0">
                <a:latin typeface="Arial" panose="020B0604020202020204" pitchFamily="34" charset="0"/>
                <a:cs typeface="Arial" panose="020B0604020202020204" pitchFamily="34" charset="0"/>
              </a:rPr>
              <a:t>Build API calls from Wikipedia, TheDogAPI, &amp; Tippy</a:t>
            </a:r>
          </a:p>
          <a:p>
            <a:pPr lvl="2"/>
            <a:r>
              <a:rPr lang="en-US" dirty="0">
                <a:latin typeface="Arial" panose="020B0604020202020204" pitchFamily="34" charset="0"/>
                <a:cs typeface="Arial" panose="020B0604020202020204" pitchFamily="34" charset="0"/>
              </a:rPr>
              <a:t>Review &amp; integrate JavaScript with API’s</a:t>
            </a:r>
          </a:p>
          <a:p>
            <a:pPr lvl="2"/>
            <a:r>
              <a:rPr lang="en-US" dirty="0">
                <a:latin typeface="Arial" panose="020B0604020202020204" pitchFamily="34" charset="0"/>
                <a:cs typeface="Arial" panose="020B0604020202020204" pitchFamily="34" charset="0"/>
              </a:rPr>
              <a:t>Incorporate local storage for prev. searches</a:t>
            </a:r>
          </a:p>
          <a:p>
            <a:pPr lvl="2"/>
            <a:r>
              <a:rPr lang="en-US" dirty="0">
                <a:latin typeface="Arial" panose="020B0604020202020204" pitchFamily="34" charset="0"/>
                <a:cs typeface="Arial" panose="020B0604020202020204" pitchFamily="34" charset="0"/>
              </a:rPr>
              <a:t>Set JS functions (</a:t>
            </a:r>
            <a:r>
              <a:rPr lang="en-US" dirty="0" err="1">
                <a:latin typeface="Arial" panose="020B0604020202020204" pitchFamily="34" charset="0"/>
                <a:cs typeface="Arial" panose="020B0604020202020204" pitchFamily="34" charset="0"/>
              </a:rPr>
              <a:t>OnClick</a:t>
            </a:r>
            <a:r>
              <a:rPr lang="en-US" dirty="0">
                <a:latin typeface="Arial" panose="020B0604020202020204" pitchFamily="34" charset="0"/>
                <a:cs typeface="Arial" panose="020B0604020202020204" pitchFamily="34" charset="0"/>
              </a:rPr>
              <a:t>, dynamic listing)</a:t>
            </a:r>
          </a:p>
          <a:p>
            <a:pPr lvl="2"/>
            <a:endParaRPr lang="en-US" dirty="0">
              <a:latin typeface="Arial" panose="020B0604020202020204" pitchFamily="34" charset="0"/>
              <a:cs typeface="Arial" panose="020B0604020202020204" pitchFamily="34" charset="0"/>
            </a:endParaRPr>
          </a:p>
          <a:p>
            <a:pPr marL="457200" lvl="1" indent="0">
              <a:buNone/>
            </a:pPr>
            <a:r>
              <a:rPr lang="en-US" dirty="0">
                <a:latin typeface="Arial" panose="020B0604020202020204" pitchFamily="34" charset="0"/>
                <a:cs typeface="Arial" panose="020B0604020202020204" pitchFamily="34" charset="0"/>
              </a:rPr>
              <a:t>Angus</a:t>
            </a:r>
          </a:p>
          <a:p>
            <a:pPr lvl="2"/>
            <a:r>
              <a:rPr lang="en-US" dirty="0">
                <a:latin typeface="Arial" panose="020B0604020202020204" pitchFamily="34" charset="0"/>
                <a:cs typeface="Arial" panose="020B0604020202020204" pitchFamily="34" charset="0"/>
              </a:rPr>
              <a:t>Build first JavaScript on Search to incorporate TheDogAPI</a:t>
            </a:r>
          </a:p>
          <a:p>
            <a:pPr lvl="2"/>
            <a:r>
              <a:rPr lang="en-US" dirty="0">
                <a:latin typeface="Arial" panose="020B0604020202020204" pitchFamily="34" charset="0"/>
                <a:cs typeface="Arial" panose="020B0604020202020204" pitchFamily="34" charset="0"/>
              </a:rPr>
              <a:t>Review &amp; update ReadMe throughout</a:t>
            </a:r>
          </a:p>
          <a:p>
            <a:pPr lvl="2"/>
            <a:r>
              <a:rPr lang="en-US" dirty="0">
                <a:latin typeface="Arial" panose="020B0604020202020204" pitchFamily="34" charset="0"/>
                <a:cs typeface="Arial" panose="020B0604020202020204" pitchFamily="34" charset="0"/>
              </a:rPr>
              <a:t>Build presentation</a:t>
            </a:r>
          </a:p>
          <a:p>
            <a:pPr lvl="2"/>
            <a:r>
              <a:rPr lang="en-US" dirty="0">
                <a:latin typeface="Arial" panose="020B0604020202020204" pitchFamily="34" charset="0"/>
                <a:cs typeface="Arial" panose="020B0604020202020204" pitchFamily="34" charset="0"/>
              </a:rPr>
              <a:t>Write elevator pitch</a:t>
            </a: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E4883DD8-5677-4A36-8C08-3D6FE9835468}"/>
              </a:ext>
            </a:extLst>
          </p:cNvPr>
          <p:cNvGrpSpPr/>
          <p:nvPr/>
        </p:nvGrpSpPr>
        <p:grpSpPr>
          <a:xfrm>
            <a:off x="0" y="5842659"/>
            <a:ext cx="12192000" cy="1027216"/>
            <a:chOff x="0" y="5842659"/>
            <a:chExt cx="12192000" cy="1027216"/>
          </a:xfrm>
          <a:effectLst>
            <a:outerShdw blurRad="50800" dist="38100" dir="16200000" rotWithShape="0">
              <a:prstClr val="black">
                <a:alpha val="40000"/>
              </a:prstClr>
            </a:outerShdw>
          </a:effectLst>
        </p:grpSpPr>
        <p:pic>
          <p:nvPicPr>
            <p:cNvPr id="5" name="Picture 4">
              <a:extLst>
                <a:ext uri="{FF2B5EF4-FFF2-40B4-BE49-F238E27FC236}">
                  <a16:creationId xmlns:a16="http://schemas.microsoft.com/office/drawing/2014/main" id="{3BD3B86F-04ED-4BD9-AC76-9DA474FCA1D1}"/>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624718" y="5842660"/>
              <a:ext cx="3860192" cy="1027214"/>
            </a:xfrm>
            <a:prstGeom prst="rect">
              <a:avLst/>
            </a:prstGeom>
          </p:spPr>
        </p:pic>
        <p:pic>
          <p:nvPicPr>
            <p:cNvPr id="6" name="Picture 5">
              <a:extLst>
                <a:ext uri="{FF2B5EF4-FFF2-40B4-BE49-F238E27FC236}">
                  <a16:creationId xmlns:a16="http://schemas.microsoft.com/office/drawing/2014/main" id="{CD3E5CBB-B36E-487F-80B8-0AAD38B17E2C}"/>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8331808" y="5842661"/>
              <a:ext cx="3860192" cy="1027214"/>
            </a:xfrm>
            <a:prstGeom prst="rect">
              <a:avLst/>
            </a:prstGeom>
          </p:spPr>
        </p:pic>
        <p:pic>
          <p:nvPicPr>
            <p:cNvPr id="7" name="Picture 6">
              <a:extLst>
                <a:ext uri="{FF2B5EF4-FFF2-40B4-BE49-F238E27FC236}">
                  <a16:creationId xmlns:a16="http://schemas.microsoft.com/office/drawing/2014/main" id="{0888DAEB-9797-499C-BDC8-AFAE43C654D2}"/>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a:off x="4471616" y="5842659"/>
              <a:ext cx="3860192" cy="1027214"/>
            </a:xfrm>
            <a:prstGeom prst="rect">
              <a:avLst/>
            </a:prstGeom>
          </p:spPr>
        </p:pic>
        <p:pic>
          <p:nvPicPr>
            <p:cNvPr id="8" name="Picture 7">
              <a:extLst>
                <a:ext uri="{FF2B5EF4-FFF2-40B4-BE49-F238E27FC236}">
                  <a16:creationId xmlns:a16="http://schemas.microsoft.com/office/drawing/2014/main" id="{26C2376D-D36A-4788-BDF6-65773C4F403D}"/>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t="18124" b="66926"/>
            <a:stretch/>
          </p:blipFill>
          <p:spPr>
            <a:xfrm>
              <a:off x="0" y="5842660"/>
              <a:ext cx="634623" cy="1025236"/>
            </a:xfrm>
            <a:prstGeom prst="rect">
              <a:avLst/>
            </a:prstGeom>
          </p:spPr>
        </p:pic>
      </p:grpSp>
      <p:grpSp>
        <p:nvGrpSpPr>
          <p:cNvPr id="14" name="Group 13">
            <a:extLst>
              <a:ext uri="{FF2B5EF4-FFF2-40B4-BE49-F238E27FC236}">
                <a16:creationId xmlns:a16="http://schemas.microsoft.com/office/drawing/2014/main" id="{5B06B24A-B757-41DF-9843-C5784B30CFF8}"/>
              </a:ext>
            </a:extLst>
          </p:cNvPr>
          <p:cNvGrpSpPr/>
          <p:nvPr/>
        </p:nvGrpSpPr>
        <p:grpSpPr>
          <a:xfrm>
            <a:off x="-1975" y="-1972"/>
            <a:ext cx="12192000" cy="1027216"/>
            <a:chOff x="-1975" y="-1972"/>
            <a:chExt cx="12192000" cy="1027216"/>
          </a:xfrm>
          <a:effectLst>
            <a:outerShdw blurRad="50800" dist="38100" dir="5400000" algn="t" rotWithShape="0">
              <a:prstClr val="black">
                <a:alpha val="40000"/>
              </a:prstClr>
            </a:outerShdw>
          </a:effectLst>
        </p:grpSpPr>
        <p:pic>
          <p:nvPicPr>
            <p:cNvPr id="9" name="Picture 8">
              <a:extLst>
                <a:ext uri="{FF2B5EF4-FFF2-40B4-BE49-F238E27FC236}">
                  <a16:creationId xmlns:a16="http://schemas.microsoft.com/office/drawing/2014/main" id="{1BD2E8F0-9B0B-4FF4-A2AF-614B8D7FF2CC}"/>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622743" y="-1971"/>
              <a:ext cx="3860192" cy="1027214"/>
            </a:xfrm>
            <a:prstGeom prst="rect">
              <a:avLst/>
            </a:prstGeom>
          </p:spPr>
        </p:pic>
        <p:pic>
          <p:nvPicPr>
            <p:cNvPr id="10" name="Picture 9">
              <a:extLst>
                <a:ext uri="{FF2B5EF4-FFF2-40B4-BE49-F238E27FC236}">
                  <a16:creationId xmlns:a16="http://schemas.microsoft.com/office/drawing/2014/main" id="{C1369900-E02D-4045-A0DC-C13B2CA15294}"/>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8329833" y="-1970"/>
              <a:ext cx="3860192" cy="1027214"/>
            </a:xfrm>
            <a:prstGeom prst="rect">
              <a:avLst/>
            </a:prstGeom>
          </p:spPr>
        </p:pic>
        <p:pic>
          <p:nvPicPr>
            <p:cNvPr id="11" name="Picture 10">
              <a:extLst>
                <a:ext uri="{FF2B5EF4-FFF2-40B4-BE49-F238E27FC236}">
                  <a16:creationId xmlns:a16="http://schemas.microsoft.com/office/drawing/2014/main" id="{09F94E86-D287-44AC-A003-474DF99B7422}"/>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a:off x="4469641" y="-1972"/>
              <a:ext cx="3860192" cy="1027214"/>
            </a:xfrm>
            <a:prstGeom prst="rect">
              <a:avLst/>
            </a:prstGeom>
          </p:spPr>
        </p:pic>
        <p:pic>
          <p:nvPicPr>
            <p:cNvPr id="12" name="Picture 11">
              <a:extLst>
                <a:ext uri="{FF2B5EF4-FFF2-40B4-BE49-F238E27FC236}">
                  <a16:creationId xmlns:a16="http://schemas.microsoft.com/office/drawing/2014/main" id="{F8048477-1B24-4C1D-A51A-44252F4B15A6}"/>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t="18124" b="66926"/>
            <a:stretch/>
          </p:blipFill>
          <p:spPr>
            <a:xfrm>
              <a:off x="-1975" y="-1971"/>
              <a:ext cx="634623" cy="1025236"/>
            </a:xfrm>
            <a:prstGeom prst="rect">
              <a:avLst/>
            </a:prstGeom>
          </p:spPr>
        </p:pic>
      </p:grpSp>
      <p:sp>
        <p:nvSpPr>
          <p:cNvPr id="16" name="Content Placeholder 2">
            <a:extLst>
              <a:ext uri="{FF2B5EF4-FFF2-40B4-BE49-F238E27FC236}">
                <a16:creationId xmlns:a16="http://schemas.microsoft.com/office/drawing/2014/main" id="{D54A1C3C-5CCB-414C-86AB-3D589E299A9A}"/>
              </a:ext>
            </a:extLst>
          </p:cNvPr>
          <p:cNvSpPr txBox="1">
            <a:spLocks/>
          </p:cNvSpPr>
          <p:nvPr/>
        </p:nvSpPr>
        <p:spPr>
          <a:xfrm>
            <a:off x="5905500" y="1828800"/>
            <a:ext cx="6248400" cy="398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latin typeface="Arial" panose="020B0604020202020204" pitchFamily="34" charset="0"/>
                <a:cs typeface="Arial" panose="020B0604020202020204" pitchFamily="34" charset="0"/>
              </a:rPr>
              <a:t>Cynthia</a:t>
            </a:r>
          </a:p>
          <a:p>
            <a:pPr lvl="2"/>
            <a:r>
              <a:rPr lang="en-US" dirty="0">
                <a:latin typeface="Arial" panose="020B0604020202020204" pitchFamily="34" charset="0"/>
                <a:cs typeface="Arial" panose="020B0604020202020204" pitchFamily="34" charset="0"/>
              </a:rPr>
              <a:t>Primary research into topic (esp. in medical fields) &amp; API’s</a:t>
            </a:r>
          </a:p>
          <a:p>
            <a:pPr lvl="2"/>
            <a:r>
              <a:rPr lang="en-US" dirty="0">
                <a:latin typeface="Arial" panose="020B0604020202020204" pitchFamily="34" charset="0"/>
                <a:cs typeface="Arial" panose="020B0604020202020204" pitchFamily="34" charset="0"/>
              </a:rPr>
              <a:t>Complete app concept &amp; draft user story</a:t>
            </a:r>
          </a:p>
          <a:p>
            <a:pPr lvl="2"/>
            <a:r>
              <a:rPr lang="en-US" dirty="0">
                <a:latin typeface="Arial" panose="020B0604020202020204" pitchFamily="34" charset="0"/>
                <a:cs typeface="Arial" panose="020B0604020202020204" pitchFamily="34" charset="0"/>
              </a:rPr>
              <a:t>Build first ReadMe draft</a:t>
            </a:r>
          </a:p>
          <a:p>
            <a:pPr lvl="2"/>
            <a:r>
              <a:rPr lang="en-US" dirty="0">
                <a:latin typeface="Arial" panose="020B0604020202020204" pitchFamily="34" charset="0"/>
                <a:cs typeface="Arial" panose="020B0604020202020204" pitchFamily="34" charset="0"/>
              </a:rPr>
              <a:t>Presentation build: technology + challenges</a:t>
            </a:r>
          </a:p>
          <a:p>
            <a:pPr marL="914400" lvl="2" indent="0">
              <a:buNone/>
            </a:pPr>
            <a:endParaRPr lang="en-US" dirty="0">
              <a:latin typeface="Arial" panose="020B0604020202020204" pitchFamily="34" charset="0"/>
              <a:cs typeface="Arial" panose="020B0604020202020204" pitchFamily="34" charset="0"/>
            </a:endParaRPr>
          </a:p>
          <a:p>
            <a:pPr marL="457200" lvl="1" indent="0">
              <a:buNone/>
            </a:pPr>
            <a:r>
              <a:rPr lang="en-US" dirty="0">
                <a:latin typeface="Arial" panose="020B0604020202020204" pitchFamily="34" charset="0"/>
                <a:cs typeface="Arial" panose="020B0604020202020204" pitchFamily="34" charset="0"/>
              </a:rPr>
              <a:t>Terry</a:t>
            </a:r>
          </a:p>
          <a:p>
            <a:pPr lvl="2"/>
            <a:r>
              <a:rPr lang="en-US" dirty="0">
                <a:latin typeface="Arial" panose="020B0604020202020204" pitchFamily="34" charset="0"/>
                <a:cs typeface="Arial" panose="020B0604020202020204" pitchFamily="34" charset="0"/>
              </a:rPr>
              <a:t>HTML skeleton</a:t>
            </a:r>
          </a:p>
          <a:p>
            <a:pPr lvl="2"/>
            <a:r>
              <a:rPr lang="en-US" dirty="0">
                <a:latin typeface="Arial" panose="020B0604020202020204" pitchFamily="34" charset="0"/>
                <a:cs typeface="Arial" panose="020B0604020202020204" pitchFamily="34" charset="0"/>
              </a:rPr>
              <a:t>Styling using CSS, </a:t>
            </a:r>
            <a:r>
              <a:rPr lang="en-US" dirty="0" err="1">
                <a:latin typeface="Arial" panose="020B0604020202020204" pitchFamily="34" charset="0"/>
                <a:cs typeface="Arial" panose="020B0604020202020204" pitchFamily="34" charset="0"/>
              </a:rPr>
              <a:t>Bulma</a:t>
            </a:r>
            <a:r>
              <a:rPr lang="en-US" dirty="0">
                <a:latin typeface="Arial" panose="020B0604020202020204" pitchFamily="34" charset="0"/>
                <a:cs typeface="Arial" panose="020B0604020202020204" pitchFamily="34" charset="0"/>
              </a:rPr>
              <a:t> &amp; </a:t>
            </a:r>
            <a:r>
              <a:rPr lang="en-US" dirty="0" err="1">
                <a:latin typeface="Arial" panose="020B0604020202020204" pitchFamily="34" charset="0"/>
                <a:cs typeface="Arial" panose="020B0604020202020204" pitchFamily="34" charset="0"/>
              </a:rPr>
              <a:t>FontAwesome</a:t>
            </a:r>
            <a:endParaRPr lang="en-US" dirty="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Integrate JavaScript into page</a:t>
            </a:r>
          </a:p>
          <a:p>
            <a:pPr lvl="1"/>
            <a:endParaRPr lang="en-US" dirty="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71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6EA6-8BB2-4F7D-ABC9-16EECF9F8F97}"/>
              </a:ext>
            </a:extLst>
          </p:cNvPr>
          <p:cNvSpPr>
            <a:spLocks noGrp="1"/>
          </p:cNvSpPr>
          <p:nvPr>
            <p:ph type="title"/>
          </p:nvPr>
        </p:nvSpPr>
        <p:spPr>
          <a:xfrm>
            <a:off x="838200" y="816386"/>
            <a:ext cx="10515600" cy="1325563"/>
          </a:xfrm>
        </p:spPr>
        <p:txBody>
          <a:bodyPr/>
          <a:lstStyle/>
          <a:p>
            <a:r>
              <a:rPr lang="en-US" dirty="0">
                <a:latin typeface="Arial" panose="020B0604020202020204" pitchFamily="34" charset="0"/>
                <a:cs typeface="Arial" panose="020B0604020202020204" pitchFamily="34" charset="0"/>
              </a:rPr>
              <a:t>Process</a:t>
            </a:r>
            <a:endParaRPr lang="en-AU"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FC73FFB-3262-4C4C-86D4-65999A415573}"/>
              </a:ext>
            </a:extLst>
          </p:cNvPr>
          <p:cNvSpPr>
            <a:spLocks noGrp="1"/>
          </p:cNvSpPr>
          <p:nvPr>
            <p:ph idx="1"/>
          </p:nvPr>
        </p:nvSpPr>
        <p:spPr>
          <a:xfrm>
            <a:off x="430306" y="1959424"/>
            <a:ext cx="10923494" cy="3718771"/>
          </a:xfrm>
        </p:spPr>
        <p:txBody>
          <a:bodyPr>
            <a:normAutofit lnSpcReduction="10000"/>
          </a:bodyPr>
          <a:lstStyle/>
          <a:p>
            <a:pPr marL="0" indent="0">
              <a:buNone/>
            </a:pPr>
            <a:r>
              <a:rPr lang="en-US" dirty="0">
                <a:latin typeface="Arial" panose="020B0604020202020204" pitchFamily="34" charset="0"/>
                <a:cs typeface="Arial" panose="020B0604020202020204" pitchFamily="34" charset="0"/>
              </a:rPr>
              <a:t>Challenges</a:t>
            </a:r>
          </a:p>
          <a:p>
            <a:pPr lvl="1"/>
            <a:r>
              <a:rPr lang="en-US" dirty="0">
                <a:latin typeface="Arial" panose="020B0604020202020204" pitchFamily="34" charset="0"/>
                <a:cs typeface="Arial" panose="020B0604020202020204" pitchFamily="34" charset="0"/>
              </a:rPr>
              <a:t>Unable to include adoption as PetRescue needs membership.</a:t>
            </a:r>
          </a:p>
          <a:p>
            <a:pPr lvl="1"/>
            <a:r>
              <a:rPr lang="en-US" dirty="0">
                <a:latin typeface="Arial" panose="020B0604020202020204" pitchFamily="34" charset="0"/>
                <a:cs typeface="Arial" panose="020B0604020202020204" pitchFamily="34" charset="0"/>
              </a:rPr>
              <a:t>Overseas adoption API’s require Node &amp; other similar technologies.</a:t>
            </a:r>
          </a:p>
          <a:p>
            <a:pPr lvl="1"/>
            <a:r>
              <a:rPr lang="en-US" dirty="0">
                <a:latin typeface="Arial" panose="020B0604020202020204" pitchFamily="34" charset="0"/>
                <a:cs typeface="Arial" panose="020B0604020202020204" pitchFamily="34" charset="0"/>
              </a:rPr>
              <a:t>Some breeds needed images from Wikipedia.</a:t>
            </a:r>
          </a:p>
          <a:p>
            <a:pPr marL="0" indent="0">
              <a:buNone/>
            </a:pPr>
            <a:r>
              <a:rPr lang="en-US" dirty="0">
                <a:latin typeface="Arial" panose="020B0604020202020204" pitchFamily="34" charset="0"/>
                <a:cs typeface="Arial" panose="020B0604020202020204" pitchFamily="34" charset="0"/>
              </a:rPr>
              <a:t>Successes</a:t>
            </a:r>
          </a:p>
          <a:p>
            <a:pPr lvl="1"/>
            <a:r>
              <a:rPr lang="en-US" dirty="0">
                <a:latin typeface="Arial" panose="020B0604020202020204" pitchFamily="34" charset="0"/>
                <a:cs typeface="Arial" panose="020B0604020202020204" pitchFamily="34" charset="0"/>
              </a:rPr>
              <a:t>Visually appealing interface</a:t>
            </a:r>
          </a:p>
          <a:p>
            <a:pPr lvl="1"/>
            <a:r>
              <a:rPr lang="en-US" dirty="0">
                <a:latin typeface="Arial" panose="020B0604020202020204" pitchFamily="34" charset="0"/>
                <a:cs typeface="Arial" panose="020B0604020202020204" pitchFamily="34" charset="0"/>
              </a:rPr>
              <a:t>Effective search functionality to achieve goals</a:t>
            </a:r>
          </a:p>
          <a:p>
            <a:pPr lvl="1"/>
            <a:r>
              <a:rPr lang="en-US" dirty="0">
                <a:latin typeface="Arial" panose="020B0604020202020204" pitchFamily="34" charset="0"/>
                <a:cs typeface="Arial" panose="020B0604020202020204" pitchFamily="34" charset="0"/>
              </a:rPr>
              <a:t>Strong mobile display &amp; usability.</a:t>
            </a:r>
          </a:p>
          <a:p>
            <a:pPr lvl="1"/>
            <a:r>
              <a:rPr lang="en-US" dirty="0">
                <a:latin typeface="Arial" panose="020B0604020202020204" pitchFamily="34" charset="0"/>
                <a:cs typeface="Arial" panose="020B0604020202020204" pitchFamily="34" charset="0"/>
              </a:rPr>
              <a:t>Active collaboration.</a:t>
            </a:r>
          </a:p>
          <a:p>
            <a:pPr lvl="1"/>
            <a:endParaRPr lang="en-US" dirty="0">
              <a:latin typeface="Arial" panose="020B0604020202020204" pitchFamily="34" charset="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E4883DD8-5677-4A36-8C08-3D6FE9835468}"/>
              </a:ext>
            </a:extLst>
          </p:cNvPr>
          <p:cNvGrpSpPr/>
          <p:nvPr/>
        </p:nvGrpSpPr>
        <p:grpSpPr>
          <a:xfrm>
            <a:off x="0" y="5842659"/>
            <a:ext cx="12192000" cy="1027216"/>
            <a:chOff x="0" y="5842659"/>
            <a:chExt cx="12192000" cy="1027216"/>
          </a:xfrm>
          <a:effectLst>
            <a:outerShdw blurRad="50800" dist="38100" dir="16200000" rotWithShape="0">
              <a:prstClr val="black">
                <a:alpha val="40000"/>
              </a:prstClr>
            </a:outerShdw>
          </a:effectLst>
        </p:grpSpPr>
        <p:pic>
          <p:nvPicPr>
            <p:cNvPr id="5" name="Picture 4">
              <a:extLst>
                <a:ext uri="{FF2B5EF4-FFF2-40B4-BE49-F238E27FC236}">
                  <a16:creationId xmlns:a16="http://schemas.microsoft.com/office/drawing/2014/main" id="{3BD3B86F-04ED-4BD9-AC76-9DA474FCA1D1}"/>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624718" y="5842660"/>
              <a:ext cx="3860192" cy="1027214"/>
            </a:xfrm>
            <a:prstGeom prst="rect">
              <a:avLst/>
            </a:prstGeom>
          </p:spPr>
        </p:pic>
        <p:pic>
          <p:nvPicPr>
            <p:cNvPr id="6" name="Picture 5">
              <a:extLst>
                <a:ext uri="{FF2B5EF4-FFF2-40B4-BE49-F238E27FC236}">
                  <a16:creationId xmlns:a16="http://schemas.microsoft.com/office/drawing/2014/main" id="{CD3E5CBB-B36E-487F-80B8-0AAD38B17E2C}"/>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8331808" y="5842661"/>
              <a:ext cx="3860192" cy="1027214"/>
            </a:xfrm>
            <a:prstGeom prst="rect">
              <a:avLst/>
            </a:prstGeom>
          </p:spPr>
        </p:pic>
        <p:pic>
          <p:nvPicPr>
            <p:cNvPr id="7" name="Picture 6">
              <a:extLst>
                <a:ext uri="{FF2B5EF4-FFF2-40B4-BE49-F238E27FC236}">
                  <a16:creationId xmlns:a16="http://schemas.microsoft.com/office/drawing/2014/main" id="{0888DAEB-9797-499C-BDC8-AFAE43C654D2}"/>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a:off x="4471616" y="5842659"/>
              <a:ext cx="3860192" cy="1027214"/>
            </a:xfrm>
            <a:prstGeom prst="rect">
              <a:avLst/>
            </a:prstGeom>
          </p:spPr>
        </p:pic>
        <p:pic>
          <p:nvPicPr>
            <p:cNvPr id="8" name="Picture 7">
              <a:extLst>
                <a:ext uri="{FF2B5EF4-FFF2-40B4-BE49-F238E27FC236}">
                  <a16:creationId xmlns:a16="http://schemas.microsoft.com/office/drawing/2014/main" id="{26C2376D-D36A-4788-BDF6-65773C4F403D}"/>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t="18124" b="66926"/>
            <a:stretch/>
          </p:blipFill>
          <p:spPr>
            <a:xfrm>
              <a:off x="0" y="5842660"/>
              <a:ext cx="634623" cy="1025236"/>
            </a:xfrm>
            <a:prstGeom prst="rect">
              <a:avLst/>
            </a:prstGeom>
          </p:spPr>
        </p:pic>
      </p:grpSp>
      <p:grpSp>
        <p:nvGrpSpPr>
          <p:cNvPr id="14" name="Group 13">
            <a:extLst>
              <a:ext uri="{FF2B5EF4-FFF2-40B4-BE49-F238E27FC236}">
                <a16:creationId xmlns:a16="http://schemas.microsoft.com/office/drawing/2014/main" id="{5B06B24A-B757-41DF-9843-C5784B30CFF8}"/>
              </a:ext>
            </a:extLst>
          </p:cNvPr>
          <p:cNvGrpSpPr/>
          <p:nvPr/>
        </p:nvGrpSpPr>
        <p:grpSpPr>
          <a:xfrm>
            <a:off x="-1975" y="-1972"/>
            <a:ext cx="12192000" cy="1027216"/>
            <a:chOff x="-1975" y="-1972"/>
            <a:chExt cx="12192000" cy="1027216"/>
          </a:xfrm>
          <a:effectLst>
            <a:outerShdw blurRad="50800" dist="38100" dir="5400000" algn="t" rotWithShape="0">
              <a:prstClr val="black">
                <a:alpha val="40000"/>
              </a:prstClr>
            </a:outerShdw>
          </a:effectLst>
        </p:grpSpPr>
        <p:pic>
          <p:nvPicPr>
            <p:cNvPr id="9" name="Picture 8">
              <a:extLst>
                <a:ext uri="{FF2B5EF4-FFF2-40B4-BE49-F238E27FC236}">
                  <a16:creationId xmlns:a16="http://schemas.microsoft.com/office/drawing/2014/main" id="{1BD2E8F0-9B0B-4FF4-A2AF-614B8D7FF2CC}"/>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622743" y="-1971"/>
              <a:ext cx="3860192" cy="1027214"/>
            </a:xfrm>
            <a:prstGeom prst="rect">
              <a:avLst/>
            </a:prstGeom>
          </p:spPr>
        </p:pic>
        <p:pic>
          <p:nvPicPr>
            <p:cNvPr id="10" name="Picture 9">
              <a:extLst>
                <a:ext uri="{FF2B5EF4-FFF2-40B4-BE49-F238E27FC236}">
                  <a16:creationId xmlns:a16="http://schemas.microsoft.com/office/drawing/2014/main" id="{C1369900-E02D-4045-A0DC-C13B2CA15294}"/>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8329833" y="-1970"/>
              <a:ext cx="3860192" cy="1027214"/>
            </a:xfrm>
            <a:prstGeom prst="rect">
              <a:avLst/>
            </a:prstGeom>
          </p:spPr>
        </p:pic>
        <p:pic>
          <p:nvPicPr>
            <p:cNvPr id="11" name="Picture 10">
              <a:extLst>
                <a:ext uri="{FF2B5EF4-FFF2-40B4-BE49-F238E27FC236}">
                  <a16:creationId xmlns:a16="http://schemas.microsoft.com/office/drawing/2014/main" id="{09F94E86-D287-44AC-A003-474DF99B7422}"/>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a:off x="4469641" y="-1972"/>
              <a:ext cx="3860192" cy="1027214"/>
            </a:xfrm>
            <a:prstGeom prst="rect">
              <a:avLst/>
            </a:prstGeom>
          </p:spPr>
        </p:pic>
        <p:pic>
          <p:nvPicPr>
            <p:cNvPr id="12" name="Picture 11">
              <a:extLst>
                <a:ext uri="{FF2B5EF4-FFF2-40B4-BE49-F238E27FC236}">
                  <a16:creationId xmlns:a16="http://schemas.microsoft.com/office/drawing/2014/main" id="{F8048477-1B24-4C1D-A51A-44252F4B15A6}"/>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t="18124" b="66926"/>
            <a:stretch/>
          </p:blipFill>
          <p:spPr>
            <a:xfrm>
              <a:off x="-1975" y="-1971"/>
              <a:ext cx="634623" cy="1025236"/>
            </a:xfrm>
            <a:prstGeom prst="rect">
              <a:avLst/>
            </a:prstGeom>
          </p:spPr>
        </p:pic>
      </p:grpSp>
    </p:spTree>
    <p:extLst>
      <p:ext uri="{BB962C8B-B14F-4D97-AF65-F5344CB8AC3E}">
        <p14:creationId xmlns:p14="http://schemas.microsoft.com/office/powerpoint/2010/main" val="162533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EDAD-2B35-43EF-9628-496A115EB047}"/>
              </a:ext>
            </a:extLst>
          </p:cNvPr>
          <p:cNvSpPr>
            <a:spLocks noGrp="1"/>
          </p:cNvSpPr>
          <p:nvPr>
            <p:ph type="title"/>
          </p:nvPr>
        </p:nvSpPr>
        <p:spPr>
          <a:xfrm>
            <a:off x="5238750" y="2768199"/>
            <a:ext cx="1714500" cy="1325563"/>
          </a:xfrm>
        </p:spPr>
        <p:txBody>
          <a:bodyPr/>
          <a:lstStyle/>
          <a:p>
            <a:r>
              <a:rPr lang="en-US" dirty="0">
                <a:latin typeface="Arial" panose="020B0604020202020204" pitchFamily="34" charset="0"/>
                <a:cs typeface="Arial" panose="020B0604020202020204" pitchFamily="34" charset="0"/>
              </a:rPr>
              <a:t>Demo</a:t>
            </a:r>
            <a:endParaRPr lang="en-AU"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2398445C-A9F3-4FD2-BECF-6E7456CE1CE3}"/>
              </a:ext>
            </a:extLst>
          </p:cNvPr>
          <p:cNvGrpSpPr/>
          <p:nvPr/>
        </p:nvGrpSpPr>
        <p:grpSpPr>
          <a:xfrm>
            <a:off x="0" y="4589813"/>
            <a:ext cx="12192000" cy="2280061"/>
            <a:chOff x="0" y="4589813"/>
            <a:chExt cx="12192000" cy="2280061"/>
          </a:xfrm>
          <a:effectLst>
            <a:outerShdw blurRad="50800" dist="38100" dir="16200000" rotWithShape="0">
              <a:prstClr val="black">
                <a:alpha val="40000"/>
              </a:prstClr>
            </a:outerShdw>
          </a:effectLst>
        </p:grpSpPr>
        <p:pic>
          <p:nvPicPr>
            <p:cNvPr id="4" name="Picture 3">
              <a:extLst>
                <a:ext uri="{FF2B5EF4-FFF2-40B4-BE49-F238E27FC236}">
                  <a16:creationId xmlns:a16="http://schemas.microsoft.com/office/drawing/2014/main" id="{7F63929D-05B0-4111-83C3-04DBCBD56896}"/>
                </a:ext>
              </a:extLst>
            </p:cNvPr>
            <p:cNvPicPr>
              <a:picLocks noChangeAspect="1"/>
            </p:cNvPicPr>
            <p:nvPr/>
          </p:nvPicPr>
          <p:blipFill rotWithShape="1">
            <a:blip r:embed="rId2">
              <a:extLst>
                <a:ext uri="{28A0092B-C50C-407E-A947-70E740481C1C}">
                  <a14:useLocalDpi xmlns:a14="http://schemas.microsoft.com/office/drawing/2010/main" val="0"/>
                </a:ext>
              </a:extLst>
            </a:blip>
            <a:srcRect b="66926"/>
            <a:stretch/>
          </p:blipFill>
          <p:spPr>
            <a:xfrm flipH="1">
              <a:off x="624718" y="4601687"/>
              <a:ext cx="3860192" cy="2268187"/>
            </a:xfrm>
            <a:prstGeom prst="rect">
              <a:avLst/>
            </a:prstGeom>
          </p:spPr>
        </p:pic>
        <p:pic>
          <p:nvPicPr>
            <p:cNvPr id="5" name="Picture 4">
              <a:extLst>
                <a:ext uri="{FF2B5EF4-FFF2-40B4-BE49-F238E27FC236}">
                  <a16:creationId xmlns:a16="http://schemas.microsoft.com/office/drawing/2014/main" id="{F5CF3823-13F0-4B54-A076-F1F6747ABCCE}"/>
                </a:ext>
              </a:extLst>
            </p:cNvPr>
            <p:cNvPicPr>
              <a:picLocks noChangeAspect="1"/>
            </p:cNvPicPr>
            <p:nvPr/>
          </p:nvPicPr>
          <p:blipFill rotWithShape="1">
            <a:blip r:embed="rId2">
              <a:extLst>
                <a:ext uri="{28A0092B-C50C-407E-A947-70E740481C1C}">
                  <a14:useLocalDpi xmlns:a14="http://schemas.microsoft.com/office/drawing/2010/main" val="0"/>
                </a:ext>
              </a:extLst>
            </a:blip>
            <a:srcRect b="66926"/>
            <a:stretch/>
          </p:blipFill>
          <p:spPr>
            <a:xfrm flipH="1">
              <a:off x="8331808" y="4589813"/>
              <a:ext cx="3860192" cy="2268187"/>
            </a:xfrm>
            <a:prstGeom prst="rect">
              <a:avLst/>
            </a:prstGeom>
          </p:spPr>
        </p:pic>
        <p:pic>
          <p:nvPicPr>
            <p:cNvPr id="6" name="Picture 5">
              <a:extLst>
                <a:ext uri="{FF2B5EF4-FFF2-40B4-BE49-F238E27FC236}">
                  <a16:creationId xmlns:a16="http://schemas.microsoft.com/office/drawing/2014/main" id="{2D217112-75BA-4269-AB8D-22AB93C4EAD9}"/>
                </a:ext>
              </a:extLst>
            </p:cNvPr>
            <p:cNvPicPr>
              <a:picLocks noChangeAspect="1"/>
            </p:cNvPicPr>
            <p:nvPr/>
          </p:nvPicPr>
          <p:blipFill rotWithShape="1">
            <a:blip r:embed="rId2">
              <a:extLst>
                <a:ext uri="{28A0092B-C50C-407E-A947-70E740481C1C}">
                  <a14:useLocalDpi xmlns:a14="http://schemas.microsoft.com/office/drawing/2010/main" val="0"/>
                </a:ext>
              </a:extLst>
            </a:blip>
            <a:srcRect b="66926"/>
            <a:stretch/>
          </p:blipFill>
          <p:spPr>
            <a:xfrm>
              <a:off x="4471616" y="4601686"/>
              <a:ext cx="3860192" cy="2268187"/>
            </a:xfrm>
            <a:prstGeom prst="rect">
              <a:avLst/>
            </a:prstGeom>
          </p:spPr>
        </p:pic>
        <p:pic>
          <p:nvPicPr>
            <p:cNvPr id="7" name="Picture 6">
              <a:extLst>
                <a:ext uri="{FF2B5EF4-FFF2-40B4-BE49-F238E27FC236}">
                  <a16:creationId xmlns:a16="http://schemas.microsoft.com/office/drawing/2014/main" id="{802438C4-BD2B-4E8D-91D3-9BF00B712735}"/>
                </a:ext>
              </a:extLst>
            </p:cNvPr>
            <p:cNvPicPr>
              <a:picLocks noChangeAspect="1"/>
            </p:cNvPicPr>
            <p:nvPr/>
          </p:nvPicPr>
          <p:blipFill rotWithShape="1">
            <a:blip r:embed="rId2">
              <a:extLst>
                <a:ext uri="{28A0092B-C50C-407E-A947-70E740481C1C}">
                  <a14:useLocalDpi xmlns:a14="http://schemas.microsoft.com/office/drawing/2010/main" val="0"/>
                </a:ext>
              </a:extLst>
            </a:blip>
            <a:srcRect l="83868" b="66926"/>
            <a:stretch/>
          </p:blipFill>
          <p:spPr>
            <a:xfrm>
              <a:off x="0" y="4599709"/>
              <a:ext cx="634623" cy="2268187"/>
            </a:xfrm>
            <a:prstGeom prst="rect">
              <a:avLst/>
            </a:prstGeom>
          </p:spPr>
        </p:pic>
      </p:grpSp>
      <p:grpSp>
        <p:nvGrpSpPr>
          <p:cNvPr id="16" name="Group 15">
            <a:extLst>
              <a:ext uri="{FF2B5EF4-FFF2-40B4-BE49-F238E27FC236}">
                <a16:creationId xmlns:a16="http://schemas.microsoft.com/office/drawing/2014/main" id="{D4A44185-79CD-4437-AC0A-092636624BEE}"/>
              </a:ext>
            </a:extLst>
          </p:cNvPr>
          <p:cNvGrpSpPr/>
          <p:nvPr/>
        </p:nvGrpSpPr>
        <p:grpSpPr>
          <a:xfrm>
            <a:off x="-1975" y="1984"/>
            <a:ext cx="12192000" cy="2270166"/>
            <a:chOff x="-1975" y="1984"/>
            <a:chExt cx="12192000" cy="2270166"/>
          </a:xfrm>
          <a:effectLst>
            <a:outerShdw blurRad="50800" dist="38100" dir="5400000" algn="t" rotWithShape="0">
              <a:prstClr val="black">
                <a:alpha val="40000"/>
              </a:prstClr>
            </a:outerShdw>
          </a:effectLst>
        </p:grpSpPr>
        <p:pic>
          <p:nvPicPr>
            <p:cNvPr id="11" name="Picture 10">
              <a:extLst>
                <a:ext uri="{FF2B5EF4-FFF2-40B4-BE49-F238E27FC236}">
                  <a16:creationId xmlns:a16="http://schemas.microsoft.com/office/drawing/2014/main" id="{F22B00BF-A4D7-46BD-8586-6EC131088D51}"/>
                </a:ext>
              </a:extLst>
            </p:cNvPr>
            <p:cNvPicPr>
              <a:picLocks noChangeAspect="1"/>
            </p:cNvPicPr>
            <p:nvPr/>
          </p:nvPicPr>
          <p:blipFill rotWithShape="1">
            <a:blip r:embed="rId2">
              <a:extLst>
                <a:ext uri="{28A0092B-C50C-407E-A947-70E740481C1C}">
                  <a14:useLocalDpi xmlns:a14="http://schemas.microsoft.com/office/drawing/2010/main" val="0"/>
                </a:ext>
              </a:extLst>
            </a:blip>
            <a:srcRect b="66926"/>
            <a:stretch/>
          </p:blipFill>
          <p:spPr>
            <a:xfrm flipH="1">
              <a:off x="622743" y="3962"/>
              <a:ext cx="3860192" cy="2268187"/>
            </a:xfrm>
            <a:prstGeom prst="rect">
              <a:avLst/>
            </a:prstGeom>
          </p:spPr>
        </p:pic>
        <p:pic>
          <p:nvPicPr>
            <p:cNvPr id="12" name="Picture 11">
              <a:extLst>
                <a:ext uri="{FF2B5EF4-FFF2-40B4-BE49-F238E27FC236}">
                  <a16:creationId xmlns:a16="http://schemas.microsoft.com/office/drawing/2014/main" id="{06D95DF5-2FF3-498F-BF98-C8D983E57735}"/>
                </a:ext>
              </a:extLst>
            </p:cNvPr>
            <p:cNvPicPr>
              <a:picLocks noChangeAspect="1"/>
            </p:cNvPicPr>
            <p:nvPr/>
          </p:nvPicPr>
          <p:blipFill rotWithShape="1">
            <a:blip r:embed="rId2">
              <a:extLst>
                <a:ext uri="{28A0092B-C50C-407E-A947-70E740481C1C}">
                  <a14:useLocalDpi xmlns:a14="http://schemas.microsoft.com/office/drawing/2010/main" val="0"/>
                </a:ext>
              </a:extLst>
            </a:blip>
            <a:srcRect b="66926"/>
            <a:stretch/>
          </p:blipFill>
          <p:spPr>
            <a:xfrm flipH="1">
              <a:off x="8329833" y="3963"/>
              <a:ext cx="3860192" cy="2268187"/>
            </a:xfrm>
            <a:prstGeom prst="rect">
              <a:avLst/>
            </a:prstGeom>
          </p:spPr>
        </p:pic>
        <p:pic>
          <p:nvPicPr>
            <p:cNvPr id="13" name="Picture 12">
              <a:extLst>
                <a:ext uri="{FF2B5EF4-FFF2-40B4-BE49-F238E27FC236}">
                  <a16:creationId xmlns:a16="http://schemas.microsoft.com/office/drawing/2014/main" id="{2A16AD79-E3F6-49FC-AC13-B13295D53B28}"/>
                </a:ext>
              </a:extLst>
            </p:cNvPr>
            <p:cNvPicPr>
              <a:picLocks noChangeAspect="1"/>
            </p:cNvPicPr>
            <p:nvPr/>
          </p:nvPicPr>
          <p:blipFill rotWithShape="1">
            <a:blip r:embed="rId2">
              <a:extLst>
                <a:ext uri="{28A0092B-C50C-407E-A947-70E740481C1C}">
                  <a14:useLocalDpi xmlns:a14="http://schemas.microsoft.com/office/drawing/2010/main" val="0"/>
                </a:ext>
              </a:extLst>
            </a:blip>
            <a:srcRect b="66926"/>
            <a:stretch/>
          </p:blipFill>
          <p:spPr>
            <a:xfrm>
              <a:off x="4469641" y="3961"/>
              <a:ext cx="3860192" cy="2268187"/>
            </a:xfrm>
            <a:prstGeom prst="rect">
              <a:avLst/>
            </a:prstGeom>
          </p:spPr>
        </p:pic>
        <p:pic>
          <p:nvPicPr>
            <p:cNvPr id="14" name="Picture 13">
              <a:extLst>
                <a:ext uri="{FF2B5EF4-FFF2-40B4-BE49-F238E27FC236}">
                  <a16:creationId xmlns:a16="http://schemas.microsoft.com/office/drawing/2014/main" id="{ED636006-152C-4CD6-8F17-3E173245BFEC}"/>
                </a:ext>
              </a:extLst>
            </p:cNvPr>
            <p:cNvPicPr>
              <a:picLocks noChangeAspect="1"/>
            </p:cNvPicPr>
            <p:nvPr/>
          </p:nvPicPr>
          <p:blipFill rotWithShape="1">
            <a:blip r:embed="rId2">
              <a:extLst>
                <a:ext uri="{28A0092B-C50C-407E-A947-70E740481C1C}">
                  <a14:useLocalDpi xmlns:a14="http://schemas.microsoft.com/office/drawing/2010/main" val="0"/>
                </a:ext>
              </a:extLst>
            </a:blip>
            <a:srcRect l="83868" b="66926"/>
            <a:stretch/>
          </p:blipFill>
          <p:spPr>
            <a:xfrm>
              <a:off x="-1975" y="1984"/>
              <a:ext cx="634623" cy="2268187"/>
            </a:xfrm>
            <a:prstGeom prst="rect">
              <a:avLst/>
            </a:prstGeom>
          </p:spPr>
        </p:pic>
      </p:grpSp>
    </p:spTree>
    <p:extLst>
      <p:ext uri="{BB962C8B-B14F-4D97-AF65-F5344CB8AC3E}">
        <p14:creationId xmlns:p14="http://schemas.microsoft.com/office/powerpoint/2010/main" val="115006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6EA6-8BB2-4F7D-ABC9-16EECF9F8F97}"/>
              </a:ext>
            </a:extLst>
          </p:cNvPr>
          <p:cNvSpPr>
            <a:spLocks noGrp="1"/>
          </p:cNvSpPr>
          <p:nvPr>
            <p:ph type="title"/>
          </p:nvPr>
        </p:nvSpPr>
        <p:spPr>
          <a:xfrm>
            <a:off x="838200" y="816386"/>
            <a:ext cx="10515600" cy="1325563"/>
          </a:xfrm>
        </p:spPr>
        <p:txBody>
          <a:bodyPr/>
          <a:lstStyle/>
          <a:p>
            <a:r>
              <a:rPr lang="en-US" dirty="0">
                <a:latin typeface="Arial" panose="020B0604020202020204" pitchFamily="34" charset="0"/>
                <a:cs typeface="Arial" panose="020B0604020202020204" pitchFamily="34" charset="0"/>
              </a:rPr>
              <a:t>Directions for Future Development</a:t>
            </a:r>
            <a:endParaRPr lang="en-AU"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FC73FFB-3262-4C4C-86D4-65999A415573}"/>
              </a:ext>
            </a:extLst>
          </p:cNvPr>
          <p:cNvSpPr>
            <a:spLocks noGrp="1"/>
          </p:cNvSpPr>
          <p:nvPr>
            <p:ph idx="1"/>
          </p:nvPr>
        </p:nvSpPr>
        <p:spPr>
          <a:xfrm>
            <a:off x="838200" y="2031140"/>
            <a:ext cx="10515600" cy="4244154"/>
          </a:xfrm>
        </p:spPr>
        <p:txBody>
          <a:bodyPr/>
          <a:lstStyle/>
          <a:p>
            <a:r>
              <a:rPr lang="en-US" dirty="0">
                <a:latin typeface="Arial" panose="020B0604020202020204" pitchFamily="34" charset="0"/>
                <a:cs typeface="Arial" panose="020B0604020202020204" pitchFamily="34" charset="0"/>
              </a:rPr>
              <a:t>PetRescue API for Australian adoption.</a:t>
            </a:r>
          </a:p>
          <a:p>
            <a:r>
              <a:rPr lang="en-US" dirty="0">
                <a:latin typeface="Arial" panose="020B0604020202020204" pitchFamily="34" charset="0"/>
                <a:cs typeface="Arial" panose="020B0604020202020204" pitchFamily="34" charset="0"/>
              </a:rPr>
              <a:t>Potential to include breeders if API developed.</a:t>
            </a:r>
          </a:p>
          <a:p>
            <a:r>
              <a:rPr lang="en-US" dirty="0">
                <a:latin typeface="Arial" panose="020B0604020202020204" pitchFamily="34" charset="0"/>
                <a:cs typeface="Arial" panose="020B0604020202020204" pitchFamily="34" charset="0"/>
              </a:rPr>
              <a:t>Scope for higher level of information through additional API’s.</a:t>
            </a:r>
          </a:p>
          <a:p>
            <a:r>
              <a:rPr lang="en-US" dirty="0">
                <a:latin typeface="Arial" panose="020B0604020202020204" pitchFamily="34" charset="0"/>
                <a:cs typeface="Arial" panose="020B0604020202020204" pitchFamily="34" charset="0"/>
              </a:rPr>
              <a:t>Type of people Doggos are recommended for.</a:t>
            </a:r>
            <a:endParaRPr lang="en-AU" dirty="0">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C4A89CB4-B593-4817-A5B8-F359093205AD}"/>
              </a:ext>
            </a:extLst>
          </p:cNvPr>
          <p:cNvGrpSpPr/>
          <p:nvPr/>
        </p:nvGrpSpPr>
        <p:grpSpPr>
          <a:xfrm>
            <a:off x="0" y="5842659"/>
            <a:ext cx="12192000" cy="1027216"/>
            <a:chOff x="0" y="5842659"/>
            <a:chExt cx="12192000" cy="1027216"/>
          </a:xfrm>
          <a:effectLst>
            <a:outerShdw blurRad="50800" dist="38100" dir="16200000" rotWithShape="0">
              <a:prstClr val="black">
                <a:alpha val="40000"/>
              </a:prstClr>
            </a:outerShdw>
          </a:effectLst>
        </p:grpSpPr>
        <p:pic>
          <p:nvPicPr>
            <p:cNvPr id="5" name="Picture 4">
              <a:extLst>
                <a:ext uri="{FF2B5EF4-FFF2-40B4-BE49-F238E27FC236}">
                  <a16:creationId xmlns:a16="http://schemas.microsoft.com/office/drawing/2014/main" id="{3BD3B86F-04ED-4BD9-AC76-9DA474FCA1D1}"/>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624718" y="5842660"/>
              <a:ext cx="3860192" cy="1027214"/>
            </a:xfrm>
            <a:prstGeom prst="rect">
              <a:avLst/>
            </a:prstGeom>
          </p:spPr>
        </p:pic>
        <p:pic>
          <p:nvPicPr>
            <p:cNvPr id="6" name="Picture 5">
              <a:extLst>
                <a:ext uri="{FF2B5EF4-FFF2-40B4-BE49-F238E27FC236}">
                  <a16:creationId xmlns:a16="http://schemas.microsoft.com/office/drawing/2014/main" id="{CD3E5CBB-B36E-487F-80B8-0AAD38B17E2C}"/>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8331808" y="5842661"/>
              <a:ext cx="3860192" cy="1027214"/>
            </a:xfrm>
            <a:prstGeom prst="rect">
              <a:avLst/>
            </a:prstGeom>
          </p:spPr>
        </p:pic>
        <p:pic>
          <p:nvPicPr>
            <p:cNvPr id="7" name="Picture 6">
              <a:extLst>
                <a:ext uri="{FF2B5EF4-FFF2-40B4-BE49-F238E27FC236}">
                  <a16:creationId xmlns:a16="http://schemas.microsoft.com/office/drawing/2014/main" id="{0888DAEB-9797-499C-BDC8-AFAE43C654D2}"/>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a:off x="4471616" y="5842659"/>
              <a:ext cx="3860192" cy="1027214"/>
            </a:xfrm>
            <a:prstGeom prst="rect">
              <a:avLst/>
            </a:prstGeom>
          </p:spPr>
        </p:pic>
        <p:pic>
          <p:nvPicPr>
            <p:cNvPr id="8" name="Picture 7">
              <a:extLst>
                <a:ext uri="{FF2B5EF4-FFF2-40B4-BE49-F238E27FC236}">
                  <a16:creationId xmlns:a16="http://schemas.microsoft.com/office/drawing/2014/main" id="{26C2376D-D36A-4788-BDF6-65773C4F403D}"/>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t="18124" b="66926"/>
            <a:stretch/>
          </p:blipFill>
          <p:spPr>
            <a:xfrm>
              <a:off x="0" y="5842660"/>
              <a:ext cx="634623" cy="1025236"/>
            </a:xfrm>
            <a:prstGeom prst="rect">
              <a:avLst/>
            </a:prstGeom>
          </p:spPr>
        </p:pic>
      </p:grpSp>
      <p:grpSp>
        <p:nvGrpSpPr>
          <p:cNvPr id="4" name="Group 3">
            <a:extLst>
              <a:ext uri="{FF2B5EF4-FFF2-40B4-BE49-F238E27FC236}">
                <a16:creationId xmlns:a16="http://schemas.microsoft.com/office/drawing/2014/main" id="{D8AB4083-FB22-4C51-959D-DC4B327F292F}"/>
              </a:ext>
            </a:extLst>
          </p:cNvPr>
          <p:cNvGrpSpPr/>
          <p:nvPr/>
        </p:nvGrpSpPr>
        <p:grpSpPr>
          <a:xfrm>
            <a:off x="-1975" y="-1972"/>
            <a:ext cx="12192000" cy="1027216"/>
            <a:chOff x="-1975" y="-1972"/>
            <a:chExt cx="12192000" cy="1027216"/>
          </a:xfrm>
          <a:effectLst>
            <a:outerShdw blurRad="50800" dist="38100" dir="5400000" algn="t" rotWithShape="0">
              <a:prstClr val="black">
                <a:alpha val="40000"/>
              </a:prstClr>
            </a:outerShdw>
          </a:effectLst>
        </p:grpSpPr>
        <p:pic>
          <p:nvPicPr>
            <p:cNvPr id="9" name="Picture 8">
              <a:extLst>
                <a:ext uri="{FF2B5EF4-FFF2-40B4-BE49-F238E27FC236}">
                  <a16:creationId xmlns:a16="http://schemas.microsoft.com/office/drawing/2014/main" id="{1BD2E8F0-9B0B-4FF4-A2AF-614B8D7FF2CC}"/>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622743" y="-1971"/>
              <a:ext cx="3860192" cy="1027214"/>
            </a:xfrm>
            <a:prstGeom prst="rect">
              <a:avLst/>
            </a:prstGeom>
          </p:spPr>
        </p:pic>
        <p:pic>
          <p:nvPicPr>
            <p:cNvPr id="10" name="Picture 9">
              <a:extLst>
                <a:ext uri="{FF2B5EF4-FFF2-40B4-BE49-F238E27FC236}">
                  <a16:creationId xmlns:a16="http://schemas.microsoft.com/office/drawing/2014/main" id="{C1369900-E02D-4045-A0DC-C13B2CA15294}"/>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flipH="1">
              <a:off x="8329833" y="-1970"/>
              <a:ext cx="3860192" cy="1027214"/>
            </a:xfrm>
            <a:prstGeom prst="rect">
              <a:avLst/>
            </a:prstGeom>
          </p:spPr>
        </p:pic>
        <p:pic>
          <p:nvPicPr>
            <p:cNvPr id="11" name="Picture 10">
              <a:extLst>
                <a:ext uri="{FF2B5EF4-FFF2-40B4-BE49-F238E27FC236}">
                  <a16:creationId xmlns:a16="http://schemas.microsoft.com/office/drawing/2014/main" id="{09F94E86-D287-44AC-A003-474DF99B7422}"/>
                </a:ext>
              </a:extLst>
            </p:cNvPr>
            <p:cNvPicPr>
              <a:picLocks noChangeAspect="1"/>
            </p:cNvPicPr>
            <p:nvPr/>
          </p:nvPicPr>
          <p:blipFill rotWithShape="1">
            <a:blip r:embed="rId3">
              <a:extLst>
                <a:ext uri="{28A0092B-C50C-407E-A947-70E740481C1C}">
                  <a14:useLocalDpi xmlns:a14="http://schemas.microsoft.com/office/drawing/2010/main" val="0"/>
                </a:ext>
              </a:extLst>
            </a:blip>
            <a:srcRect t="18096" b="66926"/>
            <a:stretch/>
          </p:blipFill>
          <p:spPr>
            <a:xfrm>
              <a:off x="4469641" y="-1972"/>
              <a:ext cx="3860192" cy="1027214"/>
            </a:xfrm>
            <a:prstGeom prst="rect">
              <a:avLst/>
            </a:prstGeom>
          </p:spPr>
        </p:pic>
        <p:pic>
          <p:nvPicPr>
            <p:cNvPr id="12" name="Picture 11">
              <a:extLst>
                <a:ext uri="{FF2B5EF4-FFF2-40B4-BE49-F238E27FC236}">
                  <a16:creationId xmlns:a16="http://schemas.microsoft.com/office/drawing/2014/main" id="{F8048477-1B24-4C1D-A51A-44252F4B15A6}"/>
                </a:ext>
              </a:extLst>
            </p:cNvPr>
            <p:cNvPicPr>
              <a:picLocks noChangeAspect="1"/>
            </p:cNvPicPr>
            <p:nvPr/>
          </p:nvPicPr>
          <p:blipFill rotWithShape="1">
            <a:blip r:embed="rId3">
              <a:extLst>
                <a:ext uri="{28A0092B-C50C-407E-A947-70E740481C1C}">
                  <a14:useLocalDpi xmlns:a14="http://schemas.microsoft.com/office/drawing/2010/main" val="0"/>
                </a:ext>
              </a:extLst>
            </a:blip>
            <a:srcRect l="83868" t="18124" b="66926"/>
            <a:stretch/>
          </p:blipFill>
          <p:spPr>
            <a:xfrm>
              <a:off x="-1975" y="-1971"/>
              <a:ext cx="634623" cy="1025236"/>
            </a:xfrm>
            <a:prstGeom prst="rect">
              <a:avLst/>
            </a:prstGeom>
          </p:spPr>
        </p:pic>
      </p:grpSp>
    </p:spTree>
    <p:extLst>
      <p:ext uri="{BB962C8B-B14F-4D97-AF65-F5344CB8AC3E}">
        <p14:creationId xmlns:p14="http://schemas.microsoft.com/office/powerpoint/2010/main" val="3337995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1093</Words>
  <Application>Microsoft Office PowerPoint</Application>
  <PresentationFormat>Widescreen</PresentationFormat>
  <Paragraphs>106</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DOGGO</vt:lpstr>
      <vt:lpstr>Elevator Pitch</vt:lpstr>
      <vt:lpstr>Concept - Description</vt:lpstr>
      <vt:lpstr>Concept</vt:lpstr>
      <vt:lpstr>Process</vt:lpstr>
      <vt:lpstr>Process – Breakdown of tasks &amp; roles</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Doggo</dc:title>
  <dc:creator>Angus Russell</dc:creator>
  <cp:lastModifiedBy>Angus Russell</cp:lastModifiedBy>
  <cp:revision>90</cp:revision>
  <dcterms:created xsi:type="dcterms:W3CDTF">2020-06-30T09:31:46Z</dcterms:created>
  <dcterms:modified xsi:type="dcterms:W3CDTF">2020-07-02T12:32:02Z</dcterms:modified>
</cp:coreProperties>
</file>