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5"/>
  </p:notesMasterIdLst>
  <p:sldIdLst>
    <p:sldId id="371" r:id="rId2"/>
    <p:sldId id="367" r:id="rId3"/>
    <p:sldId id="368" r:id="rId4"/>
  </p:sldIdLst>
  <p:sldSz cx="12192000" cy="6858000"/>
  <p:notesSz cx="6858000" cy="931386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83488" autoAdjust="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73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73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03AC02-24A6-4999-88CB-EB0B2C9A5679}" type="datetimeFigureOut">
              <a:rPr lang="en-CA" smtClean="0"/>
              <a:t>2018-02-20</a:t>
            </a:fld>
            <a:endParaRPr lang="en-C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35000" y="1163638"/>
            <a:ext cx="5588000" cy="31432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82296"/>
            <a:ext cx="5486400" cy="366733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6554"/>
            <a:ext cx="2971800" cy="46731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46554"/>
            <a:ext cx="2971800" cy="46731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67CBD7-CE84-4F75-B7A2-956912C434D1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03623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66"/>
          <p:cNvSpPr/>
          <p:nvPr userDrawn="1"/>
        </p:nvSpPr>
        <p:spPr>
          <a:xfrm>
            <a:off x="1147763" y="-2"/>
            <a:ext cx="452437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-1"/>
            <a:ext cx="1166813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 userDrawn="1"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AB752F0-930C-47F7-97B5-B580328031DA}" type="datetime1">
              <a:rPr lang="en-US" smtClean="0"/>
              <a:t>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r>
              <a:rPr lang="en-CA" dirty="0"/>
              <a:t>COPYRIGHT ROBO-GEEK INC APRIL 30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2233" y="4481513"/>
            <a:ext cx="1281144" cy="23329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08B0A-B4C4-40E8-92DC-9BD1AAECBDE0}" type="datetime1">
              <a:rPr lang="en-US" smtClean="0"/>
              <a:t>2/20/2018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COPYRIGHT ROBO-GEEK INC APRIL 30 2015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8238D-F27F-4D8B-8BA9-CDB72F87AC70}" type="datetime1">
              <a:rPr lang="en-US" smtClean="0"/>
              <a:t>2/20/2018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COPYRIGHT ROBO-GEEK INC APRIL 30 2015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7233F-5BDC-49C1-9EFA-B7DEAA050FDB}" type="datetime1">
              <a:rPr lang="en-US" smtClean="0"/>
              <a:t>2/20/2018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COPYRIGHT ROBO-GEEK INC APRIL 30 2015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4B8EC-FFED-40F8-B14B-2E8DA252C5CB}" type="datetime1">
              <a:rPr lang="en-US" smtClean="0"/>
              <a:t>2/20/2018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COPYRIGHT ROBO-GEEK INC APRIL 30 2015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0C842-1B5D-4D5F-975D-9E00AAAD5383}" type="datetime1">
              <a:rPr lang="en-US" smtClean="0"/>
              <a:t>2/20/2018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COPYRIGHT ROBO-GEEK INC APRIL 30 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A6B70-5116-4BA0-A838-C442856D334D}" type="datetime1">
              <a:rPr lang="en-US" smtClean="0"/>
              <a:t>2/20/2018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COPYRIGHT ROBO-GEEK INC APRIL 30 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F39A6-353B-4FFC-94B5-EBDEB8099AA2}" type="datetime1">
              <a:rPr lang="en-US" smtClean="0"/>
              <a:t>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COPYRIGHT ROBO-GEEK INC APRIL 30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7EB92-559F-4552-B7C2-4646F6869583}" type="datetime1">
              <a:rPr lang="en-US" smtClean="0"/>
              <a:t>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COPYRIGHT ROBO-GEEK INC APRIL 30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6E40B-4ADF-4104-AF86-7B9FB22A7046}" type="datetime1">
              <a:rPr lang="en-US" smtClean="0"/>
              <a:t>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COPYRIGHT ROBO-GEEK INC APRIL 30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DE4A4-BC22-40EA-BD9A-7843569AA03B}" type="datetime1">
              <a:rPr lang="en-US" smtClean="0"/>
              <a:t>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COPYRIGHT ROBO-GEEK INC APRIL 30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7C323-129E-4857-B0F4-DD63C673000B}" type="datetime1">
              <a:rPr lang="en-US" smtClean="0"/>
              <a:t>2/20/2018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COPYRIGHT ROBO-GEEK INC APRIL 30 2015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9EF39-0DDF-4543-9EA7-CD140CD434A6}" type="datetime1">
              <a:rPr lang="en-US" smtClean="0"/>
              <a:t>2/20/2018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COPYRIGHT ROBO-GEEK INC APRIL 30 2015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2AE2-87C4-4F19-91D8-70AE5B8A18CD}" type="datetime1">
              <a:rPr lang="en-US" smtClean="0"/>
              <a:t>2/20/2018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COPYRIGHT ROBO-GEEK INC APRIL 30 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115EF-5701-4F01-9E13-6D3F5E505028}" type="datetime1">
              <a:rPr lang="en-US" smtClean="0"/>
              <a:t>2/20/2018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COPYRIGHT ROBO-GEEK INC APRIL 30 2015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5DC97-DC3B-44E1-8C77-B195B51925C5}" type="datetime1">
              <a:rPr lang="en-US" smtClean="0"/>
              <a:t>2/20/2018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COPYRIGHT ROBO-GEEK INC APRIL 30 2015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71CB6-44B8-4BE0-9F30-EABBEEBE8E2F}" type="datetime1">
              <a:rPr lang="en-US" smtClean="0"/>
              <a:t>2/20/2018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COPYRIGHT ROBO-GEEK INC APRIL 30 2015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/>
        </p:nvSpPr>
        <p:spPr>
          <a:xfrm>
            <a:off x="621799" y="-9192"/>
            <a:ext cx="133350" cy="68671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-18216" y="-9192"/>
            <a:ext cx="630991" cy="68671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9" name="Group 48"/>
          <p:cNvGrpSpPr/>
          <p:nvPr/>
        </p:nvGrpSpPr>
        <p:grpSpPr>
          <a:xfrm>
            <a:off x="-18216" y="-9192"/>
            <a:ext cx="12192003" cy="6867193"/>
            <a:chOff x="-18216" y="-9192"/>
            <a:chExt cx="12192003" cy="6867193"/>
          </a:xfrm>
        </p:grpSpPr>
        <p:pic>
          <p:nvPicPr>
            <p:cNvPr id="7" name="Picture 2" descr="\\DROBO-FS\QuickDrops\JB\PPTX NG\Droplets\LightingOverlay.png"/>
            <p:cNvPicPr>
              <a:picLocks noChangeAspect="1" noChangeArrowheads="1"/>
            </p:cNvPicPr>
            <p:nvPr/>
          </p:nvPicPr>
          <p:blipFill>
            <a:blip r:embed="rId19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8216" y="-9192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4FB62B-9550-414E-AE13-5CE4720ADE66}" type="datetime1">
              <a:rPr lang="en-US" smtClean="0"/>
              <a:t>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CA" dirty="0"/>
              <a:t>COPYRIGHT ROBO-GEEK INC APRIL 30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151" y="4951785"/>
            <a:ext cx="996894" cy="181535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Copperplate Gothic Bold" panose="020E07050202060204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F3E557B-20EC-4CD3-BBAC-018989948C3E}"/>
              </a:ext>
            </a:extLst>
          </p:cNvPr>
          <p:cNvSpPr txBox="1"/>
          <p:nvPr/>
        </p:nvSpPr>
        <p:spPr>
          <a:xfrm>
            <a:off x="1285732" y="749384"/>
            <a:ext cx="104821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 Apply a perspective transform to rectify binary image ("birds-eye view").</a:t>
            </a:r>
          </a:p>
          <a:p>
            <a:r>
              <a:rPr lang="en-US" dirty="0"/>
              <a:t>5. Detect lane pixels and fit to find the lane boundary.</a:t>
            </a:r>
          </a:p>
          <a:p>
            <a:r>
              <a:rPr lang="en-US" dirty="0"/>
              <a:t>6. Determine the curvature of the lane and vehicle position with respect to center.</a:t>
            </a:r>
          </a:p>
          <a:p>
            <a:r>
              <a:rPr lang="en-US" dirty="0"/>
              <a:t>7. Warp the detected lane boundaries back onto the original image.</a:t>
            </a:r>
          </a:p>
          <a:p>
            <a:r>
              <a:rPr lang="en-US" dirty="0"/>
              <a:t>8. Output visual display of the lane boundaries and numerical estimation of lane curvature and vehicle position.</a:t>
            </a:r>
          </a:p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AB68DAF-65AD-4DA2-A424-8E6094BD81F2}"/>
              </a:ext>
            </a:extLst>
          </p:cNvPr>
          <p:cNvSpPr txBox="1">
            <a:spLocks/>
          </p:cNvSpPr>
          <p:nvPr/>
        </p:nvSpPr>
        <p:spPr>
          <a:xfrm>
            <a:off x="1286556" y="110518"/>
            <a:ext cx="9905998" cy="71679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Copperplate Gothic Bold" panose="020E0705020206020404" pitchFamily="34" charset="0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C00000"/>
                </a:solidFill>
              </a:rPr>
              <a:t>The pipeline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4B354BD-A173-406C-ADF0-248073F193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73" y="2484343"/>
            <a:ext cx="5564644" cy="184041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49A7C65-59CF-43C9-969D-B0C689601D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732" y="4289540"/>
            <a:ext cx="4667250" cy="25622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A461C08-11A0-41F0-8640-CF714D90EA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7136" y="2796651"/>
            <a:ext cx="4862309" cy="273504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0B230D7-147D-4573-ACEC-158FF1403227}"/>
              </a:ext>
            </a:extLst>
          </p:cNvPr>
          <p:cNvSpPr txBox="1"/>
          <p:nvPr/>
        </p:nvSpPr>
        <p:spPr>
          <a:xfrm>
            <a:off x="4596286" y="3961712"/>
            <a:ext cx="1643269" cy="38267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Step 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422E88-7580-470D-AD99-B125A3C02A9B}"/>
              </a:ext>
            </a:extLst>
          </p:cNvPr>
          <p:cNvSpPr txBox="1"/>
          <p:nvPr/>
        </p:nvSpPr>
        <p:spPr>
          <a:xfrm>
            <a:off x="3211434" y="6130212"/>
            <a:ext cx="1643269" cy="38267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Step 5-7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741591-1914-470D-A94C-A12486751F40}"/>
              </a:ext>
            </a:extLst>
          </p:cNvPr>
          <p:cNvSpPr txBox="1"/>
          <p:nvPr/>
        </p:nvSpPr>
        <p:spPr>
          <a:xfrm>
            <a:off x="10085680" y="3781505"/>
            <a:ext cx="1643269" cy="38267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Step 8</a:t>
            </a:r>
          </a:p>
        </p:txBody>
      </p:sp>
    </p:spTree>
    <p:extLst>
      <p:ext uri="{BB962C8B-B14F-4D97-AF65-F5344CB8AC3E}">
        <p14:creationId xmlns:p14="http://schemas.microsoft.com/office/powerpoint/2010/main" val="2966142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E089F67-9A42-40FF-9B86-C739D66EB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COPYRIGHT ROBO-GEEK INC APRIL 30 2015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B35989B-1BCC-4BF9-956B-7DFC4F8F4AE3}"/>
              </a:ext>
            </a:extLst>
          </p:cNvPr>
          <p:cNvSpPr txBox="1">
            <a:spLocks/>
          </p:cNvSpPr>
          <p:nvPr/>
        </p:nvSpPr>
        <p:spPr>
          <a:xfrm>
            <a:off x="1286556" y="110518"/>
            <a:ext cx="9221489" cy="67495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Copperplate Gothic Bold" panose="020E0705020206020404" pitchFamily="34" charset="0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C00000"/>
                </a:solidFill>
              </a:rPr>
              <a:t>The CODE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E710262-92FD-4C54-9D98-AFD5BFA041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869" r="24364" b="8869"/>
          <a:stretch/>
        </p:blipFill>
        <p:spPr>
          <a:xfrm>
            <a:off x="1286556" y="785469"/>
            <a:ext cx="9221489" cy="5638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DA915F3-94E2-44C6-B6E0-A5255FD8ABA8}"/>
              </a:ext>
            </a:extLst>
          </p:cNvPr>
          <p:cNvSpPr txBox="1"/>
          <p:nvPr/>
        </p:nvSpPr>
        <p:spPr>
          <a:xfrm>
            <a:off x="9031458" y="914400"/>
            <a:ext cx="2418420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We applied 8 steps in the pipeline</a:t>
            </a:r>
          </a:p>
        </p:txBody>
      </p:sp>
    </p:spTree>
    <p:extLst>
      <p:ext uri="{BB962C8B-B14F-4D97-AF65-F5344CB8AC3E}">
        <p14:creationId xmlns:p14="http://schemas.microsoft.com/office/powerpoint/2010/main" val="3367382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749670B-47B3-43B6-8CF7-278DEAEF9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COPYRIGHT ROBO-GEEK INC APRIL 30 2015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6A5D65-A0A9-4E12-8A4E-371074CB59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696" b="60731"/>
          <a:stretch/>
        </p:blipFill>
        <p:spPr>
          <a:xfrm>
            <a:off x="955553" y="226146"/>
            <a:ext cx="8083826" cy="269177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DAB4871-6329-4085-B802-340BD38F4E47}"/>
              </a:ext>
            </a:extLst>
          </p:cNvPr>
          <p:cNvSpPr txBox="1"/>
          <p:nvPr/>
        </p:nvSpPr>
        <p:spPr>
          <a:xfrm>
            <a:off x="8477207" y="2464904"/>
            <a:ext cx="3529263" cy="1200329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We used libraries downloaded in GitHub, then we created a tested function to the test the pipeline with various results.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2C8080-0A41-477B-ABC9-517B0A5F9E7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5549" r="45978" b="8869"/>
          <a:stretch/>
        </p:blipFill>
        <p:spPr>
          <a:xfrm>
            <a:off x="1736035" y="2676939"/>
            <a:ext cx="6586330" cy="381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163979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Robo-Geek">
      <a:dk1>
        <a:sysClr val="windowText" lastClr="000000"/>
      </a:dk1>
      <a:lt1>
        <a:sysClr val="window" lastClr="FFFFFF"/>
      </a:lt1>
      <a:dk2>
        <a:srgbClr val="252C36"/>
      </a:dk2>
      <a:lt2>
        <a:srgbClr val="D8D8D8"/>
      </a:lt2>
      <a:accent1>
        <a:srgbClr val="FF0000"/>
      </a:accent1>
      <a:accent2>
        <a:srgbClr val="FFCC00"/>
      </a:accent2>
      <a:accent3>
        <a:srgbClr val="FF0000"/>
      </a:accent3>
      <a:accent4>
        <a:srgbClr val="FFCC00"/>
      </a:accent4>
      <a:accent5>
        <a:srgbClr val="FF0000"/>
      </a:accent5>
      <a:accent6>
        <a:srgbClr val="FFCC00"/>
      </a:accent6>
      <a:hlink>
        <a:srgbClr val="22FFFF"/>
      </a:hlink>
      <a:folHlink>
        <a:srgbClr val="9BF3FD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TC104033919[[fn=Circuit]]</Template>
  <TotalTime>4683</TotalTime>
  <Words>126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Copperplate Gothic Bold</vt:lpstr>
      <vt:lpstr>Trebuchet MS</vt:lpstr>
      <vt:lpstr>Tw Cen MT</vt:lpstr>
      <vt:lpstr>Circuit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Karen Wonders</dc:creator>
  <cp:lastModifiedBy>Omar Silva</cp:lastModifiedBy>
  <cp:revision>216</cp:revision>
  <cp:lastPrinted>2015-06-06T10:55:02Z</cp:lastPrinted>
  <dcterms:created xsi:type="dcterms:W3CDTF">2014-10-21T14:34:06Z</dcterms:created>
  <dcterms:modified xsi:type="dcterms:W3CDTF">2018-02-20T23:44:39Z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FATIntVersion">
    <vt:i4>15</vt:i4>
  </property>
  <property fmtid="{D5CDD505-2E9C-101B-9397-08002B2CF9AE}" pid="3" name="FILEGUID">
    <vt:lpwstr>64532b16-667a-4c99-803b-78a66c44bc7c</vt:lpwstr>
  </property>
  <property fmtid="{D5CDD505-2E9C-101B-9397-08002B2CF9AE}" pid="4" name="MODFILEGUID">
    <vt:lpwstr>31d55c7b-83db-48b3-b334-be80078edc6a</vt:lpwstr>
  </property>
  <property fmtid="{D5CDD505-2E9C-101B-9397-08002B2CF9AE}" pid="5" name="FILEOWNER">
    <vt:lpwstr>Karen Wonders</vt:lpwstr>
  </property>
  <property fmtid="{D5CDD505-2E9C-101B-9397-08002B2CF9AE}" pid="6" name="MODFILEOWNER">
    <vt:lpwstr>L18905</vt:lpwstr>
  </property>
  <property fmtid="{D5CDD505-2E9C-101B-9397-08002B2CF9AE}" pid="7" name="IPPCLASS">
    <vt:i4>1</vt:i4>
  </property>
  <property fmtid="{D5CDD505-2E9C-101B-9397-08002B2CF9AE}" pid="8" name="MODIPPCLASS">
    <vt:i4>1</vt:i4>
  </property>
  <property fmtid="{D5CDD505-2E9C-101B-9397-08002B2CF9AE}" pid="9" name="MACHINEID">
    <vt:lpwstr>KSTL253512</vt:lpwstr>
  </property>
  <property fmtid="{D5CDD505-2E9C-101B-9397-08002B2CF9AE}" pid="10" name="MODMACHINEID">
    <vt:lpwstr>KSTL253512</vt:lpwstr>
  </property>
  <property fmtid="{D5CDD505-2E9C-101B-9397-08002B2CF9AE}" pid="11" name="CURRENTCLASS">
    <vt:lpwstr>Classified - No Category</vt:lpwstr>
  </property>
</Properties>
</file>