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06" r:id="rId1"/>
  </p:sldMasterIdLst>
  <p:notesMasterIdLst>
    <p:notesMasterId r:id="rId28"/>
  </p:notesMasterIdLst>
  <p:sldIdLst>
    <p:sldId id="256" r:id="rId2"/>
    <p:sldId id="257" r:id="rId3"/>
    <p:sldId id="258" r:id="rId4"/>
    <p:sldId id="259" r:id="rId5"/>
    <p:sldId id="260" r:id="rId6"/>
    <p:sldId id="261" r:id="rId7"/>
    <p:sldId id="262" r:id="rId8"/>
    <p:sldId id="263" r:id="rId9"/>
    <p:sldId id="267" r:id="rId10"/>
    <p:sldId id="268" r:id="rId11"/>
    <p:sldId id="264" r:id="rId12"/>
    <p:sldId id="269" r:id="rId13"/>
    <p:sldId id="270" r:id="rId14"/>
    <p:sldId id="266" r:id="rId15"/>
    <p:sldId id="271" r:id="rId16"/>
    <p:sldId id="273" r:id="rId17"/>
    <p:sldId id="276" r:id="rId18"/>
    <p:sldId id="272" r:id="rId19"/>
    <p:sldId id="274" r:id="rId20"/>
    <p:sldId id="275" r:id="rId21"/>
    <p:sldId id="277" r:id="rId22"/>
    <p:sldId id="278" r:id="rId23"/>
    <p:sldId id="280" r:id="rId24"/>
    <p:sldId id="279" r:id="rId25"/>
    <p:sldId id="282" r:id="rId26"/>
    <p:sldId id="281" r:id="rId27"/>
  </p:sldIdLst>
  <p:sldSz cx="12192000" cy="6858000"/>
  <p:notesSz cx="6858000" cy="9144000"/>
  <p:embeddedFontLst>
    <p:embeddedFont>
      <p:font typeface="Corbel" panose="020B0503020204020204" pitchFamily="34" charset="0"/>
      <p:regular r:id="rId29"/>
      <p:bold r:id="rId30"/>
      <p:italic r:id="rId31"/>
      <p:boldItalic r:id="rId32"/>
    </p:embeddedFont>
    <p:embeddedFont>
      <p:font typeface="Palatino Linotype" panose="02040502050505030304" pitchFamily="18" charset="0"/>
      <p:regular r:id="rId33"/>
      <p:bold r:id="rId34"/>
      <p:italic r:id="rId35"/>
      <p:boldItalic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94660"/>
  </p:normalViewPr>
  <p:slideViewPr>
    <p:cSldViewPr snapToGrid="0">
      <p:cViewPr varScale="1">
        <p:scale>
          <a:sx n="63" d="100"/>
          <a:sy n="63" d="100"/>
        </p:scale>
        <p:origin x="76"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B50694-F1E9-4E56-A92E-D20A3552FFAB}" type="datetimeFigureOut">
              <a:rPr lang="en-US" smtClean="0"/>
              <a:t>7/21/2024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7790E-7401-4FAD-99D2-7ADEDCDF3FC5}" type="slidenum">
              <a:rPr lang="en-US" smtClean="0"/>
              <a:t>‹#›</a:t>
            </a:fld>
            <a:endParaRPr lang="en-US"/>
          </a:p>
        </p:txBody>
      </p:sp>
    </p:spTree>
    <p:extLst>
      <p:ext uri="{BB962C8B-B14F-4D97-AF65-F5344CB8AC3E}">
        <p14:creationId xmlns:p14="http://schemas.microsoft.com/office/powerpoint/2010/main" val="698523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DHEC observed counts sometimes exceed the CDC counts; they also exceed mostly the simulated deaths &gt;65</a:t>
            </a:r>
          </a:p>
        </p:txBody>
      </p:sp>
      <p:sp>
        <p:nvSpPr>
          <p:cNvPr id="4" name="Slide Number Placeholder 3"/>
          <p:cNvSpPr>
            <a:spLocks noGrp="1"/>
          </p:cNvSpPr>
          <p:nvPr>
            <p:ph type="sldNum" sz="quarter" idx="5"/>
          </p:nvPr>
        </p:nvSpPr>
        <p:spPr/>
        <p:txBody>
          <a:bodyPr/>
          <a:lstStyle/>
          <a:p>
            <a:fld id="{7E87790E-7401-4FAD-99D2-7ADEDCDF3FC5}" type="slidenum">
              <a:rPr lang="en-US" smtClean="0"/>
              <a:t>18</a:t>
            </a:fld>
            <a:endParaRPr lang="en-US"/>
          </a:p>
        </p:txBody>
      </p:sp>
    </p:spTree>
    <p:extLst>
      <p:ext uri="{BB962C8B-B14F-4D97-AF65-F5344CB8AC3E}">
        <p14:creationId xmlns:p14="http://schemas.microsoft.com/office/powerpoint/2010/main" val="392485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B0352BA-87A7-42C3-A522-D8496057ED20}" type="datetime1">
              <a:rPr lang="en-US" smtClean="0"/>
              <a:t>7/21/2024</a:t>
            </a:fld>
            <a:endParaRPr lang="en-US"/>
          </a:p>
        </p:txBody>
      </p:sp>
      <p:sp>
        <p:nvSpPr>
          <p:cNvPr id="8" name="Footer Placeholder 7"/>
          <p:cNvSpPr>
            <a:spLocks noGrp="1"/>
          </p:cNvSpPr>
          <p:nvPr>
            <p:ph type="ftr" sz="quarter" idx="11"/>
          </p:nvPr>
        </p:nvSpPr>
        <p:spPr/>
        <p:txBody>
          <a:bodyPr/>
          <a:lstStyle/>
          <a:p>
            <a:r>
              <a:rPr lang="en-US"/>
              <a:t>JSM Portland 2024</a:t>
            </a:r>
          </a:p>
        </p:txBody>
      </p:sp>
      <p:sp>
        <p:nvSpPr>
          <p:cNvPr id="9" name="Slide Number Placeholder 8"/>
          <p:cNvSpPr>
            <a:spLocks noGrp="1"/>
          </p:cNvSpPr>
          <p:nvPr>
            <p:ph type="sldNum" sz="quarter" idx="12"/>
          </p:nvPr>
        </p:nvSpPr>
        <p:spPr/>
        <p:txBody>
          <a:bodyPr/>
          <a:lstStyle/>
          <a:p>
            <a:fld id="{ED2CDBDD-70A0-4AD2-9BC7-122AAD05C173}" type="slidenum">
              <a:rPr lang="en-US" smtClean="0"/>
              <a:t>‹#›</a:t>
            </a:fld>
            <a:endParaRPr lang="en-US"/>
          </a:p>
        </p:txBody>
      </p:sp>
    </p:spTree>
    <p:extLst>
      <p:ext uri="{BB962C8B-B14F-4D97-AF65-F5344CB8AC3E}">
        <p14:creationId xmlns:p14="http://schemas.microsoft.com/office/powerpoint/2010/main" val="2850911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E502CD-0BF7-44A9-9261-DC7208B9A302}" type="datetime1">
              <a:rPr lang="en-US" smtClean="0"/>
              <a:t>7/21/2024</a:t>
            </a:fld>
            <a:endParaRPr lang="en-US"/>
          </a:p>
        </p:txBody>
      </p:sp>
      <p:sp>
        <p:nvSpPr>
          <p:cNvPr id="6" name="Footer Placeholder 5"/>
          <p:cNvSpPr>
            <a:spLocks noGrp="1"/>
          </p:cNvSpPr>
          <p:nvPr>
            <p:ph type="ftr" sz="quarter" idx="11"/>
          </p:nvPr>
        </p:nvSpPr>
        <p:spPr/>
        <p:txBody>
          <a:bodyPr/>
          <a:lstStyle/>
          <a:p>
            <a:r>
              <a:rPr lang="en-US"/>
              <a:t>JSM Portland 2024</a:t>
            </a:r>
          </a:p>
        </p:txBody>
      </p:sp>
      <p:sp>
        <p:nvSpPr>
          <p:cNvPr id="7" name="Slide Number Placeholder 6"/>
          <p:cNvSpPr>
            <a:spLocks noGrp="1"/>
          </p:cNvSpPr>
          <p:nvPr>
            <p:ph type="sldNum" sz="quarter" idx="12"/>
          </p:nvPr>
        </p:nvSpPr>
        <p:spPr/>
        <p:txBody>
          <a:bodyPr/>
          <a:lstStyle/>
          <a:p>
            <a:fld id="{ED2CDBDD-70A0-4AD2-9BC7-122AAD05C173}" type="slidenum">
              <a:rPr lang="en-US" smtClean="0"/>
              <a:t>‹#›</a:t>
            </a:fld>
            <a:endParaRPr lang="en-US"/>
          </a:p>
        </p:txBody>
      </p:sp>
    </p:spTree>
    <p:extLst>
      <p:ext uri="{BB962C8B-B14F-4D97-AF65-F5344CB8AC3E}">
        <p14:creationId xmlns:p14="http://schemas.microsoft.com/office/powerpoint/2010/main" val="1890548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2D27E7-7818-4977-B076-1C4184D67DF7}" type="datetime1">
              <a:rPr lang="en-US" smtClean="0"/>
              <a:t>7/21/2024</a:t>
            </a:fld>
            <a:endParaRPr lang="en-US"/>
          </a:p>
        </p:txBody>
      </p:sp>
      <p:sp>
        <p:nvSpPr>
          <p:cNvPr id="6" name="Footer Placeholder 5"/>
          <p:cNvSpPr>
            <a:spLocks noGrp="1"/>
          </p:cNvSpPr>
          <p:nvPr>
            <p:ph type="ftr" sz="quarter" idx="11"/>
          </p:nvPr>
        </p:nvSpPr>
        <p:spPr/>
        <p:txBody>
          <a:bodyPr/>
          <a:lstStyle/>
          <a:p>
            <a:r>
              <a:rPr lang="en-US"/>
              <a:t>JSM Portland 2024</a:t>
            </a:r>
          </a:p>
        </p:txBody>
      </p:sp>
      <p:sp>
        <p:nvSpPr>
          <p:cNvPr id="7" name="Slide Number Placeholder 6"/>
          <p:cNvSpPr>
            <a:spLocks noGrp="1"/>
          </p:cNvSpPr>
          <p:nvPr>
            <p:ph type="sldNum" sz="quarter" idx="12"/>
          </p:nvPr>
        </p:nvSpPr>
        <p:spPr/>
        <p:txBody>
          <a:bodyPr/>
          <a:lstStyle/>
          <a:p>
            <a:fld id="{ED2CDBDD-70A0-4AD2-9BC7-122AAD05C173}" type="slidenum">
              <a:rPr lang="en-US" smtClean="0"/>
              <a:t>‹#›</a:t>
            </a:fld>
            <a:endParaRPr lang="en-US"/>
          </a:p>
        </p:txBody>
      </p:sp>
    </p:spTree>
    <p:extLst>
      <p:ext uri="{BB962C8B-B14F-4D97-AF65-F5344CB8AC3E}">
        <p14:creationId xmlns:p14="http://schemas.microsoft.com/office/powerpoint/2010/main" val="1950414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A388D6-A475-4B60-80E7-8B5FCC7AD79D}" type="datetime1">
              <a:rPr lang="en-US" smtClean="0"/>
              <a:t>7/21/2024</a:t>
            </a:fld>
            <a:endParaRPr lang="en-US"/>
          </a:p>
        </p:txBody>
      </p:sp>
      <p:sp>
        <p:nvSpPr>
          <p:cNvPr id="6" name="Footer Placeholder 5"/>
          <p:cNvSpPr>
            <a:spLocks noGrp="1"/>
          </p:cNvSpPr>
          <p:nvPr>
            <p:ph type="ftr" sz="quarter" idx="11"/>
          </p:nvPr>
        </p:nvSpPr>
        <p:spPr/>
        <p:txBody>
          <a:bodyPr/>
          <a:lstStyle/>
          <a:p>
            <a:r>
              <a:rPr lang="en-US"/>
              <a:t>JSM Portland 2024</a:t>
            </a:r>
          </a:p>
        </p:txBody>
      </p:sp>
      <p:sp>
        <p:nvSpPr>
          <p:cNvPr id="7" name="Slide Number Placeholder 6"/>
          <p:cNvSpPr>
            <a:spLocks noGrp="1"/>
          </p:cNvSpPr>
          <p:nvPr>
            <p:ph type="sldNum" sz="quarter" idx="12"/>
          </p:nvPr>
        </p:nvSpPr>
        <p:spPr/>
        <p:txBody>
          <a:bodyPr/>
          <a:lstStyle/>
          <a:p>
            <a:fld id="{ED2CDBDD-70A0-4AD2-9BC7-122AAD05C173}"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242783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E326E0-A7F9-4C7A-941A-170245BBE0CA}" type="datetime1">
              <a:rPr lang="en-US" smtClean="0"/>
              <a:t>7/21/2024</a:t>
            </a:fld>
            <a:endParaRPr lang="en-US"/>
          </a:p>
        </p:txBody>
      </p:sp>
      <p:sp>
        <p:nvSpPr>
          <p:cNvPr id="6" name="Footer Placeholder 5"/>
          <p:cNvSpPr>
            <a:spLocks noGrp="1"/>
          </p:cNvSpPr>
          <p:nvPr>
            <p:ph type="ftr" sz="quarter" idx="11"/>
          </p:nvPr>
        </p:nvSpPr>
        <p:spPr/>
        <p:txBody>
          <a:bodyPr/>
          <a:lstStyle/>
          <a:p>
            <a:r>
              <a:rPr lang="en-US"/>
              <a:t>JSM Portland 2024</a:t>
            </a:r>
          </a:p>
        </p:txBody>
      </p:sp>
      <p:sp>
        <p:nvSpPr>
          <p:cNvPr id="7" name="Slide Number Placeholder 6"/>
          <p:cNvSpPr>
            <a:spLocks noGrp="1"/>
          </p:cNvSpPr>
          <p:nvPr>
            <p:ph type="sldNum" sz="quarter" idx="12"/>
          </p:nvPr>
        </p:nvSpPr>
        <p:spPr/>
        <p:txBody>
          <a:bodyPr/>
          <a:lstStyle/>
          <a:p>
            <a:fld id="{ED2CDBDD-70A0-4AD2-9BC7-122AAD05C173}" type="slidenum">
              <a:rPr lang="en-US" smtClean="0"/>
              <a:t>‹#›</a:t>
            </a:fld>
            <a:endParaRPr lang="en-US"/>
          </a:p>
        </p:txBody>
      </p:sp>
    </p:spTree>
    <p:extLst>
      <p:ext uri="{BB962C8B-B14F-4D97-AF65-F5344CB8AC3E}">
        <p14:creationId xmlns:p14="http://schemas.microsoft.com/office/powerpoint/2010/main" val="3192544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81FD1C-F417-4D79-BFC4-63A846D6B32C}" type="datetime1">
              <a:rPr lang="en-US" smtClean="0"/>
              <a:t>7/21/2024</a:t>
            </a:fld>
            <a:endParaRPr lang="en-US"/>
          </a:p>
        </p:txBody>
      </p:sp>
      <p:sp>
        <p:nvSpPr>
          <p:cNvPr id="4" name="Footer Placeholder 3"/>
          <p:cNvSpPr>
            <a:spLocks noGrp="1"/>
          </p:cNvSpPr>
          <p:nvPr>
            <p:ph type="ftr" sz="quarter" idx="11"/>
          </p:nvPr>
        </p:nvSpPr>
        <p:spPr/>
        <p:txBody>
          <a:bodyPr/>
          <a:lstStyle/>
          <a:p>
            <a:r>
              <a:rPr lang="en-US"/>
              <a:t>JSM Portland 2024</a:t>
            </a:r>
          </a:p>
        </p:txBody>
      </p:sp>
      <p:sp>
        <p:nvSpPr>
          <p:cNvPr id="5" name="Slide Number Placeholder 4"/>
          <p:cNvSpPr>
            <a:spLocks noGrp="1"/>
          </p:cNvSpPr>
          <p:nvPr>
            <p:ph type="sldNum" sz="quarter" idx="12"/>
          </p:nvPr>
        </p:nvSpPr>
        <p:spPr/>
        <p:txBody>
          <a:bodyPr/>
          <a:lstStyle/>
          <a:p>
            <a:fld id="{ED2CDBDD-70A0-4AD2-9BC7-122AAD05C173}" type="slidenum">
              <a:rPr lang="en-US" smtClean="0"/>
              <a:t>‹#›</a:t>
            </a:fld>
            <a:endParaRPr lang="en-US"/>
          </a:p>
        </p:txBody>
      </p:sp>
    </p:spTree>
    <p:extLst>
      <p:ext uri="{BB962C8B-B14F-4D97-AF65-F5344CB8AC3E}">
        <p14:creationId xmlns:p14="http://schemas.microsoft.com/office/powerpoint/2010/main" val="3559467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5FF3A66-61D6-4AAB-9783-A04CBAE65271}" type="datetime1">
              <a:rPr lang="en-US" smtClean="0"/>
              <a:t>7/21/2024</a:t>
            </a:fld>
            <a:endParaRPr lang="en-US"/>
          </a:p>
        </p:txBody>
      </p:sp>
      <p:sp>
        <p:nvSpPr>
          <p:cNvPr id="4" name="Footer Placeholder 3"/>
          <p:cNvSpPr>
            <a:spLocks noGrp="1"/>
          </p:cNvSpPr>
          <p:nvPr>
            <p:ph type="ftr" sz="quarter" idx="11"/>
          </p:nvPr>
        </p:nvSpPr>
        <p:spPr/>
        <p:txBody>
          <a:bodyPr/>
          <a:lstStyle/>
          <a:p>
            <a:r>
              <a:rPr lang="en-US"/>
              <a:t>JSM Portland 2024</a:t>
            </a:r>
          </a:p>
        </p:txBody>
      </p:sp>
      <p:sp>
        <p:nvSpPr>
          <p:cNvPr id="5" name="Slide Number Placeholder 4"/>
          <p:cNvSpPr>
            <a:spLocks noGrp="1"/>
          </p:cNvSpPr>
          <p:nvPr>
            <p:ph type="sldNum" sz="quarter" idx="12"/>
          </p:nvPr>
        </p:nvSpPr>
        <p:spPr/>
        <p:txBody>
          <a:bodyPr/>
          <a:lstStyle/>
          <a:p>
            <a:fld id="{ED2CDBDD-70A0-4AD2-9BC7-122AAD05C173}" type="slidenum">
              <a:rPr lang="en-US" smtClean="0"/>
              <a:t>‹#›</a:t>
            </a:fld>
            <a:endParaRPr lang="en-US"/>
          </a:p>
        </p:txBody>
      </p:sp>
    </p:spTree>
    <p:extLst>
      <p:ext uri="{BB962C8B-B14F-4D97-AF65-F5344CB8AC3E}">
        <p14:creationId xmlns:p14="http://schemas.microsoft.com/office/powerpoint/2010/main" val="617015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BBDA9E-0969-4B70-BDC8-EE1CA04CFDEF}" type="datetime1">
              <a:rPr lang="en-US" smtClean="0"/>
              <a:t>7/21/2024</a:t>
            </a:fld>
            <a:endParaRPr lang="en-US"/>
          </a:p>
        </p:txBody>
      </p:sp>
      <p:sp>
        <p:nvSpPr>
          <p:cNvPr id="5" name="Footer Placeholder 4"/>
          <p:cNvSpPr>
            <a:spLocks noGrp="1"/>
          </p:cNvSpPr>
          <p:nvPr>
            <p:ph type="ftr" sz="quarter" idx="11"/>
          </p:nvPr>
        </p:nvSpPr>
        <p:spPr/>
        <p:txBody>
          <a:bodyPr/>
          <a:lstStyle/>
          <a:p>
            <a:r>
              <a:rPr lang="en-US"/>
              <a:t>JSM Portland 2024</a:t>
            </a:r>
          </a:p>
        </p:txBody>
      </p:sp>
      <p:sp>
        <p:nvSpPr>
          <p:cNvPr id="6" name="Slide Number Placeholder 5"/>
          <p:cNvSpPr>
            <a:spLocks noGrp="1"/>
          </p:cNvSpPr>
          <p:nvPr>
            <p:ph type="sldNum" sz="quarter" idx="12"/>
          </p:nvPr>
        </p:nvSpPr>
        <p:spPr/>
        <p:txBody>
          <a:bodyPr/>
          <a:lstStyle/>
          <a:p>
            <a:fld id="{ED2CDBDD-70A0-4AD2-9BC7-122AAD05C173}" type="slidenum">
              <a:rPr lang="en-US" smtClean="0"/>
              <a:t>‹#›</a:t>
            </a:fld>
            <a:endParaRPr lang="en-US"/>
          </a:p>
        </p:txBody>
      </p:sp>
    </p:spTree>
    <p:extLst>
      <p:ext uri="{BB962C8B-B14F-4D97-AF65-F5344CB8AC3E}">
        <p14:creationId xmlns:p14="http://schemas.microsoft.com/office/powerpoint/2010/main" val="1223946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877CDC-6611-40F7-8ECD-2921451E56C9}" type="datetime1">
              <a:rPr lang="en-US" smtClean="0"/>
              <a:t>7/21/2024</a:t>
            </a:fld>
            <a:endParaRPr lang="en-US"/>
          </a:p>
        </p:txBody>
      </p:sp>
      <p:sp>
        <p:nvSpPr>
          <p:cNvPr id="5" name="Footer Placeholder 4"/>
          <p:cNvSpPr>
            <a:spLocks noGrp="1"/>
          </p:cNvSpPr>
          <p:nvPr>
            <p:ph type="ftr" sz="quarter" idx="11"/>
          </p:nvPr>
        </p:nvSpPr>
        <p:spPr/>
        <p:txBody>
          <a:bodyPr/>
          <a:lstStyle/>
          <a:p>
            <a:r>
              <a:rPr lang="en-US"/>
              <a:t>JSM Portland 2024</a:t>
            </a:r>
          </a:p>
        </p:txBody>
      </p:sp>
      <p:sp>
        <p:nvSpPr>
          <p:cNvPr id="6" name="Slide Number Placeholder 5"/>
          <p:cNvSpPr>
            <a:spLocks noGrp="1"/>
          </p:cNvSpPr>
          <p:nvPr>
            <p:ph type="sldNum" sz="quarter" idx="12"/>
          </p:nvPr>
        </p:nvSpPr>
        <p:spPr/>
        <p:txBody>
          <a:bodyPr/>
          <a:lstStyle/>
          <a:p>
            <a:fld id="{ED2CDBDD-70A0-4AD2-9BC7-122AAD05C173}" type="slidenum">
              <a:rPr lang="en-US" smtClean="0"/>
              <a:t>‹#›</a:t>
            </a:fld>
            <a:endParaRPr lang="en-US"/>
          </a:p>
        </p:txBody>
      </p:sp>
    </p:spTree>
    <p:extLst>
      <p:ext uri="{BB962C8B-B14F-4D97-AF65-F5344CB8AC3E}">
        <p14:creationId xmlns:p14="http://schemas.microsoft.com/office/powerpoint/2010/main" val="2002285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733E6A-931C-4F89-954B-E5083A1E2205}" type="datetime1">
              <a:rPr lang="en-US" smtClean="0"/>
              <a:t>7/21/2024</a:t>
            </a:fld>
            <a:endParaRPr lang="en-US"/>
          </a:p>
        </p:txBody>
      </p:sp>
      <p:sp>
        <p:nvSpPr>
          <p:cNvPr id="5" name="Footer Placeholder 4"/>
          <p:cNvSpPr>
            <a:spLocks noGrp="1"/>
          </p:cNvSpPr>
          <p:nvPr>
            <p:ph type="ftr" sz="quarter" idx="11"/>
          </p:nvPr>
        </p:nvSpPr>
        <p:spPr/>
        <p:txBody>
          <a:bodyPr/>
          <a:lstStyle/>
          <a:p>
            <a:r>
              <a:rPr lang="en-US"/>
              <a:t>JSM Portland 2024</a:t>
            </a:r>
          </a:p>
        </p:txBody>
      </p:sp>
      <p:sp>
        <p:nvSpPr>
          <p:cNvPr id="6" name="Slide Number Placeholder 5"/>
          <p:cNvSpPr>
            <a:spLocks noGrp="1"/>
          </p:cNvSpPr>
          <p:nvPr>
            <p:ph type="sldNum" sz="quarter" idx="12"/>
          </p:nvPr>
        </p:nvSpPr>
        <p:spPr/>
        <p:txBody>
          <a:bodyPr/>
          <a:lstStyle/>
          <a:p>
            <a:fld id="{ED2CDBDD-70A0-4AD2-9BC7-122AAD05C173}" type="slidenum">
              <a:rPr lang="en-US" smtClean="0"/>
              <a:t>‹#›</a:t>
            </a:fld>
            <a:endParaRPr lang="en-US"/>
          </a:p>
        </p:txBody>
      </p:sp>
    </p:spTree>
    <p:extLst>
      <p:ext uri="{BB962C8B-B14F-4D97-AF65-F5344CB8AC3E}">
        <p14:creationId xmlns:p14="http://schemas.microsoft.com/office/powerpoint/2010/main" val="1517053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5A1D3A-AAF3-4A36-B781-D41D78702B19}" type="datetime1">
              <a:rPr lang="en-US" smtClean="0"/>
              <a:t>7/21/2024</a:t>
            </a:fld>
            <a:endParaRPr lang="en-US"/>
          </a:p>
        </p:txBody>
      </p:sp>
      <p:sp>
        <p:nvSpPr>
          <p:cNvPr id="5" name="Footer Placeholder 4"/>
          <p:cNvSpPr>
            <a:spLocks noGrp="1"/>
          </p:cNvSpPr>
          <p:nvPr>
            <p:ph type="ftr" sz="quarter" idx="11"/>
          </p:nvPr>
        </p:nvSpPr>
        <p:spPr/>
        <p:txBody>
          <a:bodyPr/>
          <a:lstStyle/>
          <a:p>
            <a:r>
              <a:rPr lang="en-US"/>
              <a:t>JSM Portland 2024</a:t>
            </a:r>
          </a:p>
        </p:txBody>
      </p:sp>
      <p:sp>
        <p:nvSpPr>
          <p:cNvPr id="6" name="Slide Number Placeholder 5"/>
          <p:cNvSpPr>
            <a:spLocks noGrp="1"/>
          </p:cNvSpPr>
          <p:nvPr>
            <p:ph type="sldNum" sz="quarter" idx="12"/>
          </p:nvPr>
        </p:nvSpPr>
        <p:spPr/>
        <p:txBody>
          <a:bodyPr/>
          <a:lstStyle/>
          <a:p>
            <a:fld id="{ED2CDBDD-70A0-4AD2-9BC7-122AAD05C173}" type="slidenum">
              <a:rPr lang="en-US" smtClean="0"/>
              <a:t>‹#›</a:t>
            </a:fld>
            <a:endParaRPr lang="en-US"/>
          </a:p>
        </p:txBody>
      </p:sp>
    </p:spTree>
    <p:extLst>
      <p:ext uri="{BB962C8B-B14F-4D97-AF65-F5344CB8AC3E}">
        <p14:creationId xmlns:p14="http://schemas.microsoft.com/office/powerpoint/2010/main" val="58843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B09114-5079-4E03-A099-04779945F53F}" type="datetime1">
              <a:rPr lang="en-US" smtClean="0"/>
              <a:t>7/21/2024</a:t>
            </a:fld>
            <a:endParaRPr lang="en-US"/>
          </a:p>
        </p:txBody>
      </p:sp>
      <p:sp>
        <p:nvSpPr>
          <p:cNvPr id="6" name="Footer Placeholder 5"/>
          <p:cNvSpPr>
            <a:spLocks noGrp="1"/>
          </p:cNvSpPr>
          <p:nvPr>
            <p:ph type="ftr" sz="quarter" idx="11"/>
          </p:nvPr>
        </p:nvSpPr>
        <p:spPr/>
        <p:txBody>
          <a:bodyPr/>
          <a:lstStyle/>
          <a:p>
            <a:r>
              <a:rPr lang="en-US"/>
              <a:t>JSM Portland 2024</a:t>
            </a:r>
          </a:p>
        </p:txBody>
      </p:sp>
      <p:sp>
        <p:nvSpPr>
          <p:cNvPr id="7" name="Slide Number Placeholder 6"/>
          <p:cNvSpPr>
            <a:spLocks noGrp="1"/>
          </p:cNvSpPr>
          <p:nvPr>
            <p:ph type="sldNum" sz="quarter" idx="12"/>
          </p:nvPr>
        </p:nvSpPr>
        <p:spPr/>
        <p:txBody>
          <a:bodyPr/>
          <a:lstStyle/>
          <a:p>
            <a:fld id="{ED2CDBDD-70A0-4AD2-9BC7-122AAD05C173}" type="slidenum">
              <a:rPr lang="en-US" smtClean="0"/>
              <a:t>‹#›</a:t>
            </a:fld>
            <a:endParaRPr lang="en-US"/>
          </a:p>
        </p:txBody>
      </p:sp>
    </p:spTree>
    <p:extLst>
      <p:ext uri="{BB962C8B-B14F-4D97-AF65-F5344CB8AC3E}">
        <p14:creationId xmlns:p14="http://schemas.microsoft.com/office/powerpoint/2010/main" val="200788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73FB81-76E8-4C65-BCC6-B0B601A72031}" type="datetime1">
              <a:rPr lang="en-US" smtClean="0"/>
              <a:t>7/21/2024</a:t>
            </a:fld>
            <a:endParaRPr lang="en-US"/>
          </a:p>
        </p:txBody>
      </p:sp>
      <p:sp>
        <p:nvSpPr>
          <p:cNvPr id="8" name="Footer Placeholder 7"/>
          <p:cNvSpPr>
            <a:spLocks noGrp="1"/>
          </p:cNvSpPr>
          <p:nvPr>
            <p:ph type="ftr" sz="quarter" idx="11"/>
          </p:nvPr>
        </p:nvSpPr>
        <p:spPr/>
        <p:txBody>
          <a:bodyPr/>
          <a:lstStyle/>
          <a:p>
            <a:r>
              <a:rPr lang="en-US"/>
              <a:t>JSM Portland 2024</a:t>
            </a:r>
          </a:p>
        </p:txBody>
      </p:sp>
      <p:sp>
        <p:nvSpPr>
          <p:cNvPr id="9" name="Slide Number Placeholder 8"/>
          <p:cNvSpPr>
            <a:spLocks noGrp="1"/>
          </p:cNvSpPr>
          <p:nvPr>
            <p:ph type="sldNum" sz="quarter" idx="12"/>
          </p:nvPr>
        </p:nvSpPr>
        <p:spPr/>
        <p:txBody>
          <a:bodyPr/>
          <a:lstStyle/>
          <a:p>
            <a:fld id="{ED2CDBDD-70A0-4AD2-9BC7-122AAD05C173}" type="slidenum">
              <a:rPr lang="en-US" smtClean="0"/>
              <a:t>‹#›</a:t>
            </a:fld>
            <a:endParaRPr lang="en-US"/>
          </a:p>
        </p:txBody>
      </p:sp>
    </p:spTree>
    <p:extLst>
      <p:ext uri="{BB962C8B-B14F-4D97-AF65-F5344CB8AC3E}">
        <p14:creationId xmlns:p14="http://schemas.microsoft.com/office/powerpoint/2010/main" val="68617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F4675A-8DD4-46A0-854F-6841C6203AB9}" type="datetime1">
              <a:rPr lang="en-US" smtClean="0"/>
              <a:t>7/21/2024</a:t>
            </a:fld>
            <a:endParaRPr lang="en-US"/>
          </a:p>
        </p:txBody>
      </p:sp>
      <p:sp>
        <p:nvSpPr>
          <p:cNvPr id="4" name="Footer Placeholder 3"/>
          <p:cNvSpPr>
            <a:spLocks noGrp="1"/>
          </p:cNvSpPr>
          <p:nvPr>
            <p:ph type="ftr" sz="quarter" idx="11"/>
          </p:nvPr>
        </p:nvSpPr>
        <p:spPr/>
        <p:txBody>
          <a:bodyPr/>
          <a:lstStyle/>
          <a:p>
            <a:r>
              <a:rPr lang="en-US"/>
              <a:t>JSM Portland 2024</a:t>
            </a:r>
          </a:p>
        </p:txBody>
      </p:sp>
      <p:sp>
        <p:nvSpPr>
          <p:cNvPr id="5" name="Slide Number Placeholder 4"/>
          <p:cNvSpPr>
            <a:spLocks noGrp="1"/>
          </p:cNvSpPr>
          <p:nvPr>
            <p:ph type="sldNum" sz="quarter" idx="12"/>
          </p:nvPr>
        </p:nvSpPr>
        <p:spPr/>
        <p:txBody>
          <a:bodyPr/>
          <a:lstStyle/>
          <a:p>
            <a:fld id="{ED2CDBDD-70A0-4AD2-9BC7-122AAD05C173}" type="slidenum">
              <a:rPr lang="en-US" smtClean="0"/>
              <a:t>‹#›</a:t>
            </a:fld>
            <a:endParaRPr lang="en-US"/>
          </a:p>
        </p:txBody>
      </p:sp>
    </p:spTree>
    <p:extLst>
      <p:ext uri="{BB962C8B-B14F-4D97-AF65-F5344CB8AC3E}">
        <p14:creationId xmlns:p14="http://schemas.microsoft.com/office/powerpoint/2010/main" val="223094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3E1590-B852-486C-A28E-F86C3E95125E}" type="datetime1">
              <a:rPr lang="en-US" smtClean="0"/>
              <a:t>7/21/2024</a:t>
            </a:fld>
            <a:endParaRPr lang="en-US"/>
          </a:p>
        </p:txBody>
      </p:sp>
      <p:sp>
        <p:nvSpPr>
          <p:cNvPr id="3" name="Footer Placeholder 2"/>
          <p:cNvSpPr>
            <a:spLocks noGrp="1"/>
          </p:cNvSpPr>
          <p:nvPr>
            <p:ph type="ftr" sz="quarter" idx="11"/>
          </p:nvPr>
        </p:nvSpPr>
        <p:spPr/>
        <p:txBody>
          <a:bodyPr/>
          <a:lstStyle/>
          <a:p>
            <a:r>
              <a:rPr lang="en-US"/>
              <a:t>JSM Portland 2024</a:t>
            </a:r>
          </a:p>
        </p:txBody>
      </p:sp>
      <p:sp>
        <p:nvSpPr>
          <p:cNvPr id="4" name="Slide Number Placeholder 3"/>
          <p:cNvSpPr>
            <a:spLocks noGrp="1"/>
          </p:cNvSpPr>
          <p:nvPr>
            <p:ph type="sldNum" sz="quarter" idx="12"/>
          </p:nvPr>
        </p:nvSpPr>
        <p:spPr/>
        <p:txBody>
          <a:bodyPr/>
          <a:lstStyle/>
          <a:p>
            <a:fld id="{ED2CDBDD-70A0-4AD2-9BC7-122AAD05C173}" type="slidenum">
              <a:rPr lang="en-US" smtClean="0"/>
              <a:t>‹#›</a:t>
            </a:fld>
            <a:endParaRPr lang="en-US"/>
          </a:p>
        </p:txBody>
      </p:sp>
    </p:spTree>
    <p:extLst>
      <p:ext uri="{BB962C8B-B14F-4D97-AF65-F5344CB8AC3E}">
        <p14:creationId xmlns:p14="http://schemas.microsoft.com/office/powerpoint/2010/main" val="3921620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B2C9E6-CA8C-4305-B236-DC533A57D8D2}" type="datetime1">
              <a:rPr lang="en-US" smtClean="0"/>
              <a:t>7/21/2024</a:t>
            </a:fld>
            <a:endParaRPr lang="en-US"/>
          </a:p>
        </p:txBody>
      </p:sp>
      <p:sp>
        <p:nvSpPr>
          <p:cNvPr id="6" name="Footer Placeholder 5"/>
          <p:cNvSpPr>
            <a:spLocks noGrp="1"/>
          </p:cNvSpPr>
          <p:nvPr>
            <p:ph type="ftr" sz="quarter" idx="11"/>
          </p:nvPr>
        </p:nvSpPr>
        <p:spPr/>
        <p:txBody>
          <a:bodyPr/>
          <a:lstStyle/>
          <a:p>
            <a:r>
              <a:rPr lang="en-US"/>
              <a:t>JSM Portland 2024</a:t>
            </a:r>
          </a:p>
        </p:txBody>
      </p:sp>
      <p:sp>
        <p:nvSpPr>
          <p:cNvPr id="7" name="Slide Number Placeholder 6"/>
          <p:cNvSpPr>
            <a:spLocks noGrp="1"/>
          </p:cNvSpPr>
          <p:nvPr>
            <p:ph type="sldNum" sz="quarter" idx="12"/>
          </p:nvPr>
        </p:nvSpPr>
        <p:spPr/>
        <p:txBody>
          <a:bodyPr/>
          <a:lstStyle/>
          <a:p>
            <a:fld id="{ED2CDBDD-70A0-4AD2-9BC7-122AAD05C173}" type="slidenum">
              <a:rPr lang="en-US" smtClean="0"/>
              <a:t>‹#›</a:t>
            </a:fld>
            <a:endParaRPr lang="en-US"/>
          </a:p>
        </p:txBody>
      </p:sp>
    </p:spTree>
    <p:extLst>
      <p:ext uri="{BB962C8B-B14F-4D97-AF65-F5344CB8AC3E}">
        <p14:creationId xmlns:p14="http://schemas.microsoft.com/office/powerpoint/2010/main" val="1399012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725AD0-3706-4D49-9A43-DE56828499FA}" type="datetime1">
              <a:rPr lang="en-US" smtClean="0"/>
              <a:t>7/21/2024</a:t>
            </a:fld>
            <a:endParaRPr lang="en-US"/>
          </a:p>
        </p:txBody>
      </p:sp>
      <p:sp>
        <p:nvSpPr>
          <p:cNvPr id="6" name="Footer Placeholder 5"/>
          <p:cNvSpPr>
            <a:spLocks noGrp="1"/>
          </p:cNvSpPr>
          <p:nvPr>
            <p:ph type="ftr" sz="quarter" idx="11"/>
          </p:nvPr>
        </p:nvSpPr>
        <p:spPr/>
        <p:txBody>
          <a:bodyPr/>
          <a:lstStyle/>
          <a:p>
            <a:r>
              <a:rPr lang="en-US"/>
              <a:t>JSM Portland 2024</a:t>
            </a:r>
          </a:p>
        </p:txBody>
      </p:sp>
      <p:sp>
        <p:nvSpPr>
          <p:cNvPr id="7" name="Slide Number Placeholder 6"/>
          <p:cNvSpPr>
            <a:spLocks noGrp="1"/>
          </p:cNvSpPr>
          <p:nvPr>
            <p:ph type="sldNum" sz="quarter" idx="12"/>
          </p:nvPr>
        </p:nvSpPr>
        <p:spPr/>
        <p:txBody>
          <a:bodyPr/>
          <a:lstStyle/>
          <a:p>
            <a:fld id="{ED2CDBDD-70A0-4AD2-9BC7-122AAD05C173}" type="slidenum">
              <a:rPr lang="en-US" smtClean="0"/>
              <a:t>‹#›</a:t>
            </a:fld>
            <a:endParaRPr lang="en-US"/>
          </a:p>
        </p:txBody>
      </p:sp>
    </p:spTree>
    <p:extLst>
      <p:ext uri="{BB962C8B-B14F-4D97-AF65-F5344CB8AC3E}">
        <p14:creationId xmlns:p14="http://schemas.microsoft.com/office/powerpoint/2010/main" val="2575494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F2C4B7C-7EF6-4BE9-91DA-5746CF4454EC}" type="datetime1">
              <a:rPr lang="en-US" smtClean="0"/>
              <a:t>7/21/2024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a:t>JSM Portland 2024</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D2CDBDD-70A0-4AD2-9BC7-122AAD05C173}" type="slidenum">
              <a:rPr lang="en-US" smtClean="0"/>
              <a:t>‹#›</a:t>
            </a:fld>
            <a:endParaRPr lang="en-US"/>
          </a:p>
        </p:txBody>
      </p:sp>
    </p:spTree>
    <p:extLst>
      <p:ext uri="{BB962C8B-B14F-4D97-AF65-F5344CB8AC3E}">
        <p14:creationId xmlns:p14="http://schemas.microsoft.com/office/powerpoint/2010/main" val="534978374"/>
      </p:ext>
    </p:extLst>
  </p:cSld>
  <p:clrMap bg1="dk1" tx1="lt1" bg2="dk2" tx2="lt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Lst>
  <p:hf sldNum="0" hd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6.bin"/><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6.xml"/><Relationship Id="rId5" Type="http://schemas.openxmlformats.org/officeDocument/2006/relationships/image" Target="../media/image3.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47A690B-DE55-4274-B33B-C91FD647E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7971F3-AC85-E271-8626-D099015675D1}"/>
              </a:ext>
            </a:extLst>
          </p:cNvPr>
          <p:cNvSpPr>
            <a:spLocks noGrp="1"/>
          </p:cNvSpPr>
          <p:nvPr>
            <p:ph type="ctrTitle"/>
          </p:nvPr>
        </p:nvSpPr>
        <p:spPr>
          <a:xfrm>
            <a:off x="5248656" y="1132116"/>
            <a:ext cx="6105143" cy="4593770"/>
          </a:xfrm>
        </p:spPr>
        <p:txBody>
          <a:bodyPr wrap="square" anchor="ctr">
            <a:normAutofit/>
          </a:bodyPr>
          <a:lstStyle/>
          <a:p>
            <a:pPr algn="l"/>
            <a:r>
              <a:rPr lang="en-US" sz="4700" b="1" dirty="0">
                <a:solidFill>
                  <a:schemeClr val="tx1">
                    <a:lumMod val="85000"/>
                    <a:lumOff val="15000"/>
                  </a:schemeClr>
                </a:solidFill>
                <a:effectLst/>
                <a:latin typeface="Arial" panose="020B0604020202020204" pitchFamily="34" charset="0"/>
                <a:ea typeface="Calibri" panose="020F0502020204030204" pitchFamily="34" charset="0"/>
                <a:cs typeface="Times New Roman" panose="02020603050405020304" pitchFamily="18" charset="0"/>
              </a:rPr>
              <a:t>Bayesian Age Decomposition Modeling of Covid-19 Space-time Dynamics</a:t>
            </a:r>
            <a:br>
              <a:rPr lang="en-US" sz="47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br>
            <a:br>
              <a:rPr lang="en-US" sz="4700" dirty="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US" sz="4700" dirty="0">
              <a:solidFill>
                <a:schemeClr val="tx1">
                  <a:lumMod val="85000"/>
                  <a:lumOff val="15000"/>
                </a:schemeClr>
              </a:solidFill>
            </a:endParaRPr>
          </a:p>
        </p:txBody>
      </p:sp>
      <p:sp>
        <p:nvSpPr>
          <p:cNvPr id="18" name="Rectangle 17">
            <a:extLst>
              <a:ext uri="{FF2B5EF4-FFF2-40B4-BE49-F238E27FC236}">
                <a16:creationId xmlns:a16="http://schemas.microsoft.com/office/drawing/2014/main" id="{DC9CD390-6DB5-4AEA-8D13-BC6CEF34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5344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B16F7CD-D1F6-01C9-8254-439462D98D1D}"/>
              </a:ext>
            </a:extLst>
          </p:cNvPr>
          <p:cNvSpPr>
            <a:spLocks noGrp="1"/>
          </p:cNvSpPr>
          <p:nvPr>
            <p:ph type="subTitle" idx="1"/>
          </p:nvPr>
        </p:nvSpPr>
        <p:spPr>
          <a:xfrm>
            <a:off x="838200" y="1132115"/>
            <a:ext cx="3624943" cy="4593770"/>
          </a:xfrm>
        </p:spPr>
        <p:txBody>
          <a:bodyPr anchor="ctr">
            <a:normAutofit/>
          </a:bodyPr>
          <a:lstStyle/>
          <a:p>
            <a:pPr algn="l"/>
            <a:r>
              <a:rPr lang="en-US" sz="2800" b="1" dirty="0">
                <a:solidFill>
                  <a:srgbClr val="F2F2F2"/>
                </a:solidFill>
                <a:latin typeface="Palatino Linotype" panose="02040502050505030304" pitchFamily="18" charset="0"/>
                <a:cs typeface="Arial" panose="020B0604020202020204" pitchFamily="34" charset="0"/>
              </a:rPr>
              <a:t>Andrew B Lawson </a:t>
            </a:r>
            <a:r>
              <a:rPr lang="en-US" sz="2800" b="1" baseline="30000" dirty="0">
                <a:solidFill>
                  <a:srgbClr val="F2F2F2"/>
                </a:solidFill>
                <a:latin typeface="Palatino Linotype" panose="02040502050505030304" pitchFamily="18" charset="0"/>
                <a:cs typeface="Arial" panose="020B0604020202020204" pitchFamily="34" charset="0"/>
              </a:rPr>
              <a:t>1,2</a:t>
            </a:r>
            <a:endParaRPr lang="en-US" sz="2800" b="1" dirty="0">
              <a:solidFill>
                <a:srgbClr val="F2F2F2"/>
              </a:solidFill>
              <a:latin typeface="Palatino Linotype" panose="02040502050505030304" pitchFamily="18" charset="0"/>
              <a:cs typeface="Arial" panose="020B0604020202020204" pitchFamily="34" charset="0"/>
            </a:endParaRPr>
          </a:p>
          <a:p>
            <a:pPr algn="l"/>
            <a:r>
              <a:rPr lang="en-US" sz="2800" b="1" dirty="0">
                <a:solidFill>
                  <a:srgbClr val="F2F2F2"/>
                </a:solidFill>
                <a:latin typeface="Palatino Linotype" panose="02040502050505030304" pitchFamily="18" charset="0"/>
                <a:cs typeface="Arial" panose="020B0604020202020204" pitchFamily="34" charset="0"/>
              </a:rPr>
              <a:t>Yao Xin</a:t>
            </a:r>
            <a:r>
              <a:rPr lang="en-US" sz="2800" b="1" baseline="30000" dirty="0">
                <a:solidFill>
                  <a:srgbClr val="F2F2F2"/>
                </a:solidFill>
                <a:latin typeface="Palatino Linotype" panose="02040502050505030304" pitchFamily="18" charset="0"/>
                <a:cs typeface="Arial" panose="020B0604020202020204" pitchFamily="34" charset="0"/>
              </a:rPr>
              <a:t>1</a:t>
            </a:r>
            <a:r>
              <a:rPr lang="en-US" sz="2800" b="1" dirty="0">
                <a:solidFill>
                  <a:srgbClr val="F2F2F2"/>
                </a:solidFill>
                <a:latin typeface="Palatino Linotype" panose="02040502050505030304" pitchFamily="18" charset="0"/>
                <a:cs typeface="Arial" panose="020B0604020202020204" pitchFamily="34" charset="0"/>
              </a:rPr>
              <a:t> </a:t>
            </a:r>
          </a:p>
          <a:p>
            <a:pPr algn="l"/>
            <a:r>
              <a:rPr lang="en-US" sz="2800" b="1" baseline="30000" dirty="0">
                <a:solidFill>
                  <a:srgbClr val="F2F2F2"/>
                </a:solidFill>
                <a:latin typeface="Palatino Linotype" panose="02040502050505030304" pitchFamily="18" charset="0"/>
              </a:rPr>
              <a:t>1</a:t>
            </a:r>
            <a:r>
              <a:rPr lang="en-US" sz="2800" b="1" dirty="0">
                <a:solidFill>
                  <a:srgbClr val="F2F2F2"/>
                </a:solidFill>
                <a:latin typeface="Palatino Linotype" panose="02040502050505030304" pitchFamily="18" charset="0"/>
              </a:rPr>
              <a:t>Medical University of South Carolina </a:t>
            </a:r>
          </a:p>
          <a:p>
            <a:pPr algn="l"/>
            <a:r>
              <a:rPr lang="en-US" sz="2800" b="1" baseline="30000" dirty="0">
                <a:solidFill>
                  <a:srgbClr val="F2F2F2"/>
                </a:solidFill>
                <a:latin typeface="Palatino Linotype" panose="02040502050505030304" pitchFamily="18" charset="0"/>
              </a:rPr>
              <a:t>2</a:t>
            </a:r>
            <a:r>
              <a:rPr lang="en-US" sz="2800" b="1" dirty="0">
                <a:solidFill>
                  <a:srgbClr val="F2F2F2"/>
                </a:solidFill>
                <a:latin typeface="Palatino Linotype" panose="02040502050505030304" pitchFamily="18" charset="0"/>
              </a:rPr>
              <a:t>Usher Institute, University of Edinburgh, UK</a:t>
            </a:r>
          </a:p>
        </p:txBody>
      </p:sp>
      <p:sp>
        <p:nvSpPr>
          <p:cNvPr id="20" name="Rectangle 19">
            <a:extLst>
              <a:ext uri="{FF2B5EF4-FFF2-40B4-BE49-F238E27FC236}">
                <a16:creationId xmlns:a16="http://schemas.microsoft.com/office/drawing/2014/main" id="{11FA69C6-0A69-4994-9F32-C4497B8B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43467" cy="68580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AADD5F21-8FA0-A6AC-D01E-6269947FD5E8}"/>
              </a:ext>
            </a:extLst>
          </p:cNvPr>
          <p:cNvSpPr>
            <a:spLocks noGrp="1"/>
          </p:cNvSpPr>
          <p:nvPr>
            <p:ph type="ftr" sz="quarter" idx="11"/>
          </p:nvPr>
        </p:nvSpPr>
        <p:spPr>
          <a:xfrm>
            <a:off x="5248655" y="5917324"/>
            <a:ext cx="5019951" cy="804151"/>
          </a:xfrm>
        </p:spPr>
        <p:txBody>
          <a:bodyPr>
            <a:normAutofit/>
          </a:bodyPr>
          <a:lstStyle/>
          <a:p>
            <a:pPr algn="l">
              <a:spcAft>
                <a:spcPts val="600"/>
              </a:spcAft>
            </a:pPr>
            <a:r>
              <a:rPr lang="en-US" sz="2400" dirty="0">
                <a:solidFill>
                  <a:schemeClr val="tx1">
                    <a:lumMod val="75000"/>
                    <a:lumOff val="25000"/>
                  </a:schemeClr>
                </a:solidFill>
              </a:rPr>
              <a:t>JSM Portland 2024</a:t>
            </a:r>
          </a:p>
        </p:txBody>
      </p:sp>
    </p:spTree>
    <p:extLst>
      <p:ext uri="{BB962C8B-B14F-4D97-AF65-F5344CB8AC3E}">
        <p14:creationId xmlns:p14="http://schemas.microsoft.com/office/powerpoint/2010/main" val="24973228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896E8-EFE7-A215-F21D-3DF8DA1085F3}"/>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86C4C9B3-52B3-FA41-0243-CE5C73034D4A}"/>
              </a:ext>
            </a:extLst>
          </p:cNvPr>
          <p:cNvSpPr>
            <a:spLocks noGrp="1"/>
          </p:cNvSpPr>
          <p:nvPr>
            <p:ph idx="1"/>
          </p:nvPr>
        </p:nvSpPr>
        <p:spPr>
          <a:xfrm>
            <a:off x="1103312" y="1428750"/>
            <a:ext cx="8946541" cy="4819649"/>
          </a:xfrm>
        </p:spPr>
        <p:txBody>
          <a:bodyPr>
            <a:normAutofit fontScale="77500" lnSpcReduction="20000"/>
          </a:bodyPr>
          <a:lstStyle/>
          <a:p>
            <a:r>
              <a:rPr lang="en-US" dirty="0"/>
              <a:t>Best models found previously at county level for mortality were those dependent on current case count and cumulative counts (thereby tracking the lagged mortality effect)  [Lawson and Kim, 2022]</a:t>
            </a:r>
          </a:p>
          <a:p>
            <a:r>
              <a:rPr lang="en-US" dirty="0"/>
              <a:t>In addition a dependence on previous deaths within the same area is also included. This is termed the lagged model. The model excluding the lagged term is the base model. Each model has an uncorrelated spatial RE.</a:t>
            </a:r>
          </a:p>
          <a:p>
            <a:r>
              <a:rPr lang="en-US" dirty="0"/>
              <a:t>Additional two other models which varied the random effect are considered:  1) spatial convolution with no lagged term, 2) spatial convolution with lagged term.</a:t>
            </a:r>
          </a:p>
          <a:p>
            <a:endParaRPr lang="en-US" dirty="0"/>
          </a:p>
          <a:p>
            <a:endParaRPr lang="en-US" dirty="0"/>
          </a:p>
          <a:p>
            <a:endParaRPr lang="en-US" dirty="0"/>
          </a:p>
          <a:p>
            <a:r>
              <a:rPr lang="en-US" dirty="0"/>
              <a:t>All models fitted to CDC data from South Carolina, Ohio, and New Jersey</a:t>
            </a:r>
          </a:p>
          <a:p>
            <a:pPr marL="0" indent="0">
              <a:buNone/>
            </a:pPr>
            <a:endParaRPr lang="en-US" dirty="0"/>
          </a:p>
        </p:txBody>
      </p:sp>
      <p:sp>
        <p:nvSpPr>
          <p:cNvPr id="5" name="Footer Placeholder 4">
            <a:extLst>
              <a:ext uri="{FF2B5EF4-FFF2-40B4-BE49-F238E27FC236}">
                <a16:creationId xmlns:a16="http://schemas.microsoft.com/office/drawing/2014/main" id="{E655F7CF-8F7B-E508-58C2-7CD1004832C7}"/>
              </a:ext>
            </a:extLst>
          </p:cNvPr>
          <p:cNvSpPr>
            <a:spLocks noGrp="1"/>
          </p:cNvSpPr>
          <p:nvPr>
            <p:ph type="ftr" sz="quarter" idx="11"/>
          </p:nvPr>
        </p:nvSpPr>
        <p:spPr/>
        <p:txBody>
          <a:bodyPr/>
          <a:lstStyle/>
          <a:p>
            <a:r>
              <a:rPr lang="en-US"/>
              <a:t>JSM Portland 2024</a:t>
            </a:r>
          </a:p>
        </p:txBody>
      </p:sp>
      <p:graphicFrame>
        <p:nvGraphicFramePr>
          <p:cNvPr id="4" name="Object 3">
            <a:extLst>
              <a:ext uri="{FF2B5EF4-FFF2-40B4-BE49-F238E27FC236}">
                <a16:creationId xmlns:a16="http://schemas.microsoft.com/office/drawing/2014/main" id="{A9A5A70F-933A-2B13-592F-438B1BEF5E9B}"/>
              </a:ext>
            </a:extLst>
          </p:cNvPr>
          <p:cNvGraphicFramePr>
            <a:graphicFrameLocks noChangeAspect="1"/>
          </p:cNvGraphicFramePr>
          <p:nvPr>
            <p:extLst>
              <p:ext uri="{D42A27DB-BD31-4B8C-83A1-F6EECF244321}">
                <p14:modId xmlns:p14="http://schemas.microsoft.com/office/powerpoint/2010/main" val="3011134433"/>
              </p:ext>
            </p:extLst>
          </p:nvPr>
        </p:nvGraphicFramePr>
        <p:xfrm>
          <a:off x="4315878" y="4022612"/>
          <a:ext cx="1587191" cy="538163"/>
        </p:xfrm>
        <a:graphic>
          <a:graphicData uri="http://schemas.openxmlformats.org/presentationml/2006/ole">
            <mc:AlternateContent xmlns:mc="http://schemas.openxmlformats.org/markup-compatibility/2006">
              <mc:Choice xmlns:v="urn:schemas-microsoft-com:vml" Requires="v">
                <p:oleObj name="Equation" r:id="rId2" imgW="672840" imgH="228600" progId="Equation.DSMT4">
                  <p:embed/>
                </p:oleObj>
              </mc:Choice>
              <mc:Fallback>
                <p:oleObj name="Equation" r:id="rId2" imgW="672840" imgH="228600" progId="Equation.DSMT4">
                  <p:embed/>
                  <p:pic>
                    <p:nvPicPr>
                      <p:cNvPr id="0" name=""/>
                      <p:cNvPicPr/>
                      <p:nvPr/>
                    </p:nvPicPr>
                    <p:blipFill>
                      <a:blip r:embed="rId3"/>
                      <a:stretch>
                        <a:fillRect/>
                      </a:stretch>
                    </p:blipFill>
                    <p:spPr>
                      <a:xfrm>
                        <a:off x="4315878" y="4022612"/>
                        <a:ext cx="1587191" cy="538163"/>
                      </a:xfrm>
                      <a:prstGeom prst="rect">
                        <a:avLst/>
                      </a:prstGeom>
                      <a:solidFill>
                        <a:schemeClr val="tx1"/>
                      </a:solidFill>
                    </p:spPr>
                  </p:pic>
                </p:oleObj>
              </mc:Fallback>
            </mc:AlternateContent>
          </a:graphicData>
        </a:graphic>
      </p:graphicFrame>
      <p:graphicFrame>
        <p:nvGraphicFramePr>
          <p:cNvPr id="6" name="Object 5">
            <a:extLst>
              <a:ext uri="{FF2B5EF4-FFF2-40B4-BE49-F238E27FC236}">
                <a16:creationId xmlns:a16="http://schemas.microsoft.com/office/drawing/2014/main" id="{62BD4950-40DF-2CFF-ED3C-E6141FFCAE66}"/>
              </a:ext>
            </a:extLst>
          </p:cNvPr>
          <p:cNvGraphicFramePr>
            <a:graphicFrameLocks noChangeAspect="1"/>
          </p:cNvGraphicFramePr>
          <p:nvPr>
            <p:extLst>
              <p:ext uri="{D42A27DB-BD31-4B8C-83A1-F6EECF244321}">
                <p14:modId xmlns:p14="http://schemas.microsoft.com/office/powerpoint/2010/main" val="1726884889"/>
              </p:ext>
            </p:extLst>
          </p:nvPr>
        </p:nvGraphicFramePr>
        <p:xfrm>
          <a:off x="6288933" y="3838574"/>
          <a:ext cx="1864467" cy="907038"/>
        </p:xfrm>
        <a:graphic>
          <a:graphicData uri="http://schemas.openxmlformats.org/presentationml/2006/ole">
            <mc:AlternateContent xmlns:mc="http://schemas.openxmlformats.org/markup-compatibility/2006">
              <mc:Choice xmlns:v="urn:schemas-microsoft-com:vml" Requires="v">
                <p:oleObj name="Equation" r:id="rId4" imgW="939600" imgH="457200" progId="Equation.DSMT4">
                  <p:embed/>
                </p:oleObj>
              </mc:Choice>
              <mc:Fallback>
                <p:oleObj name="Equation" r:id="rId4" imgW="939600" imgH="457200" progId="Equation.DSMT4">
                  <p:embed/>
                  <p:pic>
                    <p:nvPicPr>
                      <p:cNvPr id="0" name=""/>
                      <p:cNvPicPr/>
                      <p:nvPr/>
                    </p:nvPicPr>
                    <p:blipFill>
                      <a:blip r:embed="rId5"/>
                      <a:stretch>
                        <a:fillRect/>
                      </a:stretch>
                    </p:blipFill>
                    <p:spPr>
                      <a:xfrm>
                        <a:off x="6288933" y="3838574"/>
                        <a:ext cx="1864467" cy="90703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615647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6B6ED-5BB2-9226-ADA4-69ADC810A180}"/>
              </a:ext>
            </a:extLst>
          </p:cNvPr>
          <p:cNvSpPr>
            <a:spLocks noGrp="1"/>
          </p:cNvSpPr>
          <p:nvPr>
            <p:ph type="title"/>
          </p:nvPr>
        </p:nvSpPr>
        <p:spPr>
          <a:xfrm>
            <a:off x="646111" y="452718"/>
            <a:ext cx="9404723" cy="1176057"/>
          </a:xfrm>
        </p:spPr>
        <p:txBody>
          <a:bodyPr>
            <a:normAutofit fontScale="90000"/>
          </a:bodyPr>
          <a:lstStyle/>
          <a:p>
            <a:r>
              <a:rPr lang="en-US" dirty="0"/>
              <a:t>Table of WAIC values for different models for aggregate data from SC, OH, and NJ </a:t>
            </a:r>
          </a:p>
        </p:txBody>
      </p:sp>
      <p:sp>
        <p:nvSpPr>
          <p:cNvPr id="3" name="Footer Placeholder 2">
            <a:extLst>
              <a:ext uri="{FF2B5EF4-FFF2-40B4-BE49-F238E27FC236}">
                <a16:creationId xmlns:a16="http://schemas.microsoft.com/office/drawing/2014/main" id="{2E21DC00-556D-5047-C3D9-23E54C0C62DF}"/>
              </a:ext>
            </a:extLst>
          </p:cNvPr>
          <p:cNvSpPr>
            <a:spLocks noGrp="1"/>
          </p:cNvSpPr>
          <p:nvPr>
            <p:ph type="ftr" sz="quarter" idx="11"/>
          </p:nvPr>
        </p:nvSpPr>
        <p:spPr/>
        <p:txBody>
          <a:bodyPr/>
          <a:lstStyle/>
          <a:p>
            <a:r>
              <a:rPr lang="en-US"/>
              <a:t>JSM Portland 2024</a:t>
            </a:r>
          </a:p>
        </p:txBody>
      </p:sp>
      <p:graphicFrame>
        <p:nvGraphicFramePr>
          <p:cNvPr id="4" name="Table 3">
            <a:extLst>
              <a:ext uri="{FF2B5EF4-FFF2-40B4-BE49-F238E27FC236}">
                <a16:creationId xmlns:a16="http://schemas.microsoft.com/office/drawing/2014/main" id="{D39CDB55-3156-3EA5-6E22-E9FC93DFD8E5}"/>
              </a:ext>
            </a:extLst>
          </p:cNvPr>
          <p:cNvGraphicFramePr>
            <a:graphicFrameLocks noGrp="1"/>
          </p:cNvGraphicFramePr>
          <p:nvPr>
            <p:extLst>
              <p:ext uri="{D42A27DB-BD31-4B8C-83A1-F6EECF244321}">
                <p14:modId xmlns:p14="http://schemas.microsoft.com/office/powerpoint/2010/main" val="2342430781"/>
              </p:ext>
            </p:extLst>
          </p:nvPr>
        </p:nvGraphicFramePr>
        <p:xfrm>
          <a:off x="714375" y="2543175"/>
          <a:ext cx="9986962" cy="4114801"/>
        </p:xfrm>
        <a:graphic>
          <a:graphicData uri="http://schemas.openxmlformats.org/drawingml/2006/table">
            <a:tbl>
              <a:tblPr firstRow="1" firstCol="1" bandRow="1">
                <a:tableStyleId>{5C22544A-7EE6-4342-B048-85BDC9FD1C3A}</a:tableStyleId>
              </a:tblPr>
              <a:tblGrid>
                <a:gridCol w="2061234">
                  <a:extLst>
                    <a:ext uri="{9D8B030D-6E8A-4147-A177-3AD203B41FA5}">
                      <a16:colId xmlns:a16="http://schemas.microsoft.com/office/drawing/2014/main" val="3374343332"/>
                    </a:ext>
                  </a:extLst>
                </a:gridCol>
                <a:gridCol w="1426683">
                  <a:extLst>
                    <a:ext uri="{9D8B030D-6E8A-4147-A177-3AD203B41FA5}">
                      <a16:colId xmlns:a16="http://schemas.microsoft.com/office/drawing/2014/main" val="1739157688"/>
                    </a:ext>
                  </a:extLst>
                </a:gridCol>
                <a:gridCol w="1302968">
                  <a:extLst>
                    <a:ext uri="{9D8B030D-6E8A-4147-A177-3AD203B41FA5}">
                      <a16:colId xmlns:a16="http://schemas.microsoft.com/office/drawing/2014/main" val="1570044408"/>
                    </a:ext>
                  </a:extLst>
                </a:gridCol>
                <a:gridCol w="1426683">
                  <a:extLst>
                    <a:ext uri="{9D8B030D-6E8A-4147-A177-3AD203B41FA5}">
                      <a16:colId xmlns:a16="http://schemas.microsoft.com/office/drawing/2014/main" val="2660979897"/>
                    </a:ext>
                  </a:extLst>
                </a:gridCol>
                <a:gridCol w="1302968">
                  <a:extLst>
                    <a:ext uri="{9D8B030D-6E8A-4147-A177-3AD203B41FA5}">
                      <a16:colId xmlns:a16="http://schemas.microsoft.com/office/drawing/2014/main" val="1811257326"/>
                    </a:ext>
                  </a:extLst>
                </a:gridCol>
                <a:gridCol w="1163458">
                  <a:extLst>
                    <a:ext uri="{9D8B030D-6E8A-4147-A177-3AD203B41FA5}">
                      <a16:colId xmlns:a16="http://schemas.microsoft.com/office/drawing/2014/main" val="2616641947"/>
                    </a:ext>
                  </a:extLst>
                </a:gridCol>
                <a:gridCol w="1302968">
                  <a:extLst>
                    <a:ext uri="{9D8B030D-6E8A-4147-A177-3AD203B41FA5}">
                      <a16:colId xmlns:a16="http://schemas.microsoft.com/office/drawing/2014/main" val="1644357075"/>
                    </a:ext>
                  </a:extLst>
                </a:gridCol>
              </a:tblGrid>
              <a:tr h="510388">
                <a:tc>
                  <a:txBody>
                    <a:bodyPr/>
                    <a:lstStyle/>
                    <a:p>
                      <a:pPr marL="0" marR="0">
                        <a:lnSpc>
                          <a:spcPct val="107000"/>
                        </a:lnSpc>
                        <a:spcBef>
                          <a:spcPts val="0"/>
                        </a:spcBef>
                        <a:spcAft>
                          <a:spcPts val="0"/>
                        </a:spcAft>
                      </a:pPr>
                      <a:r>
                        <a:rPr lang="en-US" sz="12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1" kern="100" dirty="0">
                          <a:solidFill>
                            <a:schemeClr val="bg1">
                              <a:lumMod val="95000"/>
                              <a:lumOff val="5000"/>
                            </a:schemeClr>
                          </a:solidFill>
                          <a:effectLst/>
                        </a:rPr>
                        <a:t>SC</a:t>
                      </a:r>
                      <a:endParaRPr lang="en-US" sz="2400" b="1" kern="1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1" kern="100" dirty="0">
                          <a:solidFill>
                            <a:schemeClr val="bg1">
                              <a:lumMod val="95000"/>
                              <a:lumOff val="5000"/>
                            </a:schemeClr>
                          </a:solidFill>
                          <a:effectLst/>
                        </a:rPr>
                        <a:t>NJ</a:t>
                      </a:r>
                      <a:endParaRPr lang="en-US" sz="2400" b="1" kern="1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1" kern="100" dirty="0">
                          <a:solidFill>
                            <a:schemeClr val="bg1">
                              <a:lumMod val="95000"/>
                              <a:lumOff val="5000"/>
                            </a:schemeClr>
                          </a:solidFill>
                          <a:effectLst/>
                        </a:rPr>
                        <a:t>OH</a:t>
                      </a:r>
                      <a:endParaRPr lang="en-US" sz="2400" b="1" kern="1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00" dirty="0">
                          <a:effectLst/>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8745743"/>
                  </a:ext>
                </a:extLst>
              </a:tr>
              <a:tr h="684383">
                <a:tc>
                  <a:txBody>
                    <a:bodyPr/>
                    <a:lstStyle/>
                    <a:p>
                      <a:pPr marL="0" marR="0">
                        <a:lnSpc>
                          <a:spcPct val="107000"/>
                        </a:lnSpc>
                        <a:spcBef>
                          <a:spcPts val="0"/>
                        </a:spcBef>
                        <a:spcAft>
                          <a:spcPts val="0"/>
                        </a:spcAft>
                      </a:pPr>
                      <a:r>
                        <a:rPr lang="en-US" sz="1600" kern="100" dirty="0">
                          <a:effectLst/>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dirty="0">
                          <a:effectLst/>
                        </a:rPr>
                        <a:t>WAIC</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pWAIC</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WAIC</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pWAIC</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WAIC</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pWAIC</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3199348"/>
                  </a:ext>
                </a:extLst>
              </a:tr>
              <a:tr h="881579">
                <a:tc>
                  <a:txBody>
                    <a:bodyPr/>
                    <a:lstStyle/>
                    <a:p>
                      <a:pPr marL="0" marR="0">
                        <a:lnSpc>
                          <a:spcPct val="107000"/>
                        </a:lnSpc>
                        <a:spcBef>
                          <a:spcPts val="0"/>
                        </a:spcBef>
                        <a:spcAft>
                          <a:spcPts val="0"/>
                        </a:spcAft>
                      </a:pPr>
                      <a:r>
                        <a:rPr lang="en-US" sz="1600" kern="100" dirty="0">
                          <a:effectLst/>
                        </a:rPr>
                        <a:t>Base model</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22684.5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453.65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18667.6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dirty="0">
                          <a:effectLst/>
                        </a:rPr>
                        <a:t>610.79</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42057.7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582.79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6048561"/>
                  </a:ext>
                </a:extLst>
              </a:tr>
              <a:tr h="672784">
                <a:tc>
                  <a:txBody>
                    <a:bodyPr/>
                    <a:lstStyle/>
                    <a:p>
                      <a:pPr marL="0" marR="0">
                        <a:lnSpc>
                          <a:spcPct val="107000"/>
                        </a:lnSpc>
                        <a:spcBef>
                          <a:spcPts val="0"/>
                        </a:spcBef>
                        <a:spcAft>
                          <a:spcPts val="0"/>
                        </a:spcAft>
                      </a:pPr>
                      <a:r>
                        <a:rPr lang="en-US" sz="1600" kern="100" dirty="0">
                          <a:effectLst/>
                        </a:rPr>
                        <a:t>Lagged death dependence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highlight>
                            <a:srgbClr val="D3D3D3"/>
                          </a:highlight>
                        </a:rPr>
                        <a:t>22590.3</a:t>
                      </a:r>
                      <a:r>
                        <a:rPr lang="en-US" sz="1800" kern="100">
                          <a:effectLst/>
                        </a:rPr>
                        <a:t>*</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dirty="0">
                          <a:effectLst/>
                        </a:rPr>
                        <a:t>600.83</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dirty="0">
                          <a:effectLst/>
                          <a:highlight>
                            <a:srgbClr val="D3D3D3"/>
                          </a:highlight>
                        </a:rPr>
                        <a:t>17205.0</a:t>
                      </a:r>
                      <a:r>
                        <a:rPr lang="en-US" sz="1800" kern="100" dirty="0">
                          <a:effectLst/>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656.88</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41536.9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730.11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8106729"/>
                  </a:ext>
                </a:extLst>
              </a:tr>
              <a:tr h="568387">
                <a:tc>
                  <a:txBody>
                    <a:bodyPr/>
                    <a:lstStyle/>
                    <a:p>
                      <a:pPr marL="0" marR="0">
                        <a:lnSpc>
                          <a:spcPct val="107000"/>
                        </a:lnSpc>
                        <a:spcBef>
                          <a:spcPts val="0"/>
                        </a:spcBef>
                        <a:spcAft>
                          <a:spcPts val="0"/>
                        </a:spcAft>
                      </a:pPr>
                      <a:r>
                        <a:rPr lang="en-US" sz="1600" kern="100" dirty="0">
                          <a:effectLst/>
                        </a:rPr>
                        <a:t>Spatial convolution</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22667.9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444.97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18673.6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586.38</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41530.5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724.25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0364477"/>
                  </a:ext>
                </a:extLst>
              </a:tr>
              <a:tr h="797280">
                <a:tc>
                  <a:txBody>
                    <a:bodyPr/>
                    <a:lstStyle/>
                    <a:p>
                      <a:pPr marL="0" marR="0">
                        <a:lnSpc>
                          <a:spcPct val="107000"/>
                        </a:lnSpc>
                        <a:spcBef>
                          <a:spcPts val="0"/>
                        </a:spcBef>
                        <a:spcAft>
                          <a:spcPts val="0"/>
                        </a:spcAft>
                      </a:pPr>
                      <a:r>
                        <a:rPr lang="en-US" sz="1600" kern="100" dirty="0">
                          <a:effectLst/>
                        </a:rPr>
                        <a:t>Lagged plus spatial convolution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22600.6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598.87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17247.1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a:effectLst/>
                        </a:rPr>
                        <a:t>669.46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dirty="0">
                          <a:effectLst/>
                          <a:highlight>
                            <a:srgbClr val="D3D3D3"/>
                          </a:highlight>
                        </a:rPr>
                        <a:t>41519.1</a:t>
                      </a:r>
                      <a:r>
                        <a:rPr lang="en-US" sz="1800" kern="100" dirty="0">
                          <a:effectLst/>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kern="100" dirty="0">
                          <a:effectLst/>
                        </a:rPr>
                        <a:t>724.48</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2068479"/>
                  </a:ext>
                </a:extLst>
              </a:tr>
            </a:tbl>
          </a:graphicData>
        </a:graphic>
      </p:graphicFrame>
    </p:spTree>
    <p:extLst>
      <p:ext uri="{BB962C8B-B14F-4D97-AF65-F5344CB8AC3E}">
        <p14:creationId xmlns:p14="http://schemas.microsoft.com/office/powerpoint/2010/main" val="2103924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1BD1-0F4E-7D64-3B8F-99B7CB3908ED}"/>
              </a:ext>
            </a:extLst>
          </p:cNvPr>
          <p:cNvSpPr>
            <a:spLocks noGrp="1"/>
          </p:cNvSpPr>
          <p:nvPr>
            <p:ph type="title"/>
          </p:nvPr>
        </p:nvSpPr>
        <p:spPr>
          <a:xfrm>
            <a:off x="646111" y="452718"/>
            <a:ext cx="9404723" cy="1118907"/>
          </a:xfrm>
        </p:spPr>
        <p:txBody>
          <a:bodyPr/>
          <a:lstStyle/>
          <a:p>
            <a:r>
              <a:rPr lang="en-US" dirty="0"/>
              <a:t>Total Mortality results</a:t>
            </a:r>
          </a:p>
        </p:txBody>
      </p:sp>
      <p:sp>
        <p:nvSpPr>
          <p:cNvPr id="3" name="Content Placeholder 2">
            <a:extLst>
              <a:ext uri="{FF2B5EF4-FFF2-40B4-BE49-F238E27FC236}">
                <a16:creationId xmlns:a16="http://schemas.microsoft.com/office/drawing/2014/main" id="{879C3D84-41C2-27A2-4412-F3BAC38F4915}"/>
              </a:ext>
            </a:extLst>
          </p:cNvPr>
          <p:cNvSpPr>
            <a:spLocks noGrp="1"/>
          </p:cNvSpPr>
          <p:nvPr>
            <p:ph idx="1"/>
          </p:nvPr>
        </p:nvSpPr>
        <p:spPr/>
        <p:txBody>
          <a:bodyPr/>
          <a:lstStyle/>
          <a:p>
            <a:r>
              <a:rPr lang="en-US" dirty="0"/>
              <a:t>Different models fitted mortality data for different states </a:t>
            </a:r>
          </a:p>
          <a:p>
            <a:r>
              <a:rPr lang="en-US" dirty="0"/>
              <a:t>Here we compare South Carolina (SC),Ohio (OH), and New Jersey (NJ)</a:t>
            </a:r>
          </a:p>
          <a:p>
            <a:r>
              <a:rPr lang="en-US" dirty="0"/>
              <a:t>Results suggest that :</a:t>
            </a:r>
          </a:p>
          <a:p>
            <a:pPr lvl="1"/>
            <a:r>
              <a:rPr lang="en-US" dirty="0"/>
              <a:t>Base model doesn’t fit well</a:t>
            </a:r>
          </a:p>
          <a:p>
            <a:pPr lvl="1"/>
            <a:r>
              <a:rPr lang="en-US" dirty="0"/>
              <a:t>Lagged dependence model only fits SC and NJ well</a:t>
            </a:r>
          </a:p>
          <a:p>
            <a:pPr lvl="1"/>
            <a:r>
              <a:rPr lang="en-US" dirty="0"/>
              <a:t>For Ohio the spatial convolution and lagged dependence model fits best :  this suggests that there is some residual spatial structure in the Ohio data </a:t>
            </a:r>
          </a:p>
          <a:p>
            <a:pPr lvl="1"/>
            <a:endParaRPr lang="en-US" dirty="0"/>
          </a:p>
        </p:txBody>
      </p:sp>
      <p:sp>
        <p:nvSpPr>
          <p:cNvPr id="4" name="Footer Placeholder 3">
            <a:extLst>
              <a:ext uri="{FF2B5EF4-FFF2-40B4-BE49-F238E27FC236}">
                <a16:creationId xmlns:a16="http://schemas.microsoft.com/office/drawing/2014/main" id="{55ADC7D8-615D-79F9-986C-856C0981B4EF}"/>
              </a:ext>
            </a:extLst>
          </p:cNvPr>
          <p:cNvSpPr>
            <a:spLocks noGrp="1"/>
          </p:cNvSpPr>
          <p:nvPr>
            <p:ph type="ftr" sz="quarter" idx="11"/>
          </p:nvPr>
        </p:nvSpPr>
        <p:spPr/>
        <p:txBody>
          <a:bodyPr/>
          <a:lstStyle/>
          <a:p>
            <a:r>
              <a:rPr lang="en-US"/>
              <a:t>JSM Portland 2024</a:t>
            </a:r>
          </a:p>
        </p:txBody>
      </p:sp>
    </p:spTree>
    <p:extLst>
      <p:ext uri="{BB962C8B-B14F-4D97-AF65-F5344CB8AC3E}">
        <p14:creationId xmlns:p14="http://schemas.microsoft.com/office/powerpoint/2010/main" val="1821304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194A52-C540-FECE-9436-9AC0D4BCAA96}"/>
              </a:ext>
            </a:extLst>
          </p:cNvPr>
          <p:cNvSpPr>
            <a:spLocks noGrp="1"/>
          </p:cNvSpPr>
          <p:nvPr>
            <p:ph type="title"/>
          </p:nvPr>
        </p:nvSpPr>
        <p:spPr/>
        <p:txBody>
          <a:bodyPr/>
          <a:lstStyle/>
          <a:p>
            <a:r>
              <a:rPr lang="en-US" dirty="0"/>
              <a:t>Mortality profiles </a:t>
            </a:r>
          </a:p>
        </p:txBody>
      </p:sp>
      <p:sp>
        <p:nvSpPr>
          <p:cNvPr id="2" name="Footer Placeholder 1">
            <a:extLst>
              <a:ext uri="{FF2B5EF4-FFF2-40B4-BE49-F238E27FC236}">
                <a16:creationId xmlns:a16="http://schemas.microsoft.com/office/drawing/2014/main" id="{9DD33FF0-2408-C6BC-E002-23F210757C2C}"/>
              </a:ext>
            </a:extLst>
          </p:cNvPr>
          <p:cNvSpPr>
            <a:spLocks noGrp="1"/>
          </p:cNvSpPr>
          <p:nvPr>
            <p:ph type="ftr" sz="quarter" idx="11"/>
          </p:nvPr>
        </p:nvSpPr>
        <p:spPr/>
        <p:txBody>
          <a:bodyPr/>
          <a:lstStyle/>
          <a:p>
            <a:r>
              <a:rPr lang="en-US"/>
              <a:t>JSM Portland 2024</a:t>
            </a:r>
          </a:p>
        </p:txBody>
      </p:sp>
      <p:pic>
        <p:nvPicPr>
          <p:cNvPr id="6" name="Picture 5" descr="A graph of cases of a number of cases&#10;&#10;Description automatically generated with medium confidence">
            <a:extLst>
              <a:ext uri="{FF2B5EF4-FFF2-40B4-BE49-F238E27FC236}">
                <a16:creationId xmlns:a16="http://schemas.microsoft.com/office/drawing/2014/main" id="{81056A69-524B-AA96-29F2-FACD986B54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49" y="1457325"/>
            <a:ext cx="4810125" cy="4800600"/>
          </a:xfrm>
          <a:prstGeom prst="rect">
            <a:avLst/>
          </a:prstGeom>
        </p:spPr>
      </p:pic>
      <p:pic>
        <p:nvPicPr>
          <p:cNvPr id="12" name="Picture 11" descr="A group of graphs showing the results of a new death">
            <a:extLst>
              <a:ext uri="{FF2B5EF4-FFF2-40B4-BE49-F238E27FC236}">
                <a16:creationId xmlns:a16="http://schemas.microsoft.com/office/drawing/2014/main" id="{56611332-30C2-B81D-BA9F-37E674DEE9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8472" y="1457325"/>
            <a:ext cx="6700838" cy="4800600"/>
          </a:xfrm>
          <a:prstGeom prst="rect">
            <a:avLst/>
          </a:prstGeom>
        </p:spPr>
      </p:pic>
    </p:spTree>
    <p:extLst>
      <p:ext uri="{BB962C8B-B14F-4D97-AF65-F5344CB8AC3E}">
        <p14:creationId xmlns:p14="http://schemas.microsoft.com/office/powerpoint/2010/main" val="2558615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1EA77-70FC-A312-05DC-0E95A5CCBB6C}"/>
              </a:ext>
            </a:extLst>
          </p:cNvPr>
          <p:cNvSpPr>
            <a:spLocks noGrp="1"/>
          </p:cNvSpPr>
          <p:nvPr>
            <p:ph type="title"/>
          </p:nvPr>
        </p:nvSpPr>
        <p:spPr/>
        <p:txBody>
          <a:bodyPr>
            <a:normAutofit fontScale="90000"/>
          </a:bodyPr>
          <a:lstStyle/>
          <a:p>
            <a:r>
              <a:rPr lang="en-US" dirty="0"/>
              <a:t>Counterfactual prediction </a:t>
            </a:r>
            <a:br>
              <a:rPr lang="en-US" dirty="0"/>
            </a:br>
            <a:r>
              <a:rPr lang="en-US" dirty="0"/>
              <a:t>from population proportion (G65) </a:t>
            </a:r>
          </a:p>
        </p:txBody>
      </p:sp>
      <p:sp>
        <p:nvSpPr>
          <p:cNvPr id="3" name="Footer Placeholder 2">
            <a:extLst>
              <a:ext uri="{FF2B5EF4-FFF2-40B4-BE49-F238E27FC236}">
                <a16:creationId xmlns:a16="http://schemas.microsoft.com/office/drawing/2014/main" id="{615A2A1C-386E-BB00-5824-CFBB0FB5015B}"/>
              </a:ext>
            </a:extLst>
          </p:cNvPr>
          <p:cNvSpPr>
            <a:spLocks noGrp="1"/>
          </p:cNvSpPr>
          <p:nvPr>
            <p:ph type="ftr" sz="quarter" idx="11"/>
          </p:nvPr>
        </p:nvSpPr>
        <p:spPr/>
        <p:txBody>
          <a:bodyPr/>
          <a:lstStyle/>
          <a:p>
            <a:r>
              <a:rPr lang="en-US"/>
              <a:t>JSM Portland 2024</a:t>
            </a:r>
          </a:p>
        </p:txBody>
      </p:sp>
      <p:graphicFrame>
        <p:nvGraphicFramePr>
          <p:cNvPr id="5" name="Object 4">
            <a:extLst>
              <a:ext uri="{FF2B5EF4-FFF2-40B4-BE49-F238E27FC236}">
                <a16:creationId xmlns:a16="http://schemas.microsoft.com/office/drawing/2014/main" id="{5FDC4526-75F1-9A67-E47A-1A67FC9EDEAB}"/>
              </a:ext>
            </a:extLst>
          </p:cNvPr>
          <p:cNvGraphicFramePr>
            <a:graphicFrameLocks noChangeAspect="1"/>
          </p:cNvGraphicFramePr>
          <p:nvPr>
            <p:extLst>
              <p:ext uri="{D42A27DB-BD31-4B8C-83A1-F6EECF244321}">
                <p14:modId xmlns:p14="http://schemas.microsoft.com/office/powerpoint/2010/main" val="2893007366"/>
              </p:ext>
            </p:extLst>
          </p:nvPr>
        </p:nvGraphicFramePr>
        <p:xfrm>
          <a:off x="2328862" y="2414058"/>
          <a:ext cx="6604209" cy="3015192"/>
        </p:xfrm>
        <a:graphic>
          <a:graphicData uri="http://schemas.openxmlformats.org/presentationml/2006/ole">
            <mc:AlternateContent xmlns:mc="http://schemas.openxmlformats.org/markup-compatibility/2006">
              <mc:Choice xmlns:v="urn:schemas-microsoft-com:vml" Requires="v">
                <p:oleObj name="Equation" r:id="rId2" imgW="1612800" imgH="736560" progId="Equation.DSMT4">
                  <p:embed/>
                </p:oleObj>
              </mc:Choice>
              <mc:Fallback>
                <p:oleObj name="Equation" r:id="rId2" imgW="1612800" imgH="736560" progId="Equation.DSMT4">
                  <p:embed/>
                  <p:pic>
                    <p:nvPicPr>
                      <p:cNvPr id="0" name=""/>
                      <p:cNvPicPr/>
                      <p:nvPr/>
                    </p:nvPicPr>
                    <p:blipFill>
                      <a:blip r:embed="rId3"/>
                      <a:stretch>
                        <a:fillRect/>
                      </a:stretch>
                    </p:blipFill>
                    <p:spPr>
                      <a:xfrm>
                        <a:off x="2328862" y="2414058"/>
                        <a:ext cx="6604209" cy="3015192"/>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782584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719FD-8202-385F-8B55-53C95F98791D}"/>
              </a:ext>
            </a:extLst>
          </p:cNvPr>
          <p:cNvSpPr>
            <a:spLocks noGrp="1"/>
          </p:cNvSpPr>
          <p:nvPr>
            <p:ph type="title"/>
          </p:nvPr>
        </p:nvSpPr>
        <p:spPr/>
        <p:txBody>
          <a:bodyPr>
            <a:normAutofit fontScale="90000"/>
          </a:bodyPr>
          <a:lstStyle/>
          <a:p>
            <a:r>
              <a:rPr lang="en-US" dirty="0"/>
              <a:t>Population proportions (&gt;65)  across states </a:t>
            </a:r>
          </a:p>
        </p:txBody>
      </p:sp>
      <p:sp>
        <p:nvSpPr>
          <p:cNvPr id="3" name="Footer Placeholder 2">
            <a:extLst>
              <a:ext uri="{FF2B5EF4-FFF2-40B4-BE49-F238E27FC236}">
                <a16:creationId xmlns:a16="http://schemas.microsoft.com/office/drawing/2014/main" id="{51CE5B68-4A71-2EE4-ACE4-A21CD4CAC2BB}"/>
              </a:ext>
            </a:extLst>
          </p:cNvPr>
          <p:cNvSpPr>
            <a:spLocks noGrp="1"/>
          </p:cNvSpPr>
          <p:nvPr>
            <p:ph type="ftr" sz="quarter" idx="11"/>
          </p:nvPr>
        </p:nvSpPr>
        <p:spPr/>
        <p:txBody>
          <a:bodyPr/>
          <a:lstStyle/>
          <a:p>
            <a:r>
              <a:rPr lang="en-US"/>
              <a:t>JSM Portland 2024</a:t>
            </a:r>
          </a:p>
        </p:txBody>
      </p:sp>
      <p:pic>
        <p:nvPicPr>
          <p:cNvPr id="6" name="Picture 5" descr="A map of ohio with different states">
            <a:extLst>
              <a:ext uri="{FF2B5EF4-FFF2-40B4-BE49-F238E27FC236}">
                <a16:creationId xmlns:a16="http://schemas.microsoft.com/office/drawing/2014/main" id="{62CE4712-AC4D-F84D-CEE7-40CD8BFA79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1" y="2071688"/>
            <a:ext cx="3617774" cy="3610610"/>
          </a:xfrm>
          <a:prstGeom prst="rect">
            <a:avLst/>
          </a:prstGeom>
        </p:spPr>
      </p:pic>
      <p:pic>
        <p:nvPicPr>
          <p:cNvPr id="8" name="Picture 7" descr="A map of the state of new jersey&#10;&#10;Description automatically generated">
            <a:extLst>
              <a:ext uri="{FF2B5EF4-FFF2-40B4-BE49-F238E27FC236}">
                <a16:creationId xmlns:a16="http://schemas.microsoft.com/office/drawing/2014/main" id="{77F3C192-4DE3-1EE2-F7B5-6E703FDAC7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3466" y="2071688"/>
            <a:ext cx="3617774" cy="3610610"/>
          </a:xfrm>
          <a:prstGeom prst="rect">
            <a:avLst/>
          </a:prstGeom>
        </p:spPr>
      </p:pic>
      <p:pic>
        <p:nvPicPr>
          <p:cNvPr id="10" name="Picture 9" descr="A map of the state of south carolina&#10;&#10;Description automatically generated">
            <a:extLst>
              <a:ext uri="{FF2B5EF4-FFF2-40B4-BE49-F238E27FC236}">
                <a16:creationId xmlns:a16="http://schemas.microsoft.com/office/drawing/2014/main" id="{9D3C1D22-5F25-6B61-E6B2-433A933A7F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8864" y="2071688"/>
            <a:ext cx="3617775" cy="3610611"/>
          </a:xfrm>
          <a:prstGeom prst="rect">
            <a:avLst/>
          </a:prstGeom>
        </p:spPr>
      </p:pic>
    </p:spTree>
    <p:extLst>
      <p:ext uri="{BB962C8B-B14F-4D97-AF65-F5344CB8AC3E}">
        <p14:creationId xmlns:p14="http://schemas.microsoft.com/office/powerpoint/2010/main" val="835489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CA73E-8102-EA5F-A77B-14FCD76D92F6}"/>
              </a:ext>
            </a:extLst>
          </p:cNvPr>
          <p:cNvSpPr>
            <a:spLocks noGrp="1"/>
          </p:cNvSpPr>
          <p:nvPr>
            <p:ph type="title"/>
          </p:nvPr>
        </p:nvSpPr>
        <p:spPr/>
        <p:txBody>
          <a:bodyPr/>
          <a:lstStyle/>
          <a:p>
            <a:r>
              <a:rPr lang="en-US" dirty="0"/>
              <a:t>Notes on SC DHEC data issues</a:t>
            </a:r>
          </a:p>
        </p:txBody>
      </p:sp>
      <p:sp>
        <p:nvSpPr>
          <p:cNvPr id="3" name="Content Placeholder 2">
            <a:extLst>
              <a:ext uri="{FF2B5EF4-FFF2-40B4-BE49-F238E27FC236}">
                <a16:creationId xmlns:a16="http://schemas.microsoft.com/office/drawing/2014/main" id="{701D14E1-8749-1A4B-159A-3C80C6472959}"/>
              </a:ext>
            </a:extLst>
          </p:cNvPr>
          <p:cNvSpPr>
            <a:spLocks noGrp="1"/>
          </p:cNvSpPr>
          <p:nvPr>
            <p:ph idx="1"/>
          </p:nvPr>
        </p:nvSpPr>
        <p:spPr/>
        <p:txBody>
          <a:bodyPr>
            <a:normAutofit/>
          </a:bodyPr>
          <a:lstStyle/>
          <a:p>
            <a:r>
              <a:rPr lang="en-US" sz="2400" dirty="0"/>
              <a:t>Data range 1-5 inclusive anonymized as Na</a:t>
            </a:r>
          </a:p>
          <a:p>
            <a:pPr lvl="1"/>
            <a:r>
              <a:rPr lang="en-US" sz="2200" dirty="0"/>
              <a:t>Required special imputation</a:t>
            </a:r>
          </a:p>
          <a:p>
            <a:r>
              <a:rPr lang="en-US" sz="2400" dirty="0"/>
              <a:t>Only monthly data supplied </a:t>
            </a:r>
          </a:p>
          <a:p>
            <a:r>
              <a:rPr lang="en-US" sz="2400" dirty="0"/>
              <a:t>Some counties had incomplete monthly data and, in some cases, extensive missingness</a:t>
            </a:r>
          </a:p>
          <a:p>
            <a:r>
              <a:rPr lang="en-US" sz="2400" dirty="0"/>
              <a:t>Main urban areas had most completeness.</a:t>
            </a:r>
          </a:p>
          <a:p>
            <a:r>
              <a:rPr lang="en-US" sz="2400" dirty="0"/>
              <a:t>Here we only used the 15 month periods (March 2020 – May 2021) and 13 counties which were complete for the 15 time periods.</a:t>
            </a:r>
          </a:p>
        </p:txBody>
      </p:sp>
      <p:sp>
        <p:nvSpPr>
          <p:cNvPr id="4" name="Footer Placeholder 3">
            <a:extLst>
              <a:ext uri="{FF2B5EF4-FFF2-40B4-BE49-F238E27FC236}">
                <a16:creationId xmlns:a16="http://schemas.microsoft.com/office/drawing/2014/main" id="{E132A5DC-2FB1-2AF8-7558-D2508A69E9EE}"/>
              </a:ext>
            </a:extLst>
          </p:cNvPr>
          <p:cNvSpPr>
            <a:spLocks noGrp="1"/>
          </p:cNvSpPr>
          <p:nvPr>
            <p:ph type="ftr" sz="quarter" idx="11"/>
          </p:nvPr>
        </p:nvSpPr>
        <p:spPr/>
        <p:txBody>
          <a:bodyPr/>
          <a:lstStyle/>
          <a:p>
            <a:r>
              <a:rPr lang="en-US"/>
              <a:t>JSM Portland 2024</a:t>
            </a:r>
          </a:p>
        </p:txBody>
      </p:sp>
    </p:spTree>
    <p:extLst>
      <p:ext uri="{BB962C8B-B14F-4D97-AF65-F5344CB8AC3E}">
        <p14:creationId xmlns:p14="http://schemas.microsoft.com/office/powerpoint/2010/main" val="2136039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4FFE-8188-8B41-2311-7314F786122F}"/>
              </a:ext>
            </a:extLst>
          </p:cNvPr>
          <p:cNvSpPr>
            <a:spLocks noGrp="1"/>
          </p:cNvSpPr>
          <p:nvPr>
            <p:ph type="title"/>
          </p:nvPr>
        </p:nvSpPr>
        <p:spPr/>
        <p:txBody>
          <a:bodyPr/>
          <a:lstStyle/>
          <a:p>
            <a:r>
              <a:rPr lang="en-US" dirty="0"/>
              <a:t>Model fitting </a:t>
            </a:r>
          </a:p>
        </p:txBody>
      </p:sp>
      <p:sp>
        <p:nvSpPr>
          <p:cNvPr id="3" name="Content Placeholder 2">
            <a:extLst>
              <a:ext uri="{FF2B5EF4-FFF2-40B4-BE49-F238E27FC236}">
                <a16:creationId xmlns:a16="http://schemas.microsoft.com/office/drawing/2014/main" id="{C531446C-B43B-8099-9A2B-C19111E4F787}"/>
              </a:ext>
            </a:extLst>
          </p:cNvPr>
          <p:cNvSpPr>
            <a:spLocks noGrp="1"/>
          </p:cNvSpPr>
          <p:nvPr>
            <p:ph idx="1"/>
          </p:nvPr>
        </p:nvSpPr>
        <p:spPr/>
        <p:txBody>
          <a:bodyPr>
            <a:normAutofit/>
          </a:bodyPr>
          <a:lstStyle/>
          <a:p>
            <a:r>
              <a:rPr lang="en-US" sz="2400" dirty="0"/>
              <a:t>We fitted the main ST death models using </a:t>
            </a:r>
            <a:r>
              <a:rPr lang="en-US" sz="2400" dirty="0" err="1"/>
              <a:t>McMC</a:t>
            </a:r>
            <a:r>
              <a:rPr lang="en-US" sz="2400" dirty="0"/>
              <a:t> via Nimble software</a:t>
            </a:r>
          </a:p>
          <a:p>
            <a:r>
              <a:rPr lang="en-US" sz="2400" dirty="0"/>
              <a:t>The &gt;65 age strata was simulated as a latent field for the complete set of counties based on the weekly data </a:t>
            </a:r>
          </a:p>
          <a:p>
            <a:r>
              <a:rPr lang="en-US" sz="2400" dirty="0"/>
              <a:t>Once the model was fitted we extracted the posterior median counts from the samples. We ran single chains for 20K, with </a:t>
            </a:r>
            <a:r>
              <a:rPr lang="en-US" sz="2400" dirty="0" err="1"/>
              <a:t>burnins</a:t>
            </a:r>
            <a:r>
              <a:rPr lang="en-US" sz="2400" dirty="0"/>
              <a:t> of 15K  and sample size 5K. Convergence checked using </a:t>
            </a:r>
            <a:r>
              <a:rPr lang="en-US" sz="2400" dirty="0" err="1"/>
              <a:t>Geweke</a:t>
            </a:r>
            <a:r>
              <a:rPr lang="en-US" sz="2400" dirty="0"/>
              <a:t> diagnostics.</a:t>
            </a:r>
          </a:p>
          <a:p>
            <a:r>
              <a:rPr lang="en-US" sz="2400" dirty="0"/>
              <a:t>To match the SCDHEC monthly data we subsampled the weekly data and latent field and cumulated the counts into 15 month periods</a:t>
            </a:r>
          </a:p>
        </p:txBody>
      </p:sp>
      <p:sp>
        <p:nvSpPr>
          <p:cNvPr id="4" name="Footer Placeholder 3">
            <a:extLst>
              <a:ext uri="{FF2B5EF4-FFF2-40B4-BE49-F238E27FC236}">
                <a16:creationId xmlns:a16="http://schemas.microsoft.com/office/drawing/2014/main" id="{631864C0-AB59-C236-CFD4-62E595C7472B}"/>
              </a:ext>
            </a:extLst>
          </p:cNvPr>
          <p:cNvSpPr>
            <a:spLocks noGrp="1"/>
          </p:cNvSpPr>
          <p:nvPr>
            <p:ph type="ftr" sz="quarter" idx="11"/>
          </p:nvPr>
        </p:nvSpPr>
        <p:spPr/>
        <p:txBody>
          <a:bodyPr/>
          <a:lstStyle/>
          <a:p>
            <a:r>
              <a:rPr lang="en-US"/>
              <a:t>JSM Portland 2024</a:t>
            </a:r>
          </a:p>
        </p:txBody>
      </p:sp>
    </p:spTree>
    <p:extLst>
      <p:ext uri="{BB962C8B-B14F-4D97-AF65-F5344CB8AC3E}">
        <p14:creationId xmlns:p14="http://schemas.microsoft.com/office/powerpoint/2010/main" val="1937442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A455-5CD1-7654-6522-C47CDFE40A60}"/>
              </a:ext>
            </a:extLst>
          </p:cNvPr>
          <p:cNvSpPr>
            <a:spLocks noGrp="1"/>
          </p:cNvSpPr>
          <p:nvPr>
            <p:ph type="title"/>
          </p:nvPr>
        </p:nvSpPr>
        <p:spPr/>
        <p:txBody>
          <a:bodyPr>
            <a:normAutofit fontScale="90000"/>
          </a:bodyPr>
          <a:lstStyle/>
          <a:p>
            <a:r>
              <a:rPr lang="en-US" dirty="0"/>
              <a:t>Results: focus on SC only as  DHEC age data is available for comparison</a:t>
            </a:r>
          </a:p>
        </p:txBody>
      </p:sp>
      <p:sp>
        <p:nvSpPr>
          <p:cNvPr id="3" name="Footer Placeholder 2">
            <a:extLst>
              <a:ext uri="{FF2B5EF4-FFF2-40B4-BE49-F238E27FC236}">
                <a16:creationId xmlns:a16="http://schemas.microsoft.com/office/drawing/2014/main" id="{88F67E9F-2D6E-B6CA-DD99-5A809583D2A8}"/>
              </a:ext>
            </a:extLst>
          </p:cNvPr>
          <p:cNvSpPr>
            <a:spLocks noGrp="1"/>
          </p:cNvSpPr>
          <p:nvPr>
            <p:ph type="ftr" sz="quarter" idx="11"/>
          </p:nvPr>
        </p:nvSpPr>
        <p:spPr/>
        <p:txBody>
          <a:bodyPr/>
          <a:lstStyle/>
          <a:p>
            <a:r>
              <a:rPr lang="en-US"/>
              <a:t>JSM Portland 2024</a:t>
            </a:r>
          </a:p>
        </p:txBody>
      </p:sp>
      <p:pic>
        <p:nvPicPr>
          <p:cNvPr id="6" name="Picture 5" descr="A graph of death statistics&#10;&#10;Description automatically generated">
            <a:extLst>
              <a:ext uri="{FF2B5EF4-FFF2-40B4-BE49-F238E27FC236}">
                <a16:creationId xmlns:a16="http://schemas.microsoft.com/office/drawing/2014/main" id="{A4521D41-DA26-4682-06E0-20AA9B4EED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1" y="2138998"/>
            <a:ext cx="4026889" cy="4018915"/>
          </a:xfrm>
          <a:prstGeom prst="rect">
            <a:avLst/>
          </a:prstGeom>
        </p:spPr>
      </p:pic>
      <p:pic>
        <p:nvPicPr>
          <p:cNvPr id="8" name="Picture 7" descr="A graph of death count&#10;&#10;Description automatically generated">
            <a:extLst>
              <a:ext uri="{FF2B5EF4-FFF2-40B4-BE49-F238E27FC236}">
                <a16:creationId xmlns:a16="http://schemas.microsoft.com/office/drawing/2014/main" id="{13BA1F31-EA6C-A39A-73A9-FC4DF2C99A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6425" y="1858001"/>
            <a:ext cx="4308444" cy="4299912"/>
          </a:xfrm>
          <a:prstGeom prst="rect">
            <a:avLst/>
          </a:prstGeom>
        </p:spPr>
      </p:pic>
    </p:spTree>
    <p:extLst>
      <p:ext uri="{BB962C8B-B14F-4D97-AF65-F5344CB8AC3E}">
        <p14:creationId xmlns:p14="http://schemas.microsoft.com/office/powerpoint/2010/main" val="2863530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3FF78-BCE0-51B3-6FE6-55340EB54292}"/>
              </a:ext>
            </a:extLst>
          </p:cNvPr>
          <p:cNvSpPr>
            <a:spLocks noGrp="1"/>
          </p:cNvSpPr>
          <p:nvPr>
            <p:ph type="title"/>
          </p:nvPr>
        </p:nvSpPr>
        <p:spPr/>
        <p:txBody>
          <a:bodyPr/>
          <a:lstStyle/>
          <a:p>
            <a:r>
              <a:rPr lang="en-US" dirty="0"/>
              <a:t>Aitken to Florence profiles</a:t>
            </a:r>
          </a:p>
        </p:txBody>
      </p:sp>
      <p:sp>
        <p:nvSpPr>
          <p:cNvPr id="3" name="Footer Placeholder 2">
            <a:extLst>
              <a:ext uri="{FF2B5EF4-FFF2-40B4-BE49-F238E27FC236}">
                <a16:creationId xmlns:a16="http://schemas.microsoft.com/office/drawing/2014/main" id="{6EEB4CD2-2D89-5FB9-3228-1FC31428AA73}"/>
              </a:ext>
            </a:extLst>
          </p:cNvPr>
          <p:cNvSpPr>
            <a:spLocks noGrp="1"/>
          </p:cNvSpPr>
          <p:nvPr>
            <p:ph type="ftr" sz="quarter" idx="11"/>
          </p:nvPr>
        </p:nvSpPr>
        <p:spPr/>
        <p:txBody>
          <a:bodyPr/>
          <a:lstStyle/>
          <a:p>
            <a:r>
              <a:rPr lang="en-US"/>
              <a:t>JSM Portland 2024</a:t>
            </a:r>
          </a:p>
        </p:txBody>
      </p:sp>
      <p:pic>
        <p:nvPicPr>
          <p:cNvPr id="4" name="Picture 3" descr="A group of graphs with numbers and lines&#10;&#10;Description automatically generated">
            <a:extLst>
              <a:ext uri="{FF2B5EF4-FFF2-40B4-BE49-F238E27FC236}">
                <a16:creationId xmlns:a16="http://schemas.microsoft.com/office/drawing/2014/main" id="{F4E11A41-69CD-E259-F6EF-1C795D2C5C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1853248"/>
            <a:ext cx="11620500" cy="4800600"/>
          </a:xfrm>
          <a:prstGeom prst="rect">
            <a:avLst/>
          </a:prstGeom>
        </p:spPr>
      </p:pic>
    </p:spTree>
    <p:extLst>
      <p:ext uri="{BB962C8B-B14F-4D97-AF65-F5344CB8AC3E}">
        <p14:creationId xmlns:p14="http://schemas.microsoft.com/office/powerpoint/2010/main" val="3300969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7C6A2-4D94-2C14-32EE-DFBB18574806}"/>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F94A9148-DD3B-F60A-AA51-6F8DF6AECE67}"/>
              </a:ext>
            </a:extLst>
          </p:cNvPr>
          <p:cNvSpPr>
            <a:spLocks noGrp="1"/>
          </p:cNvSpPr>
          <p:nvPr>
            <p:ph idx="1"/>
          </p:nvPr>
        </p:nvSpPr>
        <p:spPr>
          <a:xfrm>
            <a:off x="1103312" y="1485900"/>
            <a:ext cx="8946541" cy="4762499"/>
          </a:xfrm>
        </p:spPr>
        <p:txBody>
          <a:bodyPr>
            <a:normAutofit/>
          </a:bodyPr>
          <a:lstStyle/>
          <a:p>
            <a:r>
              <a:rPr lang="en-US" sz="2400" dirty="0"/>
              <a:t>Various examples of Covid-19 modeling during the pandemic: many based on time series only </a:t>
            </a:r>
          </a:p>
          <a:p>
            <a:r>
              <a:rPr lang="en-US" sz="2400" dirty="0"/>
              <a:t>A few SIR-type models but not spatial</a:t>
            </a:r>
          </a:p>
          <a:p>
            <a:r>
              <a:rPr lang="en-US" sz="2400" dirty="0"/>
              <a:t>Few examples of space-time modeling, even when Covid-19 is clearly spatial in its spread</a:t>
            </a:r>
          </a:p>
          <a:p>
            <a:r>
              <a:rPr lang="en-US" sz="2400" dirty="0"/>
              <a:t>Some exceptions: </a:t>
            </a:r>
          </a:p>
          <a:p>
            <a:pPr lvl="1"/>
            <a:r>
              <a:rPr lang="en-US" sz="2200" dirty="0" err="1"/>
              <a:t>Awwad</a:t>
            </a:r>
            <a:r>
              <a:rPr lang="en-US" sz="2200" dirty="0"/>
              <a:t> FA, et al (2021)  </a:t>
            </a:r>
            <a:r>
              <a:rPr lang="en-US" sz="2200" dirty="0" err="1"/>
              <a:t>PLoS</a:t>
            </a:r>
            <a:r>
              <a:rPr lang="en-US" sz="2200" dirty="0"/>
              <a:t> ONE 16(4)</a:t>
            </a:r>
          </a:p>
          <a:p>
            <a:pPr lvl="1"/>
            <a:r>
              <a:rPr lang="en-US" sz="2200" dirty="0"/>
              <a:t>Sartorius, B., et al (2021) Nature Sci Rep 11, </a:t>
            </a:r>
          </a:p>
          <a:p>
            <a:pPr lvl="1"/>
            <a:r>
              <a:rPr lang="it-IT" sz="2200" dirty="0"/>
              <a:t>Nazia, N.et al (2022). Nature Sci Rep 12, 9369.</a:t>
            </a:r>
          </a:p>
          <a:p>
            <a:pPr lvl="1"/>
            <a:r>
              <a:rPr lang="en-US" sz="2400" dirty="0"/>
              <a:t>Lawson AB, Kim J.(2022). </a:t>
            </a:r>
            <a:r>
              <a:rPr lang="en-US" sz="2400" dirty="0" err="1"/>
              <a:t>PLoS</a:t>
            </a:r>
            <a:r>
              <a:rPr lang="en-US" sz="2400" dirty="0"/>
              <a:t> One 17(12)</a:t>
            </a:r>
            <a:endParaRPr lang="en-US" sz="2200" dirty="0"/>
          </a:p>
        </p:txBody>
      </p:sp>
      <p:sp>
        <p:nvSpPr>
          <p:cNvPr id="4" name="Footer Placeholder 3">
            <a:extLst>
              <a:ext uri="{FF2B5EF4-FFF2-40B4-BE49-F238E27FC236}">
                <a16:creationId xmlns:a16="http://schemas.microsoft.com/office/drawing/2014/main" id="{CCE2CFA5-AEC0-FF69-B10B-A21D4806076A}"/>
              </a:ext>
            </a:extLst>
          </p:cNvPr>
          <p:cNvSpPr>
            <a:spLocks noGrp="1"/>
          </p:cNvSpPr>
          <p:nvPr>
            <p:ph type="ftr" sz="quarter" idx="11"/>
          </p:nvPr>
        </p:nvSpPr>
        <p:spPr/>
        <p:txBody>
          <a:bodyPr/>
          <a:lstStyle/>
          <a:p>
            <a:r>
              <a:rPr lang="en-US"/>
              <a:t>JSM Portland 2024</a:t>
            </a:r>
          </a:p>
        </p:txBody>
      </p:sp>
    </p:spTree>
    <p:extLst>
      <p:ext uri="{BB962C8B-B14F-4D97-AF65-F5344CB8AC3E}">
        <p14:creationId xmlns:p14="http://schemas.microsoft.com/office/powerpoint/2010/main" val="3770432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DB838-42A0-F1CA-8F44-438D5E466D96}"/>
              </a:ext>
            </a:extLst>
          </p:cNvPr>
          <p:cNvSpPr>
            <a:spLocks noGrp="1"/>
          </p:cNvSpPr>
          <p:nvPr>
            <p:ph type="title"/>
          </p:nvPr>
        </p:nvSpPr>
        <p:spPr>
          <a:xfrm>
            <a:off x="646111" y="452718"/>
            <a:ext cx="9404723" cy="1004607"/>
          </a:xfrm>
        </p:spPr>
        <p:txBody>
          <a:bodyPr/>
          <a:lstStyle/>
          <a:p>
            <a:r>
              <a:rPr lang="en-US" dirty="0"/>
              <a:t>Greenville to York profiles</a:t>
            </a:r>
          </a:p>
        </p:txBody>
      </p:sp>
      <p:sp>
        <p:nvSpPr>
          <p:cNvPr id="3" name="Footer Placeholder 2">
            <a:extLst>
              <a:ext uri="{FF2B5EF4-FFF2-40B4-BE49-F238E27FC236}">
                <a16:creationId xmlns:a16="http://schemas.microsoft.com/office/drawing/2014/main" id="{8F011B43-9164-D93E-FDD9-B785DFF4E32E}"/>
              </a:ext>
            </a:extLst>
          </p:cNvPr>
          <p:cNvSpPr>
            <a:spLocks noGrp="1"/>
          </p:cNvSpPr>
          <p:nvPr>
            <p:ph type="ftr" sz="quarter" idx="11"/>
          </p:nvPr>
        </p:nvSpPr>
        <p:spPr/>
        <p:txBody>
          <a:bodyPr/>
          <a:lstStyle/>
          <a:p>
            <a:r>
              <a:rPr lang="en-US"/>
              <a:t>JSM Portland 2024</a:t>
            </a:r>
          </a:p>
        </p:txBody>
      </p:sp>
      <p:pic>
        <p:nvPicPr>
          <p:cNvPr id="4" name="Picture 3" descr="A group of graphs showing different types of data&#10;&#10;Description automatically generated with medium confidence">
            <a:extLst>
              <a:ext uri="{FF2B5EF4-FFF2-40B4-BE49-F238E27FC236}">
                <a16:creationId xmlns:a16="http://schemas.microsoft.com/office/drawing/2014/main" id="{71F268F7-B99D-325E-BF03-6EE4F17EE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5" y="1757362"/>
            <a:ext cx="11487150" cy="4800600"/>
          </a:xfrm>
          <a:prstGeom prst="rect">
            <a:avLst/>
          </a:prstGeom>
        </p:spPr>
      </p:pic>
    </p:spTree>
    <p:extLst>
      <p:ext uri="{BB962C8B-B14F-4D97-AF65-F5344CB8AC3E}">
        <p14:creationId xmlns:p14="http://schemas.microsoft.com/office/powerpoint/2010/main" val="858852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B07F2-8574-404A-0902-56381B09199A}"/>
              </a:ext>
            </a:extLst>
          </p:cNvPr>
          <p:cNvSpPr>
            <a:spLocks noGrp="1"/>
          </p:cNvSpPr>
          <p:nvPr>
            <p:ph type="title"/>
          </p:nvPr>
        </p:nvSpPr>
        <p:spPr/>
        <p:txBody>
          <a:bodyPr>
            <a:normAutofit fontScale="90000"/>
          </a:bodyPr>
          <a:lstStyle/>
          <a:p>
            <a:r>
              <a:rPr lang="en-US" dirty="0"/>
              <a:t>Count difference plots: Aitken to Florence</a:t>
            </a:r>
          </a:p>
        </p:txBody>
      </p:sp>
      <p:sp>
        <p:nvSpPr>
          <p:cNvPr id="3" name="Footer Placeholder 2">
            <a:extLst>
              <a:ext uri="{FF2B5EF4-FFF2-40B4-BE49-F238E27FC236}">
                <a16:creationId xmlns:a16="http://schemas.microsoft.com/office/drawing/2014/main" id="{6A58EE54-2681-70D3-02A3-6054D1C24653}"/>
              </a:ext>
            </a:extLst>
          </p:cNvPr>
          <p:cNvSpPr>
            <a:spLocks noGrp="1"/>
          </p:cNvSpPr>
          <p:nvPr>
            <p:ph type="ftr" sz="quarter" idx="11"/>
          </p:nvPr>
        </p:nvSpPr>
        <p:spPr/>
        <p:txBody>
          <a:bodyPr/>
          <a:lstStyle/>
          <a:p>
            <a:r>
              <a:rPr lang="en-US"/>
              <a:t>JSM Portland 2024</a:t>
            </a:r>
          </a:p>
        </p:txBody>
      </p:sp>
      <p:pic>
        <p:nvPicPr>
          <p:cNvPr id="4" name="Picture 3" descr="A group of graphs showing different types of data&#10;&#10;Description automatically generated">
            <a:extLst>
              <a:ext uri="{FF2B5EF4-FFF2-40B4-BE49-F238E27FC236}">
                <a16:creationId xmlns:a16="http://schemas.microsoft.com/office/drawing/2014/main" id="{BD7122F6-D2D7-716C-0972-FB048E3279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914" y="1806559"/>
            <a:ext cx="10286094" cy="4297357"/>
          </a:xfrm>
          <a:prstGeom prst="rect">
            <a:avLst/>
          </a:prstGeom>
        </p:spPr>
      </p:pic>
    </p:spTree>
    <p:extLst>
      <p:ext uri="{BB962C8B-B14F-4D97-AF65-F5344CB8AC3E}">
        <p14:creationId xmlns:p14="http://schemas.microsoft.com/office/powerpoint/2010/main" val="1681495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0214C-CA6A-8ABE-A195-9410F159395A}"/>
              </a:ext>
            </a:extLst>
          </p:cNvPr>
          <p:cNvSpPr>
            <a:spLocks noGrp="1"/>
          </p:cNvSpPr>
          <p:nvPr>
            <p:ph type="title"/>
          </p:nvPr>
        </p:nvSpPr>
        <p:spPr/>
        <p:txBody>
          <a:bodyPr/>
          <a:lstStyle/>
          <a:p>
            <a:r>
              <a:rPr lang="en-US" dirty="0"/>
              <a:t>Count difference: Greenville to York</a:t>
            </a:r>
          </a:p>
        </p:txBody>
      </p:sp>
      <p:sp>
        <p:nvSpPr>
          <p:cNvPr id="3" name="Footer Placeholder 2">
            <a:extLst>
              <a:ext uri="{FF2B5EF4-FFF2-40B4-BE49-F238E27FC236}">
                <a16:creationId xmlns:a16="http://schemas.microsoft.com/office/drawing/2014/main" id="{A5CBE314-84A5-BA4D-5DD4-41FB61F70485}"/>
              </a:ext>
            </a:extLst>
          </p:cNvPr>
          <p:cNvSpPr>
            <a:spLocks noGrp="1"/>
          </p:cNvSpPr>
          <p:nvPr>
            <p:ph type="ftr" sz="quarter" idx="11"/>
          </p:nvPr>
        </p:nvSpPr>
        <p:spPr/>
        <p:txBody>
          <a:bodyPr/>
          <a:lstStyle/>
          <a:p>
            <a:r>
              <a:rPr lang="en-US"/>
              <a:t>JSM Portland 2024</a:t>
            </a:r>
          </a:p>
        </p:txBody>
      </p:sp>
      <p:pic>
        <p:nvPicPr>
          <p:cNvPr id="4" name="Picture 3" descr="A group of graphs showing different types of data&#10;&#10;Description automatically generated with medium confidence">
            <a:extLst>
              <a:ext uri="{FF2B5EF4-FFF2-40B4-BE49-F238E27FC236}">
                <a16:creationId xmlns:a16="http://schemas.microsoft.com/office/drawing/2014/main" id="{B4272BD0-B389-F30D-5BE6-3B3A379B05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3174" y="2137558"/>
            <a:ext cx="10079738" cy="4267724"/>
          </a:xfrm>
          <a:prstGeom prst="rect">
            <a:avLst/>
          </a:prstGeom>
        </p:spPr>
      </p:pic>
    </p:spTree>
    <p:extLst>
      <p:ext uri="{BB962C8B-B14F-4D97-AF65-F5344CB8AC3E}">
        <p14:creationId xmlns:p14="http://schemas.microsoft.com/office/powerpoint/2010/main" val="124837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857E6-4038-CDF9-81E7-E4041EC98CA4}"/>
              </a:ext>
            </a:extLst>
          </p:cNvPr>
          <p:cNvSpPr>
            <a:spLocks noGrp="1"/>
          </p:cNvSpPr>
          <p:nvPr>
            <p:ph type="title"/>
          </p:nvPr>
        </p:nvSpPr>
        <p:spPr>
          <a:xfrm>
            <a:off x="646111" y="452718"/>
            <a:ext cx="9404723" cy="972321"/>
          </a:xfrm>
        </p:spPr>
        <p:txBody>
          <a:bodyPr/>
          <a:lstStyle/>
          <a:p>
            <a:r>
              <a:rPr lang="en-US" dirty="0"/>
              <a:t>Count differences</a:t>
            </a:r>
          </a:p>
        </p:txBody>
      </p:sp>
      <p:sp>
        <p:nvSpPr>
          <p:cNvPr id="3" name="Footer Placeholder 2">
            <a:extLst>
              <a:ext uri="{FF2B5EF4-FFF2-40B4-BE49-F238E27FC236}">
                <a16:creationId xmlns:a16="http://schemas.microsoft.com/office/drawing/2014/main" id="{7AF2A10F-FA76-7BDB-A003-DA74522B6B99}"/>
              </a:ext>
            </a:extLst>
          </p:cNvPr>
          <p:cNvSpPr>
            <a:spLocks noGrp="1"/>
          </p:cNvSpPr>
          <p:nvPr>
            <p:ph type="ftr" sz="quarter" idx="11"/>
          </p:nvPr>
        </p:nvSpPr>
        <p:spPr/>
        <p:txBody>
          <a:bodyPr/>
          <a:lstStyle/>
          <a:p>
            <a:r>
              <a:rPr lang="en-US"/>
              <a:t>JSM Portland 2024</a:t>
            </a:r>
          </a:p>
        </p:txBody>
      </p:sp>
      <p:graphicFrame>
        <p:nvGraphicFramePr>
          <p:cNvPr id="10" name="Table 9">
            <a:extLst>
              <a:ext uri="{FF2B5EF4-FFF2-40B4-BE49-F238E27FC236}">
                <a16:creationId xmlns:a16="http://schemas.microsoft.com/office/drawing/2014/main" id="{99CC4B57-0F8C-8E72-99BE-DFE3DAD42F83}"/>
              </a:ext>
            </a:extLst>
          </p:cNvPr>
          <p:cNvGraphicFramePr>
            <a:graphicFrameLocks noGrp="1"/>
          </p:cNvGraphicFramePr>
          <p:nvPr>
            <p:extLst>
              <p:ext uri="{D42A27DB-BD31-4B8C-83A1-F6EECF244321}">
                <p14:modId xmlns:p14="http://schemas.microsoft.com/office/powerpoint/2010/main" val="926493783"/>
              </p:ext>
            </p:extLst>
          </p:nvPr>
        </p:nvGraphicFramePr>
        <p:xfrm>
          <a:off x="645735" y="1662545"/>
          <a:ext cx="10279568" cy="4417616"/>
        </p:xfrm>
        <a:graphic>
          <a:graphicData uri="http://schemas.openxmlformats.org/drawingml/2006/table">
            <a:tbl>
              <a:tblPr/>
              <a:tblGrid>
                <a:gridCol w="766343">
                  <a:extLst>
                    <a:ext uri="{9D8B030D-6E8A-4147-A177-3AD203B41FA5}">
                      <a16:colId xmlns:a16="http://schemas.microsoft.com/office/drawing/2014/main" val="3514415213"/>
                    </a:ext>
                  </a:extLst>
                </a:gridCol>
                <a:gridCol w="634215">
                  <a:extLst>
                    <a:ext uri="{9D8B030D-6E8A-4147-A177-3AD203B41FA5}">
                      <a16:colId xmlns:a16="http://schemas.microsoft.com/office/drawing/2014/main" val="1924417665"/>
                    </a:ext>
                  </a:extLst>
                </a:gridCol>
                <a:gridCol w="634215">
                  <a:extLst>
                    <a:ext uri="{9D8B030D-6E8A-4147-A177-3AD203B41FA5}">
                      <a16:colId xmlns:a16="http://schemas.microsoft.com/office/drawing/2014/main" val="192503682"/>
                    </a:ext>
                  </a:extLst>
                </a:gridCol>
                <a:gridCol w="634215">
                  <a:extLst>
                    <a:ext uri="{9D8B030D-6E8A-4147-A177-3AD203B41FA5}">
                      <a16:colId xmlns:a16="http://schemas.microsoft.com/office/drawing/2014/main" val="3162935540"/>
                    </a:ext>
                  </a:extLst>
                </a:gridCol>
                <a:gridCol w="634215">
                  <a:extLst>
                    <a:ext uri="{9D8B030D-6E8A-4147-A177-3AD203B41FA5}">
                      <a16:colId xmlns:a16="http://schemas.microsoft.com/office/drawing/2014/main" val="4105344706"/>
                    </a:ext>
                  </a:extLst>
                </a:gridCol>
                <a:gridCol w="634215">
                  <a:extLst>
                    <a:ext uri="{9D8B030D-6E8A-4147-A177-3AD203B41FA5}">
                      <a16:colId xmlns:a16="http://schemas.microsoft.com/office/drawing/2014/main" val="3295540250"/>
                    </a:ext>
                  </a:extLst>
                </a:gridCol>
                <a:gridCol w="634215">
                  <a:extLst>
                    <a:ext uri="{9D8B030D-6E8A-4147-A177-3AD203B41FA5}">
                      <a16:colId xmlns:a16="http://schemas.microsoft.com/office/drawing/2014/main" val="2120473880"/>
                    </a:ext>
                  </a:extLst>
                </a:gridCol>
                <a:gridCol w="634215">
                  <a:extLst>
                    <a:ext uri="{9D8B030D-6E8A-4147-A177-3AD203B41FA5}">
                      <a16:colId xmlns:a16="http://schemas.microsoft.com/office/drawing/2014/main" val="970044102"/>
                    </a:ext>
                  </a:extLst>
                </a:gridCol>
                <a:gridCol w="634215">
                  <a:extLst>
                    <a:ext uri="{9D8B030D-6E8A-4147-A177-3AD203B41FA5}">
                      <a16:colId xmlns:a16="http://schemas.microsoft.com/office/drawing/2014/main" val="3628226843"/>
                    </a:ext>
                  </a:extLst>
                </a:gridCol>
                <a:gridCol w="634215">
                  <a:extLst>
                    <a:ext uri="{9D8B030D-6E8A-4147-A177-3AD203B41FA5}">
                      <a16:colId xmlns:a16="http://schemas.microsoft.com/office/drawing/2014/main" val="3886484693"/>
                    </a:ext>
                  </a:extLst>
                </a:gridCol>
                <a:gridCol w="634215">
                  <a:extLst>
                    <a:ext uri="{9D8B030D-6E8A-4147-A177-3AD203B41FA5}">
                      <a16:colId xmlns:a16="http://schemas.microsoft.com/office/drawing/2014/main" val="1362573383"/>
                    </a:ext>
                  </a:extLst>
                </a:gridCol>
                <a:gridCol w="634215">
                  <a:extLst>
                    <a:ext uri="{9D8B030D-6E8A-4147-A177-3AD203B41FA5}">
                      <a16:colId xmlns:a16="http://schemas.microsoft.com/office/drawing/2014/main" val="1373827702"/>
                    </a:ext>
                  </a:extLst>
                </a:gridCol>
                <a:gridCol w="634215">
                  <a:extLst>
                    <a:ext uri="{9D8B030D-6E8A-4147-A177-3AD203B41FA5}">
                      <a16:colId xmlns:a16="http://schemas.microsoft.com/office/drawing/2014/main" val="1423467206"/>
                    </a:ext>
                  </a:extLst>
                </a:gridCol>
                <a:gridCol w="634215">
                  <a:extLst>
                    <a:ext uri="{9D8B030D-6E8A-4147-A177-3AD203B41FA5}">
                      <a16:colId xmlns:a16="http://schemas.microsoft.com/office/drawing/2014/main" val="4105735408"/>
                    </a:ext>
                  </a:extLst>
                </a:gridCol>
                <a:gridCol w="634215">
                  <a:extLst>
                    <a:ext uri="{9D8B030D-6E8A-4147-A177-3AD203B41FA5}">
                      <a16:colId xmlns:a16="http://schemas.microsoft.com/office/drawing/2014/main" val="2924611126"/>
                    </a:ext>
                  </a:extLst>
                </a:gridCol>
                <a:gridCol w="634215">
                  <a:extLst>
                    <a:ext uri="{9D8B030D-6E8A-4147-A177-3AD203B41FA5}">
                      <a16:colId xmlns:a16="http://schemas.microsoft.com/office/drawing/2014/main" val="4229359701"/>
                    </a:ext>
                  </a:extLst>
                </a:gridCol>
              </a:tblGrid>
              <a:tr h="315544">
                <a:tc>
                  <a:txBody>
                    <a:bodyPr/>
                    <a:lstStyle/>
                    <a:p>
                      <a:pPr algn="l" fontAlgn="b"/>
                      <a:r>
                        <a:rPr lang="en-US" sz="1000" b="0" i="0" u="none" strike="noStrike">
                          <a:solidFill>
                            <a:srgbClr val="000000"/>
                          </a:solidFill>
                          <a:effectLst/>
                          <a:latin typeface="Calibri" panose="020F0502020204030204" pitchFamily="34" charset="0"/>
                        </a:rPr>
                        <a:t>County</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Mar-20</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Apr-20</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May-20</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Jun-20</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Jul-20</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Aug-20</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Sep-20</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Oct-20</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Nov-20</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Dec-20</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Jan-21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Feb-21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Mar-21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Apr-21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May-21</a:t>
                      </a:r>
                    </a:p>
                  </a:txBody>
                  <a:tcPr marL="5750" marR="5750" marT="5750" marB="0" anchor="b">
                    <a:lnL>
                      <a:noFill/>
                    </a:lnL>
                    <a:lnR>
                      <a:noFill/>
                    </a:lnR>
                    <a:lnT>
                      <a:noFill/>
                    </a:lnT>
                    <a:lnB>
                      <a:noFill/>
                    </a:lnB>
                    <a:solidFill>
                      <a:schemeClr val="tx1"/>
                    </a:solidFill>
                  </a:tcPr>
                </a:tc>
                <a:extLst>
                  <a:ext uri="{0D108BD9-81ED-4DB2-BD59-A6C34878D82A}">
                    <a16:rowId xmlns:a16="http://schemas.microsoft.com/office/drawing/2014/main" val="918191740"/>
                  </a:ext>
                </a:extLst>
              </a:tr>
              <a:tr h="315544">
                <a:tc>
                  <a:txBody>
                    <a:bodyPr/>
                    <a:lstStyle/>
                    <a:p>
                      <a:pPr algn="l" fontAlgn="b"/>
                      <a:r>
                        <a:rPr lang="en-US" sz="1000" b="0" i="0" u="none" strike="noStrike">
                          <a:solidFill>
                            <a:srgbClr val="000000"/>
                          </a:solidFill>
                          <a:effectLst/>
                          <a:latin typeface="Calibri" panose="020F0502020204030204" pitchFamily="34" charset="0"/>
                        </a:rPr>
                        <a:t>Aitken</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5</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4</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4</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9</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17</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0</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4</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16</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10</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-3</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4</a:t>
                      </a:r>
                    </a:p>
                  </a:txBody>
                  <a:tcPr marL="5750" marR="5750" marT="5750" marB="0" anchor="b">
                    <a:lnL>
                      <a:noFill/>
                    </a:lnL>
                    <a:lnR>
                      <a:noFill/>
                    </a:lnR>
                    <a:lnT>
                      <a:noFill/>
                    </a:lnT>
                    <a:lnB>
                      <a:noFill/>
                    </a:lnB>
                    <a:solidFill>
                      <a:schemeClr val="tx1"/>
                    </a:solidFill>
                  </a:tcPr>
                </a:tc>
                <a:extLst>
                  <a:ext uri="{0D108BD9-81ED-4DB2-BD59-A6C34878D82A}">
                    <a16:rowId xmlns:a16="http://schemas.microsoft.com/office/drawing/2014/main" val="2119891975"/>
                  </a:ext>
                </a:extLst>
              </a:tr>
              <a:tr h="315544">
                <a:tc>
                  <a:txBody>
                    <a:bodyPr/>
                    <a:lstStyle/>
                    <a:p>
                      <a:pPr algn="l" fontAlgn="b"/>
                      <a:r>
                        <a:rPr lang="en-US" sz="1000" b="0" i="0" u="none" strike="noStrike">
                          <a:solidFill>
                            <a:srgbClr val="000000"/>
                          </a:solidFill>
                          <a:effectLst/>
                          <a:latin typeface="Calibri" panose="020F0502020204030204" pitchFamily="34" charset="0"/>
                        </a:rPr>
                        <a:t>Anderson</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25</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35</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14</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29</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58</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3</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-8</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-6</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6</a:t>
                      </a:r>
                    </a:p>
                  </a:txBody>
                  <a:tcPr marL="5750" marR="5750" marT="5750" marB="0" anchor="b">
                    <a:lnL>
                      <a:noFill/>
                    </a:lnL>
                    <a:lnR>
                      <a:noFill/>
                    </a:lnR>
                    <a:lnT>
                      <a:noFill/>
                    </a:lnT>
                    <a:lnB>
                      <a:noFill/>
                    </a:lnB>
                    <a:solidFill>
                      <a:schemeClr val="tx1"/>
                    </a:solidFill>
                  </a:tcPr>
                </a:tc>
                <a:extLst>
                  <a:ext uri="{0D108BD9-81ED-4DB2-BD59-A6C34878D82A}">
                    <a16:rowId xmlns:a16="http://schemas.microsoft.com/office/drawing/2014/main" val="1645597761"/>
                  </a:ext>
                </a:extLst>
              </a:tr>
              <a:tr h="315544">
                <a:tc>
                  <a:txBody>
                    <a:bodyPr/>
                    <a:lstStyle/>
                    <a:p>
                      <a:pPr algn="l" fontAlgn="b"/>
                      <a:r>
                        <a:rPr lang="en-US" sz="1000" b="0" i="0" u="none" strike="noStrike">
                          <a:solidFill>
                            <a:srgbClr val="000000"/>
                          </a:solidFill>
                          <a:effectLst/>
                          <a:latin typeface="Calibri" panose="020F0502020204030204" pitchFamily="34" charset="0"/>
                        </a:rPr>
                        <a:t>Beaufort</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3</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16</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6</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6</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15</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14</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7</a:t>
                      </a:r>
                    </a:p>
                  </a:txBody>
                  <a:tcPr marL="5750" marR="5750" marT="5750" marB="0" anchor="b">
                    <a:lnL>
                      <a:noFill/>
                    </a:lnL>
                    <a:lnR>
                      <a:noFill/>
                    </a:lnR>
                    <a:lnT>
                      <a:noFill/>
                    </a:lnT>
                    <a:lnB>
                      <a:noFill/>
                    </a:lnB>
                    <a:solidFill>
                      <a:schemeClr val="tx1"/>
                    </a:solidFill>
                  </a:tcPr>
                </a:tc>
                <a:extLst>
                  <a:ext uri="{0D108BD9-81ED-4DB2-BD59-A6C34878D82A}">
                    <a16:rowId xmlns:a16="http://schemas.microsoft.com/office/drawing/2014/main" val="3709024350"/>
                  </a:ext>
                </a:extLst>
              </a:tr>
              <a:tr h="315544">
                <a:tc>
                  <a:txBody>
                    <a:bodyPr/>
                    <a:lstStyle/>
                    <a:p>
                      <a:pPr algn="l" fontAlgn="b"/>
                      <a:r>
                        <a:rPr lang="en-US" sz="1000" b="0" i="0" u="none" strike="noStrike">
                          <a:solidFill>
                            <a:srgbClr val="000000"/>
                          </a:solidFill>
                          <a:effectLst/>
                          <a:latin typeface="Calibri" panose="020F0502020204030204" pitchFamily="34" charset="0"/>
                        </a:rPr>
                        <a:t>Charleston</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5</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3</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5</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12</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52</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24</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8</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7</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54</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0</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-4</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-3</a:t>
                      </a:r>
                    </a:p>
                  </a:txBody>
                  <a:tcPr marL="5750" marR="5750" marT="5750" marB="0" anchor="b">
                    <a:lnL>
                      <a:noFill/>
                    </a:lnL>
                    <a:lnR>
                      <a:noFill/>
                    </a:lnR>
                    <a:lnT>
                      <a:noFill/>
                    </a:lnT>
                    <a:lnB>
                      <a:noFill/>
                    </a:lnB>
                    <a:solidFill>
                      <a:schemeClr val="tx1"/>
                    </a:solidFill>
                  </a:tcPr>
                </a:tc>
                <a:extLst>
                  <a:ext uri="{0D108BD9-81ED-4DB2-BD59-A6C34878D82A}">
                    <a16:rowId xmlns:a16="http://schemas.microsoft.com/office/drawing/2014/main" val="3809904205"/>
                  </a:ext>
                </a:extLst>
              </a:tr>
              <a:tr h="315544">
                <a:tc>
                  <a:txBody>
                    <a:bodyPr/>
                    <a:lstStyle/>
                    <a:p>
                      <a:pPr algn="l" fontAlgn="b"/>
                      <a:r>
                        <a:rPr lang="en-US" sz="1000" b="0" i="0" u="none" strike="noStrike">
                          <a:solidFill>
                            <a:srgbClr val="000000"/>
                          </a:solidFill>
                          <a:effectLst/>
                          <a:latin typeface="Calibri" panose="020F0502020204030204" pitchFamily="34" charset="0"/>
                        </a:rPr>
                        <a:t>Clarendon</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4</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3</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0</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0</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4</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-4</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3</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8</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3</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0</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7</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3</a:t>
                      </a:r>
                    </a:p>
                  </a:txBody>
                  <a:tcPr marL="5750" marR="5750" marT="5750" marB="0" anchor="b">
                    <a:lnL>
                      <a:noFill/>
                    </a:lnL>
                    <a:lnR>
                      <a:noFill/>
                    </a:lnR>
                    <a:lnT>
                      <a:noFill/>
                    </a:lnT>
                    <a:lnB>
                      <a:noFill/>
                    </a:lnB>
                    <a:solidFill>
                      <a:schemeClr val="tx1"/>
                    </a:solidFill>
                  </a:tcPr>
                </a:tc>
                <a:extLst>
                  <a:ext uri="{0D108BD9-81ED-4DB2-BD59-A6C34878D82A}">
                    <a16:rowId xmlns:a16="http://schemas.microsoft.com/office/drawing/2014/main" val="896210162"/>
                  </a:ext>
                </a:extLst>
              </a:tr>
              <a:tr h="315544">
                <a:tc>
                  <a:txBody>
                    <a:bodyPr/>
                    <a:lstStyle/>
                    <a:p>
                      <a:pPr algn="l" fontAlgn="b"/>
                      <a:r>
                        <a:rPr lang="en-US" sz="1000" b="0" i="0" u="none" strike="noStrike">
                          <a:solidFill>
                            <a:srgbClr val="000000"/>
                          </a:solidFill>
                          <a:effectLst/>
                          <a:latin typeface="Calibri" panose="020F0502020204030204" pitchFamily="34" charset="0"/>
                        </a:rPr>
                        <a:t>Florence</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5</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0</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10</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22</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0</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6</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6</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19</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30</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3</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-6</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5</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a:t>
                      </a:r>
                    </a:p>
                  </a:txBody>
                  <a:tcPr marL="5750" marR="5750" marT="5750" marB="0" anchor="b">
                    <a:lnL>
                      <a:noFill/>
                    </a:lnL>
                    <a:lnR>
                      <a:noFill/>
                    </a:lnR>
                    <a:lnT>
                      <a:noFill/>
                    </a:lnT>
                    <a:lnB>
                      <a:noFill/>
                    </a:lnB>
                    <a:solidFill>
                      <a:schemeClr val="tx1"/>
                    </a:solidFill>
                  </a:tcPr>
                </a:tc>
                <a:extLst>
                  <a:ext uri="{0D108BD9-81ED-4DB2-BD59-A6C34878D82A}">
                    <a16:rowId xmlns:a16="http://schemas.microsoft.com/office/drawing/2014/main" val="1283038639"/>
                  </a:ext>
                </a:extLst>
              </a:tr>
              <a:tr h="315544">
                <a:tc>
                  <a:txBody>
                    <a:bodyPr/>
                    <a:lstStyle/>
                    <a:p>
                      <a:pPr algn="l" fontAlgn="b"/>
                      <a:r>
                        <a:rPr lang="en-US" sz="1000" b="0" i="0" u="none" strike="noStrike">
                          <a:solidFill>
                            <a:srgbClr val="000000"/>
                          </a:solidFill>
                          <a:effectLst/>
                          <a:latin typeface="Calibri" panose="020F0502020204030204" pitchFamily="34" charset="0"/>
                        </a:rPr>
                        <a:t>Greenville</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5</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13</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6</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9</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34</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20</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17</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12</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24</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55</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103</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-10</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9</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0</a:t>
                      </a:r>
                    </a:p>
                  </a:txBody>
                  <a:tcPr marL="5750" marR="5750" marT="5750" marB="0" anchor="b">
                    <a:lnL>
                      <a:noFill/>
                    </a:lnL>
                    <a:lnR>
                      <a:noFill/>
                    </a:lnR>
                    <a:lnT>
                      <a:noFill/>
                    </a:lnT>
                    <a:lnB>
                      <a:noFill/>
                    </a:lnB>
                    <a:solidFill>
                      <a:schemeClr val="tx1"/>
                    </a:solidFill>
                  </a:tcPr>
                </a:tc>
                <a:extLst>
                  <a:ext uri="{0D108BD9-81ED-4DB2-BD59-A6C34878D82A}">
                    <a16:rowId xmlns:a16="http://schemas.microsoft.com/office/drawing/2014/main" val="3156445558"/>
                  </a:ext>
                </a:extLst>
              </a:tr>
              <a:tr h="315544">
                <a:tc>
                  <a:txBody>
                    <a:bodyPr/>
                    <a:lstStyle/>
                    <a:p>
                      <a:pPr algn="l" fontAlgn="b"/>
                      <a:r>
                        <a:rPr lang="en-US" sz="1000" b="0" i="0" u="none" strike="noStrike">
                          <a:solidFill>
                            <a:srgbClr val="000000"/>
                          </a:solidFill>
                          <a:effectLst/>
                          <a:latin typeface="Calibri" panose="020F0502020204030204" pitchFamily="34" charset="0"/>
                        </a:rPr>
                        <a:t>Horry</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6</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4</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12</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3</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15</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12</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35</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73</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-24</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3</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5</a:t>
                      </a:r>
                    </a:p>
                  </a:txBody>
                  <a:tcPr marL="5750" marR="5750" marT="5750" marB="0" anchor="b">
                    <a:lnL>
                      <a:noFill/>
                    </a:lnL>
                    <a:lnR>
                      <a:noFill/>
                    </a:lnR>
                    <a:lnT>
                      <a:noFill/>
                    </a:lnT>
                    <a:lnB>
                      <a:noFill/>
                    </a:lnB>
                    <a:solidFill>
                      <a:schemeClr val="tx1"/>
                    </a:solidFill>
                  </a:tcPr>
                </a:tc>
                <a:extLst>
                  <a:ext uri="{0D108BD9-81ED-4DB2-BD59-A6C34878D82A}">
                    <a16:rowId xmlns:a16="http://schemas.microsoft.com/office/drawing/2014/main" val="389339344"/>
                  </a:ext>
                </a:extLst>
              </a:tr>
              <a:tr h="315544">
                <a:tc>
                  <a:txBody>
                    <a:bodyPr/>
                    <a:lstStyle/>
                    <a:p>
                      <a:pPr algn="l" fontAlgn="b"/>
                      <a:r>
                        <a:rPr lang="en-US" sz="1000" b="0" i="0" u="none" strike="noStrike">
                          <a:solidFill>
                            <a:srgbClr val="000000"/>
                          </a:solidFill>
                          <a:effectLst/>
                          <a:latin typeface="Calibri" panose="020F0502020204030204" pitchFamily="34" charset="0"/>
                        </a:rPr>
                        <a:t>Kershaw</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5</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3</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0</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0</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4</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5</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8</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12</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0</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5</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4</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a:t>
                      </a:r>
                    </a:p>
                  </a:txBody>
                  <a:tcPr marL="5750" marR="5750" marT="5750" marB="0" anchor="b">
                    <a:lnL>
                      <a:noFill/>
                    </a:lnL>
                    <a:lnR>
                      <a:noFill/>
                    </a:lnR>
                    <a:lnT>
                      <a:noFill/>
                    </a:lnT>
                    <a:lnB>
                      <a:noFill/>
                    </a:lnB>
                    <a:solidFill>
                      <a:schemeClr val="tx1"/>
                    </a:solidFill>
                  </a:tcPr>
                </a:tc>
                <a:extLst>
                  <a:ext uri="{0D108BD9-81ED-4DB2-BD59-A6C34878D82A}">
                    <a16:rowId xmlns:a16="http://schemas.microsoft.com/office/drawing/2014/main" val="4290977848"/>
                  </a:ext>
                </a:extLst>
              </a:tr>
              <a:tr h="315544">
                <a:tc>
                  <a:txBody>
                    <a:bodyPr/>
                    <a:lstStyle/>
                    <a:p>
                      <a:pPr algn="l" fontAlgn="b"/>
                      <a:r>
                        <a:rPr lang="en-US" sz="1000" b="0" i="0" u="none" strike="noStrike">
                          <a:solidFill>
                            <a:srgbClr val="000000"/>
                          </a:solidFill>
                          <a:effectLst/>
                          <a:latin typeface="Calibri" panose="020F0502020204030204" pitchFamily="34" charset="0"/>
                        </a:rPr>
                        <a:t>Lexington</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0</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5</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8</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13</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24</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15</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3</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22</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64</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-13</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3</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5</a:t>
                      </a:r>
                    </a:p>
                  </a:txBody>
                  <a:tcPr marL="5750" marR="5750" marT="5750" marB="0" anchor="b">
                    <a:lnL>
                      <a:noFill/>
                    </a:lnL>
                    <a:lnR>
                      <a:noFill/>
                    </a:lnR>
                    <a:lnT>
                      <a:noFill/>
                    </a:lnT>
                    <a:lnB>
                      <a:noFill/>
                    </a:lnB>
                    <a:solidFill>
                      <a:schemeClr val="tx1"/>
                    </a:solidFill>
                  </a:tcPr>
                </a:tc>
                <a:extLst>
                  <a:ext uri="{0D108BD9-81ED-4DB2-BD59-A6C34878D82A}">
                    <a16:rowId xmlns:a16="http://schemas.microsoft.com/office/drawing/2014/main" val="480415737"/>
                  </a:ext>
                </a:extLst>
              </a:tr>
              <a:tr h="315544">
                <a:tc>
                  <a:txBody>
                    <a:bodyPr/>
                    <a:lstStyle/>
                    <a:p>
                      <a:pPr algn="l" fontAlgn="b"/>
                      <a:r>
                        <a:rPr lang="en-US" sz="1000" b="0" i="0" u="none" strike="noStrike">
                          <a:solidFill>
                            <a:srgbClr val="000000"/>
                          </a:solidFill>
                          <a:effectLst/>
                          <a:latin typeface="Calibri" panose="020F0502020204030204" pitchFamily="34" charset="0"/>
                        </a:rPr>
                        <a:t>Richland</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4</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15</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7</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9</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19</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14</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0</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5</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24</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54</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-4</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5</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a:t>
                      </a:r>
                    </a:p>
                  </a:txBody>
                  <a:tcPr marL="5750" marR="5750" marT="5750" marB="0" anchor="b">
                    <a:lnL>
                      <a:noFill/>
                    </a:lnL>
                    <a:lnR>
                      <a:noFill/>
                    </a:lnR>
                    <a:lnT>
                      <a:noFill/>
                    </a:lnT>
                    <a:lnB>
                      <a:noFill/>
                    </a:lnB>
                    <a:solidFill>
                      <a:schemeClr val="tx1"/>
                    </a:solidFill>
                  </a:tcPr>
                </a:tc>
                <a:extLst>
                  <a:ext uri="{0D108BD9-81ED-4DB2-BD59-A6C34878D82A}">
                    <a16:rowId xmlns:a16="http://schemas.microsoft.com/office/drawing/2014/main" val="3486166886"/>
                  </a:ext>
                </a:extLst>
              </a:tr>
              <a:tr h="315544">
                <a:tc>
                  <a:txBody>
                    <a:bodyPr/>
                    <a:lstStyle/>
                    <a:p>
                      <a:pPr algn="l" fontAlgn="b"/>
                      <a:r>
                        <a:rPr lang="en-US" sz="1000" b="0" i="0" u="none" strike="noStrike">
                          <a:solidFill>
                            <a:srgbClr val="000000"/>
                          </a:solidFill>
                          <a:effectLst/>
                          <a:latin typeface="Calibri" panose="020F0502020204030204" pitchFamily="34" charset="0"/>
                        </a:rPr>
                        <a:t>Sumter</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5</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5</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5</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16</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4</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a:t>
                      </a:r>
                    </a:p>
                  </a:txBody>
                  <a:tcPr marL="5750" marR="5750" marT="5750" marB="0" anchor="b">
                    <a:lnL>
                      <a:noFill/>
                    </a:lnL>
                    <a:lnR>
                      <a:noFill/>
                    </a:lnR>
                    <a:lnT>
                      <a:noFill/>
                    </a:lnT>
                    <a:lnB>
                      <a:noFill/>
                    </a:lnB>
                    <a:solidFill>
                      <a:schemeClr val="tx1"/>
                    </a:solidFill>
                  </a:tcPr>
                </a:tc>
                <a:extLst>
                  <a:ext uri="{0D108BD9-81ED-4DB2-BD59-A6C34878D82A}">
                    <a16:rowId xmlns:a16="http://schemas.microsoft.com/office/drawing/2014/main" val="1494835775"/>
                  </a:ext>
                </a:extLst>
              </a:tr>
              <a:tr h="315544">
                <a:tc>
                  <a:txBody>
                    <a:bodyPr/>
                    <a:lstStyle/>
                    <a:p>
                      <a:pPr algn="l" fontAlgn="b"/>
                      <a:r>
                        <a:rPr lang="en-US" sz="1000" b="0" i="0" u="none" strike="noStrike">
                          <a:solidFill>
                            <a:srgbClr val="000000"/>
                          </a:solidFill>
                          <a:effectLst/>
                          <a:latin typeface="Calibri" panose="020F0502020204030204" pitchFamily="34" charset="0"/>
                        </a:rPr>
                        <a:t>York</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5</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5</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14</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7</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21</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45</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49</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-34</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-3</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a:solidFill>
                            <a:srgbClr val="000000"/>
                          </a:solidFill>
                          <a:effectLst/>
                          <a:latin typeface="Calibri" panose="020F0502020204030204" pitchFamily="34" charset="0"/>
                        </a:rPr>
                        <a:t>0</a:t>
                      </a:r>
                    </a:p>
                  </a:txBody>
                  <a:tcPr marL="5750" marR="5750" marT="5750" marB="0" anchor="b">
                    <a:lnL>
                      <a:noFill/>
                    </a:lnL>
                    <a:lnR>
                      <a:noFill/>
                    </a:lnR>
                    <a:lnT>
                      <a:noFill/>
                    </a:lnT>
                    <a:lnB>
                      <a:noFill/>
                    </a:lnB>
                    <a:solidFill>
                      <a:schemeClr val="tx1"/>
                    </a:solidFill>
                  </a:tcPr>
                </a:tc>
                <a:tc>
                  <a:txBody>
                    <a:bodyPr/>
                    <a:lstStyle/>
                    <a:p>
                      <a:pPr algn="r" fontAlgn="b"/>
                      <a:r>
                        <a:rPr lang="en-US" sz="1000" b="0" i="0" u="none" strike="noStrike" dirty="0">
                          <a:solidFill>
                            <a:srgbClr val="000000"/>
                          </a:solidFill>
                          <a:effectLst/>
                          <a:latin typeface="Calibri" panose="020F0502020204030204" pitchFamily="34" charset="0"/>
                        </a:rPr>
                        <a:t>1</a:t>
                      </a:r>
                    </a:p>
                  </a:txBody>
                  <a:tcPr marL="5750" marR="5750" marT="5750" marB="0" anchor="b">
                    <a:lnL>
                      <a:noFill/>
                    </a:lnL>
                    <a:lnR>
                      <a:noFill/>
                    </a:lnR>
                    <a:lnT>
                      <a:noFill/>
                    </a:lnT>
                    <a:lnB>
                      <a:noFill/>
                    </a:lnB>
                    <a:solidFill>
                      <a:schemeClr val="tx1"/>
                    </a:solidFill>
                  </a:tcPr>
                </a:tc>
                <a:extLst>
                  <a:ext uri="{0D108BD9-81ED-4DB2-BD59-A6C34878D82A}">
                    <a16:rowId xmlns:a16="http://schemas.microsoft.com/office/drawing/2014/main" val="2813043701"/>
                  </a:ext>
                </a:extLst>
              </a:tr>
            </a:tbl>
          </a:graphicData>
        </a:graphic>
      </p:graphicFrame>
    </p:spTree>
    <p:extLst>
      <p:ext uri="{BB962C8B-B14F-4D97-AF65-F5344CB8AC3E}">
        <p14:creationId xmlns:p14="http://schemas.microsoft.com/office/powerpoint/2010/main" val="2131460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A9F2E-FC04-9528-AD84-E1040871F7DC}"/>
              </a:ext>
            </a:extLst>
          </p:cNvPr>
          <p:cNvSpPr>
            <a:spLocks noGrp="1"/>
          </p:cNvSpPr>
          <p:nvPr>
            <p:ph type="title"/>
          </p:nvPr>
        </p:nvSpPr>
        <p:spPr/>
        <p:txBody>
          <a:bodyPr/>
          <a:lstStyle/>
          <a:p>
            <a:r>
              <a:rPr lang="en-US" dirty="0"/>
              <a:t>Conclusions and Discussion </a:t>
            </a:r>
          </a:p>
        </p:txBody>
      </p:sp>
      <p:sp>
        <p:nvSpPr>
          <p:cNvPr id="3" name="Content Placeholder 2">
            <a:extLst>
              <a:ext uri="{FF2B5EF4-FFF2-40B4-BE49-F238E27FC236}">
                <a16:creationId xmlns:a16="http://schemas.microsoft.com/office/drawing/2014/main" id="{3A20B211-C7AD-6A1E-9BE6-E7D82AD6C887}"/>
              </a:ext>
            </a:extLst>
          </p:cNvPr>
          <p:cNvSpPr>
            <a:spLocks noGrp="1"/>
          </p:cNvSpPr>
          <p:nvPr>
            <p:ph idx="1"/>
          </p:nvPr>
        </p:nvSpPr>
        <p:spPr>
          <a:xfrm>
            <a:off x="1103312" y="1432560"/>
            <a:ext cx="8946541" cy="4602480"/>
          </a:xfrm>
        </p:spPr>
        <p:txBody>
          <a:bodyPr>
            <a:normAutofit fontScale="92500" lnSpcReduction="10000"/>
          </a:bodyPr>
          <a:lstStyle/>
          <a:p>
            <a:endParaRPr lang="en-US" dirty="0"/>
          </a:p>
          <a:p>
            <a:r>
              <a:rPr lang="en-US" sz="2600" dirty="0"/>
              <a:t>During the pandemic there were significant differences between the population proportion of &gt;65 deaths and the actual outcomes.</a:t>
            </a:r>
          </a:p>
          <a:p>
            <a:r>
              <a:rPr lang="en-US" sz="2600" dirty="0"/>
              <a:t>In general the actual outcomes exceeded the population proportions by considerable amounts</a:t>
            </a:r>
          </a:p>
          <a:p>
            <a:r>
              <a:rPr lang="en-US" sz="2600" dirty="0"/>
              <a:t>The profiles of count differences suggest that there were major differences in mortality prevention between counties.</a:t>
            </a:r>
          </a:p>
          <a:p>
            <a:r>
              <a:rPr lang="en-US" sz="2600" dirty="0"/>
              <a:t>Greenville and Anderson are particularly marked with large count excesses at various time points.</a:t>
            </a:r>
          </a:p>
          <a:p>
            <a:r>
              <a:rPr lang="en-US" sz="2600" dirty="0"/>
              <a:t>The use of expected rates instead of population proportion could be considered. However, this assumes a fixed known underlying rate which of course was not available.</a:t>
            </a:r>
          </a:p>
          <a:p>
            <a:endParaRPr lang="en-US" sz="2600" dirty="0"/>
          </a:p>
          <a:p>
            <a:endParaRPr lang="en-US" dirty="0"/>
          </a:p>
          <a:p>
            <a:endParaRPr lang="en-US" dirty="0"/>
          </a:p>
        </p:txBody>
      </p:sp>
      <p:sp>
        <p:nvSpPr>
          <p:cNvPr id="4" name="Footer Placeholder 3">
            <a:extLst>
              <a:ext uri="{FF2B5EF4-FFF2-40B4-BE49-F238E27FC236}">
                <a16:creationId xmlns:a16="http://schemas.microsoft.com/office/drawing/2014/main" id="{C22CC68C-BAEF-E078-BD68-7EA3123E07C7}"/>
              </a:ext>
            </a:extLst>
          </p:cNvPr>
          <p:cNvSpPr>
            <a:spLocks noGrp="1"/>
          </p:cNvSpPr>
          <p:nvPr>
            <p:ph type="ftr" sz="quarter" idx="11"/>
          </p:nvPr>
        </p:nvSpPr>
        <p:spPr/>
        <p:txBody>
          <a:bodyPr/>
          <a:lstStyle/>
          <a:p>
            <a:r>
              <a:rPr lang="en-US"/>
              <a:t>JSM Portland 2024</a:t>
            </a:r>
          </a:p>
        </p:txBody>
      </p:sp>
    </p:spTree>
    <p:extLst>
      <p:ext uri="{BB962C8B-B14F-4D97-AF65-F5344CB8AC3E}">
        <p14:creationId xmlns:p14="http://schemas.microsoft.com/office/powerpoint/2010/main" val="2071735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1A4F9-4195-E2BF-0411-EA90D653BA6D}"/>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614E0899-C75D-809B-9C6B-C379FAE3A2FA}"/>
              </a:ext>
            </a:extLst>
          </p:cNvPr>
          <p:cNvSpPr>
            <a:spLocks noGrp="1"/>
          </p:cNvSpPr>
          <p:nvPr>
            <p:ph idx="1"/>
          </p:nvPr>
        </p:nvSpPr>
        <p:spPr/>
        <p:txBody>
          <a:bodyPr/>
          <a:lstStyle/>
          <a:p>
            <a:pPr lvl="1"/>
            <a:r>
              <a:rPr lang="en-US" sz="2800" b="1" dirty="0"/>
              <a:t> E</a:t>
            </a:r>
            <a:r>
              <a:rPr lang="en-US" sz="2800" dirty="0"/>
              <a:t>stablished statistical limits on the count differences </a:t>
            </a:r>
          </a:p>
          <a:p>
            <a:pPr lvl="1"/>
            <a:r>
              <a:rPr lang="en-US" sz="2800" dirty="0"/>
              <a:t>Use predictive imputation to include other counties where incomplete outcomes were found. </a:t>
            </a:r>
          </a:p>
          <a:p>
            <a:pPr lvl="1"/>
            <a:r>
              <a:rPr lang="en-US" sz="2800" dirty="0"/>
              <a:t>Extension to multiple age groups would be straightforward.</a:t>
            </a:r>
          </a:p>
          <a:p>
            <a:endParaRPr lang="en-US" dirty="0"/>
          </a:p>
        </p:txBody>
      </p:sp>
      <p:sp>
        <p:nvSpPr>
          <p:cNvPr id="4" name="Footer Placeholder 3">
            <a:extLst>
              <a:ext uri="{FF2B5EF4-FFF2-40B4-BE49-F238E27FC236}">
                <a16:creationId xmlns:a16="http://schemas.microsoft.com/office/drawing/2014/main" id="{A85A56AB-1579-0563-5F70-7E2FF50348AA}"/>
              </a:ext>
            </a:extLst>
          </p:cNvPr>
          <p:cNvSpPr>
            <a:spLocks noGrp="1"/>
          </p:cNvSpPr>
          <p:nvPr>
            <p:ph type="ftr" sz="quarter" idx="11"/>
          </p:nvPr>
        </p:nvSpPr>
        <p:spPr/>
        <p:txBody>
          <a:bodyPr/>
          <a:lstStyle/>
          <a:p>
            <a:r>
              <a:rPr lang="en-US"/>
              <a:t>JSM Portland 2024</a:t>
            </a:r>
          </a:p>
        </p:txBody>
      </p:sp>
    </p:spTree>
    <p:extLst>
      <p:ext uri="{BB962C8B-B14F-4D97-AF65-F5344CB8AC3E}">
        <p14:creationId xmlns:p14="http://schemas.microsoft.com/office/powerpoint/2010/main" val="1523965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8714-0872-0596-D21C-7AA682AA6F05}"/>
              </a:ext>
            </a:extLst>
          </p:cNvPr>
          <p:cNvSpPr>
            <a:spLocks noGrp="1"/>
          </p:cNvSpPr>
          <p:nvPr>
            <p:ph type="title"/>
          </p:nvPr>
        </p:nvSpPr>
        <p:spPr/>
        <p:txBody>
          <a:bodyPr/>
          <a:lstStyle/>
          <a:p>
            <a:r>
              <a:rPr lang="en-US" dirty="0"/>
              <a:t>Thank you !</a:t>
            </a:r>
          </a:p>
        </p:txBody>
      </p:sp>
      <p:sp>
        <p:nvSpPr>
          <p:cNvPr id="4" name="Content Placeholder 3">
            <a:extLst>
              <a:ext uri="{FF2B5EF4-FFF2-40B4-BE49-F238E27FC236}">
                <a16:creationId xmlns:a16="http://schemas.microsoft.com/office/drawing/2014/main" id="{64DD3081-E1C3-3610-0AC1-F926229F274B}"/>
              </a:ext>
            </a:extLst>
          </p:cNvPr>
          <p:cNvSpPr>
            <a:spLocks noGrp="1"/>
          </p:cNvSpPr>
          <p:nvPr>
            <p:ph idx="1"/>
          </p:nvPr>
        </p:nvSpPr>
        <p:spPr/>
        <p:txBody>
          <a:bodyPr/>
          <a:lstStyle/>
          <a:p>
            <a:r>
              <a:rPr lang="en-US" dirty="0"/>
              <a:t>Paper under review:</a:t>
            </a:r>
          </a:p>
          <a:p>
            <a:endParaRPr lang="en-US" dirty="0"/>
          </a:p>
          <a:p>
            <a:r>
              <a:rPr lang="en-US" dirty="0"/>
              <a:t>Lawson, A. B., and Xin, Y. (2024) </a:t>
            </a:r>
            <a:r>
              <a:rPr lang="en-US" sz="2400" dirty="0">
                <a:effectLst/>
                <a:latin typeface="Arial" panose="020B0604020202020204" pitchFamily="34" charset="0"/>
                <a:ea typeface="Calibri" panose="020F0502020204030204" pitchFamily="34" charset="0"/>
              </a:rPr>
              <a:t>Covid-19 Latent Age-Specific Mortality in US states: a county level </a:t>
            </a:r>
            <a:r>
              <a:rPr lang="en-US" sz="2400" dirty="0" err="1">
                <a:effectLst/>
                <a:latin typeface="Arial" panose="020B0604020202020204" pitchFamily="34" charset="0"/>
                <a:ea typeface="Calibri" panose="020F0502020204030204" pitchFamily="34" charset="0"/>
              </a:rPr>
              <a:t>spatio-temporal</a:t>
            </a:r>
            <a:r>
              <a:rPr lang="en-US" sz="2400" dirty="0">
                <a:effectLst/>
                <a:latin typeface="Arial" panose="020B0604020202020204" pitchFamily="34" charset="0"/>
                <a:ea typeface="Calibri" panose="020F0502020204030204" pitchFamily="34" charset="0"/>
              </a:rPr>
              <a:t> analysis with counterfactuals.</a:t>
            </a:r>
            <a:endParaRPr lang="en-US" sz="2400" dirty="0"/>
          </a:p>
        </p:txBody>
      </p:sp>
      <p:sp>
        <p:nvSpPr>
          <p:cNvPr id="3" name="Footer Placeholder 2">
            <a:extLst>
              <a:ext uri="{FF2B5EF4-FFF2-40B4-BE49-F238E27FC236}">
                <a16:creationId xmlns:a16="http://schemas.microsoft.com/office/drawing/2014/main" id="{BA7FDB12-2FC5-5B05-1099-84C2375D90CE}"/>
              </a:ext>
            </a:extLst>
          </p:cNvPr>
          <p:cNvSpPr>
            <a:spLocks noGrp="1"/>
          </p:cNvSpPr>
          <p:nvPr>
            <p:ph type="ftr" sz="quarter" idx="11"/>
          </p:nvPr>
        </p:nvSpPr>
        <p:spPr/>
        <p:txBody>
          <a:bodyPr/>
          <a:lstStyle/>
          <a:p>
            <a:r>
              <a:rPr lang="en-US"/>
              <a:t>JSM Portland 2024</a:t>
            </a:r>
          </a:p>
        </p:txBody>
      </p:sp>
    </p:spTree>
    <p:extLst>
      <p:ext uri="{BB962C8B-B14F-4D97-AF65-F5344CB8AC3E}">
        <p14:creationId xmlns:p14="http://schemas.microsoft.com/office/powerpoint/2010/main" val="2048870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C868D-23E7-DBFF-FC07-A8E5889D9A61}"/>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5AF08E92-87E3-BC3C-9712-F09ABE1A3569}"/>
              </a:ext>
            </a:extLst>
          </p:cNvPr>
          <p:cNvSpPr>
            <a:spLocks noGrp="1"/>
          </p:cNvSpPr>
          <p:nvPr>
            <p:ph idx="1"/>
          </p:nvPr>
        </p:nvSpPr>
        <p:spPr/>
        <p:txBody>
          <a:bodyPr>
            <a:normAutofit/>
          </a:bodyPr>
          <a:lstStyle/>
          <a:p>
            <a:r>
              <a:rPr lang="en-US" sz="2400" dirty="0"/>
              <a:t>Data generated during the pandemic has changed considerably</a:t>
            </a:r>
          </a:p>
          <a:p>
            <a:r>
              <a:rPr lang="en-US" sz="2400" dirty="0"/>
              <a:t>In previous work we have examined daily and 3 –day cumulative counts of cases, and deaths. Others looked at 7-day counts.</a:t>
            </a:r>
          </a:p>
          <a:p>
            <a:r>
              <a:rPr lang="en-US" sz="2400" dirty="0"/>
              <a:t>These were available from the NYT and JHU </a:t>
            </a:r>
            <a:r>
              <a:rPr lang="en-US" sz="2400" dirty="0" err="1"/>
              <a:t>GitHUB</a:t>
            </a:r>
            <a:r>
              <a:rPr lang="en-US" sz="2400" dirty="0"/>
              <a:t> repositories.</a:t>
            </a:r>
          </a:p>
          <a:p>
            <a:r>
              <a:rPr lang="en-US" sz="2400" dirty="0"/>
              <a:t>Now CDC in the US, has made available weekly counts of cases and deaths at county level for the pandemic from January 2020 to May 2023 (173 weeks) </a:t>
            </a:r>
          </a:p>
          <a:p>
            <a:r>
              <a:rPr lang="en-US" sz="2400" dirty="0"/>
              <a:t>However, CDC has not made available an age structured county level weekly data set </a:t>
            </a:r>
          </a:p>
          <a:p>
            <a:endParaRPr lang="en-US" dirty="0"/>
          </a:p>
        </p:txBody>
      </p:sp>
      <p:sp>
        <p:nvSpPr>
          <p:cNvPr id="4" name="Footer Placeholder 3">
            <a:extLst>
              <a:ext uri="{FF2B5EF4-FFF2-40B4-BE49-F238E27FC236}">
                <a16:creationId xmlns:a16="http://schemas.microsoft.com/office/drawing/2014/main" id="{54E3A5E3-5940-F081-8D28-6CB6B86A946A}"/>
              </a:ext>
            </a:extLst>
          </p:cNvPr>
          <p:cNvSpPr>
            <a:spLocks noGrp="1"/>
          </p:cNvSpPr>
          <p:nvPr>
            <p:ph type="ftr" sz="quarter" idx="11"/>
          </p:nvPr>
        </p:nvSpPr>
        <p:spPr/>
        <p:txBody>
          <a:bodyPr/>
          <a:lstStyle/>
          <a:p>
            <a:r>
              <a:rPr lang="en-US"/>
              <a:t>JSM Portland 2024</a:t>
            </a:r>
          </a:p>
        </p:txBody>
      </p:sp>
    </p:spTree>
    <p:extLst>
      <p:ext uri="{BB962C8B-B14F-4D97-AF65-F5344CB8AC3E}">
        <p14:creationId xmlns:p14="http://schemas.microsoft.com/office/powerpoint/2010/main" val="227792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05EB-29C2-CB67-EF66-15887243F512}"/>
              </a:ext>
            </a:extLst>
          </p:cNvPr>
          <p:cNvSpPr>
            <a:spLocks noGrp="1"/>
          </p:cNvSpPr>
          <p:nvPr>
            <p:ph type="title"/>
          </p:nvPr>
        </p:nvSpPr>
        <p:spPr/>
        <p:txBody>
          <a:bodyPr/>
          <a:lstStyle/>
          <a:p>
            <a:r>
              <a:rPr lang="en-US" dirty="0"/>
              <a:t>Focus 1</a:t>
            </a:r>
          </a:p>
        </p:txBody>
      </p:sp>
      <p:sp>
        <p:nvSpPr>
          <p:cNvPr id="3" name="Content Placeholder 2">
            <a:extLst>
              <a:ext uri="{FF2B5EF4-FFF2-40B4-BE49-F238E27FC236}">
                <a16:creationId xmlns:a16="http://schemas.microsoft.com/office/drawing/2014/main" id="{9C21347F-339B-994F-3EAD-34DC5DB444DD}"/>
              </a:ext>
            </a:extLst>
          </p:cNvPr>
          <p:cNvSpPr>
            <a:spLocks noGrp="1"/>
          </p:cNvSpPr>
          <p:nvPr>
            <p:ph idx="1"/>
          </p:nvPr>
        </p:nvSpPr>
        <p:spPr/>
        <p:txBody>
          <a:bodyPr>
            <a:normAutofit fontScale="92500" lnSpcReduction="10000"/>
          </a:bodyPr>
          <a:lstStyle/>
          <a:p>
            <a:r>
              <a:rPr lang="en-US" dirty="0"/>
              <a:t>Covid-19 mortality experience is a major concern.</a:t>
            </a:r>
          </a:p>
          <a:p>
            <a:r>
              <a:rPr lang="en-US" dirty="0"/>
              <a:t>Age dependence is important as older age groups are particularly vulnerable</a:t>
            </a:r>
          </a:p>
          <a:p>
            <a:r>
              <a:rPr lang="en-US" dirty="0"/>
              <a:t>During the pandemic variable attempts to shield these groups were made</a:t>
            </a:r>
          </a:p>
          <a:p>
            <a:r>
              <a:rPr lang="en-US" dirty="0"/>
              <a:t>IN the US, different states had different policies. </a:t>
            </a:r>
          </a:p>
          <a:p>
            <a:r>
              <a:rPr lang="en-US" dirty="0"/>
              <a:t>However private care homes predominate and their own policies have affected the mortality </a:t>
            </a:r>
          </a:p>
          <a:p>
            <a:r>
              <a:rPr lang="en-US" dirty="0"/>
              <a:t>Our focus is to assess how far mortality experience in different spatial units (counties) differs from that which would be expected based on the population structure.</a:t>
            </a:r>
          </a:p>
        </p:txBody>
      </p:sp>
      <p:sp>
        <p:nvSpPr>
          <p:cNvPr id="4" name="Footer Placeholder 3">
            <a:extLst>
              <a:ext uri="{FF2B5EF4-FFF2-40B4-BE49-F238E27FC236}">
                <a16:creationId xmlns:a16="http://schemas.microsoft.com/office/drawing/2014/main" id="{49DD989C-8BE5-E301-62CE-D17DEFFB0631}"/>
              </a:ext>
            </a:extLst>
          </p:cNvPr>
          <p:cNvSpPr>
            <a:spLocks noGrp="1"/>
          </p:cNvSpPr>
          <p:nvPr>
            <p:ph type="ftr" sz="quarter" idx="11"/>
          </p:nvPr>
        </p:nvSpPr>
        <p:spPr/>
        <p:txBody>
          <a:bodyPr/>
          <a:lstStyle/>
          <a:p>
            <a:r>
              <a:rPr lang="en-US"/>
              <a:t>JSM Portland 2024</a:t>
            </a:r>
          </a:p>
        </p:txBody>
      </p:sp>
    </p:spTree>
    <p:extLst>
      <p:ext uri="{BB962C8B-B14F-4D97-AF65-F5344CB8AC3E}">
        <p14:creationId xmlns:p14="http://schemas.microsoft.com/office/powerpoint/2010/main" val="4263044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555C2-472F-2EDB-A9D5-F93395F99721}"/>
              </a:ext>
            </a:extLst>
          </p:cNvPr>
          <p:cNvSpPr>
            <a:spLocks noGrp="1"/>
          </p:cNvSpPr>
          <p:nvPr>
            <p:ph type="title"/>
          </p:nvPr>
        </p:nvSpPr>
        <p:spPr/>
        <p:txBody>
          <a:bodyPr/>
          <a:lstStyle/>
          <a:p>
            <a:r>
              <a:rPr lang="en-US" dirty="0"/>
              <a:t>Focus 2</a:t>
            </a:r>
          </a:p>
        </p:txBody>
      </p:sp>
      <p:sp>
        <p:nvSpPr>
          <p:cNvPr id="3" name="Content Placeholder 2">
            <a:extLst>
              <a:ext uri="{FF2B5EF4-FFF2-40B4-BE49-F238E27FC236}">
                <a16:creationId xmlns:a16="http://schemas.microsoft.com/office/drawing/2014/main" id="{808A4D1A-7101-9CE7-B0CA-B5FFEAFE5DCA}"/>
              </a:ext>
            </a:extLst>
          </p:cNvPr>
          <p:cNvSpPr>
            <a:spLocks noGrp="1"/>
          </p:cNvSpPr>
          <p:nvPr>
            <p:ph idx="1"/>
          </p:nvPr>
        </p:nvSpPr>
        <p:spPr/>
        <p:txBody>
          <a:bodyPr>
            <a:normAutofit/>
          </a:bodyPr>
          <a:lstStyle/>
          <a:p>
            <a:pPr marL="457200" indent="-457200">
              <a:buFont typeface="+mj-lt"/>
              <a:buAutoNum type="arabicPeriod"/>
            </a:pPr>
            <a:r>
              <a:rPr lang="en-US" sz="2400" dirty="0"/>
              <a:t>To model mortality in counties over time (173 weeks)</a:t>
            </a:r>
          </a:p>
          <a:p>
            <a:pPr marL="457200" indent="-457200">
              <a:buFont typeface="+mj-lt"/>
              <a:buAutoNum type="arabicPeriod"/>
            </a:pPr>
            <a:r>
              <a:rPr lang="en-US" sz="2400" dirty="0"/>
              <a:t>To estimate a synthetic &gt; 65 population proportion</a:t>
            </a:r>
          </a:p>
          <a:p>
            <a:pPr marL="457200" indent="-457200">
              <a:buFont typeface="+mj-lt"/>
              <a:buAutoNum type="arabicPeriod"/>
            </a:pPr>
            <a:r>
              <a:rPr lang="en-US" sz="2400" dirty="0"/>
              <a:t>Compare the estimate with observed &gt;65 counts provided by SC Dept of health and Environmental Control (DHEC)</a:t>
            </a:r>
          </a:p>
        </p:txBody>
      </p:sp>
      <p:sp>
        <p:nvSpPr>
          <p:cNvPr id="4" name="Footer Placeholder 3">
            <a:extLst>
              <a:ext uri="{FF2B5EF4-FFF2-40B4-BE49-F238E27FC236}">
                <a16:creationId xmlns:a16="http://schemas.microsoft.com/office/drawing/2014/main" id="{E45C892E-6BAA-D015-645D-7A42C706B12B}"/>
              </a:ext>
            </a:extLst>
          </p:cNvPr>
          <p:cNvSpPr>
            <a:spLocks noGrp="1"/>
          </p:cNvSpPr>
          <p:nvPr>
            <p:ph type="ftr" sz="quarter" idx="11"/>
          </p:nvPr>
        </p:nvSpPr>
        <p:spPr/>
        <p:txBody>
          <a:bodyPr/>
          <a:lstStyle/>
          <a:p>
            <a:r>
              <a:rPr lang="en-US"/>
              <a:t>JSM Portland 2024</a:t>
            </a:r>
          </a:p>
        </p:txBody>
      </p:sp>
    </p:spTree>
    <p:extLst>
      <p:ext uri="{BB962C8B-B14F-4D97-AF65-F5344CB8AC3E}">
        <p14:creationId xmlns:p14="http://schemas.microsoft.com/office/powerpoint/2010/main" val="1966852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5712A-6BA7-979D-1EDF-EB597EF65B6F}"/>
              </a:ext>
            </a:extLst>
          </p:cNvPr>
          <p:cNvSpPr>
            <a:spLocks noGrp="1"/>
          </p:cNvSpPr>
          <p:nvPr>
            <p:ph type="title"/>
          </p:nvPr>
        </p:nvSpPr>
        <p:spPr/>
        <p:txBody>
          <a:bodyPr/>
          <a:lstStyle/>
          <a:p>
            <a:r>
              <a:rPr lang="en-US" dirty="0"/>
              <a:t>Data and Modeling issues</a:t>
            </a:r>
          </a:p>
        </p:txBody>
      </p:sp>
      <p:sp>
        <p:nvSpPr>
          <p:cNvPr id="3" name="Content Placeholder 2">
            <a:extLst>
              <a:ext uri="{FF2B5EF4-FFF2-40B4-BE49-F238E27FC236}">
                <a16:creationId xmlns:a16="http://schemas.microsoft.com/office/drawing/2014/main" id="{ABE89B35-C00E-2D05-20D6-35BC20F89AFA}"/>
              </a:ext>
            </a:extLst>
          </p:cNvPr>
          <p:cNvSpPr>
            <a:spLocks noGrp="1"/>
          </p:cNvSpPr>
          <p:nvPr>
            <p:ph idx="1"/>
          </p:nvPr>
        </p:nvSpPr>
        <p:spPr/>
        <p:txBody>
          <a:bodyPr>
            <a:normAutofit/>
          </a:bodyPr>
          <a:lstStyle/>
          <a:p>
            <a:r>
              <a:rPr lang="en-US" sz="2400" dirty="0"/>
              <a:t>The CDC weekly total death count data is complete </a:t>
            </a:r>
          </a:p>
          <a:p>
            <a:r>
              <a:rPr lang="en-US" sz="2400" dirty="0"/>
              <a:t>However the SCDHEC data, as supplied was incomplete and anonymized</a:t>
            </a:r>
          </a:p>
          <a:p>
            <a:r>
              <a:rPr lang="en-US" sz="2400" dirty="0"/>
              <a:t>Different counties had different missingness patterns</a:t>
            </a:r>
          </a:p>
          <a:p>
            <a:r>
              <a:rPr lang="en-US" sz="2400" dirty="0"/>
              <a:t>This impacts the possible comparisons </a:t>
            </a:r>
          </a:p>
          <a:p>
            <a:r>
              <a:rPr lang="en-US" sz="2400" dirty="0"/>
              <a:t>It also means that imputation has had to be used : the anonymization was based on any count on the range 1 to 5 inclusive was set to NA.  The need for this anonymization is not clear at all as these are county level mortality counts</a:t>
            </a:r>
            <a:r>
              <a:rPr lang="en-US" dirty="0"/>
              <a:t>.</a:t>
            </a:r>
          </a:p>
          <a:p>
            <a:pPr marL="0" indent="0">
              <a:buNone/>
            </a:pPr>
            <a:endParaRPr lang="en-US" dirty="0"/>
          </a:p>
        </p:txBody>
      </p:sp>
      <p:sp>
        <p:nvSpPr>
          <p:cNvPr id="4" name="Footer Placeholder 3">
            <a:extLst>
              <a:ext uri="{FF2B5EF4-FFF2-40B4-BE49-F238E27FC236}">
                <a16:creationId xmlns:a16="http://schemas.microsoft.com/office/drawing/2014/main" id="{DB04E4AF-5EEC-1C05-E7A4-322D3AE1B0C9}"/>
              </a:ext>
            </a:extLst>
          </p:cNvPr>
          <p:cNvSpPr>
            <a:spLocks noGrp="1"/>
          </p:cNvSpPr>
          <p:nvPr>
            <p:ph type="ftr" sz="quarter" idx="11"/>
          </p:nvPr>
        </p:nvSpPr>
        <p:spPr/>
        <p:txBody>
          <a:bodyPr/>
          <a:lstStyle/>
          <a:p>
            <a:r>
              <a:rPr lang="en-US"/>
              <a:t>JSM Portland 2024</a:t>
            </a:r>
          </a:p>
        </p:txBody>
      </p:sp>
    </p:spTree>
    <p:extLst>
      <p:ext uri="{BB962C8B-B14F-4D97-AF65-F5344CB8AC3E}">
        <p14:creationId xmlns:p14="http://schemas.microsoft.com/office/powerpoint/2010/main" val="1324976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B65A5-7C4B-9FD9-5DB2-1555D939B9CD}"/>
              </a:ext>
            </a:extLst>
          </p:cNvPr>
          <p:cNvSpPr>
            <a:spLocks noGrp="1"/>
          </p:cNvSpPr>
          <p:nvPr>
            <p:ph type="title"/>
          </p:nvPr>
        </p:nvSpPr>
        <p:spPr/>
        <p:txBody>
          <a:bodyPr/>
          <a:lstStyle/>
          <a:p>
            <a:r>
              <a:rPr lang="en-US" dirty="0"/>
              <a:t>ST Modeling of mortality </a:t>
            </a:r>
          </a:p>
        </p:txBody>
      </p:sp>
      <p:sp>
        <p:nvSpPr>
          <p:cNvPr id="3" name="Content Placeholder 2">
            <a:extLst>
              <a:ext uri="{FF2B5EF4-FFF2-40B4-BE49-F238E27FC236}">
                <a16:creationId xmlns:a16="http://schemas.microsoft.com/office/drawing/2014/main" id="{2FE717D6-8169-0EC9-28E1-E747833E5810}"/>
              </a:ext>
            </a:extLst>
          </p:cNvPr>
          <p:cNvSpPr>
            <a:spLocks noGrp="1"/>
          </p:cNvSpPr>
          <p:nvPr>
            <p:ph idx="1"/>
          </p:nvPr>
        </p:nvSpPr>
        <p:spPr/>
        <p:txBody>
          <a:bodyPr>
            <a:normAutofit/>
          </a:bodyPr>
          <a:lstStyle/>
          <a:p>
            <a:r>
              <a:rPr lang="en-US" sz="2400" dirty="0"/>
              <a:t>Counterfactuals generated from assumed models for mortality</a:t>
            </a:r>
          </a:p>
          <a:p>
            <a:r>
              <a:rPr lang="en-US" sz="2400" dirty="0"/>
              <a:t>A variety of forms could be envisaged. </a:t>
            </a:r>
          </a:p>
          <a:p>
            <a:r>
              <a:rPr lang="en-US" sz="2400" dirty="0"/>
              <a:t>Models similar to total deaths </a:t>
            </a:r>
          </a:p>
          <a:p>
            <a:r>
              <a:rPr lang="en-US" sz="2400" dirty="0"/>
              <a:t>Could also assume different age strata have different rates and different models </a:t>
            </a:r>
          </a:p>
          <a:p>
            <a:endParaRPr lang="en-US" sz="2400" dirty="0"/>
          </a:p>
        </p:txBody>
      </p:sp>
      <p:sp>
        <p:nvSpPr>
          <p:cNvPr id="4" name="Footer Placeholder 3">
            <a:extLst>
              <a:ext uri="{FF2B5EF4-FFF2-40B4-BE49-F238E27FC236}">
                <a16:creationId xmlns:a16="http://schemas.microsoft.com/office/drawing/2014/main" id="{0538B902-421E-5749-FE58-D0B2FC40C563}"/>
              </a:ext>
            </a:extLst>
          </p:cNvPr>
          <p:cNvSpPr>
            <a:spLocks noGrp="1"/>
          </p:cNvSpPr>
          <p:nvPr>
            <p:ph type="ftr" sz="quarter" idx="11"/>
          </p:nvPr>
        </p:nvSpPr>
        <p:spPr/>
        <p:txBody>
          <a:bodyPr/>
          <a:lstStyle/>
          <a:p>
            <a:r>
              <a:rPr lang="en-US"/>
              <a:t>JSM Portland 2024</a:t>
            </a:r>
          </a:p>
        </p:txBody>
      </p:sp>
    </p:spTree>
    <p:extLst>
      <p:ext uri="{BB962C8B-B14F-4D97-AF65-F5344CB8AC3E}">
        <p14:creationId xmlns:p14="http://schemas.microsoft.com/office/powerpoint/2010/main" val="3738902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BA13C9-D032-8A5D-A04A-9DBA69A30579}"/>
              </a:ext>
            </a:extLst>
          </p:cNvPr>
          <p:cNvSpPr>
            <a:spLocks noGrp="1"/>
          </p:cNvSpPr>
          <p:nvPr>
            <p:ph type="title"/>
          </p:nvPr>
        </p:nvSpPr>
        <p:spPr/>
        <p:txBody>
          <a:bodyPr/>
          <a:lstStyle/>
          <a:p>
            <a:r>
              <a:rPr lang="en-US" dirty="0"/>
              <a:t>Basic assumptions</a:t>
            </a:r>
          </a:p>
        </p:txBody>
      </p:sp>
      <p:sp>
        <p:nvSpPr>
          <p:cNvPr id="2" name="Footer Placeholder 1">
            <a:extLst>
              <a:ext uri="{FF2B5EF4-FFF2-40B4-BE49-F238E27FC236}">
                <a16:creationId xmlns:a16="http://schemas.microsoft.com/office/drawing/2014/main" id="{855C5096-F812-5D93-C641-9AA944899BD4}"/>
              </a:ext>
            </a:extLst>
          </p:cNvPr>
          <p:cNvSpPr>
            <a:spLocks noGrp="1"/>
          </p:cNvSpPr>
          <p:nvPr>
            <p:ph type="ftr" sz="quarter" idx="11"/>
          </p:nvPr>
        </p:nvSpPr>
        <p:spPr/>
        <p:txBody>
          <a:bodyPr/>
          <a:lstStyle/>
          <a:p>
            <a:r>
              <a:rPr lang="en-US"/>
              <a:t>JSM Portland 2024</a:t>
            </a:r>
          </a:p>
        </p:txBody>
      </p:sp>
      <p:graphicFrame>
        <p:nvGraphicFramePr>
          <p:cNvPr id="5" name="Object 4">
            <a:extLst>
              <a:ext uri="{FF2B5EF4-FFF2-40B4-BE49-F238E27FC236}">
                <a16:creationId xmlns:a16="http://schemas.microsoft.com/office/drawing/2014/main" id="{2AD9F354-7AF5-2DEE-680A-5446DBA9D951}"/>
              </a:ext>
            </a:extLst>
          </p:cNvPr>
          <p:cNvGraphicFramePr>
            <a:graphicFrameLocks noChangeAspect="1"/>
          </p:cNvGraphicFramePr>
          <p:nvPr>
            <p:extLst>
              <p:ext uri="{D42A27DB-BD31-4B8C-83A1-F6EECF244321}">
                <p14:modId xmlns:p14="http://schemas.microsoft.com/office/powerpoint/2010/main" val="2218331708"/>
              </p:ext>
            </p:extLst>
          </p:nvPr>
        </p:nvGraphicFramePr>
        <p:xfrm>
          <a:off x="2747963" y="1595438"/>
          <a:ext cx="6786562" cy="4105275"/>
        </p:xfrm>
        <a:graphic>
          <a:graphicData uri="http://schemas.openxmlformats.org/presentationml/2006/ole">
            <mc:AlternateContent xmlns:mc="http://schemas.openxmlformats.org/markup-compatibility/2006">
              <mc:Choice xmlns:v="urn:schemas-microsoft-com:vml" Requires="v">
                <p:oleObj name="Equation" r:id="rId2" imgW="2234880" imgH="1688760" progId="Equation.DSMT4">
                  <p:embed/>
                </p:oleObj>
              </mc:Choice>
              <mc:Fallback>
                <p:oleObj name="Equation" r:id="rId2" imgW="2234880" imgH="1688760" progId="Equation.DSMT4">
                  <p:embed/>
                  <p:pic>
                    <p:nvPicPr>
                      <p:cNvPr id="0" name=""/>
                      <p:cNvPicPr/>
                      <p:nvPr/>
                    </p:nvPicPr>
                    <p:blipFill>
                      <a:blip r:embed="rId3"/>
                      <a:stretch>
                        <a:fillRect/>
                      </a:stretch>
                    </p:blipFill>
                    <p:spPr>
                      <a:xfrm>
                        <a:off x="2747963" y="1595438"/>
                        <a:ext cx="6786562" cy="4105275"/>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125398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D5C1-F3D8-560A-4666-76D116A9DE8B}"/>
              </a:ext>
            </a:extLst>
          </p:cNvPr>
          <p:cNvSpPr>
            <a:spLocks noGrp="1"/>
          </p:cNvSpPr>
          <p:nvPr>
            <p:ph type="title"/>
          </p:nvPr>
        </p:nvSpPr>
        <p:spPr/>
        <p:txBody>
          <a:bodyPr>
            <a:normAutofit fontScale="90000"/>
          </a:bodyPr>
          <a:lstStyle/>
          <a:p>
            <a:r>
              <a:rPr lang="en-US" dirty="0"/>
              <a:t>Mortality Models:</a:t>
            </a:r>
            <a:br>
              <a:rPr lang="en-US" dirty="0"/>
            </a:br>
            <a:r>
              <a:rPr lang="en-US" dirty="0"/>
              <a:t>general lagged dependency model with ST random effect </a:t>
            </a:r>
          </a:p>
        </p:txBody>
      </p:sp>
      <p:sp>
        <p:nvSpPr>
          <p:cNvPr id="3" name="Footer Placeholder 2">
            <a:extLst>
              <a:ext uri="{FF2B5EF4-FFF2-40B4-BE49-F238E27FC236}">
                <a16:creationId xmlns:a16="http://schemas.microsoft.com/office/drawing/2014/main" id="{6A66ECFB-CC9B-6BCA-F07D-AA6BAC142955}"/>
              </a:ext>
            </a:extLst>
          </p:cNvPr>
          <p:cNvSpPr>
            <a:spLocks noGrp="1"/>
          </p:cNvSpPr>
          <p:nvPr>
            <p:ph type="ftr" sz="quarter" idx="11"/>
          </p:nvPr>
        </p:nvSpPr>
        <p:spPr/>
        <p:txBody>
          <a:bodyPr/>
          <a:lstStyle/>
          <a:p>
            <a:r>
              <a:rPr lang="en-US"/>
              <a:t>JSM Portland 2024</a:t>
            </a:r>
          </a:p>
        </p:txBody>
      </p:sp>
      <p:graphicFrame>
        <p:nvGraphicFramePr>
          <p:cNvPr id="7" name="Object 6">
            <a:extLst>
              <a:ext uri="{FF2B5EF4-FFF2-40B4-BE49-F238E27FC236}">
                <a16:creationId xmlns:a16="http://schemas.microsoft.com/office/drawing/2014/main" id="{BACE2B11-65E8-BC21-9260-B204A45E0AAF}"/>
              </a:ext>
            </a:extLst>
          </p:cNvPr>
          <p:cNvGraphicFramePr>
            <a:graphicFrameLocks noChangeAspect="1"/>
          </p:cNvGraphicFramePr>
          <p:nvPr>
            <p:extLst>
              <p:ext uri="{D42A27DB-BD31-4B8C-83A1-F6EECF244321}">
                <p14:modId xmlns:p14="http://schemas.microsoft.com/office/powerpoint/2010/main" val="3001336830"/>
              </p:ext>
            </p:extLst>
          </p:nvPr>
        </p:nvGraphicFramePr>
        <p:xfrm>
          <a:off x="4162425" y="3722687"/>
          <a:ext cx="5193860" cy="835026"/>
        </p:xfrm>
        <a:graphic>
          <a:graphicData uri="http://schemas.openxmlformats.org/presentationml/2006/ole">
            <mc:AlternateContent xmlns:mc="http://schemas.openxmlformats.org/markup-compatibility/2006">
              <mc:Choice xmlns:v="urn:schemas-microsoft-com:vml" Requires="v">
                <p:oleObj name="Equation" r:id="rId2" imgW="1437567" imgH="238285" progId="Equation.DSMT4">
                  <p:embed/>
                </p:oleObj>
              </mc:Choice>
              <mc:Fallback>
                <p:oleObj name="Equation" r:id="rId2" imgW="1437567" imgH="238285" progId="Equation.DSMT4">
                  <p:embed/>
                  <p:pic>
                    <p:nvPicPr>
                      <p:cNvPr id="0" name=""/>
                      <p:cNvPicPr/>
                      <p:nvPr/>
                    </p:nvPicPr>
                    <p:blipFill>
                      <a:blip r:embed="rId3"/>
                      <a:stretch>
                        <a:fillRect/>
                      </a:stretch>
                    </p:blipFill>
                    <p:spPr>
                      <a:xfrm>
                        <a:off x="4162425" y="3722687"/>
                        <a:ext cx="5193860" cy="835026"/>
                      </a:xfrm>
                      <a:prstGeom prst="rect">
                        <a:avLst/>
                      </a:prstGeom>
                      <a:solidFill>
                        <a:schemeClr val="tx1"/>
                      </a:solidFill>
                    </p:spPr>
                  </p:pic>
                </p:oleObj>
              </mc:Fallback>
            </mc:AlternateContent>
          </a:graphicData>
        </a:graphic>
      </p:graphicFrame>
      <p:graphicFrame>
        <p:nvGraphicFramePr>
          <p:cNvPr id="9" name="Object 8">
            <a:extLst>
              <a:ext uri="{FF2B5EF4-FFF2-40B4-BE49-F238E27FC236}">
                <a16:creationId xmlns:a16="http://schemas.microsoft.com/office/drawing/2014/main" id="{E8D3427E-0E75-0BF9-3B6A-DA6E0590271E}"/>
              </a:ext>
            </a:extLst>
          </p:cNvPr>
          <p:cNvGraphicFramePr>
            <a:graphicFrameLocks noChangeAspect="1"/>
          </p:cNvGraphicFramePr>
          <p:nvPr>
            <p:extLst>
              <p:ext uri="{D42A27DB-BD31-4B8C-83A1-F6EECF244321}">
                <p14:modId xmlns:p14="http://schemas.microsoft.com/office/powerpoint/2010/main" val="1257254099"/>
              </p:ext>
            </p:extLst>
          </p:nvPr>
        </p:nvGraphicFramePr>
        <p:xfrm>
          <a:off x="631160" y="4843463"/>
          <a:ext cx="10929680" cy="649288"/>
        </p:xfrm>
        <a:graphic>
          <a:graphicData uri="http://schemas.openxmlformats.org/presentationml/2006/ole">
            <mc:AlternateContent xmlns:mc="http://schemas.openxmlformats.org/markup-compatibility/2006">
              <mc:Choice xmlns:v="urn:schemas-microsoft-com:vml" Requires="v">
                <p:oleObj name="Equation" r:id="rId4" imgW="4008275" imgH="238285" progId="Equation.DSMT4">
                  <p:embed/>
                </p:oleObj>
              </mc:Choice>
              <mc:Fallback>
                <p:oleObj name="Equation" r:id="rId4" imgW="4008275" imgH="238285" progId="Equation.DSMT4">
                  <p:embed/>
                  <p:pic>
                    <p:nvPicPr>
                      <p:cNvPr id="0" name=""/>
                      <p:cNvPicPr/>
                      <p:nvPr/>
                    </p:nvPicPr>
                    <p:blipFill>
                      <a:blip r:embed="rId5"/>
                      <a:stretch>
                        <a:fillRect/>
                      </a:stretch>
                    </p:blipFill>
                    <p:spPr>
                      <a:xfrm>
                        <a:off x="631160" y="4843463"/>
                        <a:ext cx="10929680" cy="64928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316870548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8060</TotalTime>
  <Words>1465</Words>
  <Application>Microsoft Office PowerPoint</Application>
  <PresentationFormat>Widescreen</PresentationFormat>
  <Paragraphs>391</Paragraphs>
  <Slides>26</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33" baseType="lpstr">
      <vt:lpstr>Corbel</vt:lpstr>
      <vt:lpstr>Palatino Linotype</vt:lpstr>
      <vt:lpstr>Arial</vt:lpstr>
      <vt:lpstr>Calibri</vt:lpstr>
      <vt:lpstr>Depth</vt:lpstr>
      <vt:lpstr>MathType 7.0 Equation</vt:lpstr>
      <vt:lpstr>Equation</vt:lpstr>
      <vt:lpstr>Bayesian Age Decomposition Modeling of Covid-19 Space-time Dynamics  </vt:lpstr>
      <vt:lpstr>Background</vt:lpstr>
      <vt:lpstr>Background</vt:lpstr>
      <vt:lpstr>Focus 1</vt:lpstr>
      <vt:lpstr>Focus 2</vt:lpstr>
      <vt:lpstr>Data and Modeling issues</vt:lpstr>
      <vt:lpstr>ST Modeling of mortality </vt:lpstr>
      <vt:lpstr>Basic assumptions</vt:lpstr>
      <vt:lpstr>Mortality Models: general lagged dependency model with ST random effect </vt:lpstr>
      <vt:lpstr>Notes</vt:lpstr>
      <vt:lpstr>Table of WAIC values for different models for aggregate data from SC, OH, and NJ </vt:lpstr>
      <vt:lpstr>Total Mortality results</vt:lpstr>
      <vt:lpstr>Mortality profiles </vt:lpstr>
      <vt:lpstr>Counterfactual prediction  from population proportion (G65) </vt:lpstr>
      <vt:lpstr>Population proportions (&gt;65)  across states </vt:lpstr>
      <vt:lpstr>Notes on SC DHEC data issues</vt:lpstr>
      <vt:lpstr>Model fitting </vt:lpstr>
      <vt:lpstr>Results: focus on SC only as  DHEC age data is available for comparison</vt:lpstr>
      <vt:lpstr>Aitken to Florence profiles</vt:lpstr>
      <vt:lpstr>Greenville to York profiles</vt:lpstr>
      <vt:lpstr>Count difference plots: Aitken to Florence</vt:lpstr>
      <vt:lpstr>Count difference: Greenville to York</vt:lpstr>
      <vt:lpstr>Count differences</vt:lpstr>
      <vt:lpstr>Conclusions and Discussion </vt:lpstr>
      <vt:lpstr>Future work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Age Decomposition Modeling of Covid-19 Space-time Dynamics</dc:title>
  <dc:creator>Lawson, Andrew B.</dc:creator>
  <cp:lastModifiedBy>Andrew Lawson</cp:lastModifiedBy>
  <cp:revision>62</cp:revision>
  <dcterms:created xsi:type="dcterms:W3CDTF">2023-11-06T18:08:00Z</dcterms:created>
  <dcterms:modified xsi:type="dcterms:W3CDTF">2024-07-22T15:02:18Z</dcterms:modified>
</cp:coreProperties>
</file>