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0" r:id="rId14"/>
    <p:sldId id="271" r:id="rId15"/>
    <p:sldId id="272" r:id="rId16"/>
    <p:sldId id="274" r:id="rId17"/>
    <p:sldId id="265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80572" autoAdjust="0"/>
  </p:normalViewPr>
  <p:slideViewPr>
    <p:cSldViewPr snapToGrid="0">
      <p:cViewPr varScale="1">
        <p:scale>
          <a:sx n="69" d="100"/>
          <a:sy n="69" d="100"/>
        </p:scale>
        <p:origin x="489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DC630-68ED-486F-A3AF-CCFE83723F50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B7401-2612-49E9-88EF-CB9F3AAE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which the ‘classic’ version is meant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are in </a:t>
            </a:r>
            <a:r>
              <a:rPr lang="en-US" dirty="0" err="1"/>
              <a:t>tSQLt</a:t>
            </a:r>
            <a:r>
              <a:rPr lang="en-US" baseline="0" dirty="0"/>
              <a:t> Folder</a:t>
            </a:r>
          </a:p>
          <a:p>
            <a:endParaRPr lang="en-US" baseline="0" dirty="0"/>
          </a:p>
          <a:p>
            <a:r>
              <a:rPr lang="en-US" b="1" baseline="0" dirty="0"/>
              <a:t>Don’t forget to show </a:t>
            </a:r>
            <a:r>
              <a:rPr lang="en-US" b="1" baseline="0" dirty="0" err="1"/>
              <a:t>tSQLt</a:t>
            </a:r>
            <a:r>
              <a:rPr lang="en-US" b="1" baseline="0" dirty="0"/>
              <a:t>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2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 is example-1-setup.sql</a:t>
            </a:r>
          </a:p>
          <a:p>
            <a:endParaRPr lang="en-US" dirty="0"/>
          </a:p>
          <a:p>
            <a:r>
              <a:rPr lang="en-US" dirty="0"/>
              <a:t>Don’t forget to mention debug (finding the schemas)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</a:t>
            </a:r>
            <a:r>
              <a:rPr lang="en-US" baseline="0" dirty="0"/>
              <a:t> is example-2.running-tests.sql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uses script-2-running-tests.sql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ql/t-sql-programming/getting-started-testing-databases-with-tsqlt/" TargetMode="External"/><Relationship Id="rId2" Type="http://schemas.openxmlformats.org/officeDocument/2006/relationships/hyperlink" Target="http://tsql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sqlt.org/177/integrating-tsqlt-with-cruise-control/" TargetMode="External"/><Relationship Id="rId5" Type="http://schemas.openxmlformats.org/officeDocument/2006/relationships/hyperlink" Target="http://databaserefactoring.com/" TargetMode="External"/><Relationship Id="rId4" Type="http://schemas.openxmlformats.org/officeDocument/2006/relationships/hyperlink" Target="https://www.simple-talk.com/collections/database-lifecycle-management-patterns-practices-library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QLt-org/tSQL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SQL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</a:t>
            </a:r>
            <a:r>
              <a:rPr lang="en-US" dirty="0" err="1"/>
              <a:t>tSQLt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5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options</a:t>
            </a:r>
          </a:p>
          <a:p>
            <a:pPr lvl="1"/>
            <a:r>
              <a:rPr lang="en-US" dirty="0"/>
              <a:t>Run them all</a:t>
            </a:r>
          </a:p>
          <a:p>
            <a:pPr lvl="2"/>
            <a:r>
              <a:rPr lang="en-US" dirty="0"/>
              <a:t>EXEC </a:t>
            </a:r>
            <a:r>
              <a:rPr lang="en-US" dirty="0" err="1"/>
              <a:t>tSQLt.RunAll</a:t>
            </a:r>
            <a:endParaRPr lang="en-US" dirty="0"/>
          </a:p>
          <a:p>
            <a:pPr lvl="1"/>
            <a:r>
              <a:rPr lang="en-US" dirty="0"/>
              <a:t>Run one class</a:t>
            </a:r>
          </a:p>
          <a:p>
            <a:pPr lvl="2"/>
            <a:r>
              <a:rPr lang="en-US" dirty="0"/>
              <a:t>EXEC </a:t>
            </a:r>
            <a:r>
              <a:rPr lang="en-US" dirty="0" err="1"/>
              <a:t>tSQLt.Run</a:t>
            </a:r>
            <a:r>
              <a:rPr lang="en-US" dirty="0"/>
              <a:t> ‘</a:t>
            </a:r>
            <a:r>
              <a:rPr lang="en-US" dirty="0" err="1"/>
              <a:t>testClassName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Run one test</a:t>
            </a:r>
          </a:p>
          <a:p>
            <a:pPr lvl="2"/>
            <a:r>
              <a:rPr lang="en-US" dirty="0"/>
              <a:t>EXEC </a:t>
            </a:r>
            <a:r>
              <a:rPr lang="en-US" dirty="0" err="1"/>
              <a:t>tSQLt.Run</a:t>
            </a:r>
            <a:r>
              <a:rPr lang="en-US" dirty="0"/>
              <a:t> ‘</a:t>
            </a:r>
            <a:r>
              <a:rPr lang="en-US" dirty="0" err="1"/>
              <a:t>testClassName</a:t>
            </a:r>
            <a:r>
              <a:rPr lang="en-US" dirty="0"/>
              <a:t>.[Test full name]’</a:t>
            </a:r>
          </a:p>
          <a:p>
            <a:pPr lvl="2"/>
            <a:r>
              <a:rPr lang="en-US" dirty="0"/>
              <a:t>Repeated calls without arguments will run previous test</a:t>
            </a:r>
          </a:p>
        </p:txBody>
      </p:sp>
    </p:spTree>
    <p:extLst>
      <p:ext uri="{BB962C8B-B14F-4D97-AF65-F5344CB8AC3E}">
        <p14:creationId xmlns:p14="http://schemas.microsoft.com/office/powerpoint/2010/main" val="187086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Procedure:  EXEC </a:t>
            </a:r>
            <a:r>
              <a:rPr lang="en-US" dirty="0" err="1"/>
              <a:t>tSQLt.FakeTable</a:t>
            </a:r>
            <a:r>
              <a:rPr lang="en-US" dirty="0"/>
              <a:t> ‘</a:t>
            </a:r>
            <a:r>
              <a:rPr lang="en-US" dirty="0" err="1"/>
              <a:t>SchemaName.TableName</a:t>
            </a:r>
            <a:r>
              <a:rPr lang="en-US" dirty="0"/>
              <a:t>’</a:t>
            </a:r>
          </a:p>
          <a:p>
            <a:r>
              <a:rPr lang="en-US" dirty="0"/>
              <a:t>We can get a “clean slate” version of table</a:t>
            </a:r>
          </a:p>
          <a:p>
            <a:pPr lvl="1"/>
            <a:r>
              <a:rPr lang="en-US" dirty="0"/>
              <a:t>Same columns*</a:t>
            </a:r>
          </a:p>
          <a:p>
            <a:pPr lvl="1"/>
            <a:r>
              <a:rPr lang="en-US" dirty="0"/>
              <a:t>No data,  no constraints</a:t>
            </a:r>
          </a:p>
          <a:p>
            <a:pPr lvl="1"/>
            <a:endParaRPr lang="en-US" dirty="0"/>
          </a:p>
          <a:p>
            <a:r>
              <a:rPr lang="en-US" dirty="0"/>
              <a:t>Will use often – breaks ‘coupling’ in one go</a:t>
            </a:r>
          </a:p>
          <a:p>
            <a:endParaRPr lang="en-US" dirty="0"/>
          </a:p>
          <a:p>
            <a:r>
              <a:rPr lang="en-US" b="1" dirty="0"/>
              <a:t>Make sure to run only via </a:t>
            </a:r>
            <a:r>
              <a:rPr lang="en-US" b="1" dirty="0" err="1"/>
              <a:t>tSQLt.Run</a:t>
            </a:r>
            <a:r>
              <a:rPr lang="en-US" b="1" dirty="0"/>
              <a:t>* methods – else not automatically undone!</a:t>
            </a:r>
          </a:p>
        </p:txBody>
      </p:sp>
    </p:spTree>
    <p:extLst>
      <p:ext uri="{BB962C8B-B14F-4D97-AF65-F5344CB8AC3E}">
        <p14:creationId xmlns:p14="http://schemas.microsoft.com/office/powerpoint/2010/main" val="72396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Faking Tables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bit about same columns:</a:t>
            </a:r>
          </a:p>
          <a:p>
            <a:pPr lvl="2"/>
            <a:r>
              <a:rPr lang="en-US" dirty="0"/>
              <a:t>@Identity – whether or not to preserve identity properties of a column should be observed.  Value of 1 preserves them. Default is 0</a:t>
            </a:r>
          </a:p>
          <a:p>
            <a:pPr lvl="2"/>
            <a:r>
              <a:rPr lang="en-US" dirty="0"/>
              <a:t>@</a:t>
            </a:r>
            <a:r>
              <a:rPr lang="en-US" dirty="0" err="1"/>
              <a:t>ComputedColumns</a:t>
            </a:r>
            <a:r>
              <a:rPr lang="en-US" dirty="0"/>
              <a:t> – whether or not to preserve computations. Value of 1 preserves. Default is 0</a:t>
            </a:r>
          </a:p>
          <a:p>
            <a:pPr lvl="2"/>
            <a:r>
              <a:rPr lang="en-US" dirty="0"/>
              <a:t>@Defaults – if default constraints should be preserved. Value of 1 preserves. Default 0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5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– fake the table</a:t>
            </a:r>
          </a:p>
          <a:p>
            <a:endParaRPr lang="en-US" dirty="0"/>
          </a:p>
          <a:p>
            <a:r>
              <a:rPr lang="en-US" dirty="0"/>
              <a:t>Then:</a:t>
            </a:r>
          </a:p>
          <a:p>
            <a:pPr lvl="1"/>
            <a:r>
              <a:rPr lang="en-US" dirty="0"/>
              <a:t>EXEC </a:t>
            </a:r>
            <a:r>
              <a:rPr lang="en-US" dirty="0" err="1"/>
              <a:t>tSQLt.ApplyConstraint</a:t>
            </a:r>
            <a:r>
              <a:rPr lang="en-US" dirty="0"/>
              <a:t> ‘</a:t>
            </a:r>
            <a:r>
              <a:rPr lang="en-US" dirty="0" err="1"/>
              <a:t>schemaName.TestClassName</a:t>
            </a:r>
            <a:r>
              <a:rPr lang="en-US" dirty="0"/>
              <a:t>’, ‘</a:t>
            </a:r>
            <a:r>
              <a:rPr lang="en-US" dirty="0" err="1"/>
              <a:t>Constraint_Name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2127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trigger, may need to fake multiple tables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tSQLt.ApplyTrigger</a:t>
            </a:r>
            <a:r>
              <a:rPr lang="en-US" dirty="0"/>
              <a:t> ‘</a:t>
            </a:r>
            <a:r>
              <a:rPr lang="en-US" dirty="0" err="1"/>
              <a:t>schemaName.TableName</a:t>
            </a:r>
            <a:r>
              <a:rPr lang="en-US" dirty="0"/>
              <a:t>’, ‘</a:t>
            </a:r>
            <a:r>
              <a:rPr lang="en-US" dirty="0" err="1"/>
              <a:t>triggerName</a:t>
            </a:r>
            <a:r>
              <a:rPr lang="en-US" dirty="0"/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89363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Isolate procedures depended on. Can also specify the command executed</a:t>
            </a:r>
          </a:p>
          <a:p>
            <a:pPr lvl="1"/>
            <a:r>
              <a:rPr lang="en-US" dirty="0"/>
              <a:t>Record parameters</a:t>
            </a:r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Procedures max 1020 cols</a:t>
            </a:r>
          </a:p>
          <a:p>
            <a:pPr lvl="1"/>
            <a:r>
              <a:rPr lang="en-US" dirty="0"/>
              <a:t>Doesn’t work with temp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125109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Isolation procs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FakeFunction</a:t>
            </a:r>
            <a:endParaRPr lang="en-US" dirty="0"/>
          </a:p>
          <a:p>
            <a:pPr lvl="1"/>
            <a:r>
              <a:rPr lang="en-US" dirty="0"/>
              <a:t>Replace an existing function with a function you specify (by name in </a:t>
            </a:r>
            <a:r>
              <a:rPr lang="en-US" dirty="0" err="1"/>
              <a:t>params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 err="1"/>
              <a:t>RemoveObject</a:t>
            </a:r>
            <a:endParaRPr lang="en-US" dirty="0"/>
          </a:p>
          <a:p>
            <a:pPr lvl="1"/>
            <a:r>
              <a:rPr lang="en-US" dirty="0"/>
              <a:t>Remove reference to an object, so you can define your own,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IfExists</a:t>
            </a:r>
            <a:r>
              <a:rPr lang="en-US" dirty="0"/>
              <a:t> - Can raise error if object does not exist (=0), or </a:t>
            </a:r>
            <a:r>
              <a:rPr lang="en-US" dirty="0" err="1"/>
              <a:t>NoOp</a:t>
            </a:r>
            <a:r>
              <a:rPr lang="en-US" dirty="0"/>
              <a:t> (=1)</a:t>
            </a:r>
          </a:p>
          <a:p>
            <a:endParaRPr lang="en-US" dirty="0"/>
          </a:p>
          <a:p>
            <a:r>
              <a:rPr lang="en-US" dirty="0" err="1"/>
              <a:t>RemoveObjectIfExists</a:t>
            </a:r>
            <a:r>
              <a:rPr lang="en-US" dirty="0"/>
              <a:t> – </a:t>
            </a:r>
            <a:r>
              <a:rPr lang="en-US" dirty="0" err="1"/>
              <a:t>RemoveObject</a:t>
            </a:r>
            <a:r>
              <a:rPr lang="en-US" dirty="0"/>
              <a:t> with @</a:t>
            </a:r>
            <a:r>
              <a:rPr lang="en-US" dirty="0" err="1"/>
              <a:t>IfExists</a:t>
            </a:r>
            <a:r>
              <a:rPr lang="en-US" dirty="0"/>
              <a:t> =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9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Project webpage: </a:t>
            </a:r>
            <a:r>
              <a:rPr lang="en-US" dirty="0">
                <a:hlinkClick r:id="rId2"/>
              </a:rPr>
              <a:t>http://tsqlt.org/</a:t>
            </a:r>
            <a:r>
              <a:rPr lang="en-US" dirty="0"/>
              <a:t> </a:t>
            </a:r>
          </a:p>
          <a:p>
            <a:r>
              <a:rPr lang="en-US" dirty="0"/>
              <a:t>Simple Talk articles on DLM &amp; DB testing</a:t>
            </a:r>
          </a:p>
          <a:p>
            <a:pPr lvl="1"/>
            <a:r>
              <a:rPr lang="en-US" dirty="0"/>
              <a:t>Getting started testing databases with </a:t>
            </a:r>
            <a:r>
              <a:rPr lang="en-US" dirty="0" err="1"/>
              <a:t>tSQLt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https://www.simple-talk.com/sql/t-sql-programming/getting-started-testing-databases-with-tsqlt/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DLM Practices &amp; Patterns Library: </a:t>
            </a:r>
            <a:r>
              <a:rPr lang="en-US" dirty="0">
                <a:hlinkClick r:id="rId4"/>
              </a:rPr>
              <a:t>https://www.simple-talk.com/collections/database-lifecycle-management-patterns-practices-library/</a:t>
            </a:r>
            <a:r>
              <a:rPr lang="en-US" dirty="0"/>
              <a:t> </a:t>
            </a:r>
          </a:p>
          <a:p>
            <a:r>
              <a:rPr lang="en-US" dirty="0"/>
              <a:t>Refactoring Databases: Evolutionary Database Design,</a:t>
            </a:r>
          </a:p>
          <a:p>
            <a:pPr lvl="1"/>
            <a:r>
              <a:rPr lang="en-US" dirty="0"/>
              <a:t>By Scott J. Ambler and </a:t>
            </a:r>
            <a:r>
              <a:rPr lang="en-US" dirty="0" err="1"/>
              <a:t>Pramod</a:t>
            </a:r>
            <a:r>
              <a:rPr lang="en-US" dirty="0"/>
              <a:t> J. </a:t>
            </a:r>
            <a:r>
              <a:rPr lang="en-US" dirty="0" err="1"/>
              <a:t>Sadalage</a:t>
            </a:r>
            <a:endParaRPr lang="en-US" dirty="0"/>
          </a:p>
          <a:p>
            <a:pPr lvl="1"/>
            <a:r>
              <a:rPr lang="en-US" dirty="0"/>
              <a:t>Companion site: </a:t>
            </a:r>
            <a:r>
              <a:rPr lang="en-US" dirty="0">
                <a:hlinkClick r:id="rId5"/>
              </a:rPr>
              <a:t>http://databaserefactoring.com/</a:t>
            </a:r>
            <a:r>
              <a:rPr lang="en-US" dirty="0"/>
              <a:t> </a:t>
            </a:r>
          </a:p>
          <a:p>
            <a:r>
              <a:rPr lang="en-US" dirty="0"/>
              <a:t>Integrate with CI (Cruise Control):  </a:t>
            </a:r>
            <a:r>
              <a:rPr lang="en-US" dirty="0">
                <a:hlinkClick r:id="rId6"/>
              </a:rPr>
              <a:t>http://tsqlt.org/177/integrating-tsqlt-with-cruise-control/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955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2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SSMS query shortcuts</a:t>
            </a:r>
          </a:p>
          <a:p>
            <a:pPr lvl="1"/>
            <a:r>
              <a:rPr lang="en-US" dirty="0"/>
              <a:t>Tools &gt; Options &gt; expand  “Keyboard” &gt; Query Shortcuts</a:t>
            </a:r>
          </a:p>
          <a:p>
            <a:pPr lvl="1"/>
            <a:r>
              <a:rPr lang="en-US" dirty="0"/>
              <a:t>For instance:</a:t>
            </a:r>
          </a:p>
          <a:p>
            <a:pPr lvl="2"/>
            <a:r>
              <a:rPr lang="en-US" dirty="0"/>
              <a:t>EXEC </a:t>
            </a:r>
            <a:r>
              <a:rPr lang="en-US" dirty="0" err="1"/>
              <a:t>tSQLt.RunAll</a:t>
            </a:r>
            <a:endParaRPr lang="en-US" dirty="0"/>
          </a:p>
          <a:p>
            <a:pPr lvl="2"/>
            <a:r>
              <a:rPr lang="en-US" dirty="0"/>
              <a:t>EXEC </a:t>
            </a:r>
            <a:r>
              <a:rPr lang="en-US" dirty="0" err="1"/>
              <a:t>tSQLt.Run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6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091" y="2583873"/>
            <a:ext cx="8167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70419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tSQLt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framework for SQL Server</a:t>
            </a:r>
          </a:p>
          <a:p>
            <a:pPr lvl="1"/>
            <a:r>
              <a:rPr lang="en-US" dirty="0"/>
              <a:t>Compatible with 2005+</a:t>
            </a:r>
          </a:p>
          <a:p>
            <a:endParaRPr lang="en-US" dirty="0"/>
          </a:p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Apache 2.0</a:t>
            </a:r>
          </a:p>
          <a:p>
            <a:pPr lvl="1"/>
            <a:r>
              <a:rPr lang="en-US" dirty="0"/>
              <a:t>Hosted on GitHub ( </a:t>
            </a:r>
            <a:r>
              <a:rPr lang="en-US" dirty="0">
                <a:hlinkClick r:id="rId2"/>
              </a:rPr>
              <a:t>https://github.com/tSQLt-org/tSQLt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Allows us to write unit tests for SQL Server entirely in T-SQL</a:t>
            </a:r>
          </a:p>
        </p:txBody>
      </p:sp>
    </p:spTree>
    <p:extLst>
      <p:ext uri="{BB962C8B-B14F-4D97-AF65-F5344CB8AC3E}">
        <p14:creationId xmlns:p14="http://schemas.microsoft.com/office/powerpoint/2010/main" val="99659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can </a:t>
            </a:r>
            <a:r>
              <a:rPr lang="en-US" b="1" u="sng" dirty="0"/>
              <a:t>be</a:t>
            </a:r>
            <a:r>
              <a:rPr lang="en-US" b="1" dirty="0"/>
              <a:t> the business</a:t>
            </a:r>
          </a:p>
          <a:p>
            <a:pPr marL="0" indent="0">
              <a:buNone/>
            </a:pPr>
            <a:r>
              <a:rPr lang="en-US" dirty="0"/>
              <a:t>------------------------------------------</a:t>
            </a:r>
          </a:p>
          <a:p>
            <a:r>
              <a:rPr lang="en-US" dirty="0"/>
              <a:t>Traditional approaches: Coupling of code abstractions with DB</a:t>
            </a:r>
          </a:p>
          <a:p>
            <a:r>
              <a:rPr lang="en-US" dirty="0"/>
              <a:t>‘Native’ language: Same logic as any procs, </a:t>
            </a:r>
            <a:r>
              <a:rPr lang="en-US" dirty="0" err="1"/>
              <a:t>funcs</a:t>
            </a:r>
            <a:r>
              <a:rPr lang="en-US" dirty="0"/>
              <a:t>, tables</a:t>
            </a:r>
          </a:p>
          <a:p>
            <a:r>
              <a:rPr lang="en-US" dirty="0"/>
              <a:t>Data people may not be code people</a:t>
            </a:r>
          </a:p>
        </p:txBody>
      </p:sp>
    </p:spTree>
    <p:extLst>
      <p:ext uri="{BB962C8B-B14F-4D97-AF65-F5344CB8AC3E}">
        <p14:creationId xmlns:p14="http://schemas.microsoft.com/office/powerpoint/2010/main" val="89629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we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Data?</a:t>
            </a:r>
          </a:p>
          <a:p>
            <a:pPr lvl="1"/>
            <a:r>
              <a:rPr lang="en-US" dirty="0"/>
              <a:t>This presentation: Prefer ensuring only good data makes it in</a:t>
            </a:r>
          </a:p>
          <a:p>
            <a:pPr lvl="1"/>
            <a:r>
              <a:rPr lang="en-US" dirty="0"/>
              <a:t>Data quality important,  enough for own topic. (Slightly more integration)</a:t>
            </a:r>
          </a:p>
          <a:p>
            <a:pPr lvl="1"/>
            <a:r>
              <a:rPr lang="en-US" dirty="0"/>
              <a:t>By all means, </a:t>
            </a:r>
            <a:r>
              <a:rPr lang="en-US" dirty="0" err="1"/>
              <a:t>tSQLt</a:t>
            </a:r>
            <a:r>
              <a:rPr lang="en-US" dirty="0"/>
              <a:t> may be of use to you (standard test functions)</a:t>
            </a:r>
          </a:p>
          <a:p>
            <a:r>
              <a:rPr lang="en-US" dirty="0"/>
              <a:t>Database objects</a:t>
            </a:r>
          </a:p>
          <a:p>
            <a:pPr lvl="1"/>
            <a:r>
              <a:rPr lang="en-US" dirty="0"/>
              <a:t>Analogous to testing our code – ensuring specified behavior</a:t>
            </a:r>
          </a:p>
          <a:p>
            <a:pPr lvl="1"/>
            <a:r>
              <a:rPr lang="en-US" dirty="0"/>
              <a:t>Baked-in coupling: referential integrity is the bane of unit testing</a:t>
            </a:r>
          </a:p>
          <a:p>
            <a:pPr lvl="2"/>
            <a:r>
              <a:rPr lang="en-US" dirty="0" err="1"/>
              <a:t>tSQLt</a:t>
            </a:r>
            <a:r>
              <a:rPr lang="en-US" dirty="0"/>
              <a:t> has answers for this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Some examples use AdventureWorks2014</a:t>
            </a:r>
          </a:p>
        </p:txBody>
      </p:sp>
    </p:spTree>
    <p:extLst>
      <p:ext uri="{BB962C8B-B14F-4D97-AF65-F5344CB8AC3E}">
        <p14:creationId xmlns:p14="http://schemas.microsoft.com/office/powerpoint/2010/main" val="115048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Don’t do on production!</a:t>
            </a:r>
          </a:p>
          <a:p>
            <a:endParaRPr lang="en-US" sz="2200" dirty="0"/>
          </a:p>
          <a:p>
            <a:r>
              <a:rPr lang="en-US" sz="2400" dirty="0"/>
              <a:t>Two scripts</a:t>
            </a:r>
          </a:p>
          <a:p>
            <a:pPr lvl="1"/>
            <a:r>
              <a:rPr lang="en-US" sz="2000" dirty="0" err="1"/>
              <a:t>SetClrEnabled.sql</a:t>
            </a:r>
            <a:r>
              <a:rPr lang="en-US" sz="2000" dirty="0"/>
              <a:t> – Enables CLR, sort of a “configure” script</a:t>
            </a:r>
          </a:p>
          <a:p>
            <a:pPr lvl="1"/>
            <a:r>
              <a:rPr lang="en-US" sz="2000" dirty="0" err="1"/>
              <a:t>tSQLt.class.sql</a:t>
            </a:r>
            <a:r>
              <a:rPr lang="en-US" sz="2000" dirty="0"/>
              <a:t> – The actual </a:t>
            </a:r>
            <a:r>
              <a:rPr lang="en-US" sz="2000" dirty="0" err="1"/>
              <a:t>tSQLt</a:t>
            </a:r>
            <a:r>
              <a:rPr lang="en-US" sz="2000" dirty="0"/>
              <a:t> goodness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394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Procedure: </a:t>
            </a:r>
          </a:p>
          <a:p>
            <a:pPr lvl="1"/>
            <a:r>
              <a:rPr lang="en-US" dirty="0"/>
              <a:t>Create via </a:t>
            </a:r>
            <a:r>
              <a:rPr lang="en-US" dirty="0" err="1"/>
              <a:t>tSQLt.NewTestClass</a:t>
            </a:r>
            <a:r>
              <a:rPr lang="en-US" dirty="0"/>
              <a:t> ‘</a:t>
            </a:r>
            <a:r>
              <a:rPr lang="en-US" dirty="0" err="1"/>
              <a:t>testClassName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Drop with </a:t>
            </a:r>
            <a:r>
              <a:rPr lang="en-US" dirty="0" err="1"/>
              <a:t>tSQLt.DropClass</a:t>
            </a:r>
            <a:r>
              <a:rPr lang="en-US" dirty="0"/>
              <a:t> ‘</a:t>
            </a:r>
            <a:r>
              <a:rPr lang="en-US" dirty="0" err="1"/>
              <a:t>testClassName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Wait – classes?</a:t>
            </a:r>
          </a:p>
          <a:p>
            <a:pPr lvl="1"/>
            <a:r>
              <a:rPr lang="en-US" dirty="0"/>
              <a:t>They are schemas, with some extra information so that </a:t>
            </a:r>
            <a:r>
              <a:rPr lang="en-US" dirty="0" err="1"/>
              <a:t>tSQLt</a:t>
            </a:r>
            <a:r>
              <a:rPr lang="en-US" dirty="0"/>
              <a:t> knows they are test classes</a:t>
            </a:r>
          </a:p>
        </p:txBody>
      </p:sp>
    </p:spTree>
    <p:extLst>
      <p:ext uri="{BB962C8B-B14F-4D97-AF65-F5344CB8AC3E}">
        <p14:creationId xmlns:p14="http://schemas.microsoft.com/office/powerpoint/2010/main" val="404453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</a:t>
            </a:r>
            <a:r>
              <a:rPr lang="en-US" dirty="0" err="1"/>
              <a:t>tSQLt</a:t>
            </a:r>
            <a:r>
              <a:rPr lang="en-US" dirty="0"/>
              <a:t> ‘functions’ we are writing stored procedures</a:t>
            </a:r>
          </a:p>
          <a:p>
            <a:pPr lvl="1"/>
            <a:r>
              <a:rPr lang="en-US" dirty="0"/>
              <a:t>Framework automatically runs these within transactions, and rolls them back afterwards</a:t>
            </a:r>
          </a:p>
          <a:p>
            <a:pPr lvl="1"/>
            <a:r>
              <a:rPr lang="en-US" dirty="0"/>
              <a:t>Key for preserving items we mock, not deleting actual data, and not keeping test data</a:t>
            </a:r>
          </a:p>
          <a:p>
            <a:pPr lvl="1"/>
            <a:endParaRPr lang="en-US" dirty="0"/>
          </a:p>
          <a:p>
            <a:r>
              <a:rPr lang="en-US" dirty="0"/>
              <a:t>Convention:  </a:t>
            </a:r>
            <a:r>
              <a:rPr lang="en-US" dirty="0" err="1"/>
              <a:t>testClassName</a:t>
            </a:r>
            <a:r>
              <a:rPr lang="en-US" dirty="0"/>
              <a:t>.[Test brief description]</a:t>
            </a:r>
          </a:p>
          <a:p>
            <a:pPr lvl="1"/>
            <a:endParaRPr lang="en-US" b="1" dirty="0"/>
          </a:p>
          <a:p>
            <a:r>
              <a:rPr lang="en-US" b="1" dirty="0"/>
              <a:t>Important that test name/description start with “test”!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072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2509</TotalTime>
  <Words>718</Words>
  <Application>Microsoft Office PowerPoint</Application>
  <PresentationFormat>Widescreen</PresentationFormat>
  <Paragraphs>132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Parcel</vt:lpstr>
      <vt:lpstr>Unit Testing SQL Server</vt:lpstr>
      <vt:lpstr>PowerPoint Presentation</vt:lpstr>
      <vt:lpstr>What is tSQLt?</vt:lpstr>
      <vt:lpstr>Motivation</vt:lpstr>
      <vt:lpstr>What might we test?</vt:lpstr>
      <vt:lpstr>Examples</vt:lpstr>
      <vt:lpstr>Installation</vt:lpstr>
      <vt:lpstr>Test classes</vt:lpstr>
      <vt:lpstr>Creating Tests</vt:lpstr>
      <vt:lpstr>Running Tests</vt:lpstr>
      <vt:lpstr>Faking tables</vt:lpstr>
      <vt:lpstr>Faking Tables II</vt:lpstr>
      <vt:lpstr>Testing constraints</vt:lpstr>
      <vt:lpstr>Testing Triggers</vt:lpstr>
      <vt:lpstr>Spy Procedure</vt:lpstr>
      <vt:lpstr>Other Isolation procs</vt:lpstr>
      <vt:lpstr>Resources &amp; Reading</vt:lpstr>
      <vt:lpstr>Questions?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SQL SErver</dc:title>
  <dc:creator>Andrew Armbruster</dc:creator>
  <cp:lastModifiedBy>Andrew Armbruster</cp:lastModifiedBy>
  <cp:revision>39</cp:revision>
  <dcterms:created xsi:type="dcterms:W3CDTF">2016-09-25T16:13:35Z</dcterms:created>
  <dcterms:modified xsi:type="dcterms:W3CDTF">2016-09-29T11:20:17Z</dcterms:modified>
</cp:coreProperties>
</file>