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944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285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36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20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332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12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2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0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82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75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/>
          <a:lstStyle/>
          <a:p>
            <a:fld id="{7EFB1890-FA8B-46AB-8AB8-406BEC8738BE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570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826322"/>
            <a:ext cx="10721756" cy="91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928553"/>
            <a:ext cx="10721756" cy="461356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5965" y="1146364"/>
            <a:ext cx="334971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17A5FC1-B586-44B1-91F0-30619816A87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50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osf.io/" TargetMode="External"/><Relationship Id="rId2" Type="http://schemas.openxmlformats.org/officeDocument/2006/relationships/hyperlink" Target="https://psyteachr.github.io/analysis-v2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.ucpress.edu/collabra/article/8/1/35745/183136/The-Effect-of-Stress-on-Semantic-Memory-Retrieval" TargetMode="External"/><Relationship Id="rId4" Type="http://schemas.openxmlformats.org/officeDocument/2006/relationships/hyperlink" Target="https://journals-sagepub-com.libproxy.csun.edu/doi/full/10.1177/0956797623119818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A0EC-B9D1-451D-962A-33F40FED75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5B94E-20D2-49D1-87FE-EE6431412E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URISE/Bridges Stats Workshop</a:t>
            </a:r>
          </a:p>
          <a:p>
            <a:r>
              <a:rPr lang="en-US" dirty="0"/>
              <a:t>01/14/24 &amp; 01/16/25</a:t>
            </a:r>
          </a:p>
        </p:txBody>
      </p:sp>
    </p:spTree>
    <p:extLst>
      <p:ext uri="{BB962C8B-B14F-4D97-AF65-F5344CB8AC3E}">
        <p14:creationId xmlns:p14="http://schemas.microsoft.com/office/powerpoint/2010/main" val="369847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9E794-8CE6-4E91-B584-AA818DD0E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and R 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B217C-E665-42C2-A787-399253483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 is the base</a:t>
            </a:r>
          </a:p>
          <a:p>
            <a:r>
              <a:rPr lang="en-US" dirty="0"/>
              <a:t>R studio is a “wrapper” that</a:t>
            </a:r>
          </a:p>
          <a:p>
            <a:pPr lvl="1"/>
            <a:r>
              <a:rPr lang="en-US" dirty="0"/>
              <a:t>Helps keep track of things</a:t>
            </a:r>
          </a:p>
          <a:p>
            <a:pPr lvl="1"/>
            <a:r>
              <a:rPr lang="en-US" dirty="0"/>
              <a:t>Helps with coding and debugging code</a:t>
            </a:r>
          </a:p>
          <a:p>
            <a:pPr lvl="1"/>
            <a:r>
              <a:rPr lang="en-US" dirty="0"/>
              <a:t>Can be used with markdown to have “prettier” output</a:t>
            </a:r>
          </a:p>
          <a:p>
            <a:pPr lvl="1"/>
            <a:r>
              <a:rPr lang="en-US" dirty="0"/>
              <a:t>R-studio cannot run without R installed</a:t>
            </a:r>
          </a:p>
          <a:p>
            <a:pPr lvl="1"/>
            <a:endParaRPr lang="en-US" dirty="0"/>
          </a:p>
          <a:p>
            <a:r>
              <a:rPr lang="en-US" dirty="0"/>
              <a:t>Hopefully you have both installed</a:t>
            </a:r>
          </a:p>
        </p:txBody>
      </p:sp>
    </p:spTree>
    <p:extLst>
      <p:ext uri="{BB962C8B-B14F-4D97-AF65-F5344CB8AC3E}">
        <p14:creationId xmlns:p14="http://schemas.microsoft.com/office/powerpoint/2010/main" val="88061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9C87-6516-4C6D-8422-2182FAF6F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R-studio – important </a:t>
            </a:r>
            <a:r>
              <a:rPr lang="en-US" b="1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9E193-94EC-44F9-82E8-4F265BF1F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Console</a:t>
            </a:r>
            <a:r>
              <a:rPr lang="en-US" dirty="0"/>
              <a:t> – shows you R and all code that has been run</a:t>
            </a:r>
          </a:p>
          <a:p>
            <a:pPr lvl="1"/>
            <a:r>
              <a:rPr lang="en-US" dirty="0"/>
              <a:t>Commands can be entered directly</a:t>
            </a:r>
          </a:p>
          <a:p>
            <a:pPr lvl="1"/>
            <a:r>
              <a:rPr lang="en-US" dirty="0"/>
              <a:t>Code from an R file can also be “run” and sent to the console</a:t>
            </a:r>
          </a:p>
          <a:p>
            <a:pPr lvl="1"/>
            <a:r>
              <a:rPr lang="en-US" dirty="0"/>
              <a:t>Is the left window if an R file has not been opened or newly created</a:t>
            </a:r>
          </a:p>
          <a:p>
            <a:pPr lvl="1"/>
            <a:r>
              <a:rPr lang="en-US" dirty="0"/>
              <a:t>Is the window below the R file if an R file is opened or newly created</a:t>
            </a:r>
          </a:p>
          <a:p>
            <a:r>
              <a:rPr lang="en-US" b="1" dirty="0"/>
              <a:t>R file window </a:t>
            </a:r>
            <a:r>
              <a:rPr lang="en-US" dirty="0"/>
              <a:t>- labeled by the file name and is usually at the top left of the R-studio windows</a:t>
            </a:r>
          </a:p>
          <a:p>
            <a:r>
              <a:rPr lang="en-US" b="1" dirty="0"/>
              <a:t>Environment</a:t>
            </a:r>
            <a:r>
              <a:rPr lang="en-US" dirty="0"/>
              <a:t> – shows all of the objects, data frames, etc. that have been created via the R code that has been run</a:t>
            </a:r>
          </a:p>
          <a:p>
            <a:r>
              <a:rPr lang="en-US" b="1" dirty="0"/>
              <a:t>Packages</a:t>
            </a:r>
            <a:r>
              <a:rPr lang="en-US" dirty="0"/>
              <a:t> – shows you the packages that are downloaded to your computer and those that are currently in use for the current session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558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9FE53-012C-4E69-BB32-5DD4DA02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.r vs. .</a:t>
            </a:r>
            <a:r>
              <a:rPr lang="en-US" dirty="0" err="1"/>
              <a:t>rmd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D4C6F-D377-48E6-972D-D132601A4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.r is the typical R files and all code is run at once</a:t>
            </a:r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stands for R markdown and allows for </a:t>
            </a:r>
          </a:p>
          <a:p>
            <a:pPr lvl="1"/>
            <a:r>
              <a:rPr lang="en-US" dirty="0"/>
              <a:t>markdown commands to make the output better</a:t>
            </a:r>
          </a:p>
          <a:p>
            <a:pPr lvl="1"/>
            <a:r>
              <a:rPr lang="en-US" dirty="0"/>
              <a:t>“chunks” where you can separate code into self-contained pieces that can be run together</a:t>
            </a:r>
          </a:p>
          <a:p>
            <a:pPr lvl="1"/>
            <a:r>
              <a:rPr lang="en-US" dirty="0"/>
              <a:t>Inline output from the code you run (as opposed to output being sent to the console only)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268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86B94-7CB3-4E9D-BC26-9A65F72F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1/14/25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C8D7E-49E5-4D31-A9FB-40F9615A1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What scares you about coding?</a:t>
            </a:r>
          </a:p>
          <a:p>
            <a:r>
              <a:rPr lang="en-US" dirty="0"/>
              <a:t>Philosophical difference between point-and-click programs and syntax/code-based programs</a:t>
            </a:r>
          </a:p>
          <a:p>
            <a:r>
              <a:rPr lang="en-US" dirty="0"/>
              <a:t>Google is your friend</a:t>
            </a:r>
          </a:p>
          <a:p>
            <a:r>
              <a:rPr lang="en-US" dirty="0"/>
              <a:t>“&lt;-” and other R code tips (e.g., returns after commas)</a:t>
            </a:r>
          </a:p>
          <a:p>
            <a:r>
              <a:rPr lang="en-US" dirty="0"/>
              <a:t>.</a:t>
            </a:r>
            <a:r>
              <a:rPr lang="en-US" dirty="0" err="1"/>
              <a:t>rmd</a:t>
            </a:r>
            <a:r>
              <a:rPr lang="en-US" dirty="0"/>
              <a:t> files or R notebooks</a:t>
            </a:r>
          </a:p>
          <a:p>
            <a:pPr lvl="1"/>
            <a:r>
              <a:rPr lang="en-US" dirty="0"/>
              <a:t>Filling out the header</a:t>
            </a:r>
          </a:p>
          <a:p>
            <a:pPr lvl="1"/>
            <a:r>
              <a:rPr lang="en-US" dirty="0"/>
              <a:t>Using chunks</a:t>
            </a:r>
          </a:p>
          <a:p>
            <a:pPr lvl="1"/>
            <a:r>
              <a:rPr lang="en-US" dirty="0"/>
              <a:t>Simple R markdown</a:t>
            </a:r>
          </a:p>
          <a:p>
            <a:r>
              <a:rPr lang="en-US" dirty="0"/>
              <a:t>Installing and engaging packages</a:t>
            </a:r>
          </a:p>
          <a:p>
            <a:r>
              <a:rPr lang="en-US" dirty="0"/>
              <a:t>Importing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01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E163-8ADC-4352-815E-7DD25889F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1/14/25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C5C13-87BD-4CC4-9E01-784B47526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Working with data</a:t>
            </a:r>
          </a:p>
          <a:p>
            <a:pPr lvl="1"/>
            <a:r>
              <a:rPr lang="en-US" dirty="0"/>
              <a:t>names and </a:t>
            </a:r>
            <a:r>
              <a:rPr lang="en-US" dirty="0" err="1"/>
              <a:t>tolower</a:t>
            </a:r>
            <a:endParaRPr lang="en-US" dirty="0"/>
          </a:p>
          <a:p>
            <a:pPr lvl="1"/>
            <a:r>
              <a:rPr lang="en-US" dirty="0"/>
              <a:t>Pulling variables out </a:t>
            </a:r>
          </a:p>
          <a:p>
            <a:pPr lvl="2"/>
            <a:r>
              <a:rPr lang="en-US" dirty="0"/>
              <a:t>Brackets vs. $ vs. attach</a:t>
            </a:r>
          </a:p>
          <a:p>
            <a:pPr lvl="1"/>
            <a:r>
              <a:rPr lang="en-US" dirty="0"/>
              <a:t>c vs. </a:t>
            </a:r>
            <a:r>
              <a:rPr lang="en-US" dirty="0" err="1"/>
              <a:t>cbind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Creating a subset of data by column</a:t>
            </a:r>
          </a:p>
          <a:p>
            <a:pPr lvl="2"/>
            <a:r>
              <a:rPr lang="en-US" dirty="0"/>
              <a:t>Assigning names to those columns</a:t>
            </a:r>
          </a:p>
          <a:p>
            <a:pPr lvl="1"/>
            <a:r>
              <a:rPr lang="en-US" dirty="0"/>
              <a:t>Creating subset of data by row or response</a:t>
            </a:r>
          </a:p>
          <a:p>
            <a:pPr lvl="2"/>
            <a:r>
              <a:rPr lang="en-US" dirty="0"/>
              <a:t>Based on columns</a:t>
            </a:r>
          </a:p>
          <a:p>
            <a:pPr lvl="2"/>
            <a:r>
              <a:rPr lang="en-US" dirty="0"/>
              <a:t>Based on rows</a:t>
            </a:r>
          </a:p>
          <a:p>
            <a:pPr lvl="1"/>
            <a:r>
              <a:rPr lang="en-US" dirty="0"/>
              <a:t>Dealing with missing data</a:t>
            </a:r>
          </a:p>
          <a:p>
            <a:r>
              <a:rPr lang="en-US" dirty="0"/>
              <a:t>Working within packages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7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CB01-5B98-73FE-7611-26E31E93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for 1/16/25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9F3D-477B-AA61-735B-8794990D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Reviewing 1/16/25</a:t>
            </a:r>
          </a:p>
          <a:p>
            <a:pPr lvl="1" fontAlgn="base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Importing from different sources – more foreign</a:t>
            </a:r>
          </a:p>
          <a:p>
            <a:pPr lvl="1" fontAlgn="base"/>
            <a:r>
              <a:rPr lang="en-US" dirty="0">
                <a:solidFill>
                  <a:srgbClr val="2D3B45"/>
                </a:solidFill>
                <a:latin typeface="Lato Extended"/>
              </a:rPr>
              <a:t>Replicate published paper</a:t>
            </a:r>
          </a:p>
          <a:p>
            <a:pPr lvl="1" fontAlgn="base"/>
            <a:r>
              <a:rPr lang="en-US" dirty="0">
                <a:solidFill>
                  <a:srgbClr val="2D3B45"/>
                </a:solidFill>
                <a:latin typeface="Lato Extended"/>
              </a:rPr>
              <a:t>Analyses and packages</a:t>
            </a:r>
          </a:p>
          <a:p>
            <a:pPr lvl="2" fontAlgn="base"/>
            <a:r>
              <a:rPr lang="en-US" dirty="0">
                <a:solidFill>
                  <a:srgbClr val="2D3B45"/>
                </a:solidFill>
                <a:latin typeface="Lato Extended"/>
              </a:rPr>
              <a:t>ANOVAs with t-tests (comparing groups)</a:t>
            </a:r>
          </a:p>
          <a:p>
            <a:pPr lvl="2" fontAlgn="base"/>
            <a:r>
              <a:rPr lang="en-US" dirty="0">
                <a:solidFill>
                  <a:srgbClr val="2D3B45"/>
                </a:solidFill>
                <a:latin typeface="Lato Extended"/>
              </a:rPr>
              <a:t>Regression</a:t>
            </a:r>
          </a:p>
          <a:p>
            <a:pPr lvl="2" fontAlgn="base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Graphing</a:t>
            </a:r>
          </a:p>
          <a:p>
            <a:pPr lvl="1" fontAlgn="base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Knitting and 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“pretty-</a:t>
            </a:r>
            <a:r>
              <a:rPr lang="en-US" dirty="0" err="1">
                <a:solidFill>
                  <a:srgbClr val="2D3B45"/>
                </a:solidFill>
                <a:latin typeface="Lato Extended"/>
              </a:rPr>
              <a:t>ing</a:t>
            </a:r>
            <a:r>
              <a:rPr lang="en-US" dirty="0">
                <a:solidFill>
                  <a:srgbClr val="2D3B45"/>
                </a:solidFill>
                <a:latin typeface="Lato Extended"/>
              </a:rPr>
              <a:t>” up your output</a:t>
            </a:r>
          </a:p>
          <a:p>
            <a:pPr lvl="2" fontAlgn="base"/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Crayon</a:t>
            </a:r>
          </a:p>
          <a:p>
            <a:pPr lvl="2" fontAlgn="base"/>
            <a:r>
              <a:rPr lang="en-US" dirty="0">
                <a:solidFill>
                  <a:srgbClr val="2D3B45"/>
                </a:solidFill>
                <a:latin typeface="Lato Extended"/>
              </a:rPr>
              <a:t>Kable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2902590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CB01-5B98-73FE-7611-26E31E93C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 to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69F3D-477B-AA61-735B-8794990D6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 dirty="0">
                <a:solidFill>
                  <a:srgbClr val="2D3B45"/>
                </a:solidFill>
                <a:latin typeface="Lato Extended"/>
              </a:rPr>
              <a:t>Found this randomly searching for R stuff</a:t>
            </a:r>
            <a:endParaRPr lang="en-US" sz="3200" dirty="0">
              <a:solidFill>
                <a:srgbClr val="2D3B45"/>
              </a:solidFill>
              <a:latin typeface="Lato Extended"/>
              <a:hlinkClick r:id="rId2"/>
            </a:endParaRPr>
          </a:p>
          <a:p>
            <a:pPr lvl="1" fontAlgn="base"/>
            <a:r>
              <a:rPr lang="en-US" sz="2800" dirty="0">
                <a:solidFill>
                  <a:srgbClr val="2D3B45"/>
                </a:solidFill>
                <a:latin typeface="Lato Extended"/>
                <a:hlinkClick r:id="rId2"/>
              </a:rPr>
              <a:t>https://psyteachr.github.io/analysis-v2/</a:t>
            </a:r>
            <a:endParaRPr lang="en-US" sz="2800" dirty="0">
              <a:solidFill>
                <a:srgbClr val="2D3B45"/>
              </a:solidFill>
              <a:latin typeface="Lato Extended"/>
            </a:endParaRPr>
          </a:p>
          <a:p>
            <a:pPr fontAlgn="base"/>
            <a:r>
              <a:rPr lang="en-US" sz="3200" dirty="0">
                <a:solidFill>
                  <a:srgbClr val="2D3B45"/>
                </a:solidFill>
                <a:latin typeface="Lato Extended"/>
              </a:rPr>
              <a:t>Open Science Links – Reproducible data</a:t>
            </a:r>
          </a:p>
          <a:p>
            <a:pPr lvl="1" fontAlgn="base"/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  <a:hlinkClick r:id="rId3"/>
              </a:rPr>
              <a:t>https://osf</a:t>
            </a:r>
            <a:r>
              <a:rPr lang="en-US" sz="2800" b="0" i="0">
                <a:solidFill>
                  <a:srgbClr val="2D3B45"/>
                </a:solidFill>
                <a:effectLst/>
                <a:latin typeface="Lato Extended"/>
                <a:hlinkClick r:id="rId3"/>
              </a:rPr>
              <a:t>.io</a:t>
            </a:r>
            <a:r>
              <a:rPr lang="en-US" sz="2800" b="0" i="0">
                <a:solidFill>
                  <a:srgbClr val="2D3B45"/>
                </a:solidFill>
                <a:effectLst/>
                <a:latin typeface="Lato Extended"/>
              </a:rPr>
              <a:t> </a:t>
            </a:r>
            <a:endParaRPr lang="en-US" sz="2800" b="0" i="0" dirty="0">
              <a:solidFill>
                <a:srgbClr val="2D3B45"/>
              </a:solidFill>
              <a:effectLst/>
              <a:latin typeface="Lato Extended"/>
              <a:hlinkClick r:id="rId2"/>
            </a:endParaRPr>
          </a:p>
          <a:p>
            <a:pPr lvl="1" fontAlgn="base"/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Example: 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  <a:hlinkClick r:id="rId4"/>
              </a:rPr>
              <a:t>https://journals-sagepub-com.libproxy.csun.edu/doi/full/10.1177/09567976231198184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 </a:t>
            </a:r>
          </a:p>
          <a:p>
            <a:pPr lvl="1" fontAlgn="base"/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Example of full article using </a:t>
            </a:r>
            <a:r>
              <a:rPr lang="en-US" sz="2800" b="0" i="0" dirty="0" err="1">
                <a:solidFill>
                  <a:srgbClr val="2D3B45"/>
                </a:solidFill>
                <a:effectLst/>
                <a:latin typeface="Lato Extended"/>
              </a:rPr>
              <a:t>papaja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</a:rPr>
              <a:t>: </a:t>
            </a:r>
            <a:r>
              <a:rPr lang="en-US" sz="2800" b="0" i="0" dirty="0">
                <a:solidFill>
                  <a:srgbClr val="2D3B45"/>
                </a:solidFill>
                <a:effectLst/>
                <a:latin typeface="Lato Extended"/>
                <a:hlinkClick r:id="rId5"/>
              </a:rPr>
              <a:t>https://online.ucpress.edu/collabra/article/8/1/35745/183136/The-Effect-of-Stress-on-Semantic-Memory-Retrieval</a:t>
            </a:r>
            <a:r>
              <a:rPr lang="en-US" sz="2800" dirty="0">
                <a:solidFill>
                  <a:srgbClr val="2D3B45"/>
                </a:solidFill>
                <a:latin typeface="Lato Extended"/>
              </a:rPr>
              <a:t> </a:t>
            </a:r>
            <a:endParaRPr lang="en-US" sz="2800" b="0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</p:spTree>
    <p:extLst>
      <p:ext uri="{BB962C8B-B14F-4D97-AF65-F5344CB8AC3E}">
        <p14:creationId xmlns:p14="http://schemas.microsoft.com/office/powerpoint/2010/main" val="35442244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6922</TotalTime>
  <Words>488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Lato Extended</vt:lpstr>
      <vt:lpstr>Tw Cen MT</vt:lpstr>
      <vt:lpstr>Tw Cen MT Condensed</vt:lpstr>
      <vt:lpstr>Wingdings 3</vt:lpstr>
      <vt:lpstr>Integral</vt:lpstr>
      <vt:lpstr>Intro to R</vt:lpstr>
      <vt:lpstr>R and R studio</vt:lpstr>
      <vt:lpstr>R-studio – important windows</vt:lpstr>
      <vt:lpstr>.r vs. .rmd files</vt:lpstr>
      <vt:lpstr>Topics 1/14/25</vt:lpstr>
      <vt:lpstr>Topics 1/14/25</vt:lpstr>
      <vt:lpstr>Topics for 1/16/25</vt:lpstr>
      <vt:lpstr>Links to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R</dc:title>
  <dc:creator>Ainsworth, Andrew T</dc:creator>
  <cp:lastModifiedBy>Ainsworth, Andrew  T</cp:lastModifiedBy>
  <cp:revision>14</cp:revision>
  <dcterms:created xsi:type="dcterms:W3CDTF">2023-01-11T00:54:52Z</dcterms:created>
  <dcterms:modified xsi:type="dcterms:W3CDTF">2025-01-11T00:00:13Z</dcterms:modified>
</cp:coreProperties>
</file>