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4"/>
  </p:notesMasterIdLst>
  <p:sldIdLst>
    <p:sldId id="259" r:id="rId2"/>
    <p:sldId id="278" r:id="rId3"/>
    <p:sldId id="279" r:id="rId4"/>
    <p:sldId id="280" r:id="rId5"/>
    <p:sldId id="281" r:id="rId6"/>
    <p:sldId id="257" r:id="rId7"/>
    <p:sldId id="282" r:id="rId8"/>
    <p:sldId id="283" r:id="rId9"/>
    <p:sldId id="276" r:id="rId10"/>
    <p:sldId id="274" r:id="rId11"/>
    <p:sldId id="275" r:id="rId12"/>
    <p:sldId id="27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5" r:id="rId24"/>
    <p:sldId id="314" r:id="rId25"/>
    <p:sldId id="313" r:id="rId26"/>
    <p:sldId id="296" r:id="rId27"/>
    <p:sldId id="297" r:id="rId28"/>
    <p:sldId id="298" r:id="rId29"/>
    <p:sldId id="299" r:id="rId30"/>
    <p:sldId id="322" r:id="rId31"/>
    <p:sldId id="319" r:id="rId32"/>
    <p:sldId id="318" r:id="rId33"/>
    <p:sldId id="323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11" r:id="rId44"/>
    <p:sldId id="310" r:id="rId45"/>
    <p:sldId id="309" r:id="rId46"/>
    <p:sldId id="321" r:id="rId47"/>
    <p:sldId id="315" r:id="rId48"/>
    <p:sldId id="316" r:id="rId49"/>
    <p:sldId id="312" r:id="rId50"/>
    <p:sldId id="317" r:id="rId51"/>
    <p:sldId id="491" r:id="rId52"/>
    <p:sldId id="490" r:id="rId5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2" autoAdjust="0"/>
    <p:restoredTop sz="86486" autoAdjust="0"/>
  </p:normalViewPr>
  <p:slideViewPr>
    <p:cSldViewPr>
      <p:cViewPr varScale="1">
        <p:scale>
          <a:sx n="55" d="100"/>
          <a:sy n="55" d="100"/>
        </p:scale>
        <p:origin x="294" y="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F0BA4-5BEE-4A9F-A7BF-DC6506F327D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E971-6D59-457D-82FE-2046BC45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7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Eugenics is a social philosophy which advocates the improvement of human hereditary traits through various forms of intervention.[1] Throughout history, eugenics has been regarded by its various advocates as a social responsibility, an altruistic stance of a society, meant to create healthier and more intelligent people, to save resources, and lessen human suffering.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E763A-E3C1-48B9-AE1C-20C5526A169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Weber-Fechner law –</a:t>
            </a:r>
            <a:r>
              <a:rPr lang="en-US" baseline="0" dirty="0"/>
              <a:t> the strength of a sensation grows as the logarithm of the stimulus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E763A-E3C1-48B9-AE1C-20C5526A169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CE971-6D59-457D-82FE-2046BC45984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4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Terman</a:t>
            </a:r>
            <a:r>
              <a:rPr lang="en-US" dirty="0"/>
              <a:t> was a eugenicist.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E763A-E3C1-48B9-AE1C-20C5526A169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0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C1F9-67AD-40D2-B780-2B7A79D954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87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E522-F826-4C98-AE9B-A6E81A0EA3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0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Psy188B UCLA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1EFE2A5-2C65-43F8-8582-5669D3A93A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35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E0D65D-A4ED-4F55-9A00-9F0E8D7FE306}"/>
              </a:ext>
            </a:extLst>
          </p:cNvPr>
          <p:cNvSpPr/>
          <p:nvPr userDrawn="1"/>
        </p:nvSpPr>
        <p:spPr>
          <a:xfrm>
            <a:off x="1024127" y="128016"/>
            <a:ext cx="10939265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295400"/>
            <a:ext cx="7315194" cy="4996546"/>
          </a:xfrm>
        </p:spPr>
        <p:txBody>
          <a:bodyPr>
            <a:normAutofit/>
          </a:bodyPr>
          <a:lstStyle>
            <a:lvl1pPr marL="571500" indent="-571500">
              <a:buFont typeface="Wingdings" panose="05000000000000000000" pitchFamily="2" charset="2"/>
              <a:buChar char="§"/>
              <a:defRPr sz="4400"/>
            </a:lvl1pPr>
            <a:lvl2pPr marL="699516" indent="-571500">
              <a:buFont typeface="Wingdings" panose="05000000000000000000" pitchFamily="2" charset="2"/>
              <a:buChar char="§"/>
              <a:defRPr sz="4000"/>
            </a:lvl2pPr>
            <a:lvl3pPr marL="768096" indent="-457200">
              <a:buFont typeface="Wingdings" panose="05000000000000000000" pitchFamily="2" charset="2"/>
              <a:buChar char="§"/>
              <a:defRPr sz="3200"/>
            </a:lvl3pPr>
            <a:lvl4pPr marL="914400" indent="-457200">
              <a:buFont typeface="Wingdings" panose="05000000000000000000" pitchFamily="2" charset="2"/>
              <a:buChar char="§"/>
              <a:defRPr sz="3200"/>
            </a:lvl4pPr>
            <a:lvl5pPr marL="1097280" indent="-457200">
              <a:buFont typeface="Wingdings" panose="05000000000000000000" pitchFamily="2" charset="2"/>
              <a:buChar char="§"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4127" y="6435344"/>
            <a:ext cx="2396068" cy="274320"/>
          </a:xfrm>
        </p:spPr>
        <p:txBody>
          <a:bodyPr/>
          <a:lstStyle/>
          <a:p>
            <a:r>
              <a:rPr lang="en-US" altLang="en-US"/>
              <a:t>Psy188B UCLA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8A9B13-28F3-45D4-B068-723EAE628BFF}"/>
              </a:ext>
            </a:extLst>
          </p:cNvPr>
          <p:cNvCxnSpPr/>
          <p:nvPr userDrawn="1"/>
        </p:nvCxnSpPr>
        <p:spPr>
          <a:xfrm flipV="1">
            <a:off x="762000" y="12801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9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8293-244A-4C28-83EE-1A91A06D76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6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FBFA-13CF-4F0A-872E-806C0851E8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8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FFA-9106-42ED-B1A8-8F894C11F9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47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E74-D0EB-4EE1-9315-CC32F7B6E4D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0ABC6F-AA3A-4018-BC9C-F29D409A1AC8}"/>
              </a:ext>
            </a:extLst>
          </p:cNvPr>
          <p:cNvCxnSpPr/>
          <p:nvPr userDrawn="1"/>
        </p:nvCxnSpPr>
        <p:spPr>
          <a:xfrm flipV="1">
            <a:off x="762000" y="12801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7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F0E0-7FFD-42DE-8B5B-1881E57D75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2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12F1-101F-4AB1-A91F-78F70A3356F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77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F8E7-2CD0-42AF-A589-21F96D2DE9E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450923-254D-4054-95A6-5C64DAD1274A}"/>
              </a:ext>
            </a:extLst>
          </p:cNvPr>
          <p:cNvSpPr/>
          <p:nvPr userDrawn="1"/>
        </p:nvSpPr>
        <p:spPr>
          <a:xfrm>
            <a:off x="1024127" y="128016"/>
            <a:ext cx="10939265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7" y="148336"/>
            <a:ext cx="10939267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2742" y="1295400"/>
            <a:ext cx="7120658" cy="50139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4127" y="6435344"/>
            <a:ext cx="239606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altLang="en-US"/>
              <a:t>Psy188B UCLA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0" y="643534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C2C56D-8673-4DB2-9BEB-D958E4E1B5B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12801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95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none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B829FF-4374-46EB-8111-5E00DE471A3A}"/>
              </a:ext>
            </a:extLst>
          </p:cNvPr>
          <p:cNvSpPr/>
          <p:nvPr/>
        </p:nvSpPr>
        <p:spPr>
          <a:xfrm>
            <a:off x="3200400" y="4876800"/>
            <a:ext cx="8839200" cy="154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Psychological Testing: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UCLA</a:t>
            </a:r>
          </a:p>
          <a:p>
            <a:r>
              <a:rPr lang="en-US" dirty="0">
                <a:sym typeface="Symbol" pitchFamily="18" charset="2"/>
              </a:rPr>
              <a:t></a:t>
            </a:r>
            <a:r>
              <a:rPr lang="en-US" dirty="0"/>
              <a:t>188B</a:t>
            </a:r>
          </a:p>
          <a:p>
            <a:r>
              <a:rPr lang="en-US" dirty="0"/>
              <a:t>Andrew Ainsworth PhD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AB9D96-599B-4ABA-B619-2DF8550BEDEC}"/>
              </a:ext>
            </a:extLst>
          </p:cNvPr>
          <p:cNvCxnSpPr/>
          <p:nvPr/>
        </p:nvCxnSpPr>
        <p:spPr>
          <a:xfrm>
            <a:off x="8382000" y="5112537"/>
            <a:ext cx="0" cy="1212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Review: Variables and Constants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234440"/>
            <a:ext cx="99822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Variable: any condition, event, characteristic or attribute that can take on different values at different times or with different people.</a:t>
            </a:r>
          </a:p>
          <a:p>
            <a:pPr lvl="1"/>
            <a:r>
              <a:rPr lang="en-US" dirty="0"/>
              <a:t>Age of people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Intelligence</a:t>
            </a:r>
          </a:p>
          <a:p>
            <a:pPr lvl="1"/>
            <a:r>
              <a:rPr lang="en-US" dirty="0"/>
              <a:t>Xenophobia</a:t>
            </a:r>
          </a:p>
          <a:p>
            <a:r>
              <a:rPr lang="en-US" dirty="0"/>
              <a:t>Constant:</a:t>
            </a:r>
          </a:p>
          <a:p>
            <a:pPr lvl="1"/>
            <a:r>
              <a:rPr lang="en-US" dirty="0"/>
              <a:t>One value in a given context. </a:t>
            </a:r>
          </a:p>
          <a:p>
            <a:pPr lvl="1"/>
            <a:r>
              <a:rPr lang="en-US" dirty="0"/>
              <a:t>Does not change or vary.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4FC72D-D20F-41DF-A48B-49B333DF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6" y="277815"/>
            <a:ext cx="10863074" cy="712786"/>
          </a:xfrm>
        </p:spPr>
        <p:txBody>
          <a:bodyPr>
            <a:normAutofit fontScale="90000"/>
          </a:bodyPr>
          <a:lstStyle/>
          <a:p>
            <a:r>
              <a:rPr lang="en-US" dirty="0"/>
              <a:t>Terms Review:  Independent and Dependent Variables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24126" y="1126067"/>
            <a:ext cx="6858000" cy="51399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Independent variable </a:t>
            </a:r>
          </a:p>
          <a:p>
            <a:pPr lvl="1"/>
            <a:r>
              <a:rPr lang="en-US" dirty="0"/>
              <a:t>we are referring to a variable that the experimenter has some direct control over and can manipulate </a:t>
            </a:r>
          </a:p>
          <a:p>
            <a:pPr lvl="1"/>
            <a:r>
              <a:rPr lang="en-US" dirty="0"/>
              <a:t>In Experiments IVs are the “cause” </a:t>
            </a:r>
          </a:p>
          <a:p>
            <a:pPr lvl="1"/>
            <a:r>
              <a:rPr lang="en-US" dirty="0"/>
              <a:t>In non-experiments IVs are the “influence </a:t>
            </a:r>
          </a:p>
          <a:p>
            <a:pPr lvl="1"/>
            <a:r>
              <a:rPr lang="en-US" dirty="0"/>
              <a:t>i.e., X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>
                <a:sym typeface="Wingdings" pitchFamily="2" charset="2"/>
              </a:rPr>
              <a:t>Y</a:t>
            </a:r>
          </a:p>
          <a:p>
            <a:r>
              <a:rPr lang="en-US" dirty="0"/>
              <a:t>Dependent Variables</a:t>
            </a:r>
          </a:p>
          <a:p>
            <a:pPr lvl="1"/>
            <a:r>
              <a:rPr lang="en-US" dirty="0"/>
              <a:t>The variable being influenced/predicted</a:t>
            </a:r>
          </a:p>
          <a:p>
            <a:pPr lvl="1"/>
            <a:r>
              <a:rPr lang="en-US" dirty="0"/>
              <a:t>The outcome variable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11AFF-7427-4350-AA5F-939D7F3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Review: Discrete &amp; Continuous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55520" y="1295401"/>
            <a:ext cx="9677394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Discrete variables: can only take on a finite or restricted set of values. </a:t>
            </a:r>
          </a:p>
          <a:p>
            <a:pPr lvl="1"/>
            <a:r>
              <a:rPr lang="en-US" dirty="0"/>
              <a:t>Can only take on whole values (think digital)</a:t>
            </a:r>
          </a:p>
          <a:p>
            <a:pPr lvl="1"/>
            <a:r>
              <a:rPr lang="en-US" dirty="0"/>
              <a:t>E.g., number of children per family, Number of students taking 100A</a:t>
            </a:r>
          </a:p>
          <a:p>
            <a:pPr lvl="1"/>
            <a:endParaRPr lang="en-US" dirty="0"/>
          </a:p>
          <a:p>
            <a:r>
              <a:rPr lang="en-US" dirty="0"/>
              <a:t>Continuous variables: can take an infinite number of values </a:t>
            </a:r>
          </a:p>
          <a:p>
            <a:pPr lvl="1"/>
            <a:r>
              <a:rPr lang="en-US" dirty="0"/>
              <a:t>E.g., Temperature (10.3 C, 10.24 C, 15.212 C), Weight (102.2lbs., 116.56 lbs.)</a:t>
            </a:r>
          </a:p>
          <a:p>
            <a:r>
              <a:rPr lang="en-US" dirty="0"/>
              <a:t>The difference often limited only by precision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A97D-10FF-457B-AB08-F51A0494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  <a:endParaRPr lang="en-US" altLang="en-US" dirty="0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420195" y="35052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3420195" y="60960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3B07-8A92-4D6A-B402-B2A6B22F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 Testing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</a:t>
            </a:r>
          </a:p>
          <a:p>
            <a:pPr lvl="1"/>
            <a:r>
              <a:rPr lang="en-US" dirty="0"/>
              <a:t>A measurement device or technique used to quantify behavior or aid in the understanding and prediction of behavior.</a:t>
            </a:r>
          </a:p>
          <a:p>
            <a:r>
              <a:rPr lang="en-US" dirty="0"/>
              <a:t>Psychological Test</a:t>
            </a:r>
          </a:p>
          <a:p>
            <a:pPr lvl="1"/>
            <a:r>
              <a:rPr lang="en-US" dirty="0"/>
              <a:t>a set of items designed to measure characteristics of human beings that pertain to behavior.</a:t>
            </a:r>
          </a:p>
          <a:p>
            <a:pPr lvl="1"/>
            <a:r>
              <a:rPr lang="en-US" dirty="0"/>
              <a:t>Behavior</a:t>
            </a:r>
          </a:p>
          <a:p>
            <a:pPr lvl="2"/>
            <a:r>
              <a:rPr lang="en-US" dirty="0"/>
              <a:t>Overt: observable activity of the individual</a:t>
            </a:r>
          </a:p>
          <a:p>
            <a:pPr lvl="2"/>
            <a:r>
              <a:rPr lang="en-US" dirty="0"/>
              <a:t>Covert: takes place within the individual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94E4D-6A69-4636-833D-041993E7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 Testing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Relate raw scores on a test to some defined theoretical or empirical distribution.</a:t>
            </a:r>
          </a:p>
          <a:p>
            <a:pPr lvl="1"/>
            <a:r>
              <a:rPr lang="en-US" dirty="0"/>
              <a:t>A method of </a:t>
            </a:r>
            <a:r>
              <a:rPr lang="en-US" dirty="0" err="1"/>
              <a:t>operationalizing</a:t>
            </a:r>
            <a:r>
              <a:rPr lang="en-US" dirty="0"/>
              <a:t> a psychological construct using a multiple item test (e.g. questionnaire)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70D6D-D0B5-4DBD-B23A-50A6B18B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Individual Tests vs. Group Tests</a:t>
            </a:r>
          </a:p>
          <a:p>
            <a:pPr lvl="1"/>
            <a:r>
              <a:rPr lang="en-US" dirty="0"/>
              <a:t>Individual tests: test administrator gives a test to a single person</a:t>
            </a:r>
          </a:p>
          <a:p>
            <a:pPr lvl="2"/>
            <a:r>
              <a:rPr lang="en-US" dirty="0"/>
              <a:t>e.g. WAIS-III, MMPI-2</a:t>
            </a:r>
          </a:p>
          <a:p>
            <a:pPr lvl="1"/>
            <a:r>
              <a:rPr lang="en-US" dirty="0"/>
              <a:t>Group tests: single examiner gives a test to a group of people</a:t>
            </a:r>
          </a:p>
          <a:p>
            <a:pPr lvl="2"/>
            <a:r>
              <a:rPr lang="en-US" dirty="0"/>
              <a:t>e.g. SAT, GRE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A5D87-E178-4ADC-8A68-029215F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(Human) Ability Tests</a:t>
            </a:r>
          </a:p>
          <a:p>
            <a:pPr lvl="1"/>
            <a:r>
              <a:rPr lang="en-US" dirty="0"/>
              <a:t>Achievement Tests</a:t>
            </a:r>
          </a:p>
          <a:p>
            <a:pPr lvl="2"/>
            <a:r>
              <a:rPr lang="en-US" dirty="0"/>
              <a:t>evaluates what an individual has learned</a:t>
            </a:r>
          </a:p>
          <a:p>
            <a:pPr lvl="2"/>
            <a:r>
              <a:rPr lang="en-US" dirty="0"/>
              <a:t>measures prior activity</a:t>
            </a:r>
          </a:p>
          <a:p>
            <a:pPr lvl="1"/>
            <a:r>
              <a:rPr lang="en-US" dirty="0"/>
              <a:t>Aptitude Tests</a:t>
            </a:r>
          </a:p>
          <a:p>
            <a:pPr lvl="2"/>
            <a:r>
              <a:rPr lang="en-US" dirty="0"/>
              <a:t>evaluates what an individual is capable of learning</a:t>
            </a:r>
          </a:p>
          <a:p>
            <a:pPr lvl="2"/>
            <a:r>
              <a:rPr lang="en-US" dirty="0"/>
              <a:t>measures capacity or future potential</a:t>
            </a:r>
          </a:p>
          <a:p>
            <a:pPr lvl="1"/>
            <a:r>
              <a:rPr lang="en-US" dirty="0"/>
              <a:t>Intelligence Tests</a:t>
            </a:r>
          </a:p>
          <a:p>
            <a:pPr lvl="2"/>
            <a:r>
              <a:rPr lang="en-US" dirty="0"/>
              <a:t>Measures a person’s general potential to solve problems, adapt to novel situations and profit from experience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19815-E325-4190-97A6-7FA7F585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Personality Tests: Objective &amp; Projective</a:t>
            </a:r>
          </a:p>
          <a:p>
            <a:pPr lvl="1"/>
            <a:r>
              <a:rPr lang="en-US" dirty="0"/>
              <a:t>Objective Personality Tests</a:t>
            </a:r>
          </a:p>
          <a:p>
            <a:pPr lvl="2"/>
            <a:r>
              <a:rPr lang="en-US" dirty="0"/>
              <a:t>present specific stimuli and ask for specific responses (e.g. true/false questions) .</a:t>
            </a:r>
          </a:p>
          <a:p>
            <a:pPr lvl="1"/>
            <a:r>
              <a:rPr lang="en-US" dirty="0"/>
              <a:t>Projective Personality Tests</a:t>
            </a:r>
          </a:p>
          <a:p>
            <a:pPr lvl="2"/>
            <a:r>
              <a:rPr lang="en-US" dirty="0"/>
              <a:t>present more ambiguous stimuli and ask for less specific responses (e.g. inkblots, drawings, photographs, Rorschach, TAT)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982ED-155C-4041-9A64-3B1EF34B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Psychometrics: the Good and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Chinese influence</a:t>
            </a:r>
          </a:p>
          <a:p>
            <a:r>
              <a:rPr lang="en-US" dirty="0"/>
              <a:t>Individual Differences: Darwin and Galton</a:t>
            </a:r>
          </a:p>
          <a:p>
            <a:r>
              <a:rPr lang="en-US" dirty="0"/>
              <a:t>Experimental Psychologists</a:t>
            </a:r>
          </a:p>
          <a:p>
            <a:r>
              <a:rPr lang="en-US" dirty="0"/>
              <a:t>The study of mental deficiency</a:t>
            </a:r>
          </a:p>
          <a:p>
            <a:r>
              <a:rPr lang="en-US" dirty="0"/>
              <a:t>Intelligence Testers</a:t>
            </a:r>
          </a:p>
          <a:p>
            <a:r>
              <a:rPr lang="en-US" dirty="0"/>
              <a:t>Personality Testers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9649A-05F2-4063-887E-069B6287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48336"/>
            <a:ext cx="10939267" cy="914400"/>
          </a:xfrm>
        </p:spPr>
        <p:txBody>
          <a:bodyPr>
            <a:normAutofit/>
          </a:bodyPr>
          <a:lstStyle/>
          <a:p>
            <a:r>
              <a:rPr lang="en-US" dirty="0"/>
              <a:t>History of Psychometrics: Chinese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20866"/>
            <a:ext cx="7315194" cy="49965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2000 B.C.E.</a:t>
            </a:r>
          </a:p>
          <a:p>
            <a:pPr lvl="1"/>
            <a:r>
              <a:rPr lang="en-US" dirty="0"/>
              <a:t>Scattered evidence of civil service testing in China</a:t>
            </a:r>
          </a:p>
          <a:p>
            <a:r>
              <a:rPr lang="en-US" dirty="0"/>
              <a:t>206 B.C.E. to 220 C.E.</a:t>
            </a:r>
          </a:p>
          <a:p>
            <a:pPr lvl="1"/>
            <a:r>
              <a:rPr lang="en-US" dirty="0"/>
              <a:t>Han Dynasty in China develops test batteries</a:t>
            </a:r>
          </a:p>
          <a:p>
            <a:pPr lvl="2"/>
            <a:r>
              <a:rPr lang="en-US" dirty="0"/>
              <a:t>two or more tests used in conjunction.</a:t>
            </a:r>
          </a:p>
          <a:p>
            <a:pPr lvl="2"/>
            <a:r>
              <a:rPr lang="en-US" dirty="0"/>
              <a:t>Test topics include civil law, military affairs, agriculture, revenue, geography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C49FC4-49E4-4F35-9FD5-7A83DD13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You’ll Encounter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 psychological test?</a:t>
            </a:r>
          </a:p>
          <a:p>
            <a:pPr lvl="1"/>
            <a:r>
              <a:rPr lang="en-US" dirty="0"/>
              <a:t>Are there different kinds of psych tests?</a:t>
            </a:r>
          </a:p>
          <a:p>
            <a:pPr lvl="1"/>
            <a:r>
              <a:rPr lang="en-US" dirty="0"/>
              <a:t>For what purposes are they used?</a:t>
            </a:r>
          </a:p>
          <a:p>
            <a:pPr lvl="1"/>
            <a:r>
              <a:rPr lang="en-US" dirty="0"/>
              <a:t>Have psych tests ever been used on me?</a:t>
            </a:r>
          </a:p>
          <a:p>
            <a:r>
              <a:rPr lang="en-US" dirty="0"/>
              <a:t>How do we know if a test is reliable? Valid?</a:t>
            </a:r>
          </a:p>
          <a:p>
            <a:r>
              <a:rPr lang="en-US" dirty="0"/>
              <a:t>Statistics AGAIN?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1CF42-8D1C-4F4D-BA25-EA555809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1368 C.E. to 1644 C.E.</a:t>
            </a:r>
          </a:p>
          <a:p>
            <a:pPr lvl="1"/>
            <a:r>
              <a:rPr lang="en-US" dirty="0"/>
              <a:t>Ming Dynasty in China develops multistage testing</a:t>
            </a:r>
          </a:p>
          <a:p>
            <a:pPr lvl="1"/>
            <a:r>
              <a:rPr lang="en-US" dirty="0"/>
              <a:t>Local tests lead to provincial capital tests; capital tests lead to national capital tests</a:t>
            </a:r>
          </a:p>
          <a:p>
            <a:pPr lvl="1"/>
            <a:r>
              <a:rPr lang="en-US" dirty="0"/>
              <a:t>Only those that passed the national tests were eligible for public office</a:t>
            </a:r>
          </a:p>
          <a:p>
            <a:r>
              <a:rPr lang="en-US" dirty="0"/>
              <a:t>1832</a:t>
            </a:r>
          </a:p>
          <a:p>
            <a:pPr lvl="1"/>
            <a:r>
              <a:rPr lang="en-US" dirty="0"/>
              <a:t>English East India Company copies Chinese system to select employees for overseas duty.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63234E-F066-4924-95F4-E5C4B233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47638"/>
            <a:ext cx="10939462" cy="914400"/>
          </a:xfrm>
        </p:spPr>
        <p:txBody>
          <a:bodyPr>
            <a:normAutofit/>
          </a:bodyPr>
          <a:lstStyle/>
          <a:p>
            <a:r>
              <a:rPr lang="en-US" dirty="0"/>
              <a:t>History of Psychometrics: Chinese influence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46D41-1DF1-4CD7-BEDE-F0816603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44" y="1219552"/>
            <a:ext cx="7315194" cy="49965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1855</a:t>
            </a:r>
          </a:p>
          <a:p>
            <a:pPr lvl="1"/>
            <a:r>
              <a:rPr lang="en-US" dirty="0"/>
              <a:t>British Government adopts English East India Company selection examinations.</a:t>
            </a:r>
          </a:p>
          <a:p>
            <a:pPr lvl="1"/>
            <a:r>
              <a:rPr lang="en-US" dirty="0"/>
              <a:t>French &amp; German governments follow shortly.</a:t>
            </a:r>
          </a:p>
          <a:p>
            <a:r>
              <a:rPr lang="en-US" dirty="0"/>
              <a:t>1883</a:t>
            </a:r>
          </a:p>
          <a:p>
            <a:pPr lvl="1"/>
            <a:r>
              <a:rPr lang="en-US" dirty="0"/>
              <a:t>United States establishes the American Civil Service Commission</a:t>
            </a:r>
          </a:p>
          <a:p>
            <a:pPr lvl="1"/>
            <a:r>
              <a:rPr lang="en-US" dirty="0"/>
              <a:t>Developed &amp; administered competitive examinations for government service jobs.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2CA7E3-0BD0-4C14-B3FA-6F5D065F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47638"/>
            <a:ext cx="10939462" cy="914400"/>
          </a:xfrm>
        </p:spPr>
        <p:txBody>
          <a:bodyPr>
            <a:normAutofit/>
          </a:bodyPr>
          <a:lstStyle/>
          <a:p>
            <a:r>
              <a:rPr lang="en-US" dirty="0"/>
              <a:t>History of Psychometrics: Chinese influence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FCD88E-6DC9-4F0A-AEEB-4E8E0DFF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History of Psychometrics: Individual Differences, Darwin and Galton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Individual differences –         despite our similarities,                no two humans are              exactly alike.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Darwin</a:t>
            </a:r>
          </a:p>
          <a:p>
            <a:pPr lvl="1"/>
            <a:r>
              <a:rPr lang="en-US" dirty="0"/>
              <a:t>some of these individual differences are more “adaptive” than others</a:t>
            </a:r>
          </a:p>
          <a:p>
            <a:pPr lvl="1"/>
            <a:r>
              <a:rPr lang="en-US" dirty="0"/>
              <a:t>these individual differences, over time, lead to more complex, intelligent organisms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7" name="Picture 6" descr="Charles_Darwin_18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14450"/>
            <a:ext cx="1903301" cy="264083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0ACE6-D3C2-4E25-A321-67E69B94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History of Psychometrics: Individual Differences, Darwin and Galton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594" y="1143000"/>
            <a:ext cx="7162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Galton - cousin of Darwin</a:t>
            </a:r>
          </a:p>
          <a:p>
            <a:pPr lvl="1"/>
            <a:r>
              <a:rPr lang="en-US" dirty="0"/>
              <a:t>“Applied Darwinist”: some             people possessed               characteristics that made                  them “more fit” than others.</a:t>
            </a:r>
          </a:p>
          <a:p>
            <a:pPr lvl="1"/>
            <a:r>
              <a:rPr lang="en-US" dirty="0"/>
              <a:t>Wrote Hereditary Genius            (1869)</a:t>
            </a:r>
          </a:p>
          <a:p>
            <a:pPr lvl="1"/>
            <a:r>
              <a:rPr lang="en-US" dirty="0"/>
              <a:t>Sets up an anthropometric laboratory at the International Exposition of 1884</a:t>
            </a:r>
          </a:p>
          <a:p>
            <a:pPr lvl="1"/>
            <a:r>
              <a:rPr lang="en-US" dirty="0"/>
              <a:t>For 3 pence, visitors could be measured with:</a:t>
            </a:r>
          </a:p>
          <a:p>
            <a:pPr lvl="2"/>
            <a:r>
              <a:rPr lang="en-US" dirty="0"/>
              <a:t>The Galton Bar - visual discrimination of length</a:t>
            </a:r>
          </a:p>
          <a:p>
            <a:pPr lvl="2"/>
            <a:r>
              <a:rPr lang="en-US" dirty="0"/>
              <a:t>The Galton Whistle (aka “dog whistle” - determining highest audible pitch)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  <a:endParaRPr lang="en-US" altLang="en-US" dirty="0"/>
          </a:p>
        </p:txBody>
      </p:sp>
      <p:pic>
        <p:nvPicPr>
          <p:cNvPr id="6" name="Picture 5" descr="Francis_Galton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73" y="1143000"/>
            <a:ext cx="1527048" cy="21122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0F53F-AB45-4CA0-B632-085525A3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History of Psychometrics: Individual Differences, Darwin and Galton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0" y="1215475"/>
            <a:ext cx="4419594" cy="91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Galton’s Anthropometric 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6" name="Picture 5" descr="anthropometric_la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895118" cy="3886200"/>
          </a:xfrm>
          <a:prstGeom prst="rect">
            <a:avLst/>
          </a:prstGeom>
        </p:spPr>
      </p:pic>
      <p:pic>
        <p:nvPicPr>
          <p:cNvPr id="7" name="Picture 6" descr="anthro-lab-pos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40" y="1188382"/>
            <a:ext cx="3337554" cy="49180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B4CD5-56DE-423A-B232-A1F3681C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History of Psychometrics: Individual Differences, Darwin and Galton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6" name="Picture 5" descr="galton whis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632249"/>
            <a:ext cx="3124200" cy="2507903"/>
          </a:xfrm>
          <a:prstGeom prst="rect">
            <a:avLst/>
          </a:prstGeom>
        </p:spPr>
      </p:pic>
      <p:pic>
        <p:nvPicPr>
          <p:cNvPr id="7" name="Picture 6" descr="galton b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13000"/>
            <a:ext cx="4419600" cy="18641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DB8FBE-893C-4C2C-A0DA-75D6ECA49824}"/>
              </a:ext>
            </a:extLst>
          </p:cNvPr>
          <p:cNvSpPr txBox="1">
            <a:spLocks/>
          </p:cNvSpPr>
          <p:nvPr/>
        </p:nvSpPr>
        <p:spPr>
          <a:xfrm>
            <a:off x="7772400" y="1295400"/>
            <a:ext cx="4190994" cy="1676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571500" indent="-5715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516" indent="-5715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8096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Galton Whistle (circa 1900)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E6163-B484-4712-9D2E-70BE6436245B}"/>
              </a:ext>
            </a:extLst>
          </p:cNvPr>
          <p:cNvSpPr txBox="1">
            <a:spLocks/>
          </p:cNvSpPr>
          <p:nvPr/>
        </p:nvSpPr>
        <p:spPr>
          <a:xfrm>
            <a:off x="79587" y="1676399"/>
            <a:ext cx="7315194" cy="76200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571500" indent="-5715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516" indent="-5715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8096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Galton Bar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2CC49B5-FDDC-48C3-8338-662AD965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Individual Differences: Darwin and Galton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Galton also noted that persons with mental retardation also tend to have diminished ability to discriminate among heat, cold &amp; pain.</a:t>
            </a:r>
          </a:p>
          <a:p>
            <a:r>
              <a:rPr lang="en-US" dirty="0"/>
              <a:t>Other advances (?) of Galton’s:</a:t>
            </a:r>
          </a:p>
          <a:p>
            <a:pPr lvl="1"/>
            <a:r>
              <a:rPr lang="en-US" dirty="0"/>
              <a:t>Considered by some the founder of psychometrics</a:t>
            </a:r>
          </a:p>
          <a:p>
            <a:pPr lvl="1"/>
            <a:r>
              <a:rPr lang="en-US" dirty="0"/>
              <a:t>pioneered rating scales &amp; questionnaires</a:t>
            </a:r>
          </a:p>
          <a:p>
            <a:pPr lvl="1"/>
            <a:r>
              <a:rPr lang="en-US" dirty="0"/>
              <a:t>first to document individuality of fingerprints</a:t>
            </a:r>
          </a:p>
          <a:p>
            <a:pPr lvl="1"/>
            <a:r>
              <a:rPr lang="en-US" dirty="0"/>
              <a:t>studied efficacy of prayer</a:t>
            </a:r>
          </a:p>
          <a:p>
            <a:pPr lvl="1"/>
            <a:r>
              <a:rPr lang="en-US" dirty="0"/>
              <a:t>first to apply statistics in the measurement of humans</a:t>
            </a:r>
          </a:p>
          <a:p>
            <a:pPr lvl="1"/>
            <a:r>
              <a:rPr lang="en-US" dirty="0"/>
              <a:t>Founder of eugenics (What is Eugenics?)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98BB9-EA9E-4346-8A18-F6CD710B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Psychometrics: Galton’s Famous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143000"/>
            <a:ext cx="7315194" cy="52923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Karl Pearson</a:t>
            </a:r>
          </a:p>
          <a:p>
            <a:pPr lvl="1"/>
            <a:r>
              <a:rPr lang="en-US" dirty="0"/>
              <a:t>Does the name Pearson         sound familiar?</a:t>
            </a:r>
          </a:p>
          <a:p>
            <a:pPr lvl="1"/>
            <a:r>
              <a:rPr lang="en-US" dirty="0"/>
              <a:t>student of Galton</a:t>
            </a:r>
          </a:p>
          <a:p>
            <a:pPr lvl="1"/>
            <a:r>
              <a:rPr lang="en-US" dirty="0"/>
              <a:t>extended Galton’s early         work with statistical regression</a:t>
            </a:r>
          </a:p>
          <a:p>
            <a:r>
              <a:rPr lang="en-US" dirty="0"/>
              <a:t>James </a:t>
            </a:r>
            <a:r>
              <a:rPr lang="en-US" dirty="0" err="1"/>
              <a:t>McKeen</a:t>
            </a:r>
            <a:r>
              <a:rPr lang="en-US" dirty="0"/>
              <a:t> </a:t>
            </a:r>
            <a:r>
              <a:rPr lang="en-US" dirty="0" err="1"/>
              <a:t>Cattell</a:t>
            </a:r>
            <a:endParaRPr lang="en-US" dirty="0"/>
          </a:p>
          <a:p>
            <a:pPr lvl="1"/>
            <a:r>
              <a:rPr lang="en-US" dirty="0"/>
              <a:t>first to use the term                 “mental test”</a:t>
            </a:r>
          </a:p>
          <a:p>
            <a:pPr lvl="1"/>
            <a:r>
              <a:rPr lang="en-US" dirty="0"/>
              <a:t>U.S. dissertation on reaction         time based upon Galton’s          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  <a:endParaRPr lang="en-US" altLang="en-US" dirty="0"/>
          </a:p>
        </p:txBody>
      </p:sp>
      <p:pic>
        <p:nvPicPr>
          <p:cNvPr id="6" name="Picture 5" descr="Pears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37" y="1143000"/>
            <a:ext cx="1593917" cy="2112264"/>
          </a:xfrm>
          <a:prstGeom prst="rect">
            <a:avLst/>
          </a:prstGeom>
        </p:spPr>
      </p:pic>
      <p:pic>
        <p:nvPicPr>
          <p:cNvPr id="7" name="Picture 6" descr="JamesMcKeenCatte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36038" y="3886200"/>
            <a:ext cx="1744914" cy="21122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72182-E076-441C-AA2E-07FB40FB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History of Psychometrics: Early Experimental Psychologists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Early 19th century scientists, generally interested in identifying common aspects, rather than individual differences.</a:t>
            </a:r>
          </a:p>
          <a:p>
            <a:pPr lvl="1"/>
            <a:r>
              <a:rPr lang="en-US" dirty="0"/>
              <a:t>Differences between individuals was considered a source of error which rendered human measurement inexact.</a:t>
            </a:r>
          </a:p>
          <a:p>
            <a:pPr lvl="1"/>
            <a:r>
              <a:rPr lang="en-US" dirty="0"/>
              <a:t>Sounds a lot like things from your past (e.g. ANOVA) and your coming future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AE667-26D1-4E77-B629-D04CDB73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History of Psychometrics: Early Experimental Psychologists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50767"/>
            <a:ext cx="7018295" cy="49214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Johan Friedrich Herbart -       mathematical models of the            mind; founder of pedagogy               as an academic discipline;               went against Kant’s theories</a:t>
            </a:r>
          </a:p>
          <a:p>
            <a:r>
              <a:rPr lang="en-US" dirty="0"/>
              <a:t>Ernst Heinrich Weber - sensory thresholds; just noticeable difference (JND)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  <a:endParaRPr lang="en-US" altLang="en-US" dirty="0"/>
          </a:p>
        </p:txBody>
      </p:sp>
      <p:pic>
        <p:nvPicPr>
          <p:cNvPr id="6" name="Picture 5" descr="herbart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8042422" y="1371600"/>
            <a:ext cx="1469197" cy="1828800"/>
          </a:xfrm>
          <a:prstGeom prst="rect">
            <a:avLst/>
          </a:prstGeom>
        </p:spPr>
      </p:pic>
      <p:pic>
        <p:nvPicPr>
          <p:cNvPr id="7" name="Picture 6" descr="180px-Ernst_Heinrich_Weber.jpg"/>
          <p:cNvPicPr>
            <a:picLocks noChangeAspect="1"/>
          </p:cNvPicPr>
          <p:nvPr/>
        </p:nvPicPr>
        <p:blipFill>
          <a:blip r:embed="rId4"/>
          <a:srcRect l="9460" t="9812" r="10133" b="14430"/>
          <a:stretch>
            <a:fillRect/>
          </a:stretch>
        </p:blipFill>
        <p:spPr>
          <a:xfrm>
            <a:off x="8042422" y="4265527"/>
            <a:ext cx="1527048" cy="18863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5D17D-FD7C-4CFF-BF39-82A4807C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You’ll Encounter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140" y="1247380"/>
            <a:ext cx="6858000" cy="49965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are qualities of “good” test items?</a:t>
            </a:r>
          </a:p>
          <a:p>
            <a:r>
              <a:rPr lang="en-US" dirty="0"/>
              <a:t>How can testing situations affect responses?</a:t>
            </a:r>
          </a:p>
          <a:p>
            <a:r>
              <a:rPr lang="en-US" dirty="0"/>
              <a:t>What is an “IQ” anyway?</a:t>
            </a:r>
          </a:p>
          <a:p>
            <a:pPr lvl="1"/>
            <a:r>
              <a:rPr lang="en-US" dirty="0"/>
              <a:t>Does IQ really measure intelligence?</a:t>
            </a:r>
          </a:p>
          <a:p>
            <a:r>
              <a:rPr lang="en-US" dirty="0"/>
              <a:t>Should schools really care about my SAT? GRE? LSAT? MCAT?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4BA86-7F9D-40BA-B92E-41F245E4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351-10EF-4870-B4BA-FD27E164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History of Psychometrics: Early Experimental Psychologists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E3FA-8F7D-42A2-A5ED-1DEAEAC4D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295400"/>
            <a:ext cx="7315194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Gustav Theodor Fechner - mathematics of sensory     thresholds of experience;    founder of psychophysics; considered of one founders         of experimental psychology; Weber-Fechner Law first to relate sensation and stimulus; considered by some the founder of psychometrics</a:t>
            </a:r>
          </a:p>
        </p:txBody>
      </p:sp>
      <p:pic>
        <p:nvPicPr>
          <p:cNvPr id="5" name="Picture 4" descr="422px-Gustav_Fechner.jpg">
            <a:extLst>
              <a:ext uri="{FF2B5EF4-FFF2-40B4-BE49-F238E27FC236}">
                <a16:creationId xmlns:a16="http://schemas.microsoft.com/office/drawing/2014/main" id="{6A410CF9-79F9-470E-A521-D8A42C76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812"/>
          <a:stretch>
            <a:fillRect/>
          </a:stretch>
        </p:blipFill>
        <p:spPr>
          <a:xfrm>
            <a:off x="10439400" y="1295400"/>
            <a:ext cx="1485626" cy="1905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B882E-DF25-49E7-B07A-08A27C90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DB0B-2C62-4C2A-83F6-9ACA289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6105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History of Psychometrics: Early Experimental Psychologists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35528"/>
            <a:ext cx="6900673" cy="49965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Fechner influenced many prominent psychologists (e.g. Wundt, Freud)</a:t>
            </a:r>
          </a:p>
          <a:p>
            <a:pPr lvl="1"/>
            <a:r>
              <a:rPr lang="en-US" dirty="0"/>
              <a:t>Wilhelm Wundt – considered one of the founders of psychology; first to set up a psych laboratory</a:t>
            </a:r>
          </a:p>
          <a:p>
            <a:pPr lvl="1"/>
            <a:r>
              <a:rPr lang="en-US" dirty="0"/>
              <a:t>Edward </a:t>
            </a:r>
            <a:r>
              <a:rPr lang="en-US" dirty="0" err="1"/>
              <a:t>Titchner</a:t>
            </a:r>
            <a:r>
              <a:rPr lang="en-US" dirty="0"/>
              <a:t> – succeeded Wundt; brought Structuralism to America; His brain is still on display in the psychology department at Cornell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  <a:endParaRPr lang="en-US" altLang="en-US" dirty="0"/>
          </a:p>
        </p:txBody>
      </p:sp>
      <p:pic>
        <p:nvPicPr>
          <p:cNvPr id="6" name="Picture 5" descr="wund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725" y="2276475"/>
            <a:ext cx="1323975" cy="1685925"/>
          </a:xfrm>
          <a:prstGeom prst="rect">
            <a:avLst/>
          </a:prstGeom>
        </p:spPr>
      </p:pic>
      <p:pic>
        <p:nvPicPr>
          <p:cNvPr id="7" name="Picture 6" descr="titchn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725" y="4247451"/>
            <a:ext cx="1333500" cy="18573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BF840-DDD4-4E44-8BFC-22F7BCDF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History of Psychometrics: Early Experimental Psychologists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295400"/>
            <a:ext cx="7772394" cy="5334000"/>
          </a:xfrm>
        </p:spPr>
        <p:txBody>
          <a:bodyPr>
            <a:normAutofit/>
          </a:bodyPr>
          <a:lstStyle/>
          <a:p>
            <a:r>
              <a:rPr lang="en-US" sz="4000" dirty="0"/>
              <a:t>Fechner influenced many prominent psychologists (e.g. Wundt, Freud)</a:t>
            </a:r>
          </a:p>
          <a:p>
            <a:pPr lvl="1"/>
            <a:r>
              <a:rPr lang="en-US" sz="3600" dirty="0"/>
              <a:t>Guy Montrose Whipple – </a:t>
            </a:r>
          </a:p>
          <a:p>
            <a:pPr lvl="2"/>
            <a:r>
              <a:rPr lang="en-US" sz="2800" dirty="0"/>
              <a:t>Student of </a:t>
            </a:r>
            <a:r>
              <a:rPr lang="en-US" sz="2800" dirty="0" err="1"/>
              <a:t>Titchner’s</a:t>
            </a:r>
            <a:endParaRPr lang="en-US" sz="2800" dirty="0"/>
          </a:p>
          <a:p>
            <a:pPr lvl="2"/>
            <a:r>
              <a:rPr lang="en-US" sz="2800" dirty="0"/>
              <a:t>Pioneer of human ability testing</a:t>
            </a:r>
          </a:p>
          <a:p>
            <a:pPr lvl="2"/>
            <a:r>
              <a:rPr lang="en-US" sz="2800" dirty="0"/>
              <a:t>Conducted seminars that changed the                 field of psych testing</a:t>
            </a:r>
          </a:p>
          <a:p>
            <a:pPr lvl="2"/>
            <a:r>
              <a:rPr lang="en-US" sz="2800" dirty="0"/>
              <a:t>APA issued its first set of standards for professional psychological testing because of his criticisms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  <a:endParaRPr lang="en-US" altLang="en-US" dirty="0"/>
          </a:p>
        </p:txBody>
      </p:sp>
      <p:pic>
        <p:nvPicPr>
          <p:cNvPr id="27650" name="Picture 2" descr="Guy Montrose Whipple - Wikipedia">
            <a:extLst>
              <a:ext uri="{FF2B5EF4-FFF2-40B4-BE49-F238E27FC236}">
                <a16:creationId xmlns:a16="http://schemas.microsoft.com/office/drawing/2014/main" id="{7D534DBD-7414-4765-8F3C-8A41513C3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5" b="24922"/>
          <a:stretch/>
        </p:blipFill>
        <p:spPr bwMode="auto">
          <a:xfrm>
            <a:off x="10363200" y="2514600"/>
            <a:ext cx="1514475" cy="218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10EF2-E1C1-4F47-8932-A9BA0E74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History of Psychometrics: Early Experimental Psychologists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130131"/>
            <a:ext cx="8229594" cy="5334000"/>
          </a:xfrm>
        </p:spPr>
        <p:txBody>
          <a:bodyPr>
            <a:normAutofit/>
          </a:bodyPr>
          <a:lstStyle/>
          <a:p>
            <a:r>
              <a:rPr lang="en-US" sz="4000" dirty="0"/>
              <a:t>Fechner influenced many prominent psychologists (e.g. Wundt, Freud)</a:t>
            </a:r>
          </a:p>
          <a:p>
            <a:pPr lvl="1"/>
            <a:r>
              <a:rPr lang="en-US" sz="3600" dirty="0"/>
              <a:t>Louis Leon Thurstone – </a:t>
            </a:r>
          </a:p>
          <a:p>
            <a:pPr lvl="2"/>
            <a:r>
              <a:rPr lang="en-US" sz="2800" dirty="0"/>
              <a:t>Large contributor to factor analysis</a:t>
            </a:r>
          </a:p>
          <a:p>
            <a:pPr lvl="2"/>
            <a:r>
              <a:rPr lang="en-US" sz="2800" dirty="0"/>
              <a:t>attended Whipple’s seminars</a:t>
            </a:r>
          </a:p>
          <a:p>
            <a:pPr lvl="2"/>
            <a:r>
              <a:rPr lang="en-US" sz="2800" dirty="0"/>
              <a:t>approach to measurement was termed                the law of comparative judgment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  <a:endParaRPr lang="en-US" altLang="en-US" dirty="0"/>
          </a:p>
        </p:txBody>
      </p:sp>
      <p:pic>
        <p:nvPicPr>
          <p:cNvPr id="9" name="Picture 8" descr="thurstone.jpg"/>
          <p:cNvPicPr>
            <a:picLocks noChangeAspect="1"/>
          </p:cNvPicPr>
          <p:nvPr/>
        </p:nvPicPr>
        <p:blipFill rotWithShape="1">
          <a:blip r:embed="rId2"/>
          <a:srcRect b="30298"/>
          <a:stretch/>
        </p:blipFill>
        <p:spPr>
          <a:xfrm>
            <a:off x="7391400" y="2438400"/>
            <a:ext cx="1447800" cy="1981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36E18-F9E2-4F08-9116-EB22F65C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9038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Psychometrics: Interest in Mental Deficiency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195" y="1295400"/>
            <a:ext cx="8543199" cy="5414264"/>
          </a:xfrm>
        </p:spPr>
        <p:txBody>
          <a:bodyPr>
            <a:noAutofit/>
          </a:bodyPr>
          <a:lstStyle/>
          <a:p>
            <a:r>
              <a:rPr lang="en-US" sz="3200" dirty="0"/>
              <a:t>1805 – Jean-Étienne </a:t>
            </a:r>
            <a:r>
              <a:rPr lang="en-US" sz="3200" dirty="0" err="1"/>
              <a:t>Esquirol</a:t>
            </a:r>
            <a:r>
              <a:rPr lang="en-US" sz="3200" dirty="0"/>
              <a:t>, French      Physician</a:t>
            </a:r>
          </a:p>
          <a:p>
            <a:pPr lvl="1"/>
            <a:r>
              <a:rPr lang="en-US" sz="2800" dirty="0"/>
              <a:t>Favorite Student of Philippe </a:t>
            </a:r>
            <a:r>
              <a:rPr lang="en-US" sz="2800" dirty="0" err="1"/>
              <a:t>Pinel</a:t>
            </a:r>
            <a:r>
              <a:rPr lang="en-US" sz="2800" dirty="0"/>
              <a:t> (founder               of psychiatry)</a:t>
            </a:r>
          </a:p>
          <a:p>
            <a:pPr lvl="1"/>
            <a:r>
              <a:rPr lang="en-US" sz="2800" dirty="0"/>
              <a:t>Manuscript on “mental retardation.”</a:t>
            </a:r>
          </a:p>
          <a:p>
            <a:pPr lvl="2"/>
            <a:r>
              <a:rPr lang="en-US" sz="2000" dirty="0"/>
              <a:t>differentiated between insanity &amp; mental retardation</a:t>
            </a:r>
          </a:p>
          <a:p>
            <a:pPr lvl="2"/>
            <a:r>
              <a:rPr lang="en-US" sz="2000" dirty="0"/>
              <a:t>E.g., insanity had a period of normal intellectual functioning</a:t>
            </a:r>
          </a:p>
          <a:p>
            <a:pPr lvl="1"/>
            <a:r>
              <a:rPr lang="en-US" sz="2800" dirty="0"/>
              <a:t>Many degrees to mental retardation</a:t>
            </a:r>
          </a:p>
          <a:p>
            <a:pPr lvl="2"/>
            <a:r>
              <a:rPr lang="en-US" sz="2000" dirty="0"/>
              <a:t>normality to “low-grade idiocy”</a:t>
            </a:r>
          </a:p>
          <a:p>
            <a:pPr lvl="1"/>
            <a:r>
              <a:rPr lang="en-US" sz="2800" dirty="0"/>
              <a:t>Attempted to develop system to classify people into these many degrees but found that the individual’s use of language provided the most dependable continuum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6" name="Picture 5" descr="esquiro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675" y="1371600"/>
            <a:ext cx="1542719" cy="1765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B67D4-169B-4854-95C9-75806173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Psychometrics: Interest in Mental Deficiency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1238914"/>
            <a:ext cx="8348474" cy="4933286"/>
          </a:xfrm>
        </p:spPr>
        <p:txBody>
          <a:bodyPr>
            <a:noAutofit/>
          </a:bodyPr>
          <a:lstStyle/>
          <a:p>
            <a:r>
              <a:rPr lang="en-US" sz="3200" dirty="0"/>
              <a:t>1840s - Edouard Seguin, French           Physician</a:t>
            </a:r>
          </a:p>
          <a:p>
            <a:pPr lvl="1"/>
            <a:r>
              <a:rPr lang="en-US" sz="2800" dirty="0"/>
              <a:t>Pioneer in training mentally-retarded         persons.</a:t>
            </a:r>
          </a:p>
          <a:p>
            <a:pPr lvl="1"/>
            <a:r>
              <a:rPr lang="en-US" sz="2800" dirty="0"/>
              <a:t>Rejected the notion of incurably MR</a:t>
            </a:r>
          </a:p>
          <a:p>
            <a:pPr lvl="1"/>
            <a:r>
              <a:rPr lang="en-US" sz="2800" dirty="0"/>
              <a:t>1837: opens first school devoted to               teaching MR children.</a:t>
            </a:r>
          </a:p>
          <a:p>
            <a:pPr lvl="1"/>
            <a:r>
              <a:rPr lang="en-US" sz="2800" dirty="0"/>
              <a:t>1848: emigrates to USA, wide acceptance of theories</a:t>
            </a:r>
          </a:p>
          <a:p>
            <a:pPr lvl="1"/>
            <a:r>
              <a:rPr lang="en-US" sz="2800" dirty="0"/>
              <a:t>1866: experiments with physiological training of MR</a:t>
            </a:r>
          </a:p>
          <a:p>
            <a:pPr lvl="2"/>
            <a:r>
              <a:rPr lang="en-US" sz="2000" dirty="0"/>
              <a:t>sense-training / muscle-training still used today</a:t>
            </a:r>
          </a:p>
          <a:p>
            <a:pPr lvl="2"/>
            <a:r>
              <a:rPr lang="en-US" sz="2000" dirty="0"/>
              <a:t>leads to nonverbal tests of intelligence (i.e., Seguin Form Board)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  <a:endParaRPr lang="en-US" altLang="en-US" dirty="0"/>
          </a:p>
        </p:txBody>
      </p:sp>
      <p:pic>
        <p:nvPicPr>
          <p:cNvPr id="6" name="Picture 5" descr="Segu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583" y="1267701"/>
            <a:ext cx="1648937" cy="2209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B527C-3C93-4DB8-A8BE-30C16B4C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Intelligence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Alfred </a:t>
            </a:r>
            <a:r>
              <a:rPr lang="en-US" dirty="0" err="1"/>
              <a:t>Binet</a:t>
            </a:r>
            <a:endParaRPr lang="en-US" dirty="0"/>
          </a:p>
          <a:p>
            <a:pPr lvl="1"/>
            <a:r>
              <a:rPr lang="en-US" dirty="0"/>
              <a:t>50 years after </a:t>
            </a:r>
            <a:r>
              <a:rPr lang="en-US" dirty="0" err="1"/>
              <a:t>Esquirol</a:t>
            </a:r>
            <a:r>
              <a:rPr lang="en-US" dirty="0"/>
              <a:t> &amp;      Seguin -- 1905</a:t>
            </a:r>
          </a:p>
          <a:p>
            <a:pPr lvl="1"/>
            <a:r>
              <a:rPr lang="en-US" dirty="0"/>
              <a:t>French Society for the Psychological Study of the Child urged French ministers to develop special classes for children who failed to respond to normal schooling.</a:t>
            </a:r>
          </a:p>
          <a:p>
            <a:pPr lvl="1"/>
            <a:r>
              <a:rPr lang="en-US" dirty="0"/>
              <a:t>Ministers required a way to identify the children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6" name="Picture 5" descr="Alfred_Bi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405" y="1143000"/>
            <a:ext cx="1645122" cy="1828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D6CA2-DDDD-4083-97EE-F74FCAA6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Intelligence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143000"/>
            <a:ext cx="7315194" cy="49965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Alfred </a:t>
            </a:r>
            <a:r>
              <a:rPr lang="en-US" dirty="0" err="1"/>
              <a:t>Binet</a:t>
            </a:r>
            <a:endParaRPr lang="en-US" dirty="0"/>
          </a:p>
          <a:p>
            <a:pPr lvl="1"/>
            <a:r>
              <a:rPr lang="en-US" dirty="0"/>
              <a:t>First Intelligence Test: </a:t>
            </a:r>
            <a:r>
              <a:rPr lang="en-US" dirty="0" err="1"/>
              <a:t>Binet</a:t>
            </a:r>
            <a:r>
              <a:rPr lang="en-US" dirty="0"/>
              <a:t>-Simon Scale of 1905</a:t>
            </a:r>
          </a:p>
          <a:p>
            <a:pPr lvl="1"/>
            <a:r>
              <a:rPr lang="en-US" dirty="0"/>
              <a:t>30 items of increasing difficulty</a:t>
            </a:r>
          </a:p>
          <a:p>
            <a:pPr lvl="1"/>
            <a:r>
              <a:rPr lang="en-US" dirty="0"/>
              <a:t>Standardized administration</a:t>
            </a:r>
          </a:p>
          <a:p>
            <a:pPr lvl="2"/>
            <a:r>
              <a:rPr lang="en-US" dirty="0"/>
              <a:t>Same instructions &amp; format for ALL children</a:t>
            </a:r>
          </a:p>
          <a:p>
            <a:pPr lvl="1"/>
            <a:r>
              <a:rPr lang="en-US" dirty="0"/>
              <a:t>Standardization sample</a:t>
            </a:r>
          </a:p>
          <a:p>
            <a:pPr lvl="2"/>
            <a:r>
              <a:rPr lang="en-US" dirty="0"/>
              <a:t>created norms by which performance one child can be compared with other children.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FC32D-C664-47E3-B7B7-B34EF2EC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Intelligence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Alfred </a:t>
            </a:r>
            <a:r>
              <a:rPr lang="en-US" dirty="0" err="1"/>
              <a:t>Binet</a:t>
            </a:r>
            <a:endParaRPr lang="en-US" dirty="0"/>
          </a:p>
          <a:p>
            <a:pPr lvl="1"/>
            <a:r>
              <a:rPr lang="en-US" dirty="0"/>
              <a:t>Standardization Sample</a:t>
            </a:r>
          </a:p>
          <a:p>
            <a:pPr lvl="2"/>
            <a:r>
              <a:rPr lang="en-US" dirty="0"/>
              <a:t>50 Normal children aged 3-11yrs</a:t>
            </a:r>
          </a:p>
          <a:p>
            <a:pPr lvl="2"/>
            <a:r>
              <a:rPr lang="en-US" dirty="0"/>
              <a:t>“Some” mentally retarded children and adults</a:t>
            </a:r>
          </a:p>
          <a:p>
            <a:r>
              <a:rPr lang="en-US" dirty="0"/>
              <a:t>1908 </a:t>
            </a:r>
            <a:r>
              <a:rPr lang="en-US" dirty="0" err="1"/>
              <a:t>Binet</a:t>
            </a:r>
            <a:r>
              <a:rPr lang="en-US" dirty="0"/>
              <a:t>-Simon Scale</a:t>
            </a:r>
          </a:p>
          <a:p>
            <a:pPr lvl="1"/>
            <a:r>
              <a:rPr lang="en-US" dirty="0"/>
              <a:t>More items (greater reliability)</a:t>
            </a:r>
          </a:p>
          <a:p>
            <a:pPr lvl="1"/>
            <a:r>
              <a:rPr lang="en-US" dirty="0"/>
              <a:t>Better standardization sample (300 normal children)</a:t>
            </a:r>
          </a:p>
          <a:p>
            <a:pPr lvl="1"/>
            <a:r>
              <a:rPr lang="en-US" dirty="0"/>
              <a:t>Introduction of Mental 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DC408-AE9E-45F7-8630-6383987E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Intelligence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143000"/>
            <a:ext cx="7315194" cy="52923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Alfred </a:t>
            </a:r>
            <a:r>
              <a:rPr lang="en-US" dirty="0" err="1"/>
              <a:t>Binet’s</a:t>
            </a:r>
            <a:r>
              <a:rPr lang="en-US" dirty="0"/>
              <a:t> legacy</a:t>
            </a:r>
          </a:p>
          <a:p>
            <a:pPr lvl="1"/>
            <a:r>
              <a:rPr lang="en-US" dirty="0"/>
              <a:t>1911 Binet-Simon, minor revision</a:t>
            </a:r>
          </a:p>
          <a:p>
            <a:pPr lvl="2"/>
            <a:r>
              <a:rPr lang="en-US" dirty="0" err="1"/>
              <a:t>Binet</a:t>
            </a:r>
            <a:r>
              <a:rPr lang="en-US" dirty="0"/>
              <a:t> dies</a:t>
            </a:r>
          </a:p>
          <a:p>
            <a:pPr lvl="1"/>
            <a:r>
              <a:rPr lang="en-US" dirty="0"/>
              <a:t>1912 Kuhlmann-Binet revision</a:t>
            </a:r>
          </a:p>
          <a:p>
            <a:pPr lvl="2"/>
            <a:r>
              <a:rPr lang="en-US" dirty="0"/>
              <a:t>Extends testing downward to 3 months of age</a:t>
            </a:r>
          </a:p>
          <a:p>
            <a:pPr lvl="1"/>
            <a:r>
              <a:rPr lang="en-US" dirty="0"/>
              <a:t>1916 Lewis Madison </a:t>
            </a:r>
            <a:r>
              <a:rPr lang="en-US" dirty="0" err="1"/>
              <a:t>Terman</a:t>
            </a:r>
            <a:r>
              <a:rPr lang="en-US" dirty="0"/>
              <a:t>             &amp; Stanford Colleagues               revise Binet’s test for use in            the United States</a:t>
            </a:r>
          </a:p>
          <a:p>
            <a:pPr lvl="2"/>
            <a:r>
              <a:rPr lang="en-US" dirty="0"/>
              <a:t>More psychometrically sound</a:t>
            </a:r>
          </a:p>
          <a:p>
            <a:pPr lvl="2"/>
            <a:r>
              <a:rPr lang="en-US" dirty="0"/>
              <a:t>Introduction of the term </a:t>
            </a:r>
            <a:r>
              <a:rPr lang="en-US" b="1" dirty="0"/>
              <a:t>IQ</a:t>
            </a:r>
          </a:p>
          <a:p>
            <a:pPr lvl="2"/>
            <a:r>
              <a:rPr lang="en-US" dirty="0"/>
              <a:t>Mental Age / Chronological Age = IQ</a:t>
            </a:r>
          </a:p>
          <a:p>
            <a:pPr lvl="2"/>
            <a:r>
              <a:rPr lang="en-US" dirty="0" err="1"/>
              <a:t>Terman</a:t>
            </a:r>
            <a:r>
              <a:rPr lang="en-US" dirty="0"/>
              <a:t> was a Eugenicist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6" name="Picture 5" descr="lewis_ter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276600"/>
            <a:ext cx="1619250" cy="19431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316D3-8005-420F-A6D3-89D32EEE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You’ll Encounter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Can my reaction to some weird inkblot really say something about my personality?</a:t>
            </a:r>
          </a:p>
          <a:p>
            <a:endParaRPr lang="en-US" dirty="0"/>
          </a:p>
          <a:p>
            <a:r>
              <a:rPr lang="en-US" dirty="0"/>
              <a:t>Can my response to a bunch of weird T/F questions really indicate that I have a psychopathology?</a:t>
            </a:r>
          </a:p>
          <a:p>
            <a:endParaRPr lang="en-US" dirty="0"/>
          </a:p>
          <a:p>
            <a:r>
              <a:rPr lang="en-US" dirty="0"/>
              <a:t>All I want to do is help people, why do I need to submit them to all these torturous tests?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DF1D-0001-4FB1-AF89-6972925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Intelligence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5400"/>
            <a:ext cx="7391394" cy="4876800"/>
          </a:xfrm>
        </p:spPr>
        <p:txBody>
          <a:bodyPr>
            <a:noAutofit/>
          </a:bodyPr>
          <a:lstStyle/>
          <a:p>
            <a:r>
              <a:rPr lang="en-US" sz="3200" dirty="0"/>
              <a:t>World War I - Robert Yerkes</a:t>
            </a:r>
          </a:p>
          <a:p>
            <a:pPr lvl="1"/>
            <a:r>
              <a:rPr lang="en-US" sz="2800" dirty="0"/>
              <a:t>Need for large-scale group         administered ability tests by the              army</a:t>
            </a:r>
          </a:p>
          <a:p>
            <a:pPr lvl="1"/>
            <a:r>
              <a:rPr lang="en-US" sz="2800" dirty="0"/>
              <a:t>Army commissions Yerkes, then head of the American Psychological Association, to develop two structured tests of human abilities</a:t>
            </a:r>
          </a:p>
          <a:p>
            <a:pPr lvl="2"/>
            <a:r>
              <a:rPr lang="en-US" sz="2000" dirty="0"/>
              <a:t>Army Alpha - required reading ability</a:t>
            </a:r>
          </a:p>
          <a:p>
            <a:pPr lvl="2"/>
            <a:r>
              <a:rPr lang="en-US" sz="2000" dirty="0"/>
              <a:t>Army Beta - did not require reading ability</a:t>
            </a:r>
          </a:p>
          <a:p>
            <a:r>
              <a:rPr lang="en-US" sz="3200" dirty="0"/>
              <a:t>Testing “frenzy” hits between World War I and the 1930s.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6" name="Picture 5" descr="Yerkessm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447" y="1219200"/>
            <a:ext cx="1422400" cy="1828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175B1-AB32-4903-8984-28ABC07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Intelligence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1143000"/>
            <a:ext cx="7967474" cy="4996546"/>
          </a:xfrm>
        </p:spPr>
        <p:txBody>
          <a:bodyPr>
            <a:noAutofit/>
          </a:bodyPr>
          <a:lstStyle/>
          <a:p>
            <a:r>
              <a:rPr lang="en-US" sz="3600" dirty="0"/>
              <a:t>Testing Frenzy of the 1930’s</a:t>
            </a:r>
          </a:p>
          <a:p>
            <a:pPr lvl="1"/>
            <a:r>
              <a:rPr lang="en-US" sz="3200" dirty="0"/>
              <a:t>1937 Revision of the Stanford-</a:t>
            </a:r>
            <a:r>
              <a:rPr lang="en-US" sz="3200" dirty="0" err="1"/>
              <a:t>Binet</a:t>
            </a:r>
            <a:r>
              <a:rPr lang="en-US" sz="3200" dirty="0"/>
              <a:t> includes over 3000 individuals in standardization</a:t>
            </a:r>
          </a:p>
          <a:p>
            <a:pPr lvl="1"/>
            <a:r>
              <a:rPr lang="en-US" sz="3200" dirty="0"/>
              <a:t>1939 Wechsler-Bellevue Intelligence    Scale</a:t>
            </a:r>
          </a:p>
          <a:p>
            <a:pPr lvl="2"/>
            <a:r>
              <a:rPr lang="en-US" sz="2400" dirty="0"/>
              <a:t>David Wechsler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pPr lvl="2"/>
            <a:r>
              <a:rPr lang="en-US" sz="2400" dirty="0" err="1"/>
              <a:t>Subcales</a:t>
            </a:r>
            <a:r>
              <a:rPr lang="en-US" sz="2400" dirty="0"/>
              <a:t> were “adopted” from the Army Scales</a:t>
            </a:r>
          </a:p>
          <a:p>
            <a:pPr lvl="2"/>
            <a:r>
              <a:rPr lang="en-US" sz="2400" dirty="0"/>
              <a:t>Produces several scores of intellectual ability             rather than Binet’s single scores (e.g. Verbal, Performance, Full-Scale)</a:t>
            </a:r>
          </a:p>
          <a:p>
            <a:pPr lvl="2"/>
            <a:r>
              <a:rPr lang="en-US" sz="2400" dirty="0"/>
              <a:t>Evolves into the Wechsler Series of intelligence tests (e.g. WAIS, WISC,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6" name="Picture 5" descr="wechsler.jpg"/>
          <p:cNvPicPr>
            <a:picLocks noChangeAspect="1"/>
          </p:cNvPicPr>
          <p:nvPr/>
        </p:nvPicPr>
        <p:blipFill>
          <a:blip r:embed="rId2"/>
          <a:srcRect r="7853" b="6087"/>
          <a:stretch>
            <a:fillRect/>
          </a:stretch>
        </p:blipFill>
        <p:spPr>
          <a:xfrm>
            <a:off x="7848600" y="2706091"/>
            <a:ext cx="1524000" cy="18703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0C147-0268-42D4-8026-F309D2A9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Personality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Rise – 1920s, Fall – 1930s, Slow Rise – 1940s</a:t>
            </a:r>
          </a:p>
          <a:p>
            <a:r>
              <a:rPr lang="en-US" dirty="0"/>
              <a:t>Intended to measure personality traits</a:t>
            </a:r>
          </a:p>
          <a:p>
            <a:pPr lvl="1"/>
            <a:r>
              <a:rPr lang="en-US" dirty="0"/>
              <a:t>Trait: relatively enduring dispositions (tendencies to act, think or feel in a certain manner in any given circumstance)</a:t>
            </a:r>
          </a:p>
          <a:p>
            <a:pPr lvl="1"/>
            <a:r>
              <a:rPr lang="en-US" dirty="0"/>
              <a:t>NOT temporary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94C67-E1D9-4F43-99A4-A0A9218B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Personality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95400"/>
            <a:ext cx="7315194" cy="49965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First Rise and Fall: Structured Tests</a:t>
            </a:r>
          </a:p>
          <a:p>
            <a:r>
              <a:rPr lang="en-US" dirty="0"/>
              <a:t>Woodworth Personal Data Sheet</a:t>
            </a:r>
          </a:p>
          <a:p>
            <a:pPr lvl="1"/>
            <a:r>
              <a:rPr lang="en-US" dirty="0"/>
              <a:t>First objective personality test meant to aid in psychiatric interviews</a:t>
            </a:r>
          </a:p>
          <a:p>
            <a:pPr lvl="1"/>
            <a:r>
              <a:rPr lang="en-US" dirty="0"/>
              <a:t>Developed during World War I</a:t>
            </a:r>
          </a:p>
          <a:p>
            <a:pPr lvl="1"/>
            <a:r>
              <a:rPr lang="en-US" dirty="0"/>
              <a:t>Designed to screen out soldiers unfit for duty</a:t>
            </a:r>
          </a:p>
          <a:p>
            <a:pPr lvl="1"/>
            <a:r>
              <a:rPr lang="en-US" dirty="0"/>
              <a:t>Mistakenly assumed that a subjects’ responses could be taken at face value (i.e., no faking)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AAE22-E6F9-49C0-A298-95660623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Personality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95400"/>
            <a:ext cx="10939267" cy="4996546"/>
          </a:xfrm>
        </p:spPr>
        <p:txBody>
          <a:bodyPr/>
          <a:lstStyle/>
          <a:p>
            <a:r>
              <a:rPr lang="en-US" dirty="0"/>
              <a:t>Woodworth Personal Data Sheet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96371"/>
              </p:ext>
            </p:extLst>
          </p:nvPr>
        </p:nvGraphicFramePr>
        <p:xfrm>
          <a:off x="2362200" y="2209800"/>
          <a:ext cx="7542174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Worksheet" r:id="rId3" imgW="3899996" imgH="2010135" progId="Excel.Sheet.12">
                  <p:embed/>
                </p:oleObj>
              </mc:Choice>
              <mc:Fallback>
                <p:oleObj name="Worksheet" r:id="rId3" imgW="3899996" imgH="2010135" progId="Excel.Sheet.12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7542174" cy="3886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9078F-F216-4E69-8B55-677BD5DB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Personality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95400"/>
            <a:ext cx="7467594" cy="4996546"/>
          </a:xfrm>
        </p:spPr>
        <p:txBody>
          <a:bodyPr/>
          <a:lstStyle/>
          <a:p>
            <a:r>
              <a:rPr lang="en-US" dirty="0"/>
              <a:t>Slow Rise: Projective Tests</a:t>
            </a:r>
          </a:p>
          <a:p>
            <a:r>
              <a:rPr lang="en-US" dirty="0"/>
              <a:t>Herman Rorschach         inkblot test (1921)</a:t>
            </a:r>
          </a:p>
          <a:p>
            <a:pPr lvl="1"/>
            <a:r>
              <a:rPr lang="en-US" dirty="0"/>
              <a:t>Started with great                suspicion; first serious                       study in 1932.</a:t>
            </a:r>
          </a:p>
          <a:p>
            <a:pPr lvl="1"/>
            <a:r>
              <a:rPr lang="en-US" dirty="0"/>
              <a:t>Symmetric colored &amp; b/w inkblots.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6" name="Picture 5" descr="hermann_rorscha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2209800"/>
            <a:ext cx="1484045" cy="1981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C290A-32A7-49F9-9C91-5C2E98A6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Personality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10972794" cy="841548"/>
          </a:xfrm>
        </p:spPr>
        <p:txBody>
          <a:bodyPr/>
          <a:lstStyle/>
          <a:p>
            <a:r>
              <a:rPr lang="en-US" dirty="0"/>
              <a:t>Rorschach inkblot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7" name="Picture 6" descr="Rorschach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514600"/>
            <a:ext cx="5410200" cy="35430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F7AEA-48A7-4303-B0E8-2A6B89ED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Personality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181739"/>
            <a:ext cx="7315194" cy="49965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Thematic Apperception Test</a:t>
            </a:r>
          </a:p>
          <a:p>
            <a:pPr lvl="1"/>
            <a:r>
              <a:rPr lang="en-US" dirty="0"/>
              <a:t>Henry Murray and Christina Morgan (1935)</a:t>
            </a:r>
          </a:p>
          <a:p>
            <a:pPr lvl="1"/>
            <a:r>
              <a:rPr lang="en-US" dirty="0"/>
              <a:t>“Ambiguous” pictures, though considerably more structured than the Rorschach</a:t>
            </a:r>
          </a:p>
          <a:p>
            <a:pPr lvl="1"/>
            <a:r>
              <a:rPr lang="en-US" dirty="0"/>
              <a:t>Subjects are shown the pictures and asked to write a story including:</a:t>
            </a:r>
          </a:p>
          <a:p>
            <a:pPr lvl="2"/>
            <a:r>
              <a:rPr lang="en-US" dirty="0"/>
              <a:t>what has led up to the event shown</a:t>
            </a:r>
          </a:p>
          <a:p>
            <a:pPr lvl="2"/>
            <a:r>
              <a:rPr lang="en-US" dirty="0"/>
              <a:t>what is happening at the moment</a:t>
            </a:r>
          </a:p>
          <a:p>
            <a:pPr lvl="2"/>
            <a:r>
              <a:rPr lang="en-US" dirty="0"/>
              <a:t>what the characters are feeling and thinking, and</a:t>
            </a:r>
          </a:p>
          <a:p>
            <a:pPr lvl="2"/>
            <a:r>
              <a:rPr lang="en-US" dirty="0"/>
              <a:t>what the outcome of the story was.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8" name="Picture 7" descr="morga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181" y="1742829"/>
            <a:ext cx="1600200" cy="1699327"/>
          </a:xfrm>
          <a:prstGeom prst="rect">
            <a:avLst/>
          </a:prstGeom>
        </p:spPr>
      </p:pic>
      <p:pic>
        <p:nvPicPr>
          <p:cNvPr id="9" name="Picture 8" descr="murra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181" y="3581400"/>
            <a:ext cx="1600200" cy="18825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321C7-3BD5-427A-A115-2E9635BB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Personality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95400"/>
            <a:ext cx="10939267" cy="4996546"/>
          </a:xfrm>
        </p:spPr>
        <p:txBody>
          <a:bodyPr/>
          <a:lstStyle/>
          <a:p>
            <a:r>
              <a:rPr lang="en-US" dirty="0"/>
              <a:t>Thematic Apperception Test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7" name="Picture 6" descr="pictc_T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209800"/>
            <a:ext cx="3810000" cy="39326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6317A-9AA2-4374-B7C0-BA1ABE65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Personality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Second coming of the Structured Test</a:t>
            </a:r>
          </a:p>
          <a:p>
            <a:r>
              <a:rPr lang="en-US" dirty="0"/>
              <a:t>Early 1940s – Structured Tests were being developed based on better psychometric properties.</a:t>
            </a:r>
          </a:p>
          <a:p>
            <a:r>
              <a:rPr lang="en-US" dirty="0"/>
              <a:t>Minnesota </a:t>
            </a:r>
            <a:r>
              <a:rPr lang="en-US" dirty="0" err="1"/>
              <a:t>Multiphasic</a:t>
            </a:r>
            <a:r>
              <a:rPr lang="en-US" dirty="0"/>
              <a:t> Personality Inventory (MMPI; 1943)</a:t>
            </a:r>
          </a:p>
          <a:p>
            <a:pPr lvl="1"/>
            <a:r>
              <a:rPr lang="en-US" dirty="0"/>
              <a:t>Tests like the Woodworth made too many assumptions</a:t>
            </a:r>
          </a:p>
          <a:p>
            <a:pPr lvl="1"/>
            <a:r>
              <a:rPr lang="en-US" dirty="0"/>
              <a:t>The meaning of the test response could only be determined by empirical research</a:t>
            </a:r>
          </a:p>
          <a:p>
            <a:pPr lvl="1"/>
            <a:r>
              <a:rPr lang="en-US" dirty="0"/>
              <a:t>Most widely used (MMPI-2, MMPI-A)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63DD7-05AB-47D3-95EF-1156FA48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Psychological Testing 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42300"/>
            <a:ext cx="7315194" cy="49965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Psychometrics – field of study concerned with the theory and technique of educational and psychological measurement (Wikipedia)</a:t>
            </a:r>
          </a:p>
          <a:p>
            <a:pPr lvl="1"/>
            <a:r>
              <a:rPr lang="en-US" dirty="0"/>
              <a:t>measurement of knowledge, abilities, attitudes, and personality traits. </a:t>
            </a:r>
          </a:p>
          <a:p>
            <a:pPr lvl="1"/>
            <a:r>
              <a:rPr lang="en-US" dirty="0"/>
              <a:t>It involves two major research tasks</a:t>
            </a:r>
          </a:p>
          <a:p>
            <a:pPr lvl="2"/>
            <a:r>
              <a:rPr lang="en-US" dirty="0"/>
              <a:t>the construction of instruments and procedures for measurement</a:t>
            </a:r>
          </a:p>
          <a:p>
            <a:pPr lvl="2"/>
            <a:r>
              <a:rPr lang="en-US" dirty="0"/>
              <a:t>the development and refinement of theoretical approaches to measurement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897A9-28C9-4AA4-942D-FD923EFC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Psychometrics: Personality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143000"/>
            <a:ext cx="7315194" cy="49965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Sixteen Personality Factor Questionnaire</a:t>
            </a:r>
          </a:p>
          <a:p>
            <a:pPr lvl="1"/>
            <a:r>
              <a:rPr lang="en-US" dirty="0"/>
              <a:t>Raymond B. Cattell                (early 1940s)</a:t>
            </a:r>
          </a:p>
          <a:p>
            <a:pPr lvl="1"/>
            <a:r>
              <a:rPr lang="en-US" dirty="0"/>
              <a:t>Based on Factor                Analysis – method for              finding the minimum               number of dimensions (factors) for explaining the largest number of variables (more on this later)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6" name="Picture 5" descr="catte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905000"/>
            <a:ext cx="1684637" cy="23717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ED985-5FBA-4B78-848A-A6275D47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cs typeface="Arial" panose="020B0604020202020204" pitchFamily="34" charset="0"/>
              </a:rPr>
              <a:t>The Period of Rapid Changes in the Status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95400"/>
            <a:ext cx="8534394" cy="499654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24"/>
              </a:spcBef>
              <a:buClr>
                <a:srgbClr val="00739B"/>
              </a:buClr>
            </a:pPr>
            <a:r>
              <a:rPr lang="en-US" dirty="0">
                <a:latin typeface="+mj-lt"/>
                <a:cs typeface="Arial" panose="020B0604020202020204" pitchFamily="34" charset="0"/>
              </a:rPr>
              <a:t>Federal funding was used to provide paid, supervised training for clinically oriented psychologists</a:t>
            </a:r>
          </a:p>
          <a:p>
            <a:pPr lvl="1">
              <a:spcBef>
                <a:spcPts val="624"/>
              </a:spcBef>
              <a:buClr>
                <a:srgbClr val="00739B"/>
              </a:buClr>
            </a:pPr>
            <a:r>
              <a:rPr lang="en-US" dirty="0">
                <a:latin typeface="+mj-lt"/>
                <a:cs typeface="Arial" panose="020B0604020202020204" pitchFamily="34" charset="0"/>
              </a:rPr>
              <a:t>The 1947 report noted that psychological testing was a unique function of a clinical psychologist; ought to be taught to doctoral students</a:t>
            </a:r>
          </a:p>
          <a:p>
            <a:pPr>
              <a:spcBef>
                <a:spcPts val="624"/>
              </a:spcBef>
              <a:buClr>
                <a:srgbClr val="00739B"/>
              </a:buClr>
            </a:pPr>
            <a:r>
              <a:rPr lang="en-US" dirty="0">
                <a:latin typeface="+mj-lt"/>
                <a:cs typeface="Arial" panose="020B0604020202020204" pitchFamily="34" charset="0"/>
              </a:rPr>
              <a:t>APA report in 1954 affirmed this position</a:t>
            </a:r>
          </a:p>
          <a:p>
            <a:pPr>
              <a:spcBef>
                <a:spcPts val="624"/>
              </a:spcBef>
              <a:buClr>
                <a:srgbClr val="00739B"/>
              </a:buClr>
            </a:pPr>
            <a:r>
              <a:rPr lang="en-US" dirty="0">
                <a:latin typeface="+mj-lt"/>
                <a:cs typeface="Arial" panose="020B0604020202020204" pitchFamily="34" charset="0"/>
              </a:rPr>
              <a:t>The relationship between psychologists and physicians grew complex over these issues</a:t>
            </a:r>
          </a:p>
          <a:p>
            <a:pPr lvl="1">
              <a:spcBef>
                <a:spcPts val="624"/>
              </a:spcBef>
              <a:buClr>
                <a:srgbClr val="00739B"/>
              </a:buClr>
            </a:pPr>
            <a:r>
              <a:rPr lang="en-US" dirty="0">
                <a:latin typeface="+mj-lt"/>
                <a:cs typeface="Arial" panose="020B0604020202020204" pitchFamily="34" charset="0"/>
              </a:rPr>
              <a:t>Psychologists often felt they had a “secondary role” to physicians</a:t>
            </a:r>
          </a:p>
          <a:p>
            <a:pPr lvl="1">
              <a:spcBef>
                <a:spcPts val="624"/>
              </a:spcBef>
              <a:buClr>
                <a:srgbClr val="00739B"/>
              </a:buClr>
            </a:pPr>
            <a:r>
              <a:rPr lang="en-US" dirty="0">
                <a:latin typeface="+mj-lt"/>
                <a:cs typeface="Arial" panose="020B0604020202020204" pitchFamily="34" charset="0"/>
              </a:rPr>
              <a:t>Testing declined again from the 1950s to 1970s</a:t>
            </a:r>
          </a:p>
        </p:txBody>
      </p:sp>
    </p:spTree>
    <p:extLst>
      <p:ext uri="{BB962C8B-B14F-4D97-AF65-F5344CB8AC3E}">
        <p14:creationId xmlns:p14="http://schemas.microsoft.com/office/powerpoint/2010/main" val="3646302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cs typeface="Arial" panose="020B0604020202020204" pitchFamily="34" charset="0"/>
              </a:rPr>
              <a:t>The Current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295400"/>
            <a:ext cx="7662673" cy="499654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24"/>
              </a:spcBef>
              <a:buClr>
                <a:srgbClr val="00739B"/>
              </a:buClr>
            </a:pPr>
            <a:r>
              <a:rPr lang="en-US" dirty="0">
                <a:latin typeface="+mj-lt"/>
                <a:cs typeface="Arial" panose="020B0604020202020204" pitchFamily="34" charset="0"/>
              </a:rPr>
              <a:t>As different areas of applied psychology have emerged since the 1980s, testing has enjoyed a new enthusiasm</a:t>
            </a:r>
          </a:p>
          <a:p>
            <a:pPr lvl="1">
              <a:spcBef>
                <a:spcPts val="624"/>
              </a:spcBef>
              <a:buClr>
                <a:srgbClr val="00739B"/>
              </a:buClr>
            </a:pPr>
            <a:r>
              <a:rPr lang="en-US" dirty="0">
                <a:latin typeface="+mj-lt"/>
                <a:cs typeface="Arial" panose="020B0604020202020204" pitchFamily="34" charset="0"/>
              </a:rPr>
              <a:t>Neuropsychology</a:t>
            </a:r>
          </a:p>
          <a:p>
            <a:pPr lvl="1">
              <a:spcBef>
                <a:spcPts val="624"/>
              </a:spcBef>
              <a:buClr>
                <a:srgbClr val="00739B"/>
              </a:buClr>
            </a:pPr>
            <a:r>
              <a:rPr lang="en-US" dirty="0">
                <a:latin typeface="+mj-lt"/>
                <a:cs typeface="Arial" panose="020B0604020202020204" pitchFamily="34" charset="0"/>
              </a:rPr>
              <a:t>Health psychology</a:t>
            </a:r>
          </a:p>
          <a:p>
            <a:pPr lvl="1">
              <a:spcBef>
                <a:spcPts val="624"/>
              </a:spcBef>
              <a:buClr>
                <a:srgbClr val="00739B"/>
              </a:buClr>
            </a:pPr>
            <a:r>
              <a:rPr lang="en-US" dirty="0">
                <a:latin typeface="+mj-lt"/>
                <a:cs typeface="Arial" panose="020B0604020202020204" pitchFamily="34" charset="0"/>
              </a:rPr>
              <a:t>Forensic psychology</a:t>
            </a:r>
          </a:p>
          <a:p>
            <a:pPr lvl="1">
              <a:spcBef>
                <a:spcPts val="624"/>
              </a:spcBef>
              <a:buClr>
                <a:srgbClr val="00739B"/>
              </a:buClr>
            </a:pPr>
            <a:r>
              <a:rPr lang="en-US" dirty="0">
                <a:latin typeface="+mj-lt"/>
                <a:cs typeface="Arial" panose="020B0604020202020204" pitchFamily="34" charset="0"/>
              </a:rPr>
              <a:t>Child psychology </a:t>
            </a:r>
          </a:p>
          <a:p>
            <a:pPr>
              <a:spcBef>
                <a:spcPts val="624"/>
              </a:spcBef>
              <a:buClr>
                <a:srgbClr val="00739B"/>
              </a:buClr>
            </a:pPr>
            <a:r>
              <a:rPr lang="en-US" dirty="0">
                <a:latin typeface="+mj-lt"/>
                <a:cs typeface="Arial" panose="020B0604020202020204" pitchFamily="34" charset="0"/>
              </a:rPr>
              <a:t>Testing is now a major part of psychology training and extends beyond the field of psychology</a:t>
            </a:r>
          </a:p>
        </p:txBody>
      </p:sp>
    </p:spTree>
    <p:extLst>
      <p:ext uri="{BB962C8B-B14F-4D97-AF65-F5344CB8AC3E}">
        <p14:creationId xmlns:p14="http://schemas.microsoft.com/office/powerpoint/2010/main" val="165087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psychology we are interested in either describing the distributions of and/or relationships among abstract concepts: e.g.,</a:t>
            </a:r>
          </a:p>
          <a:p>
            <a:pPr lvl="1"/>
            <a:r>
              <a:rPr lang="en-US" dirty="0"/>
              <a:t>Political conservatism</a:t>
            </a:r>
          </a:p>
          <a:p>
            <a:pPr lvl="1"/>
            <a:r>
              <a:rPr lang="en-US" dirty="0"/>
              <a:t>Intelligence</a:t>
            </a:r>
          </a:p>
          <a:p>
            <a:pPr lvl="1"/>
            <a:r>
              <a:rPr lang="en-US" dirty="0"/>
              <a:t>Neuroticism</a:t>
            </a:r>
          </a:p>
          <a:p>
            <a:pPr lvl="1"/>
            <a:r>
              <a:rPr lang="en-US" dirty="0"/>
              <a:t>Aggression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1500C1-E156-4FA3-944E-3E60D9FB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Measurement: Operationalization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200400" y="1066801"/>
            <a:ext cx="8762994" cy="1371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However, in most cases these constructs are abstractions that can often not be directly observed.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CF403D4-6CF2-4231-BBD7-C60C78C5D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362200"/>
            <a:ext cx="7629525" cy="379888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BA09F-714E-4F52-8DDE-89FFFA2F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7" y="175344"/>
            <a:ext cx="10939267" cy="914400"/>
          </a:xfrm>
        </p:spPr>
        <p:txBody>
          <a:bodyPr/>
          <a:lstStyle/>
          <a:p>
            <a:r>
              <a:rPr lang="en-US" dirty="0"/>
              <a:t>Measurement: Operationalization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295400"/>
            <a:ext cx="7315194" cy="30480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value of scientific research is completely dependent upon the degree to which the operationalizations are successful or valid.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02645-7CFE-422F-B187-391505F39A77}"/>
              </a:ext>
            </a:extLst>
          </p:cNvPr>
          <p:cNvSpPr/>
          <p:nvPr/>
        </p:nvSpPr>
        <p:spPr>
          <a:xfrm>
            <a:off x="2743200" y="4541521"/>
            <a:ext cx="9220194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Note: operationalization </a:t>
            </a:r>
            <a:r>
              <a:rPr lang="en-US" sz="2800" dirty="0">
                <a:sym typeface="Wingdings" panose="05000000000000000000" pitchFamily="2" charset="2"/>
              </a:rPr>
              <a:t> concept = valid measure </a:t>
            </a:r>
            <a:endParaRPr lang="en-US" sz="2800" dirty="0"/>
          </a:p>
          <a:p>
            <a:pPr algn="ctr"/>
            <a:r>
              <a:rPr lang="en-US" dirty="0"/>
              <a:t>More on this later…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3679D8-46BC-4337-A5EB-B55CBCDB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 and Constructs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Concept: </a:t>
            </a:r>
          </a:p>
          <a:p>
            <a:pPr lvl="1"/>
            <a:r>
              <a:rPr lang="en-US" dirty="0"/>
              <a:t>“An abstraction formed by generalization from particulars”</a:t>
            </a:r>
          </a:p>
          <a:p>
            <a:pPr lvl="1"/>
            <a:r>
              <a:rPr lang="en-US" dirty="0"/>
              <a:t>Abstracts are hard to define</a:t>
            </a:r>
          </a:p>
          <a:p>
            <a:pPr lvl="1"/>
            <a:r>
              <a:rPr lang="en-US" dirty="0"/>
              <a:t>E.g. intelligence</a:t>
            </a:r>
          </a:p>
          <a:p>
            <a:r>
              <a:rPr lang="en-US" dirty="0"/>
              <a:t>Construct:</a:t>
            </a:r>
          </a:p>
          <a:p>
            <a:pPr lvl="1"/>
            <a:r>
              <a:rPr lang="en-US" dirty="0"/>
              <a:t>A concept with scientific purpose (i.e. </a:t>
            </a:r>
            <a:r>
              <a:rPr lang="en-US" dirty="0" err="1"/>
              <a:t>operationalized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be measured and studied.</a:t>
            </a:r>
          </a:p>
          <a:p>
            <a:pPr lvl="1"/>
            <a:r>
              <a:rPr lang="en-US" dirty="0"/>
              <a:t>E.g. IQ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Psy188B UCLA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712D0B-F9EE-4441-8867-359137E7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E9D-BC5B-40E7-AE81-9737E43F9F23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12073</TotalTime>
  <Words>2836</Words>
  <Application>Microsoft Office PowerPoint</Application>
  <PresentationFormat>Widescreen</PresentationFormat>
  <Paragraphs>428</Paragraphs>
  <Slides>52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Calibri</vt:lpstr>
      <vt:lpstr>Tahoma</vt:lpstr>
      <vt:lpstr>Tw Cen MT</vt:lpstr>
      <vt:lpstr>Tw Cen MT Condensed</vt:lpstr>
      <vt:lpstr>Wingdings</vt:lpstr>
      <vt:lpstr>Wingdings 3</vt:lpstr>
      <vt:lpstr>Integral</vt:lpstr>
      <vt:lpstr>Worksheet</vt:lpstr>
      <vt:lpstr>Psychological Testing: Introduction</vt:lpstr>
      <vt:lpstr>Questions You’ll Encounter</vt:lpstr>
      <vt:lpstr>Questions You’ll Encounter</vt:lpstr>
      <vt:lpstr>Questions You’ll Encounter</vt:lpstr>
      <vt:lpstr>Psychological Testing AKA</vt:lpstr>
      <vt:lpstr>Measurement</vt:lpstr>
      <vt:lpstr>Measurement: Operationalization</vt:lpstr>
      <vt:lpstr>Measurement: Operationalization</vt:lpstr>
      <vt:lpstr>Concepts and Constructs</vt:lpstr>
      <vt:lpstr>Terms Review: Variables and Constants</vt:lpstr>
      <vt:lpstr>Terms Review:  Independent and Dependent Variables</vt:lpstr>
      <vt:lpstr>Terms Review: Discrete &amp; Continuous Variables</vt:lpstr>
      <vt:lpstr>Psych Testing Basics</vt:lpstr>
      <vt:lpstr>Psych Testing Basics</vt:lpstr>
      <vt:lpstr>Types of Tests</vt:lpstr>
      <vt:lpstr>Types of Tests</vt:lpstr>
      <vt:lpstr>Types of Tests</vt:lpstr>
      <vt:lpstr>History of Psychometrics: the Good and the Bad</vt:lpstr>
      <vt:lpstr>History of Psychometrics: Chinese influence</vt:lpstr>
      <vt:lpstr>History of Psychometrics: Chinese influence</vt:lpstr>
      <vt:lpstr>History of Psychometrics: Chinese influence</vt:lpstr>
      <vt:lpstr>History of Psychometrics: Individual Differences, Darwin and Galton</vt:lpstr>
      <vt:lpstr>History of Psychometrics: Individual Differences, Darwin and Galton</vt:lpstr>
      <vt:lpstr>History of Psychometrics: Individual Differences, Darwin and Galton</vt:lpstr>
      <vt:lpstr>History of Psychometrics: Individual Differences, Darwin and Galton</vt:lpstr>
      <vt:lpstr>Individual Differences: Darwin and Galton</vt:lpstr>
      <vt:lpstr>History of Psychometrics: Galton’s Famous Students</vt:lpstr>
      <vt:lpstr>History of Psychometrics: Early Experimental Psychologists</vt:lpstr>
      <vt:lpstr>History of Psychometrics: Early Experimental Psychologists</vt:lpstr>
      <vt:lpstr>History of Psychometrics: Early Experimental Psychologists</vt:lpstr>
      <vt:lpstr>History of Psychometrics: Early Experimental Psychologists</vt:lpstr>
      <vt:lpstr>History of Psychometrics: Early Experimental Psychologists</vt:lpstr>
      <vt:lpstr>History of Psychometrics: Early Experimental Psychologists</vt:lpstr>
      <vt:lpstr>History of Psychometrics: Interest in Mental Deficiency</vt:lpstr>
      <vt:lpstr>History of Psychometrics: Interest in Mental Deficiency</vt:lpstr>
      <vt:lpstr>History of Psychometrics: Intelligence Testing</vt:lpstr>
      <vt:lpstr>History of Psychometrics: Intelligence Testing</vt:lpstr>
      <vt:lpstr>History of Psychometrics: Intelligence Testing</vt:lpstr>
      <vt:lpstr>History of Psychometrics: Intelligence Testing</vt:lpstr>
      <vt:lpstr>History of Psychometrics: Intelligence Testing</vt:lpstr>
      <vt:lpstr>History of Psychometrics: Intelligence Testing</vt:lpstr>
      <vt:lpstr>History of Psychometrics: Personality Testing</vt:lpstr>
      <vt:lpstr>History of Psychometrics: Personality Testing</vt:lpstr>
      <vt:lpstr>History of Psychometrics: Personality Testing</vt:lpstr>
      <vt:lpstr>History of Psychometrics: Personality Testing</vt:lpstr>
      <vt:lpstr>History of Psychometrics: Personality Testing</vt:lpstr>
      <vt:lpstr>History of Psychometrics: Personality Testing</vt:lpstr>
      <vt:lpstr>History of Psychometrics: Personality Testing</vt:lpstr>
      <vt:lpstr>History of Psychometrics: Personality Testing</vt:lpstr>
      <vt:lpstr>History of Psychometrics: Personality Testing</vt:lpstr>
      <vt:lpstr>The Period of Rapid Changes in the Status of Testing</vt:lpstr>
      <vt:lpstr>The Current Environment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MANOVA Basics</dc:title>
  <dc:creator>Andrew Ainsworth</dc:creator>
  <cp:lastModifiedBy>Ainsworth, Andrew T</cp:lastModifiedBy>
  <cp:revision>56</cp:revision>
  <dcterms:created xsi:type="dcterms:W3CDTF">2004-03-09T06:23:26Z</dcterms:created>
  <dcterms:modified xsi:type="dcterms:W3CDTF">2020-06-24T05:50:34Z</dcterms:modified>
</cp:coreProperties>
</file>