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65"/>
  </p:notesMasterIdLst>
  <p:sldIdLst>
    <p:sldId id="258" r:id="rId2"/>
    <p:sldId id="259" r:id="rId3"/>
    <p:sldId id="271" r:id="rId4"/>
    <p:sldId id="273" r:id="rId5"/>
    <p:sldId id="275" r:id="rId6"/>
    <p:sldId id="276" r:id="rId7"/>
    <p:sldId id="367" r:id="rId8"/>
    <p:sldId id="379" r:id="rId9"/>
    <p:sldId id="266" r:id="rId10"/>
    <p:sldId id="267" r:id="rId11"/>
    <p:sldId id="269" r:id="rId12"/>
    <p:sldId id="368" r:id="rId13"/>
    <p:sldId id="371" r:id="rId14"/>
    <p:sldId id="373" r:id="rId15"/>
    <p:sldId id="374" r:id="rId16"/>
    <p:sldId id="375" r:id="rId17"/>
    <p:sldId id="376" r:id="rId18"/>
    <p:sldId id="377" r:id="rId19"/>
    <p:sldId id="378" r:id="rId20"/>
    <p:sldId id="384" r:id="rId21"/>
    <p:sldId id="385" r:id="rId22"/>
    <p:sldId id="386" r:id="rId23"/>
    <p:sldId id="387" r:id="rId24"/>
    <p:sldId id="388" r:id="rId25"/>
    <p:sldId id="389" r:id="rId26"/>
    <p:sldId id="390" r:id="rId27"/>
    <p:sldId id="391" r:id="rId28"/>
    <p:sldId id="392" r:id="rId29"/>
    <p:sldId id="393" r:id="rId30"/>
    <p:sldId id="297" r:id="rId31"/>
    <p:sldId id="278" r:id="rId32"/>
    <p:sldId id="287" r:id="rId33"/>
    <p:sldId id="382" r:id="rId34"/>
    <p:sldId id="298" r:id="rId35"/>
    <p:sldId id="299" r:id="rId36"/>
    <p:sldId id="300" r:id="rId37"/>
    <p:sldId id="301" r:id="rId38"/>
    <p:sldId id="311" r:id="rId39"/>
    <p:sldId id="312" r:id="rId40"/>
    <p:sldId id="313" r:id="rId41"/>
    <p:sldId id="317" r:id="rId42"/>
    <p:sldId id="318" r:id="rId43"/>
    <p:sldId id="320" r:id="rId44"/>
    <p:sldId id="321" r:id="rId45"/>
    <p:sldId id="322" r:id="rId46"/>
    <p:sldId id="323" r:id="rId47"/>
    <p:sldId id="383" r:id="rId48"/>
    <p:sldId id="380" r:id="rId49"/>
    <p:sldId id="381" r:id="rId50"/>
    <p:sldId id="329" r:id="rId51"/>
    <p:sldId id="330" r:id="rId52"/>
    <p:sldId id="331" r:id="rId53"/>
    <p:sldId id="332" r:id="rId54"/>
    <p:sldId id="335" r:id="rId55"/>
    <p:sldId id="337" r:id="rId56"/>
    <p:sldId id="338" r:id="rId57"/>
    <p:sldId id="339" r:id="rId58"/>
    <p:sldId id="340" r:id="rId59"/>
    <p:sldId id="346" r:id="rId60"/>
    <p:sldId id="352" r:id="rId61"/>
    <p:sldId id="394" r:id="rId62"/>
    <p:sldId id="395" r:id="rId63"/>
    <p:sldId id="396" r:id="rId6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22" autoAdjust="0"/>
    <p:restoredTop sz="86486" autoAdjust="0"/>
  </p:normalViewPr>
  <p:slideViewPr>
    <p:cSldViewPr>
      <p:cViewPr varScale="1">
        <p:scale>
          <a:sx n="62" d="100"/>
          <a:sy n="62" d="100"/>
        </p:scale>
        <p:origin x="28" y="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13"/>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4.9015973430644316E-2"/>
          <c:y val="9.5965812817701591E-3"/>
          <c:w val="0.94325165272862255"/>
          <c:h val="0.85423377853084836"/>
        </c:manualLayout>
      </c:layout>
      <c:bar3DChart>
        <c:barDir val="col"/>
        <c:grouping val="clustered"/>
        <c:varyColors val="0"/>
        <c:ser>
          <c:idx val="0"/>
          <c:order val="0"/>
          <c:tx>
            <c:strRef>
              <c:f>Sheet1!$A$2</c:f>
              <c:strCache>
                <c:ptCount val="1"/>
              </c:strCache>
            </c:strRef>
          </c:tx>
          <c:spPr>
            <a:solidFill>
              <a:schemeClr val="accent1"/>
            </a:solidFill>
            <a:ln w="3834">
              <a:solidFill>
                <a:schemeClr val="tx1"/>
              </a:solidFill>
              <a:prstDash val="solid"/>
            </a:ln>
          </c:spPr>
          <c:invertIfNegative val="0"/>
          <c:dLbls>
            <c:spPr>
              <a:noFill/>
              <a:ln w="7668">
                <a:noFill/>
              </a:ln>
            </c:spPr>
            <c:txPr>
              <a:bodyPr wrap="square" lIns="38100" tIns="19050" rIns="38100" bIns="19050" anchor="ctr">
                <a:spAutoFit/>
              </a:bodyPr>
              <a:lstStyle/>
              <a:p>
                <a:pPr>
                  <a:defRPr sz="14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1 hr per day (n=15)</c:v>
                </c:pt>
                <c:pt idx="1">
                  <c:v>3 hrs per day (n=15)</c:v>
                </c:pt>
                <c:pt idx="2">
                  <c:v>5 hrs per day (n=15)</c:v>
                </c:pt>
              </c:strCache>
            </c:strRef>
          </c:cat>
          <c:val>
            <c:numRef>
              <c:f>Sheet1!$B$2:$D$2</c:f>
              <c:numCache>
                <c:formatCode>General</c:formatCode>
                <c:ptCount val="3"/>
                <c:pt idx="0">
                  <c:v>3.2</c:v>
                </c:pt>
                <c:pt idx="1">
                  <c:v>3.6</c:v>
                </c:pt>
                <c:pt idx="2">
                  <c:v>3.7</c:v>
                </c:pt>
              </c:numCache>
            </c:numRef>
          </c:val>
          <c:extLst>
            <c:ext xmlns:c16="http://schemas.microsoft.com/office/drawing/2014/chart" uri="{C3380CC4-5D6E-409C-BE32-E72D297353CC}">
              <c16:uniqueId val="{00000000-BC54-49F3-8E07-0F6C919F28B1}"/>
            </c:ext>
          </c:extLst>
        </c:ser>
        <c:dLbls>
          <c:showLegendKey val="0"/>
          <c:showVal val="1"/>
          <c:showCatName val="0"/>
          <c:showSerName val="0"/>
          <c:showPercent val="0"/>
          <c:showBubbleSize val="0"/>
        </c:dLbls>
        <c:gapWidth val="150"/>
        <c:gapDepth val="0"/>
        <c:shape val="box"/>
        <c:axId val="1346430111"/>
        <c:axId val="1"/>
        <c:axId val="0"/>
      </c:bar3DChart>
      <c:catAx>
        <c:axId val="1346430111"/>
        <c:scaling>
          <c:orientation val="minMax"/>
        </c:scaling>
        <c:delete val="0"/>
        <c:axPos val="b"/>
        <c:title>
          <c:tx>
            <c:rich>
              <a:bodyPr/>
              <a:lstStyle/>
              <a:p>
                <a:pPr>
                  <a:defRPr sz="1600" b="1" i="0" u="none" strike="noStrike" baseline="0">
                    <a:solidFill>
                      <a:schemeClr val="tx1"/>
                    </a:solidFill>
                    <a:latin typeface="Arial"/>
                    <a:ea typeface="Arial"/>
                    <a:cs typeface="Arial"/>
                  </a:defRPr>
                </a:pPr>
                <a:r>
                  <a:rPr lang="en-US" sz="1600" dirty="0"/>
                  <a:t>hours of study per day</a:t>
                </a:r>
              </a:p>
            </c:rich>
          </c:tx>
          <c:layout>
            <c:manualLayout>
              <c:xMode val="edge"/>
              <c:yMode val="edge"/>
              <c:x val="0.23887894327497558"/>
              <c:y val="0.9322784810126582"/>
            </c:manualLayout>
          </c:layout>
          <c:overlay val="0"/>
          <c:spPr>
            <a:noFill/>
            <a:ln w="7668">
              <a:noFill/>
            </a:ln>
          </c:spPr>
        </c:title>
        <c:numFmt formatCode="General" sourceLinked="1"/>
        <c:majorTickMark val="out"/>
        <c:minorTickMark val="none"/>
        <c:tickLblPos val="low"/>
        <c:spPr>
          <a:ln w="959">
            <a:solidFill>
              <a:schemeClr val="tx1"/>
            </a:solidFill>
            <a:prstDash val="solid"/>
          </a:ln>
        </c:spPr>
        <c:txPr>
          <a:bodyPr rot="0" vert="horz"/>
          <a:lstStyle/>
          <a:p>
            <a:pPr>
              <a:defRPr sz="800"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959">
              <a:solidFill>
                <a:schemeClr val="tx1"/>
              </a:solidFill>
              <a:prstDash val="solid"/>
            </a:ln>
          </c:spPr>
        </c:majorGridlines>
        <c:title>
          <c:tx>
            <c:rich>
              <a:bodyPr/>
              <a:lstStyle/>
              <a:p>
                <a:pPr>
                  <a:defRPr sz="2000" b="1" i="0" u="none" strike="noStrike" baseline="0">
                    <a:solidFill>
                      <a:schemeClr val="tx1"/>
                    </a:solidFill>
                    <a:latin typeface="Arial"/>
                    <a:ea typeface="Arial"/>
                    <a:cs typeface="Arial"/>
                  </a:defRPr>
                </a:pPr>
                <a:r>
                  <a:rPr lang="en-US" sz="2000"/>
                  <a:t>GPA</a:t>
                </a:r>
              </a:p>
            </c:rich>
          </c:tx>
          <c:layout>
            <c:manualLayout>
              <c:xMode val="edge"/>
              <c:yMode val="edge"/>
              <c:x val="0"/>
              <c:y val="0.33935288547792292"/>
            </c:manualLayout>
          </c:layout>
          <c:overlay val="0"/>
          <c:spPr>
            <a:noFill/>
            <a:ln w="7668">
              <a:noFill/>
            </a:ln>
          </c:spPr>
        </c:title>
        <c:numFmt formatCode="General" sourceLinked="1"/>
        <c:majorTickMark val="out"/>
        <c:minorTickMark val="none"/>
        <c:tickLblPos val="nextTo"/>
        <c:spPr>
          <a:ln w="959">
            <a:solidFill>
              <a:schemeClr val="tx1"/>
            </a:solidFill>
            <a:prstDash val="solid"/>
          </a:ln>
        </c:spPr>
        <c:txPr>
          <a:bodyPr rot="0" vert="horz"/>
          <a:lstStyle/>
          <a:p>
            <a:pPr>
              <a:defRPr sz="543" b="1" i="0" u="none" strike="noStrike" baseline="0">
                <a:solidFill>
                  <a:schemeClr val="tx1"/>
                </a:solidFill>
                <a:latin typeface="Arial"/>
                <a:ea typeface="Arial"/>
                <a:cs typeface="Arial"/>
              </a:defRPr>
            </a:pPr>
            <a:endParaRPr lang="en-US"/>
          </a:p>
        </c:txPr>
        <c:crossAx val="1346430111"/>
        <c:crosses val="autoZero"/>
        <c:crossBetween val="between"/>
      </c:valAx>
      <c:spPr>
        <a:noFill/>
        <a:ln w="7668">
          <a:noFill/>
        </a:ln>
      </c:spPr>
    </c:plotArea>
    <c:plotVisOnly val="1"/>
    <c:dispBlanksAs val="gap"/>
    <c:showDLblsOverMax val="0"/>
  </c:chart>
  <c:spPr>
    <a:noFill/>
    <a:ln>
      <a:noFill/>
    </a:ln>
  </c:spPr>
  <c:txPr>
    <a:bodyPr/>
    <a:lstStyle/>
    <a:p>
      <a:pPr>
        <a:defRPr sz="543" b="1"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F0BA4-5BEE-4A9F-A7BF-DC6506F327D6}"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CE971-6D59-457D-82FE-2046BC459840}" type="slidenum">
              <a:rPr lang="en-US" smtClean="0"/>
              <a:t>‹#›</a:t>
            </a:fld>
            <a:endParaRPr lang="en-US"/>
          </a:p>
        </p:txBody>
      </p:sp>
    </p:spTree>
    <p:extLst>
      <p:ext uri="{BB962C8B-B14F-4D97-AF65-F5344CB8AC3E}">
        <p14:creationId xmlns:p14="http://schemas.microsoft.com/office/powerpoint/2010/main" val="76717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911E15A-A5B9-4C8A-B53E-785905004D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F40EE1-5F8F-4DBE-9802-C652DAC9684E}" type="slidenum">
              <a:rPr lang="en-US" altLang="en-US"/>
              <a:pPr eaLnBrk="1" hangingPunct="1"/>
              <a:t>7</a:t>
            </a:fld>
            <a:endParaRPr lang="en-US" altLang="en-US"/>
          </a:p>
        </p:txBody>
      </p:sp>
      <p:sp>
        <p:nvSpPr>
          <p:cNvPr id="73731" name="Rectangle 2">
            <a:extLst>
              <a:ext uri="{FF2B5EF4-FFF2-40B4-BE49-F238E27FC236}">
                <a16:creationId xmlns:a16="http://schemas.microsoft.com/office/drawing/2014/main" id="{FFB9500D-4C49-45C0-A1A6-DA63106692F5}"/>
              </a:ext>
            </a:extLst>
          </p:cNvPr>
          <p:cNvSpPr>
            <a:spLocks noGrp="1" noRot="1" noChangeAspect="1" noChangeArrowheads="1" noTextEdit="1"/>
          </p:cNvSpPr>
          <p:nvPr>
            <p:ph type="sldImg"/>
          </p:nvPr>
        </p:nvSpPr>
        <p:spPr>
          <a:xfrm>
            <a:off x="457200" y="720725"/>
            <a:ext cx="6400800" cy="3600450"/>
          </a:xfrm>
          <a:ln/>
        </p:spPr>
      </p:sp>
      <p:sp>
        <p:nvSpPr>
          <p:cNvPr id="73732" name="Rectangle 3">
            <a:extLst>
              <a:ext uri="{FF2B5EF4-FFF2-40B4-BE49-F238E27FC236}">
                <a16:creationId xmlns:a16="http://schemas.microsoft.com/office/drawing/2014/main" id="{15E4C46D-9A5C-438D-8412-A6200A962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b="1">
                <a:latin typeface="Arial" panose="020B0604020202020204" pitchFamily="34" charset="0"/>
              </a:rPr>
              <a:t>Population</a:t>
            </a:r>
            <a:r>
              <a:rPr lang="en-US" altLang="en-US">
                <a:latin typeface="Arial" panose="020B0604020202020204" pitchFamily="34" charset="0"/>
              </a:rPr>
              <a:t> is the </a:t>
            </a:r>
            <a:r>
              <a:rPr lang="en-US" altLang="en-US" i="1">
                <a:latin typeface="Arial" panose="020B0604020202020204" pitchFamily="34" charset="0"/>
              </a:rPr>
              <a:t>complete </a:t>
            </a:r>
            <a:r>
              <a:rPr lang="en-US" altLang="en-US">
                <a:latin typeface="Arial" panose="020B0604020202020204" pitchFamily="34" charset="0"/>
              </a:rPr>
              <a:t>set of people, animals, events or objects that share a common characteristic, e</a:t>
            </a:r>
            <a:r>
              <a:rPr lang="en-US" altLang="en-US" i="1">
                <a:latin typeface="Arial" panose="020B0604020202020204" pitchFamily="34" charset="0"/>
              </a:rPr>
              <a:t>.g.,</a:t>
            </a:r>
          </a:p>
          <a:p>
            <a:pPr lvl="1" eaLnBrk="1" hangingPunct="1">
              <a:buFontTx/>
              <a:buChar char="•"/>
            </a:pPr>
            <a:r>
              <a:rPr lang="en-US" altLang="en-US">
                <a:latin typeface="Arial" panose="020B0604020202020204" pitchFamily="34" charset="0"/>
              </a:rPr>
              <a:t>All men over 50 yrs old in the USA</a:t>
            </a:r>
          </a:p>
          <a:p>
            <a:pPr lvl="1" eaLnBrk="1" hangingPunct="1">
              <a:buFontTx/>
              <a:buChar char="•"/>
            </a:pPr>
            <a:r>
              <a:rPr lang="en-US" altLang="en-US">
                <a:latin typeface="Arial" panose="020B0604020202020204" pitchFamily="34" charset="0"/>
              </a:rPr>
              <a:t>All cars in Russia that cost less than $10,000</a:t>
            </a:r>
          </a:p>
          <a:p>
            <a:pPr lvl="1" eaLnBrk="1" hangingPunct="1">
              <a:buFontTx/>
              <a:buChar char="•"/>
            </a:pPr>
            <a:r>
              <a:rPr lang="en-US" altLang="en-US">
                <a:latin typeface="Arial" panose="020B0604020202020204" pitchFamily="34" charset="0"/>
              </a:rPr>
              <a:t>All republicans in the state of Rhode Island. </a:t>
            </a:r>
          </a:p>
          <a:p>
            <a:pPr eaLnBrk="1" hangingPunct="1">
              <a:buFontTx/>
              <a:buChar char="•"/>
            </a:pPr>
            <a:r>
              <a:rPr lang="en-US" altLang="en-US">
                <a:latin typeface="Arial" panose="020B0604020202020204" pitchFamily="34" charset="0"/>
              </a:rPr>
              <a:t>A </a:t>
            </a:r>
            <a:r>
              <a:rPr lang="en-US" altLang="en-US" b="1">
                <a:latin typeface="Arial" panose="020B0604020202020204" pitchFamily="34" charset="0"/>
              </a:rPr>
              <a:t>sample</a:t>
            </a:r>
            <a:r>
              <a:rPr lang="en-US" altLang="en-US">
                <a:latin typeface="Arial" panose="020B0604020202020204" pitchFamily="34" charset="0"/>
              </a:rPr>
              <a:t> is some subset or subsets, selected from the population.</a:t>
            </a:r>
          </a:p>
          <a:p>
            <a:pPr lvl="1" eaLnBrk="1" hangingPunct="1">
              <a:buFontTx/>
              <a:buChar char="•"/>
            </a:pPr>
            <a:r>
              <a:rPr lang="en-US" altLang="en-US">
                <a:latin typeface="Arial" panose="020B0604020202020204" pitchFamily="34" charset="0"/>
              </a:rPr>
              <a:t>Preferably, this sample is selected in such a way as to be </a:t>
            </a:r>
            <a:r>
              <a:rPr lang="en-US" altLang="en-US" b="1">
                <a:latin typeface="Arial" panose="020B0604020202020204" pitchFamily="34" charset="0"/>
              </a:rPr>
              <a:t>representative</a:t>
            </a:r>
            <a:r>
              <a:rPr lang="en-US" altLang="en-US">
                <a:latin typeface="Arial" panose="020B0604020202020204" pitchFamily="34" charset="0"/>
              </a:rPr>
              <a:t> of the population as a whole.</a:t>
            </a:r>
          </a:p>
          <a:p>
            <a:pPr lvl="1" eaLnBrk="1" hangingPunct="1">
              <a:buFontTx/>
              <a:buChar char="•"/>
            </a:pPr>
            <a:r>
              <a:rPr lang="en-US" altLang="en-US">
                <a:latin typeface="Arial" panose="020B0604020202020204" pitchFamily="34" charset="0"/>
              </a:rPr>
              <a:t>One way to obtain such a representative sample is to draw a </a:t>
            </a:r>
            <a:r>
              <a:rPr lang="en-US" altLang="en-US" b="1">
                <a:latin typeface="Arial" panose="020B0604020202020204" pitchFamily="34" charset="0"/>
              </a:rPr>
              <a:t>simple random sample.</a:t>
            </a:r>
            <a:endParaRPr lang="en-US" altLang="en-US" b="1" i="1">
              <a:latin typeface="Arial" panose="020B0604020202020204" pitchFamily="34" charset="0"/>
            </a:endParaRPr>
          </a:p>
          <a:p>
            <a:pPr lvl="1" eaLnBrk="1" hangingPunct="1">
              <a:buFontTx/>
              <a:buChar char="•"/>
            </a:pPr>
            <a:r>
              <a:rPr lang="en-US" altLang="en-US">
                <a:latin typeface="Arial" panose="020B0604020202020204" pitchFamily="34" charset="0"/>
              </a:rPr>
              <a:t>A simple random sample is one in which every datum, or observation of the population has an equal chance of being selected for the sample AND the selection of one member is independent of the selection of any other member.</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a:solidFill>
            <a:srgbClr val="00B050"/>
          </a:solidFill>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cxnSp>
        <p:nvCxnSpPr>
          <p:cNvPr id="8" name="Straight Connector 7"/>
          <p:cNvCxnSpPr/>
          <p:nvPr/>
        </p:nvCxnSpPr>
        <p:spPr>
          <a:xfrm flipV="1">
            <a:off x="8386843" y="5264106"/>
            <a:ext cx="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0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Psy188B UCLA</a:t>
            </a:r>
          </a:p>
        </p:txBody>
      </p:sp>
      <p:sp>
        <p:nvSpPr>
          <p:cNvPr id="6" name="Slide Number Placeholder 5"/>
          <p:cNvSpPr>
            <a:spLocks noGrp="1"/>
          </p:cNvSpPr>
          <p:nvPr>
            <p:ph type="sldNum" sz="quarter" idx="12"/>
          </p:nvPr>
        </p:nvSpPr>
        <p:spPr/>
        <p:txBody>
          <a:bodyPr/>
          <a:lstStyle/>
          <a:p>
            <a:fld id="{E59AC1F9-67AD-40D2-B780-2B7A79D954AA}" type="slidenum">
              <a:rPr lang="en-US" altLang="en-US" smtClean="0"/>
              <a:pPr/>
              <a:t>‹#›</a:t>
            </a:fld>
            <a:endParaRPr lang="en-US" altLang="en-US"/>
          </a:p>
        </p:txBody>
      </p:sp>
    </p:spTree>
    <p:extLst>
      <p:ext uri="{BB962C8B-B14F-4D97-AF65-F5344CB8AC3E}">
        <p14:creationId xmlns:p14="http://schemas.microsoft.com/office/powerpoint/2010/main" val="201987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Psy188B UCLA</a:t>
            </a:r>
          </a:p>
        </p:txBody>
      </p:sp>
      <p:sp>
        <p:nvSpPr>
          <p:cNvPr id="6" name="Slide Number Placeholder 5"/>
          <p:cNvSpPr>
            <a:spLocks noGrp="1"/>
          </p:cNvSpPr>
          <p:nvPr>
            <p:ph type="sldNum" sz="quarter" idx="12"/>
          </p:nvPr>
        </p:nvSpPr>
        <p:spPr/>
        <p:txBody>
          <a:bodyPr/>
          <a:lstStyle/>
          <a:p>
            <a:fld id="{6632E522-F826-4C98-AE9B-A6E81A0EA32D}" type="slidenum">
              <a:rPr lang="en-US" altLang="en-US" smtClean="0"/>
              <a:pPr/>
              <a:t>‹#›</a:t>
            </a:fld>
            <a:endParaRPr lang="en-US"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50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609599"/>
          </a:xfrm>
        </p:spPr>
        <p:txBody>
          <a:bodyPr/>
          <a:lstStyle/>
          <a:p>
            <a:r>
              <a:rPr lang="en-US" dirty="0"/>
              <a:t>Click to edit Master title style</a:t>
            </a:r>
          </a:p>
        </p:txBody>
      </p:sp>
      <p:sp>
        <p:nvSpPr>
          <p:cNvPr id="3" name="Text Placeholder 2"/>
          <p:cNvSpPr>
            <a:spLocks noGrp="1"/>
          </p:cNvSpPr>
          <p:nvPr>
            <p:ph type="body" sz="half" idx="1"/>
          </p:nvPr>
        </p:nvSpPr>
        <p:spPr>
          <a:xfrm>
            <a:off x="1041400" y="1295400"/>
            <a:ext cx="5359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295400"/>
            <a:ext cx="51562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1295400" y="6289040"/>
            <a:ext cx="1397000" cy="457200"/>
          </a:xfrm>
        </p:spPr>
        <p:txBody>
          <a:bodyPr/>
          <a:lstStyle>
            <a:lvl1pPr>
              <a:defRPr/>
            </a:lvl1pPr>
          </a:lstStyle>
          <a:p>
            <a:r>
              <a:rPr lang="en-US" altLang="en-US"/>
              <a:t>Psy188B UCLA</a:t>
            </a:r>
          </a:p>
        </p:txBody>
      </p:sp>
      <p:sp>
        <p:nvSpPr>
          <p:cNvPr id="7" name="Slide Number Placeholder 6"/>
          <p:cNvSpPr>
            <a:spLocks noGrp="1"/>
          </p:cNvSpPr>
          <p:nvPr>
            <p:ph type="sldNum" sz="quarter" idx="12"/>
          </p:nvPr>
        </p:nvSpPr>
        <p:spPr>
          <a:xfrm>
            <a:off x="152400" y="6289040"/>
            <a:ext cx="1117600" cy="457200"/>
          </a:xfrm>
        </p:spPr>
        <p:txBody>
          <a:bodyPr/>
          <a:lstStyle>
            <a:lvl1pPr>
              <a:defRPr/>
            </a:lvl1pPr>
          </a:lstStyle>
          <a:p>
            <a:fld id="{91EFE2A5-2C65-43F8-8582-5669D3A93A79}" type="slidenum">
              <a:rPr lang="en-US" altLang="en-US"/>
              <a:pPr/>
              <a:t>‹#›</a:t>
            </a:fld>
            <a:endParaRPr lang="en-US" altLang="en-US"/>
          </a:p>
        </p:txBody>
      </p:sp>
    </p:spTree>
    <p:extLst>
      <p:ext uri="{BB962C8B-B14F-4D97-AF65-F5344CB8AC3E}">
        <p14:creationId xmlns:p14="http://schemas.microsoft.com/office/powerpoint/2010/main" val="180335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230293"/>
            <a:ext cx="10591800" cy="762000"/>
          </a:xfrm>
        </p:spPr>
        <p:txBody>
          <a:bodyPr/>
          <a:lstStyle/>
          <a:p>
            <a:r>
              <a:rPr lang="en-US"/>
              <a:t>Click to edit Master title style</a:t>
            </a:r>
          </a:p>
        </p:txBody>
      </p:sp>
      <p:sp>
        <p:nvSpPr>
          <p:cNvPr id="3" name="Text Placeholder 2"/>
          <p:cNvSpPr>
            <a:spLocks noGrp="1"/>
          </p:cNvSpPr>
          <p:nvPr>
            <p:ph type="body" sz="half" idx="1"/>
          </p:nvPr>
        </p:nvSpPr>
        <p:spPr>
          <a:xfrm>
            <a:off x="1031240" y="1219200"/>
            <a:ext cx="538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619240" y="1219200"/>
            <a:ext cx="5384800" cy="4648200"/>
          </a:xfrm>
        </p:spPr>
        <p:txBody>
          <a:bodyPr>
            <a:normAutofit/>
          </a:bodyPr>
          <a:lstStyle/>
          <a:p>
            <a:pPr lvl="0"/>
            <a:endParaRPr lang="en-US" noProof="0"/>
          </a:p>
        </p:txBody>
      </p:sp>
      <p:sp>
        <p:nvSpPr>
          <p:cNvPr id="5" name="Footer Placeholder 4">
            <a:extLst>
              <a:ext uri="{FF2B5EF4-FFF2-40B4-BE49-F238E27FC236}">
                <a16:creationId xmlns:a16="http://schemas.microsoft.com/office/drawing/2014/main" id="{97C712AA-2062-4840-AB4C-867A88F728E9}"/>
              </a:ext>
            </a:extLst>
          </p:cNvPr>
          <p:cNvSpPr>
            <a:spLocks noGrp="1"/>
          </p:cNvSpPr>
          <p:nvPr>
            <p:ph type="ftr" sz="quarter" idx="10"/>
          </p:nvPr>
        </p:nvSpPr>
        <p:spPr>
          <a:xfrm>
            <a:off x="1219200" y="6316133"/>
            <a:ext cx="1397000" cy="381000"/>
          </a:xfrm>
        </p:spPr>
        <p:txBody>
          <a:bodyPr/>
          <a:lstStyle>
            <a:lvl1pPr>
              <a:defRPr smtClean="0"/>
            </a:lvl1pPr>
          </a:lstStyle>
          <a:p>
            <a:pPr>
              <a:defRPr/>
            </a:pPr>
            <a:r>
              <a:rPr lang="en-US"/>
              <a:t>Psy188B UCLA</a:t>
            </a:r>
          </a:p>
        </p:txBody>
      </p:sp>
      <p:sp>
        <p:nvSpPr>
          <p:cNvPr id="6" name="Slide Number Placeholder 5">
            <a:extLst>
              <a:ext uri="{FF2B5EF4-FFF2-40B4-BE49-F238E27FC236}">
                <a16:creationId xmlns:a16="http://schemas.microsoft.com/office/drawing/2014/main" id="{F096E15C-65C5-4B93-BCC2-D921DC5B5B35}"/>
              </a:ext>
            </a:extLst>
          </p:cNvPr>
          <p:cNvSpPr>
            <a:spLocks noGrp="1"/>
          </p:cNvSpPr>
          <p:nvPr>
            <p:ph type="sldNum" sz="quarter" idx="11"/>
          </p:nvPr>
        </p:nvSpPr>
        <p:spPr>
          <a:xfrm>
            <a:off x="127000" y="6316133"/>
            <a:ext cx="939800" cy="381000"/>
          </a:xfrm>
        </p:spPr>
        <p:txBody>
          <a:bodyPr/>
          <a:lstStyle>
            <a:lvl1pPr>
              <a:defRPr/>
            </a:lvl1pPr>
          </a:lstStyle>
          <a:p>
            <a:fld id="{C40CC1A1-B558-486E-A3FD-7A55F9289787}" type="slidenum">
              <a:rPr lang="en-US" altLang="en-US"/>
              <a:pPr/>
              <a:t>‹#›</a:t>
            </a:fld>
            <a:endParaRPr lang="en-US" altLang="en-US"/>
          </a:p>
        </p:txBody>
      </p:sp>
    </p:spTree>
    <p:extLst>
      <p:ext uri="{BB962C8B-B14F-4D97-AF65-F5344CB8AC3E}">
        <p14:creationId xmlns:p14="http://schemas.microsoft.com/office/powerpoint/2010/main" val="15999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1FB50C0B-8640-478A-B7E0-2853FCEE1FB0}"/>
              </a:ext>
            </a:extLst>
          </p:cNvPr>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CCC0D94C-37BF-45BE-880D-1962FC2B9E41}"/>
              </a:ext>
            </a:extLst>
          </p:cNvPr>
          <p:cNvSpPr>
            <a:spLocks noGrp="1"/>
          </p:cNvSpPr>
          <p:nvPr>
            <p:ph type="ftr" sz="quarter" idx="11"/>
          </p:nvPr>
        </p:nvSpPr>
        <p:spPr>
          <a:xfrm>
            <a:off x="4165600" y="6248400"/>
            <a:ext cx="3860800" cy="457200"/>
          </a:xfrm>
        </p:spPr>
        <p:txBody>
          <a:bodyPr/>
          <a:lstStyle>
            <a:lvl1pPr>
              <a:defRPr smtClean="0"/>
            </a:lvl1pPr>
          </a:lstStyle>
          <a:p>
            <a:pPr>
              <a:defRPr/>
            </a:pPr>
            <a:r>
              <a:rPr lang="en-US"/>
              <a:t>Psy188B UCLA</a:t>
            </a:r>
          </a:p>
        </p:txBody>
      </p:sp>
      <p:sp>
        <p:nvSpPr>
          <p:cNvPr id="8" name="Slide Number Placeholder 7">
            <a:extLst>
              <a:ext uri="{FF2B5EF4-FFF2-40B4-BE49-F238E27FC236}">
                <a16:creationId xmlns:a16="http://schemas.microsoft.com/office/drawing/2014/main" id="{6A883459-C5CC-439F-AA2B-E93DE5B23927}"/>
              </a:ext>
            </a:extLst>
          </p:cNvPr>
          <p:cNvSpPr>
            <a:spLocks noGrp="1"/>
          </p:cNvSpPr>
          <p:nvPr>
            <p:ph type="sldNum" sz="quarter" idx="12"/>
          </p:nvPr>
        </p:nvSpPr>
        <p:spPr>
          <a:xfrm>
            <a:off x="8737600" y="6248400"/>
            <a:ext cx="2844800" cy="457200"/>
          </a:xfrm>
        </p:spPr>
        <p:txBody>
          <a:bodyPr/>
          <a:lstStyle>
            <a:lvl1pPr>
              <a:defRPr/>
            </a:lvl1pPr>
          </a:lstStyle>
          <a:p>
            <a:fld id="{5855DA60-9568-43E3-99A3-07E75DA7C8AD}" type="slidenum">
              <a:rPr lang="en-US" altLang="en-US"/>
              <a:pPr/>
              <a:t>‹#›</a:t>
            </a:fld>
            <a:endParaRPr lang="en-US" altLang="en-US"/>
          </a:p>
        </p:txBody>
      </p:sp>
    </p:spTree>
    <p:extLst>
      <p:ext uri="{BB962C8B-B14F-4D97-AF65-F5344CB8AC3E}">
        <p14:creationId xmlns:p14="http://schemas.microsoft.com/office/powerpoint/2010/main" val="263680684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7" y="148336"/>
            <a:ext cx="10939267" cy="914400"/>
          </a:xfrm>
          <a:solidFill>
            <a:srgbClr val="00B050"/>
          </a:solidFill>
        </p:spPr>
        <p:txBody>
          <a:bodyPr/>
          <a:lstStyle/>
          <a:p>
            <a:r>
              <a:rPr lang="en-US"/>
              <a:t>Click to edit Master title style</a:t>
            </a:r>
            <a:endParaRPr lang="en-US" dirty="0"/>
          </a:p>
        </p:txBody>
      </p:sp>
      <p:sp>
        <p:nvSpPr>
          <p:cNvPr id="3" name="Content Placeholder 2"/>
          <p:cNvSpPr>
            <a:spLocks noGrp="1"/>
          </p:cNvSpPr>
          <p:nvPr>
            <p:ph idx="1"/>
          </p:nvPr>
        </p:nvSpPr>
        <p:spPr>
          <a:xfrm>
            <a:off x="4648200" y="1295400"/>
            <a:ext cx="7315194" cy="4996546"/>
          </a:xfrm>
        </p:spPr>
        <p:txBody>
          <a:bodyPr>
            <a:normAutofit/>
          </a:bodyPr>
          <a:lstStyle>
            <a:lvl1pPr marL="571500" indent="-571500">
              <a:buClr>
                <a:srgbClr val="00B050"/>
              </a:buClr>
              <a:buFont typeface="Wingdings" panose="05000000000000000000" pitchFamily="2" charset="2"/>
              <a:buChar char="§"/>
              <a:defRPr sz="4400"/>
            </a:lvl1pPr>
            <a:lvl2pPr marL="699516" indent="-571500">
              <a:buFont typeface="Wingdings" panose="05000000000000000000" pitchFamily="2" charset="2"/>
              <a:buChar char="§"/>
              <a:defRPr sz="4000"/>
            </a:lvl2pPr>
            <a:lvl3pPr marL="768096" indent="-457200">
              <a:buFont typeface="Wingdings" panose="05000000000000000000" pitchFamily="2" charset="2"/>
              <a:buChar char="§"/>
              <a:defRPr sz="3200"/>
            </a:lvl3pPr>
            <a:lvl4pPr marL="914400" indent="-457200">
              <a:buFont typeface="Wingdings" panose="05000000000000000000" pitchFamily="2" charset="2"/>
              <a:buChar char="§"/>
              <a:defRPr sz="3200"/>
            </a:lvl4pPr>
            <a:lvl5pPr marL="1097280" indent="-457200">
              <a:buFont typeface="Wingdings" panose="05000000000000000000" pitchFamily="2" charset="2"/>
              <a:buChar cha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24127" y="6435344"/>
            <a:ext cx="2396068" cy="274320"/>
          </a:xfrm>
        </p:spPr>
        <p:txBody>
          <a:bodyPr/>
          <a:lstStyle/>
          <a:p>
            <a:r>
              <a:rPr lang="en-US" altLang="en-US"/>
              <a:t>Psy188B UCLA</a:t>
            </a:r>
            <a:endParaRPr lang="en-US" altLang="en-US" dirty="0"/>
          </a:p>
        </p:txBody>
      </p:sp>
      <p:sp>
        <p:nvSpPr>
          <p:cNvPr id="6" name="Slide Number Placeholder 5"/>
          <p:cNvSpPr>
            <a:spLocks noGrp="1"/>
          </p:cNvSpPr>
          <p:nvPr>
            <p:ph type="sldNum" sz="quarter" idx="12"/>
          </p:nvPr>
        </p:nvSpPr>
        <p:spPr/>
        <p:txBody>
          <a:bodyPr/>
          <a:lstStyle/>
          <a:p>
            <a:fld id="{BC9DDE9D-BC5B-40E7-AE81-9737E43F9F23}" type="slidenum">
              <a:rPr lang="en-US" altLang="en-US" smtClean="0"/>
              <a:pPr/>
              <a:t>‹#›</a:t>
            </a:fld>
            <a:endParaRPr lang="en-US" altLang="en-US" dirty="0"/>
          </a:p>
        </p:txBody>
      </p:sp>
      <p:cxnSp>
        <p:nvCxnSpPr>
          <p:cNvPr id="7" name="Straight Connector 6">
            <a:extLst>
              <a:ext uri="{FF2B5EF4-FFF2-40B4-BE49-F238E27FC236}">
                <a16:creationId xmlns:a16="http://schemas.microsoft.com/office/drawing/2014/main" id="{AA8A9B13-28F3-45D4-B068-723EAE628BFF}"/>
              </a:ext>
            </a:extLst>
          </p:cNvPr>
          <p:cNvCxnSpPr/>
          <p:nvPr userDrawn="1"/>
        </p:nvCxnSpPr>
        <p:spPr>
          <a:xfrm flipV="1">
            <a:off x="762000" y="128016"/>
            <a:ext cx="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9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Psy188B UCLA</a:t>
            </a:r>
          </a:p>
        </p:txBody>
      </p:sp>
      <p:sp>
        <p:nvSpPr>
          <p:cNvPr id="6" name="Slide Number Placeholder 5"/>
          <p:cNvSpPr>
            <a:spLocks noGrp="1"/>
          </p:cNvSpPr>
          <p:nvPr>
            <p:ph type="sldNum" sz="quarter" idx="12"/>
          </p:nvPr>
        </p:nvSpPr>
        <p:spPr/>
        <p:txBody>
          <a:bodyPr/>
          <a:lstStyle/>
          <a:p>
            <a:fld id="{7AC98293-244A-4C28-83EE-1A91A06D7673}"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66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Psy188B UCLA</a:t>
            </a:r>
          </a:p>
        </p:txBody>
      </p:sp>
      <p:sp>
        <p:nvSpPr>
          <p:cNvPr id="7" name="Slide Number Placeholder 6"/>
          <p:cNvSpPr>
            <a:spLocks noGrp="1"/>
          </p:cNvSpPr>
          <p:nvPr>
            <p:ph type="sldNum" sz="quarter" idx="12"/>
          </p:nvPr>
        </p:nvSpPr>
        <p:spPr/>
        <p:txBody>
          <a:bodyPr/>
          <a:lstStyle/>
          <a:p>
            <a:fld id="{353DFBFA-13CF-4F0A-872E-806C0851E83E}" type="slidenum">
              <a:rPr lang="en-US" altLang="en-US" smtClean="0"/>
              <a:pPr/>
              <a:t>‹#›</a:t>
            </a:fld>
            <a:endParaRPr lang="en-US" altLang="en-US"/>
          </a:p>
        </p:txBody>
      </p:sp>
    </p:spTree>
    <p:extLst>
      <p:ext uri="{BB962C8B-B14F-4D97-AF65-F5344CB8AC3E}">
        <p14:creationId xmlns:p14="http://schemas.microsoft.com/office/powerpoint/2010/main" val="30688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8" name="Footer Placeholder 7"/>
          <p:cNvSpPr>
            <a:spLocks noGrp="1"/>
          </p:cNvSpPr>
          <p:nvPr>
            <p:ph type="ftr" sz="quarter" idx="11"/>
          </p:nvPr>
        </p:nvSpPr>
        <p:spPr/>
        <p:txBody>
          <a:bodyPr/>
          <a:lstStyle/>
          <a:p>
            <a:r>
              <a:rPr lang="en-US" altLang="en-US"/>
              <a:t>Psy188B UCLA</a:t>
            </a:r>
          </a:p>
        </p:txBody>
      </p:sp>
      <p:sp>
        <p:nvSpPr>
          <p:cNvPr id="9" name="Slide Number Placeholder 8"/>
          <p:cNvSpPr>
            <a:spLocks noGrp="1"/>
          </p:cNvSpPr>
          <p:nvPr>
            <p:ph type="sldNum" sz="quarter" idx="12"/>
          </p:nvPr>
        </p:nvSpPr>
        <p:spPr/>
        <p:txBody>
          <a:bodyPr/>
          <a:lstStyle/>
          <a:p>
            <a:fld id="{BB403FFA-9106-42ED-B1A8-8F894C11F961}" type="slidenum">
              <a:rPr lang="en-US" altLang="en-US" smtClean="0"/>
              <a:pPr/>
              <a:t>‹#›</a:t>
            </a:fld>
            <a:endParaRPr lang="en-US" altLang="en-US"/>
          </a:p>
        </p:txBody>
      </p:sp>
    </p:spTree>
    <p:extLst>
      <p:ext uri="{BB962C8B-B14F-4D97-AF65-F5344CB8AC3E}">
        <p14:creationId xmlns:p14="http://schemas.microsoft.com/office/powerpoint/2010/main" val="224447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Psy188B UCLA</a:t>
            </a:r>
          </a:p>
        </p:txBody>
      </p:sp>
      <p:sp>
        <p:nvSpPr>
          <p:cNvPr id="5" name="Slide Number Placeholder 4"/>
          <p:cNvSpPr>
            <a:spLocks noGrp="1"/>
          </p:cNvSpPr>
          <p:nvPr>
            <p:ph type="sldNum" sz="quarter" idx="12"/>
          </p:nvPr>
        </p:nvSpPr>
        <p:spPr/>
        <p:txBody>
          <a:bodyPr/>
          <a:lstStyle/>
          <a:p>
            <a:fld id="{A7716E74-D0EB-4EE1-9315-CC32F7B6E4D1}" type="slidenum">
              <a:rPr lang="en-US" altLang="en-US" smtClean="0"/>
              <a:pPr/>
              <a:t>‹#›</a:t>
            </a:fld>
            <a:endParaRPr lang="en-US" altLang="en-US"/>
          </a:p>
        </p:txBody>
      </p:sp>
      <p:cxnSp>
        <p:nvCxnSpPr>
          <p:cNvPr id="6" name="Straight Connector 5">
            <a:extLst>
              <a:ext uri="{FF2B5EF4-FFF2-40B4-BE49-F238E27FC236}">
                <a16:creationId xmlns:a16="http://schemas.microsoft.com/office/drawing/2014/main" id="{7E0ABC6F-AA3A-4018-BC9C-F29D409A1AC8}"/>
              </a:ext>
            </a:extLst>
          </p:cNvPr>
          <p:cNvCxnSpPr/>
          <p:nvPr userDrawn="1"/>
        </p:nvCxnSpPr>
        <p:spPr>
          <a:xfrm flipV="1">
            <a:off x="762000" y="12801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7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Psy188B UCLA</a:t>
            </a:r>
          </a:p>
        </p:txBody>
      </p:sp>
      <p:sp>
        <p:nvSpPr>
          <p:cNvPr id="4" name="Slide Number Placeholder 3"/>
          <p:cNvSpPr>
            <a:spLocks noGrp="1"/>
          </p:cNvSpPr>
          <p:nvPr>
            <p:ph type="sldNum" sz="quarter" idx="12"/>
          </p:nvPr>
        </p:nvSpPr>
        <p:spPr/>
        <p:txBody>
          <a:bodyPr/>
          <a:lstStyle/>
          <a:p>
            <a:fld id="{99D9F0E0-7FFD-42DE-8B5B-1881E57D75B9}" type="slidenum">
              <a:rPr lang="en-US" altLang="en-US" smtClean="0"/>
              <a:pPr/>
              <a:t>‹#›</a:t>
            </a:fld>
            <a:endParaRPr lang="en-US" altLang="en-US"/>
          </a:p>
        </p:txBody>
      </p:sp>
    </p:spTree>
    <p:extLst>
      <p:ext uri="{BB962C8B-B14F-4D97-AF65-F5344CB8AC3E}">
        <p14:creationId xmlns:p14="http://schemas.microsoft.com/office/powerpoint/2010/main" val="258122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Psy188B UCLA</a:t>
            </a:r>
          </a:p>
        </p:txBody>
      </p:sp>
      <p:sp>
        <p:nvSpPr>
          <p:cNvPr id="7" name="Slide Number Placeholder 6"/>
          <p:cNvSpPr>
            <a:spLocks noGrp="1"/>
          </p:cNvSpPr>
          <p:nvPr>
            <p:ph type="sldNum" sz="quarter" idx="12"/>
          </p:nvPr>
        </p:nvSpPr>
        <p:spPr/>
        <p:txBody>
          <a:bodyPr/>
          <a:lstStyle/>
          <a:p>
            <a:fld id="{0E4912F1-101F-4AB1-A91F-78F70A3356F7}" type="slidenum">
              <a:rPr lang="en-US" altLang="en-US" smtClean="0"/>
              <a:pPr/>
              <a:t>‹#›</a:t>
            </a:fld>
            <a:endParaRPr lang="en-US" altLang="en-US"/>
          </a:p>
        </p:txBody>
      </p:sp>
    </p:spTree>
    <p:extLst>
      <p:ext uri="{BB962C8B-B14F-4D97-AF65-F5344CB8AC3E}">
        <p14:creationId xmlns:p14="http://schemas.microsoft.com/office/powerpoint/2010/main" val="12937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Psy188B UCLA</a:t>
            </a:r>
          </a:p>
        </p:txBody>
      </p:sp>
      <p:sp>
        <p:nvSpPr>
          <p:cNvPr id="7" name="Slide Number Placeholder 6"/>
          <p:cNvSpPr>
            <a:spLocks noGrp="1"/>
          </p:cNvSpPr>
          <p:nvPr>
            <p:ph type="sldNum" sz="quarter" idx="12"/>
          </p:nvPr>
        </p:nvSpPr>
        <p:spPr/>
        <p:txBody>
          <a:bodyPr/>
          <a:lstStyle/>
          <a:p>
            <a:fld id="{6038F8E7-2CD0-42AF-A589-21F96D2DE9E1}"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4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450923-254D-4054-95A6-5C64DAD1274A}"/>
              </a:ext>
            </a:extLst>
          </p:cNvPr>
          <p:cNvSpPr/>
          <p:nvPr userDrawn="1"/>
        </p:nvSpPr>
        <p:spPr>
          <a:xfrm>
            <a:off x="1024127" y="128016"/>
            <a:ext cx="10939265" cy="9347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24127" y="148336"/>
            <a:ext cx="10939267"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42742" y="1295400"/>
            <a:ext cx="7120658" cy="50139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024127" y="6435344"/>
            <a:ext cx="2396068" cy="274320"/>
          </a:xfrm>
          <a:prstGeom prst="rect">
            <a:avLst/>
          </a:prstGeom>
        </p:spPr>
        <p:txBody>
          <a:bodyPr vert="horz" lIns="91440" tIns="45720" rIns="91440" bIns="45720" rtlCol="0" anchor="ctr"/>
          <a:lstStyle>
            <a:lvl1pPr algn="ctr">
              <a:defRPr sz="1000" cap="all" baseline="0">
                <a:solidFill>
                  <a:schemeClr val="tx1">
                    <a:lumMod val="95000"/>
                    <a:lumOff val="5000"/>
                  </a:schemeClr>
                </a:solidFill>
                <a:latin typeface="+mj-lt"/>
              </a:defRPr>
            </a:lvl1pPr>
          </a:lstStyle>
          <a:p>
            <a:r>
              <a:rPr lang="en-US" altLang="en-US"/>
              <a:t>Psy188B UCLA</a:t>
            </a:r>
            <a:endParaRPr lang="en-US" altLang="en-US" dirty="0"/>
          </a:p>
        </p:txBody>
      </p:sp>
      <p:sp>
        <p:nvSpPr>
          <p:cNvPr id="6" name="Slide Number Placeholder 5"/>
          <p:cNvSpPr>
            <a:spLocks noGrp="1"/>
          </p:cNvSpPr>
          <p:nvPr>
            <p:ph type="sldNum" sz="quarter" idx="4"/>
          </p:nvPr>
        </p:nvSpPr>
        <p:spPr>
          <a:xfrm>
            <a:off x="50460" y="6455664"/>
            <a:ext cx="973667" cy="274320"/>
          </a:xfrm>
          <a:prstGeom prst="rect">
            <a:avLst/>
          </a:prstGeom>
        </p:spPr>
        <p:txBody>
          <a:bodyPr vert="horz" lIns="91440" tIns="45720" rIns="91440" bIns="45720" rtlCol="0" anchor="ctr"/>
          <a:lstStyle>
            <a:lvl1pPr algn="ctr">
              <a:defRPr sz="1000">
                <a:solidFill>
                  <a:schemeClr val="tx1">
                    <a:lumMod val="95000"/>
                    <a:lumOff val="5000"/>
                  </a:schemeClr>
                </a:solidFill>
                <a:latin typeface="+mj-lt"/>
              </a:defRPr>
            </a:lvl1pPr>
          </a:lstStyle>
          <a:p>
            <a:fld id="{73C2C56D-8673-4DB2-9BEB-D958E4E1B5B1}" type="slidenum">
              <a:rPr lang="en-US" altLang="en-US" smtClean="0"/>
              <a:pPr/>
              <a:t>‹#›</a:t>
            </a:fld>
            <a:endParaRPr lang="en-US" altLang="en-US" dirty="0"/>
          </a:p>
        </p:txBody>
      </p:sp>
      <p:cxnSp>
        <p:nvCxnSpPr>
          <p:cNvPr id="7" name="Straight Connector 6"/>
          <p:cNvCxnSpPr/>
          <p:nvPr/>
        </p:nvCxnSpPr>
        <p:spPr>
          <a:xfrm flipV="1">
            <a:off x="762000" y="128016"/>
            <a:ext cx="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95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hd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36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rgbClr val="00B050"/>
        </a:buClr>
        <a:buFont typeface="Wingdings 3" pitchFamily="18" charset="2"/>
        <a:buChar char=""/>
        <a:defRPr sz="32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rgbClr val="00B050"/>
        </a:buClr>
        <a:buFont typeface="Wingdings 3" pitchFamily="18" charset="2"/>
        <a:buChar char=""/>
        <a:defRPr sz="2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rgbClr val="00B050"/>
        </a:buClr>
        <a:buFont typeface="Wingdings 3" pitchFamily="18" charset="2"/>
        <a:buChar char=""/>
        <a:defRPr sz="2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rgbClr val="00B050"/>
        </a:buClr>
        <a:buFont typeface="Wingdings 3" pitchFamily="18" charset="2"/>
        <a:buChar char=""/>
        <a:defRPr sz="2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8.wmf"/><Relationship Id="rId5" Type="http://schemas.openxmlformats.org/officeDocument/2006/relationships/oleObject" Target="../embeddings/oleObject30.bin"/><Relationship Id="rId4" Type="http://schemas.openxmlformats.org/officeDocument/2006/relationships/image" Target="../media/image3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A346C4A-6600-4304-80DC-8589045812EC}"/>
              </a:ext>
            </a:extLst>
          </p:cNvPr>
          <p:cNvSpPr>
            <a:spLocks noGrp="1" noChangeArrowheads="1"/>
          </p:cNvSpPr>
          <p:nvPr>
            <p:ph type="ctrTitle"/>
          </p:nvPr>
        </p:nvSpPr>
        <p:spPr/>
        <p:txBody>
          <a:bodyPr/>
          <a:lstStyle/>
          <a:p>
            <a:r>
              <a:rPr lang="en-US" dirty="0"/>
              <a:t>Norms and Basic Statistics</a:t>
            </a:r>
          </a:p>
        </p:txBody>
      </p:sp>
      <p:sp>
        <p:nvSpPr>
          <p:cNvPr id="34819" name="Rectangle 3">
            <a:extLst>
              <a:ext uri="{FF2B5EF4-FFF2-40B4-BE49-F238E27FC236}">
                <a16:creationId xmlns:a16="http://schemas.microsoft.com/office/drawing/2014/main" id="{195F8E8E-479A-4770-876A-F682FAF31640}"/>
              </a:ext>
            </a:extLst>
          </p:cNvPr>
          <p:cNvSpPr>
            <a:spLocks noGrp="1" noChangeArrowheads="1"/>
          </p:cNvSpPr>
          <p:nvPr>
            <p:ph type="subTitle" idx="1"/>
          </p:nvPr>
        </p:nvSpPr>
        <p:spPr/>
        <p:txBody>
          <a:bodyPr/>
          <a:lstStyle/>
          <a:p>
            <a:r>
              <a:rPr lang="en-US" altLang="en-US" dirty="0">
                <a:sym typeface="Symbol" panose="05050102010706020507" pitchFamily="18" charset="2"/>
              </a:rPr>
              <a:t>UCLA</a:t>
            </a:r>
          </a:p>
          <a:p>
            <a:r>
              <a:rPr lang="en-US" altLang="en-US" dirty="0">
                <a:sym typeface="Symbol" panose="05050102010706020507" pitchFamily="18" charset="2"/>
              </a:rPr>
              <a:t></a:t>
            </a:r>
            <a:r>
              <a:rPr lang="en-US" altLang="en-US" dirty="0"/>
              <a:t>188B</a:t>
            </a:r>
          </a:p>
          <a:p>
            <a:r>
              <a:rPr lang="en-US" altLang="en-US" dirty="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E632B48-8AAD-4879-B51B-05187839A0E1}"/>
              </a:ext>
            </a:extLst>
          </p:cNvPr>
          <p:cNvSpPr>
            <a:spLocks noGrp="1" noChangeArrowheads="1"/>
          </p:cNvSpPr>
          <p:nvPr>
            <p:ph type="title"/>
          </p:nvPr>
        </p:nvSpPr>
        <p:spPr/>
        <p:txBody>
          <a:bodyPr/>
          <a:lstStyle/>
          <a:p>
            <a:r>
              <a:rPr lang="en-US" altLang="en-US"/>
              <a:t>Inferential</a:t>
            </a:r>
          </a:p>
        </p:txBody>
      </p:sp>
      <p:sp>
        <p:nvSpPr>
          <p:cNvPr id="38915" name="Rectangle 3">
            <a:extLst>
              <a:ext uri="{FF2B5EF4-FFF2-40B4-BE49-F238E27FC236}">
                <a16:creationId xmlns:a16="http://schemas.microsoft.com/office/drawing/2014/main" id="{7D0D08A2-10D8-4053-B57B-9328CC0A718B}"/>
              </a:ext>
            </a:extLst>
          </p:cNvPr>
          <p:cNvSpPr>
            <a:spLocks noGrp="1" noChangeArrowheads="1"/>
          </p:cNvSpPr>
          <p:nvPr>
            <p:ph idx="1"/>
          </p:nvPr>
        </p:nvSpPr>
        <p:spPr>
          <a:xfrm>
            <a:off x="1024127" y="1272540"/>
            <a:ext cx="7315194" cy="4953000"/>
          </a:xfrm>
        </p:spPr>
        <p:txBody>
          <a:bodyPr>
            <a:noAutofit/>
          </a:bodyPr>
          <a:lstStyle/>
          <a:p>
            <a:r>
              <a:rPr lang="en-US" altLang="en-US" sz="3200" dirty="0"/>
              <a:t>Sometimes manipulation is not possible  </a:t>
            </a:r>
          </a:p>
          <a:p>
            <a:r>
              <a:rPr lang="en-US" altLang="en-US" sz="3200" dirty="0"/>
              <a:t>Is prediction possible?</a:t>
            </a:r>
          </a:p>
          <a:p>
            <a:r>
              <a:rPr lang="en-US" altLang="en-US" sz="3200" dirty="0"/>
              <a:t>Can a relationship be established?</a:t>
            </a:r>
          </a:p>
          <a:p>
            <a:pPr lvl="1"/>
            <a:r>
              <a:rPr lang="en-US" altLang="en-US" sz="2800" dirty="0"/>
              <a:t>E.g., number of cigarettes smoked by per and the likelihood of getting lung cancer,</a:t>
            </a:r>
          </a:p>
          <a:p>
            <a:pPr lvl="1"/>
            <a:r>
              <a:rPr lang="en-US" altLang="en-US" sz="2800" dirty="0"/>
              <a:t>The level of child abuse in the home and the severity of later psychiatric problems.</a:t>
            </a:r>
          </a:p>
          <a:p>
            <a:pPr lvl="1"/>
            <a:r>
              <a:rPr lang="en-US" altLang="en-US" sz="2800" dirty="0"/>
              <a:t>Use of the death penalty and the level of crime.</a:t>
            </a:r>
          </a:p>
        </p:txBody>
      </p:sp>
      <p:sp>
        <p:nvSpPr>
          <p:cNvPr id="5" name="Footer Placeholder 4">
            <a:extLst>
              <a:ext uri="{FF2B5EF4-FFF2-40B4-BE49-F238E27FC236}">
                <a16:creationId xmlns:a16="http://schemas.microsoft.com/office/drawing/2014/main" id="{BDA22EEF-5053-4F84-A292-63E39632C671}"/>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9841346C-58B2-420A-9772-D666BD451AC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E5594B-6ACB-427B-A11A-9F43C409FE42}"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E674B56-76B8-4730-9C9E-1968C25F8B1F}"/>
              </a:ext>
            </a:extLst>
          </p:cNvPr>
          <p:cNvSpPr>
            <a:spLocks noGrp="1" noChangeArrowheads="1"/>
          </p:cNvSpPr>
          <p:nvPr>
            <p:ph type="title"/>
          </p:nvPr>
        </p:nvSpPr>
        <p:spPr/>
        <p:txBody>
          <a:bodyPr/>
          <a:lstStyle/>
          <a:p>
            <a:r>
              <a:rPr lang="en-US" altLang="en-US"/>
              <a:t>Inferential</a:t>
            </a:r>
          </a:p>
        </p:txBody>
      </p:sp>
      <p:sp>
        <p:nvSpPr>
          <p:cNvPr id="39939" name="Rectangle 3">
            <a:extLst>
              <a:ext uri="{FF2B5EF4-FFF2-40B4-BE49-F238E27FC236}">
                <a16:creationId xmlns:a16="http://schemas.microsoft.com/office/drawing/2014/main" id="{67AEC7EA-9B87-454D-885E-53C5162FFDD7}"/>
              </a:ext>
            </a:extLst>
          </p:cNvPr>
          <p:cNvSpPr>
            <a:spLocks noGrp="1" noChangeArrowheads="1"/>
          </p:cNvSpPr>
          <p:nvPr>
            <p:ph idx="1"/>
          </p:nvPr>
        </p:nvSpPr>
        <p:spPr>
          <a:xfrm>
            <a:off x="3733800" y="1295400"/>
            <a:ext cx="8229594" cy="4996546"/>
          </a:xfrm>
        </p:spPr>
        <p:txBody>
          <a:bodyPr>
            <a:normAutofit fontScale="85000" lnSpcReduction="20000"/>
          </a:bodyPr>
          <a:lstStyle/>
          <a:p>
            <a:r>
              <a:rPr lang="en-US" altLang="en-US" dirty="0"/>
              <a:t>Measured constructs can be assessed for  co-relation (where the “coefficient of correlation” varies between -1 to +1)</a:t>
            </a:r>
          </a:p>
          <a:p>
            <a:endParaRPr lang="en-US" altLang="en-US" dirty="0"/>
          </a:p>
          <a:p>
            <a:endParaRPr lang="en-US" altLang="en-US" dirty="0"/>
          </a:p>
          <a:p>
            <a:r>
              <a:rPr lang="en-US" altLang="en-US" dirty="0"/>
              <a:t>“Regression analysis” can be used to assess whether a measured construct predicts the values on another measured construct (or multiple) (e.g., the level of crime given the level of death penalty usage).</a:t>
            </a:r>
          </a:p>
        </p:txBody>
      </p:sp>
      <p:sp>
        <p:nvSpPr>
          <p:cNvPr id="11" name="Footer Placeholder 10">
            <a:extLst>
              <a:ext uri="{FF2B5EF4-FFF2-40B4-BE49-F238E27FC236}">
                <a16:creationId xmlns:a16="http://schemas.microsoft.com/office/drawing/2014/main" id="{E27D5D31-7CB2-4C2A-8213-1919F8E35ACB}"/>
              </a:ext>
            </a:extLst>
          </p:cNvPr>
          <p:cNvSpPr>
            <a:spLocks noGrp="1"/>
          </p:cNvSpPr>
          <p:nvPr>
            <p:ph type="ftr" sz="quarter" idx="11"/>
          </p:nvPr>
        </p:nvSpPr>
        <p:spPr/>
        <p:txBody>
          <a:bodyPr/>
          <a:lstStyle/>
          <a:p>
            <a:r>
              <a:rPr lang="en-US"/>
              <a:t>Psy188B UCLA</a:t>
            </a:r>
          </a:p>
        </p:txBody>
      </p:sp>
      <p:sp>
        <p:nvSpPr>
          <p:cNvPr id="10" name="Slide Number Placeholder 9">
            <a:extLst>
              <a:ext uri="{FF2B5EF4-FFF2-40B4-BE49-F238E27FC236}">
                <a16:creationId xmlns:a16="http://schemas.microsoft.com/office/drawing/2014/main" id="{15454BB8-2AF6-484F-9578-0F76A7F9D5D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3891D7-96B8-4EB5-A6A6-B0A090B26678}" type="slidenum">
              <a:rPr lang="en-US" altLang="en-US"/>
              <a:pPr/>
              <a:t>11</a:t>
            </a:fld>
            <a:endParaRPr lang="en-US" altLang="en-US"/>
          </a:p>
        </p:txBody>
      </p:sp>
      <p:grpSp>
        <p:nvGrpSpPr>
          <p:cNvPr id="39942" name="Group 4">
            <a:extLst>
              <a:ext uri="{FF2B5EF4-FFF2-40B4-BE49-F238E27FC236}">
                <a16:creationId xmlns:a16="http://schemas.microsoft.com/office/drawing/2014/main" id="{320D181E-1997-4DD0-B8FC-51EE44E8D8AB}"/>
              </a:ext>
            </a:extLst>
          </p:cNvPr>
          <p:cNvGrpSpPr>
            <a:grpSpLocks/>
          </p:cNvGrpSpPr>
          <p:nvPr/>
        </p:nvGrpSpPr>
        <p:grpSpPr bwMode="auto">
          <a:xfrm>
            <a:off x="3886200" y="2560002"/>
            <a:ext cx="8305800" cy="1189038"/>
            <a:chOff x="0" y="2640"/>
            <a:chExt cx="5232" cy="749"/>
          </a:xfrm>
        </p:grpSpPr>
        <p:sp>
          <p:nvSpPr>
            <p:cNvPr id="39943" name="Text Box 5">
              <a:extLst>
                <a:ext uri="{FF2B5EF4-FFF2-40B4-BE49-F238E27FC236}">
                  <a16:creationId xmlns:a16="http://schemas.microsoft.com/office/drawing/2014/main" id="{BE4F593A-C6E4-409E-9246-33CEBF6DF773}"/>
                </a:ext>
              </a:extLst>
            </p:cNvPr>
            <p:cNvSpPr txBox="1">
              <a:spLocks noChangeArrowheads="1"/>
            </p:cNvSpPr>
            <p:nvPr/>
          </p:nvSpPr>
          <p:spPr bwMode="auto">
            <a:xfrm>
              <a:off x="0" y="2640"/>
              <a:ext cx="680"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7200">
                  <a:latin typeface="Times New Roman" panose="02020603050405020304" pitchFamily="18" charset="0"/>
                </a:rPr>
                <a:t>-1</a:t>
              </a:r>
            </a:p>
          </p:txBody>
        </p:sp>
        <p:sp>
          <p:nvSpPr>
            <p:cNvPr id="39944" name="Text Box 6">
              <a:extLst>
                <a:ext uri="{FF2B5EF4-FFF2-40B4-BE49-F238E27FC236}">
                  <a16:creationId xmlns:a16="http://schemas.microsoft.com/office/drawing/2014/main" id="{AD168148-6B0D-4F53-BA07-8479BD987BC1}"/>
                </a:ext>
              </a:extLst>
            </p:cNvPr>
            <p:cNvSpPr txBox="1">
              <a:spLocks noChangeArrowheads="1"/>
            </p:cNvSpPr>
            <p:nvPr/>
          </p:nvSpPr>
          <p:spPr bwMode="auto">
            <a:xfrm>
              <a:off x="2589" y="2640"/>
              <a:ext cx="367"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7200">
                  <a:latin typeface="Times New Roman" panose="02020603050405020304" pitchFamily="18" charset="0"/>
                </a:rPr>
                <a:t>0</a:t>
              </a:r>
            </a:p>
          </p:txBody>
        </p:sp>
        <p:sp>
          <p:nvSpPr>
            <p:cNvPr id="39945" name="Text Box 7">
              <a:extLst>
                <a:ext uri="{FF2B5EF4-FFF2-40B4-BE49-F238E27FC236}">
                  <a16:creationId xmlns:a16="http://schemas.microsoft.com/office/drawing/2014/main" id="{EFE5216D-266C-42D4-AF1F-D6FA0A1A060D}"/>
                </a:ext>
              </a:extLst>
            </p:cNvPr>
            <p:cNvSpPr txBox="1">
              <a:spLocks noChangeArrowheads="1"/>
            </p:cNvSpPr>
            <p:nvPr/>
          </p:nvSpPr>
          <p:spPr bwMode="auto">
            <a:xfrm>
              <a:off x="4865" y="2640"/>
              <a:ext cx="367"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7200">
                  <a:latin typeface="Times New Roman" panose="02020603050405020304" pitchFamily="18" charset="0"/>
                </a:rPr>
                <a:t>1</a:t>
              </a:r>
            </a:p>
          </p:txBody>
        </p:sp>
        <p:sp>
          <p:nvSpPr>
            <p:cNvPr id="39946" name="Line 8">
              <a:extLst>
                <a:ext uri="{FF2B5EF4-FFF2-40B4-BE49-F238E27FC236}">
                  <a16:creationId xmlns:a16="http://schemas.microsoft.com/office/drawing/2014/main" id="{530B0F0B-B3E7-4736-BC57-E05354A6C980}"/>
                </a:ext>
              </a:extLst>
            </p:cNvPr>
            <p:cNvSpPr>
              <a:spLocks noChangeShapeType="1"/>
            </p:cNvSpPr>
            <p:nvPr/>
          </p:nvSpPr>
          <p:spPr bwMode="auto">
            <a:xfrm>
              <a:off x="680" y="3096"/>
              <a:ext cx="18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47" name="Line 9">
              <a:extLst>
                <a:ext uri="{FF2B5EF4-FFF2-40B4-BE49-F238E27FC236}">
                  <a16:creationId xmlns:a16="http://schemas.microsoft.com/office/drawing/2014/main" id="{BE3E9278-8ED2-4D57-8863-C411604564BE}"/>
                </a:ext>
              </a:extLst>
            </p:cNvPr>
            <p:cNvSpPr>
              <a:spLocks noChangeShapeType="1"/>
            </p:cNvSpPr>
            <p:nvPr/>
          </p:nvSpPr>
          <p:spPr bwMode="auto">
            <a:xfrm>
              <a:off x="2956" y="3096"/>
              <a:ext cx="18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B9880DD-3429-44A0-A2A0-AA0C5B798618}"/>
              </a:ext>
            </a:extLst>
          </p:cNvPr>
          <p:cNvSpPr>
            <a:spLocks noGrp="1" noChangeArrowheads="1"/>
          </p:cNvSpPr>
          <p:nvPr>
            <p:ph type="title"/>
          </p:nvPr>
        </p:nvSpPr>
        <p:spPr/>
        <p:txBody>
          <a:bodyPr/>
          <a:lstStyle/>
          <a:p>
            <a:r>
              <a:rPr lang="en-US" altLang="en-US"/>
              <a:t>Measurement</a:t>
            </a:r>
          </a:p>
        </p:txBody>
      </p:sp>
      <p:sp>
        <p:nvSpPr>
          <p:cNvPr id="40963" name="Rectangle 3">
            <a:extLst>
              <a:ext uri="{FF2B5EF4-FFF2-40B4-BE49-F238E27FC236}">
                <a16:creationId xmlns:a16="http://schemas.microsoft.com/office/drawing/2014/main" id="{348BB969-1B5F-4AD6-9842-AB4E606B009B}"/>
              </a:ext>
            </a:extLst>
          </p:cNvPr>
          <p:cNvSpPr>
            <a:spLocks noGrp="1" noChangeArrowheads="1"/>
          </p:cNvSpPr>
          <p:nvPr>
            <p:ph idx="1"/>
          </p:nvPr>
        </p:nvSpPr>
        <p:spPr>
          <a:xfrm>
            <a:off x="1024127" y="1250767"/>
            <a:ext cx="7738873" cy="4996546"/>
          </a:xfrm>
        </p:spPr>
        <p:txBody>
          <a:bodyPr>
            <a:normAutofit fontScale="77500" lnSpcReduction="20000"/>
          </a:bodyPr>
          <a:lstStyle/>
          <a:p>
            <a:r>
              <a:rPr lang="en-US" altLang="en-US" dirty="0"/>
              <a:t>Statistical analyses depend upon the measurement characteristics of the data.</a:t>
            </a:r>
          </a:p>
          <a:p>
            <a:r>
              <a:rPr lang="en-US" altLang="en-US" dirty="0"/>
              <a:t>Measurement is a process of assigning numbers to constructs following a set of rules.</a:t>
            </a:r>
          </a:p>
          <a:p>
            <a:r>
              <a:rPr lang="en-US" altLang="en-US" dirty="0"/>
              <a:t>We normally measure variables into one of four different levels of measurement:</a:t>
            </a:r>
          </a:p>
          <a:p>
            <a:pPr lvl="1"/>
            <a:r>
              <a:rPr lang="en-US" altLang="en-US" dirty="0"/>
              <a:t>Nominal</a:t>
            </a:r>
          </a:p>
          <a:p>
            <a:pPr lvl="1"/>
            <a:r>
              <a:rPr lang="en-US" altLang="en-US" dirty="0"/>
              <a:t>Ordinal</a:t>
            </a:r>
          </a:p>
          <a:p>
            <a:pPr lvl="1"/>
            <a:r>
              <a:rPr lang="en-US" altLang="en-US" dirty="0"/>
              <a:t>Interval</a:t>
            </a:r>
          </a:p>
          <a:p>
            <a:pPr lvl="1"/>
            <a:r>
              <a:rPr lang="en-US" altLang="en-US" dirty="0"/>
              <a:t>Ratio</a:t>
            </a:r>
          </a:p>
        </p:txBody>
      </p:sp>
      <p:sp>
        <p:nvSpPr>
          <p:cNvPr id="5" name="Footer Placeholder 4">
            <a:extLst>
              <a:ext uri="{FF2B5EF4-FFF2-40B4-BE49-F238E27FC236}">
                <a16:creationId xmlns:a16="http://schemas.microsoft.com/office/drawing/2014/main" id="{E3987B33-FD37-48AB-B783-861B9ED84282}"/>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556BFCC7-5DF5-4D11-BAA8-FCA60374583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A25D1D-7CC7-48BD-9487-F471511AD20E}"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6924235-0352-4D20-A756-FA4AE2F77513}"/>
              </a:ext>
            </a:extLst>
          </p:cNvPr>
          <p:cNvSpPr>
            <a:spLocks noGrp="1" noChangeArrowheads="1"/>
          </p:cNvSpPr>
          <p:nvPr>
            <p:ph type="title"/>
          </p:nvPr>
        </p:nvSpPr>
        <p:spPr/>
        <p:txBody>
          <a:bodyPr/>
          <a:lstStyle/>
          <a:p>
            <a:r>
              <a:rPr lang="en-US" altLang="en-US"/>
              <a:t>Ordinal Measurement</a:t>
            </a:r>
          </a:p>
        </p:txBody>
      </p:sp>
      <p:sp>
        <p:nvSpPr>
          <p:cNvPr id="41987" name="Rectangle 12">
            <a:extLst>
              <a:ext uri="{FF2B5EF4-FFF2-40B4-BE49-F238E27FC236}">
                <a16:creationId xmlns:a16="http://schemas.microsoft.com/office/drawing/2014/main" id="{14064F0C-14A4-446A-85E5-C55E5C339DFD}"/>
              </a:ext>
            </a:extLst>
          </p:cNvPr>
          <p:cNvSpPr>
            <a:spLocks noGrp="1" noChangeArrowheads="1"/>
          </p:cNvSpPr>
          <p:nvPr>
            <p:ph idx="1"/>
          </p:nvPr>
        </p:nvSpPr>
        <p:spPr>
          <a:xfrm>
            <a:off x="4038600" y="1295400"/>
            <a:ext cx="7924794" cy="4996546"/>
          </a:xfrm>
        </p:spPr>
        <p:txBody>
          <a:bodyPr/>
          <a:lstStyle/>
          <a:p>
            <a:r>
              <a:rPr lang="en-US" altLang="en-US" dirty="0"/>
              <a:t>Where Numbers Representative Relative Size Only</a:t>
            </a:r>
          </a:p>
        </p:txBody>
      </p:sp>
      <p:sp>
        <p:nvSpPr>
          <p:cNvPr id="12" name="Footer Placeholder 11">
            <a:extLst>
              <a:ext uri="{FF2B5EF4-FFF2-40B4-BE49-F238E27FC236}">
                <a16:creationId xmlns:a16="http://schemas.microsoft.com/office/drawing/2014/main" id="{72CECD93-6DAA-46E2-9F78-570B206B975F}"/>
              </a:ext>
            </a:extLst>
          </p:cNvPr>
          <p:cNvSpPr>
            <a:spLocks noGrp="1"/>
          </p:cNvSpPr>
          <p:nvPr>
            <p:ph type="ftr" sz="quarter" idx="11"/>
          </p:nvPr>
        </p:nvSpPr>
        <p:spPr/>
        <p:txBody>
          <a:bodyPr/>
          <a:lstStyle/>
          <a:p>
            <a:r>
              <a:rPr lang="en-US"/>
              <a:t>Psy188B UCLA</a:t>
            </a:r>
          </a:p>
        </p:txBody>
      </p:sp>
      <p:sp>
        <p:nvSpPr>
          <p:cNvPr id="11" name="Slide Number Placeholder 10">
            <a:extLst>
              <a:ext uri="{FF2B5EF4-FFF2-40B4-BE49-F238E27FC236}">
                <a16:creationId xmlns:a16="http://schemas.microsoft.com/office/drawing/2014/main" id="{7A168944-DD7D-41CE-8FA1-913ED740A5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0A718F-BFE1-4047-A6B9-AB22DF2A28EE}" type="slidenum">
              <a:rPr lang="en-US" altLang="en-US"/>
              <a:pPr/>
              <a:t>13</a:t>
            </a:fld>
            <a:endParaRPr lang="en-US" altLang="en-US"/>
          </a:p>
        </p:txBody>
      </p:sp>
      <p:grpSp>
        <p:nvGrpSpPr>
          <p:cNvPr id="41990" name="Group 13">
            <a:extLst>
              <a:ext uri="{FF2B5EF4-FFF2-40B4-BE49-F238E27FC236}">
                <a16:creationId xmlns:a16="http://schemas.microsoft.com/office/drawing/2014/main" id="{9BF1474C-E4F5-482F-9AD6-0DE49113121E}"/>
              </a:ext>
            </a:extLst>
          </p:cNvPr>
          <p:cNvGrpSpPr>
            <a:grpSpLocks/>
          </p:cNvGrpSpPr>
          <p:nvPr/>
        </p:nvGrpSpPr>
        <p:grpSpPr bwMode="auto">
          <a:xfrm>
            <a:off x="5181600" y="2586038"/>
            <a:ext cx="6553200" cy="3052763"/>
            <a:chOff x="1056" y="1869"/>
            <a:chExt cx="4128" cy="1923"/>
          </a:xfrm>
        </p:grpSpPr>
        <p:sp>
          <p:nvSpPr>
            <p:cNvPr id="41991" name="Rectangle 3">
              <a:extLst>
                <a:ext uri="{FF2B5EF4-FFF2-40B4-BE49-F238E27FC236}">
                  <a16:creationId xmlns:a16="http://schemas.microsoft.com/office/drawing/2014/main" id="{244E5C82-8F23-4D38-B1A6-5CC5BC70FFF7}"/>
                </a:ext>
              </a:extLst>
            </p:cNvPr>
            <p:cNvSpPr>
              <a:spLocks noChangeArrowheads="1"/>
            </p:cNvSpPr>
            <p:nvPr/>
          </p:nvSpPr>
          <p:spPr bwMode="auto">
            <a:xfrm>
              <a:off x="1056" y="2544"/>
              <a:ext cx="336" cy="3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a:t>
              </a:r>
            </a:p>
          </p:txBody>
        </p:sp>
        <p:sp>
          <p:nvSpPr>
            <p:cNvPr id="41992" name="Rectangle 4">
              <a:extLst>
                <a:ext uri="{FF2B5EF4-FFF2-40B4-BE49-F238E27FC236}">
                  <a16:creationId xmlns:a16="http://schemas.microsoft.com/office/drawing/2014/main" id="{0E9771D1-6825-4FC6-8D94-B1EDF7574C64}"/>
                </a:ext>
              </a:extLst>
            </p:cNvPr>
            <p:cNvSpPr>
              <a:spLocks noChangeArrowheads="1"/>
            </p:cNvSpPr>
            <p:nvPr/>
          </p:nvSpPr>
          <p:spPr bwMode="auto">
            <a:xfrm>
              <a:off x="2208" y="2448"/>
              <a:ext cx="864" cy="5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C</a:t>
              </a:r>
            </a:p>
          </p:txBody>
        </p:sp>
        <p:sp>
          <p:nvSpPr>
            <p:cNvPr id="41993" name="Rectangle 5">
              <a:extLst>
                <a:ext uri="{FF2B5EF4-FFF2-40B4-BE49-F238E27FC236}">
                  <a16:creationId xmlns:a16="http://schemas.microsoft.com/office/drawing/2014/main" id="{0D58B528-8D33-4A03-9060-4D14654E3D2B}"/>
                </a:ext>
              </a:extLst>
            </p:cNvPr>
            <p:cNvSpPr>
              <a:spLocks noChangeArrowheads="1"/>
            </p:cNvSpPr>
            <p:nvPr/>
          </p:nvSpPr>
          <p:spPr bwMode="auto">
            <a:xfrm>
              <a:off x="3840" y="2160"/>
              <a:ext cx="1344" cy="96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D</a:t>
              </a:r>
            </a:p>
          </p:txBody>
        </p:sp>
        <p:sp>
          <p:nvSpPr>
            <p:cNvPr id="41994" name="Text Box 6">
              <a:extLst>
                <a:ext uri="{FF2B5EF4-FFF2-40B4-BE49-F238E27FC236}">
                  <a16:creationId xmlns:a16="http://schemas.microsoft.com/office/drawing/2014/main" id="{784D9BC5-53FD-4BB6-9F34-A20E20745C7B}"/>
                </a:ext>
              </a:extLst>
            </p:cNvPr>
            <p:cNvSpPr txBox="1">
              <a:spLocks noChangeArrowheads="1"/>
            </p:cNvSpPr>
            <p:nvPr/>
          </p:nvSpPr>
          <p:spPr bwMode="auto">
            <a:xfrm>
              <a:off x="2649" y="3336"/>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SIZE</a:t>
              </a:r>
            </a:p>
          </p:txBody>
        </p:sp>
        <p:sp>
          <p:nvSpPr>
            <p:cNvPr id="41995" name="Line 7">
              <a:extLst>
                <a:ext uri="{FF2B5EF4-FFF2-40B4-BE49-F238E27FC236}">
                  <a16:creationId xmlns:a16="http://schemas.microsoft.com/office/drawing/2014/main" id="{9ABD35CA-D972-449C-ACFD-11BE0B781B5A}"/>
                </a:ext>
              </a:extLst>
            </p:cNvPr>
            <p:cNvSpPr>
              <a:spLocks noChangeShapeType="1"/>
            </p:cNvSpPr>
            <p:nvPr/>
          </p:nvSpPr>
          <p:spPr bwMode="auto">
            <a:xfrm>
              <a:off x="1440" y="3792"/>
              <a:ext cx="264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6" name="Text Box 11">
              <a:extLst>
                <a:ext uri="{FF2B5EF4-FFF2-40B4-BE49-F238E27FC236}">
                  <a16:creationId xmlns:a16="http://schemas.microsoft.com/office/drawing/2014/main" id="{6784FE3E-6D2D-4AA8-99C6-1920007DCBC2}"/>
                </a:ext>
              </a:extLst>
            </p:cNvPr>
            <p:cNvSpPr txBox="1">
              <a:spLocks noChangeArrowheads="1"/>
            </p:cNvSpPr>
            <p:nvPr/>
          </p:nvSpPr>
          <p:spPr bwMode="auto">
            <a:xfrm>
              <a:off x="1972" y="1869"/>
              <a:ext cx="2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imes New Roman" panose="02020603050405020304" pitchFamily="18" charset="0"/>
                </a:rPr>
                <a:t>Contains 2 pieces of information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CC2687-FDB7-4780-8F8C-C91262924F0B}"/>
              </a:ext>
            </a:extLst>
          </p:cNvPr>
          <p:cNvSpPr>
            <a:spLocks noGrp="1" noChangeArrowheads="1"/>
          </p:cNvSpPr>
          <p:nvPr>
            <p:ph type="title"/>
          </p:nvPr>
        </p:nvSpPr>
        <p:spPr/>
        <p:txBody>
          <a:bodyPr>
            <a:normAutofit/>
          </a:bodyPr>
          <a:lstStyle/>
          <a:p>
            <a:r>
              <a:rPr lang="en-US" altLang="en-US" dirty="0"/>
              <a:t>Interval Measurement:</a:t>
            </a:r>
          </a:p>
        </p:txBody>
      </p:sp>
      <p:sp>
        <p:nvSpPr>
          <p:cNvPr id="43011" name="Rectangle 14">
            <a:extLst>
              <a:ext uri="{FF2B5EF4-FFF2-40B4-BE49-F238E27FC236}">
                <a16:creationId xmlns:a16="http://schemas.microsoft.com/office/drawing/2014/main" id="{ABFCE27E-A38C-4C3B-9578-7250EC8779DA}"/>
              </a:ext>
            </a:extLst>
          </p:cNvPr>
          <p:cNvSpPr>
            <a:spLocks noGrp="1" noChangeArrowheads="1"/>
          </p:cNvSpPr>
          <p:nvPr>
            <p:ph idx="1"/>
          </p:nvPr>
        </p:nvSpPr>
        <p:spPr>
          <a:xfrm>
            <a:off x="1007096" y="1158383"/>
            <a:ext cx="7944338" cy="1432417"/>
          </a:xfrm>
        </p:spPr>
        <p:txBody>
          <a:bodyPr>
            <a:normAutofit fontScale="85000" lnSpcReduction="20000"/>
          </a:bodyPr>
          <a:lstStyle/>
          <a:p>
            <a:r>
              <a:rPr lang="en-US" altLang="en-US" dirty="0"/>
              <a:t>Where Equal Differences Between Numbers Represent Equal Differences in Size</a:t>
            </a:r>
          </a:p>
        </p:txBody>
      </p:sp>
      <p:sp>
        <p:nvSpPr>
          <p:cNvPr id="16" name="Footer Placeholder 15">
            <a:extLst>
              <a:ext uri="{FF2B5EF4-FFF2-40B4-BE49-F238E27FC236}">
                <a16:creationId xmlns:a16="http://schemas.microsoft.com/office/drawing/2014/main" id="{AD02FBE5-4462-449A-B855-8E674B44FDBB}"/>
              </a:ext>
            </a:extLst>
          </p:cNvPr>
          <p:cNvSpPr>
            <a:spLocks noGrp="1"/>
          </p:cNvSpPr>
          <p:nvPr>
            <p:ph type="ftr" sz="quarter" idx="11"/>
          </p:nvPr>
        </p:nvSpPr>
        <p:spPr/>
        <p:txBody>
          <a:bodyPr/>
          <a:lstStyle/>
          <a:p>
            <a:r>
              <a:rPr lang="en-US"/>
              <a:t>Psy188B UCLA</a:t>
            </a:r>
          </a:p>
        </p:txBody>
      </p:sp>
      <p:sp>
        <p:nvSpPr>
          <p:cNvPr id="15" name="Slide Number Placeholder 14">
            <a:extLst>
              <a:ext uri="{FF2B5EF4-FFF2-40B4-BE49-F238E27FC236}">
                <a16:creationId xmlns:a16="http://schemas.microsoft.com/office/drawing/2014/main" id="{9CD198FE-90E8-453A-9519-B9938B4BF84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FC931D-E33F-4380-BCA3-4AE6944B8BE3}" type="slidenum">
              <a:rPr lang="en-US" altLang="en-US"/>
              <a:pPr/>
              <a:t>14</a:t>
            </a:fld>
            <a:endParaRPr lang="en-US" altLang="en-US"/>
          </a:p>
        </p:txBody>
      </p:sp>
      <p:grpSp>
        <p:nvGrpSpPr>
          <p:cNvPr id="43014" name="Group 15">
            <a:extLst>
              <a:ext uri="{FF2B5EF4-FFF2-40B4-BE49-F238E27FC236}">
                <a16:creationId xmlns:a16="http://schemas.microsoft.com/office/drawing/2014/main" id="{C711DE9C-1D3D-475C-A7F8-48F5A79C05B1}"/>
              </a:ext>
            </a:extLst>
          </p:cNvPr>
          <p:cNvGrpSpPr>
            <a:grpSpLocks/>
          </p:cNvGrpSpPr>
          <p:nvPr/>
        </p:nvGrpSpPr>
        <p:grpSpPr bwMode="auto">
          <a:xfrm>
            <a:off x="635865" y="2209800"/>
            <a:ext cx="8686800" cy="3709988"/>
            <a:chOff x="0" y="1776"/>
            <a:chExt cx="5616" cy="2337"/>
          </a:xfrm>
        </p:grpSpPr>
        <p:sp>
          <p:nvSpPr>
            <p:cNvPr id="43015" name="Rectangle 3">
              <a:extLst>
                <a:ext uri="{FF2B5EF4-FFF2-40B4-BE49-F238E27FC236}">
                  <a16:creationId xmlns:a16="http://schemas.microsoft.com/office/drawing/2014/main" id="{687780C8-4070-4A5A-8A12-22BD65D71584}"/>
                </a:ext>
              </a:extLst>
            </p:cNvPr>
            <p:cNvSpPr>
              <a:spLocks noChangeArrowheads="1"/>
            </p:cNvSpPr>
            <p:nvPr/>
          </p:nvSpPr>
          <p:spPr bwMode="auto">
            <a:xfrm>
              <a:off x="2208" y="2256"/>
              <a:ext cx="336" cy="3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a:t>
              </a:r>
            </a:p>
          </p:txBody>
        </p:sp>
        <p:sp>
          <p:nvSpPr>
            <p:cNvPr id="43016" name="Rectangle 4">
              <a:extLst>
                <a:ext uri="{FF2B5EF4-FFF2-40B4-BE49-F238E27FC236}">
                  <a16:creationId xmlns:a16="http://schemas.microsoft.com/office/drawing/2014/main" id="{98569310-7A5D-4C1B-B6C0-E5B94545BB48}"/>
                </a:ext>
              </a:extLst>
            </p:cNvPr>
            <p:cNvSpPr>
              <a:spLocks noChangeArrowheads="1"/>
            </p:cNvSpPr>
            <p:nvPr/>
          </p:nvSpPr>
          <p:spPr bwMode="auto">
            <a:xfrm>
              <a:off x="2976" y="2064"/>
              <a:ext cx="864" cy="5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Times New Roman" panose="02020603050405020304" pitchFamily="18" charset="0"/>
                </a:rPr>
                <a:t>C</a:t>
              </a:r>
            </a:p>
          </p:txBody>
        </p:sp>
        <p:sp>
          <p:nvSpPr>
            <p:cNvPr id="43017" name="Rectangle 5">
              <a:extLst>
                <a:ext uri="{FF2B5EF4-FFF2-40B4-BE49-F238E27FC236}">
                  <a16:creationId xmlns:a16="http://schemas.microsoft.com/office/drawing/2014/main" id="{617EEF62-15CF-40EB-8D5F-E106AC6134BC}"/>
                </a:ext>
              </a:extLst>
            </p:cNvPr>
            <p:cNvSpPr>
              <a:spLocks noChangeArrowheads="1"/>
            </p:cNvSpPr>
            <p:nvPr/>
          </p:nvSpPr>
          <p:spPr bwMode="auto">
            <a:xfrm>
              <a:off x="4272" y="1776"/>
              <a:ext cx="1344" cy="96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D</a:t>
              </a:r>
            </a:p>
          </p:txBody>
        </p:sp>
        <p:sp>
          <p:nvSpPr>
            <p:cNvPr id="43018" name="Text Box 6">
              <a:extLst>
                <a:ext uri="{FF2B5EF4-FFF2-40B4-BE49-F238E27FC236}">
                  <a16:creationId xmlns:a16="http://schemas.microsoft.com/office/drawing/2014/main" id="{9BA11242-5A3D-4E0E-BC5D-3D650587C9D2}"/>
                </a:ext>
              </a:extLst>
            </p:cNvPr>
            <p:cNvSpPr txBox="1">
              <a:spLocks noChangeArrowheads="1"/>
            </p:cNvSpPr>
            <p:nvPr/>
          </p:nvSpPr>
          <p:spPr bwMode="auto">
            <a:xfrm>
              <a:off x="3236" y="3777"/>
              <a:ext cx="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SIZE</a:t>
              </a:r>
            </a:p>
          </p:txBody>
        </p:sp>
        <p:sp>
          <p:nvSpPr>
            <p:cNvPr id="43019" name="Line 7">
              <a:extLst>
                <a:ext uri="{FF2B5EF4-FFF2-40B4-BE49-F238E27FC236}">
                  <a16:creationId xmlns:a16="http://schemas.microsoft.com/office/drawing/2014/main" id="{0F312AD9-89EF-441A-839B-DF0A79D3F73F}"/>
                </a:ext>
              </a:extLst>
            </p:cNvPr>
            <p:cNvSpPr>
              <a:spLocks noChangeShapeType="1"/>
            </p:cNvSpPr>
            <p:nvPr/>
          </p:nvSpPr>
          <p:spPr bwMode="auto">
            <a:xfrm>
              <a:off x="2132" y="4113"/>
              <a:ext cx="264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Text Box 8">
              <a:extLst>
                <a:ext uri="{FF2B5EF4-FFF2-40B4-BE49-F238E27FC236}">
                  <a16:creationId xmlns:a16="http://schemas.microsoft.com/office/drawing/2014/main" id="{60846E9E-62B9-4556-BFEA-55A57017A907}"/>
                </a:ext>
              </a:extLst>
            </p:cNvPr>
            <p:cNvSpPr txBox="1">
              <a:spLocks noChangeArrowheads="1"/>
            </p:cNvSpPr>
            <p:nvPr/>
          </p:nvSpPr>
          <p:spPr bwMode="auto">
            <a:xfrm>
              <a:off x="2256" y="2880"/>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Times New Roman" panose="02020603050405020304" pitchFamily="18" charset="0"/>
                </a:rPr>
                <a:t>1</a:t>
              </a:r>
            </a:p>
          </p:txBody>
        </p:sp>
        <p:sp>
          <p:nvSpPr>
            <p:cNvPr id="43021" name="Text Box 9">
              <a:extLst>
                <a:ext uri="{FF2B5EF4-FFF2-40B4-BE49-F238E27FC236}">
                  <a16:creationId xmlns:a16="http://schemas.microsoft.com/office/drawing/2014/main" id="{F6CDD782-10C0-4143-A0F6-3AE7F83EB3BA}"/>
                </a:ext>
              </a:extLst>
            </p:cNvPr>
            <p:cNvSpPr txBox="1">
              <a:spLocks noChangeArrowheads="1"/>
            </p:cNvSpPr>
            <p:nvPr/>
          </p:nvSpPr>
          <p:spPr bwMode="auto">
            <a:xfrm>
              <a:off x="3360" y="2880"/>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Times New Roman" panose="02020603050405020304" pitchFamily="18" charset="0"/>
                </a:rPr>
                <a:t>2</a:t>
              </a:r>
            </a:p>
          </p:txBody>
        </p:sp>
        <p:sp>
          <p:nvSpPr>
            <p:cNvPr id="43022" name="Text Box 10">
              <a:extLst>
                <a:ext uri="{FF2B5EF4-FFF2-40B4-BE49-F238E27FC236}">
                  <a16:creationId xmlns:a16="http://schemas.microsoft.com/office/drawing/2014/main" id="{4E8E5EB6-A008-480F-99C2-F6016A30710B}"/>
                </a:ext>
              </a:extLst>
            </p:cNvPr>
            <p:cNvSpPr txBox="1">
              <a:spLocks noChangeArrowheads="1"/>
            </p:cNvSpPr>
            <p:nvPr/>
          </p:nvSpPr>
          <p:spPr bwMode="auto">
            <a:xfrm>
              <a:off x="4992" y="2880"/>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Times New Roman" panose="02020603050405020304" pitchFamily="18" charset="0"/>
                </a:rPr>
                <a:t>3</a:t>
              </a:r>
            </a:p>
          </p:txBody>
        </p:sp>
        <p:sp>
          <p:nvSpPr>
            <p:cNvPr id="43023" name="Text Box 12">
              <a:extLst>
                <a:ext uri="{FF2B5EF4-FFF2-40B4-BE49-F238E27FC236}">
                  <a16:creationId xmlns:a16="http://schemas.microsoft.com/office/drawing/2014/main" id="{8AABC46A-CF79-4E2B-A115-DB6784F6D961}"/>
                </a:ext>
              </a:extLst>
            </p:cNvPr>
            <p:cNvSpPr txBox="1">
              <a:spLocks noChangeArrowheads="1"/>
            </p:cNvSpPr>
            <p:nvPr/>
          </p:nvSpPr>
          <p:spPr bwMode="auto">
            <a:xfrm>
              <a:off x="192" y="3216"/>
              <a:ext cx="51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imes New Roman" panose="02020603050405020304" pitchFamily="18" charset="0"/>
                </a:rPr>
                <a:t>Diff in numbers                                       2-1=1                          3-2=1</a:t>
              </a:r>
            </a:p>
            <a:p>
              <a:endParaRPr lang="en-US" altLang="en-US" b="1" dirty="0">
                <a:latin typeface="Times New Roman" panose="02020603050405020304" pitchFamily="18" charset="0"/>
              </a:endParaRPr>
            </a:p>
            <a:p>
              <a:r>
                <a:rPr lang="en-US" altLang="en-US" b="1" dirty="0">
                  <a:latin typeface="Times New Roman" panose="02020603050405020304" pitchFamily="18" charset="0"/>
                </a:rPr>
                <a:t>Diff in size                    </a:t>
              </a:r>
              <a:r>
                <a:rPr lang="en-US" altLang="en-US" b="1" dirty="0" err="1">
                  <a:latin typeface="Times New Roman" panose="02020603050405020304" pitchFamily="18" charset="0"/>
                </a:rPr>
                <a:t>Size</a:t>
              </a:r>
              <a:r>
                <a:rPr lang="en-US" altLang="en-US" b="1" dirty="0">
                  <a:latin typeface="Times New Roman" panose="02020603050405020304" pitchFamily="18" charset="0"/>
                </a:rPr>
                <a:t> C – Size B =Size X               Size D – Size C = Size X                                                       </a:t>
              </a:r>
            </a:p>
          </p:txBody>
        </p:sp>
        <p:sp>
          <p:nvSpPr>
            <p:cNvPr id="43024" name="Text Box 13">
              <a:extLst>
                <a:ext uri="{FF2B5EF4-FFF2-40B4-BE49-F238E27FC236}">
                  <a16:creationId xmlns:a16="http://schemas.microsoft.com/office/drawing/2014/main" id="{FA8DA135-01B3-44A0-ABD6-1D2EE08F9B7F}"/>
                </a:ext>
              </a:extLst>
            </p:cNvPr>
            <p:cNvSpPr txBox="1">
              <a:spLocks noChangeArrowheads="1"/>
            </p:cNvSpPr>
            <p:nvPr/>
          </p:nvSpPr>
          <p:spPr bwMode="auto">
            <a:xfrm>
              <a:off x="0" y="2880"/>
              <a:ext cx="18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Times New Roman" panose="02020603050405020304" pitchFamily="18" charset="0"/>
                </a:rPr>
                <a:t>Numbers representing Size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DBA580B4-BE4D-4C11-BE0B-FBB00EBA8ECC}"/>
              </a:ext>
            </a:extLst>
          </p:cNvPr>
          <p:cNvGraphicFramePr>
            <a:graphicFrameLocks noChangeAspect="1"/>
          </p:cNvGraphicFramePr>
          <p:nvPr>
            <p:extLst>
              <p:ext uri="{D42A27DB-BD31-4B8C-83A1-F6EECF244321}">
                <p14:modId xmlns:p14="http://schemas.microsoft.com/office/powerpoint/2010/main" val="2485107793"/>
              </p:ext>
            </p:extLst>
          </p:nvPr>
        </p:nvGraphicFramePr>
        <p:xfrm>
          <a:off x="3886200" y="76200"/>
          <a:ext cx="8131175" cy="6267450"/>
        </p:xfrm>
        <a:graphic>
          <a:graphicData uri="http://schemas.openxmlformats.org/presentationml/2006/ole">
            <mc:AlternateContent xmlns:mc="http://schemas.openxmlformats.org/markup-compatibility/2006">
              <mc:Choice xmlns:v="urn:schemas-microsoft-com:vml" Requires="v">
                <p:oleObj spid="_x0000_s44037" name="Micrografx Windows Draw 4.0 Drawing" r:id="rId3" imgW="5927402" imgH="4569543" progId="">
                  <p:embed/>
                </p:oleObj>
              </mc:Choice>
              <mc:Fallback>
                <p:oleObj name="Micrografx Windows Draw 4.0 Drawing" r:id="rId3" imgW="5927402" imgH="4569543" progId="">
                  <p:embed/>
                  <p:pic>
                    <p:nvPicPr>
                      <p:cNvPr id="6146" name="Object 2">
                        <a:extLst>
                          <a:ext uri="{FF2B5EF4-FFF2-40B4-BE49-F238E27FC236}">
                            <a16:creationId xmlns:a16="http://schemas.microsoft.com/office/drawing/2014/main" id="{DBA580B4-BE4D-4C11-BE0B-FBB00EBA8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76200"/>
                        <a:ext cx="8131175"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Footer Placeholder 3">
            <a:extLst>
              <a:ext uri="{FF2B5EF4-FFF2-40B4-BE49-F238E27FC236}">
                <a16:creationId xmlns:a16="http://schemas.microsoft.com/office/drawing/2014/main" id="{9060690B-6ED6-43E9-9914-66E38BAFA8F3}"/>
              </a:ext>
            </a:extLst>
          </p:cNvPr>
          <p:cNvSpPr>
            <a:spLocks noGrp="1"/>
          </p:cNvSpPr>
          <p:nvPr>
            <p:ph type="ftr" sz="quarter" idx="11"/>
          </p:nvPr>
        </p:nvSpPr>
        <p:spPr/>
        <p:txBody>
          <a:bodyPr/>
          <a:lstStyle/>
          <a:p>
            <a:r>
              <a:rPr lang="en-US"/>
              <a:t>Psy188B UCLA</a:t>
            </a:r>
          </a:p>
        </p:txBody>
      </p:sp>
      <p:sp>
        <p:nvSpPr>
          <p:cNvPr id="3" name="Slide Number Placeholder 2">
            <a:extLst>
              <a:ext uri="{FF2B5EF4-FFF2-40B4-BE49-F238E27FC236}">
                <a16:creationId xmlns:a16="http://schemas.microsoft.com/office/drawing/2014/main" id="{72594065-8CA4-4478-9ED0-5E5FE06BE1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43681A-7FF3-4D5D-A1C1-D672388B92CF}"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0F1BC3CB-50BA-4772-A0CA-7F82E878B346}"/>
              </a:ext>
            </a:extLst>
          </p:cNvPr>
          <p:cNvGraphicFramePr>
            <a:graphicFrameLocks noChangeAspect="1"/>
          </p:cNvGraphicFramePr>
          <p:nvPr>
            <p:extLst>
              <p:ext uri="{D42A27DB-BD31-4B8C-83A1-F6EECF244321}">
                <p14:modId xmlns:p14="http://schemas.microsoft.com/office/powerpoint/2010/main" val="3280863119"/>
              </p:ext>
            </p:extLst>
          </p:nvPr>
        </p:nvGraphicFramePr>
        <p:xfrm>
          <a:off x="76200" y="54123"/>
          <a:ext cx="8255000" cy="6364288"/>
        </p:xfrm>
        <a:graphic>
          <a:graphicData uri="http://schemas.openxmlformats.org/presentationml/2006/ole">
            <mc:AlternateContent xmlns:mc="http://schemas.openxmlformats.org/markup-compatibility/2006">
              <mc:Choice xmlns:v="urn:schemas-microsoft-com:vml" Requires="v">
                <p:oleObj spid="_x0000_s45061" name="Micrografx Windows Draw 4.0 Drawing" r:id="rId3" imgW="5933033" imgH="4578288" progId="">
                  <p:embed/>
                </p:oleObj>
              </mc:Choice>
              <mc:Fallback>
                <p:oleObj name="Micrografx Windows Draw 4.0 Drawing" r:id="rId3" imgW="5933033" imgH="4578288" progId="">
                  <p:embed/>
                  <p:pic>
                    <p:nvPicPr>
                      <p:cNvPr id="7170" name="Object 2">
                        <a:extLst>
                          <a:ext uri="{FF2B5EF4-FFF2-40B4-BE49-F238E27FC236}">
                            <a16:creationId xmlns:a16="http://schemas.microsoft.com/office/drawing/2014/main" id="{0F1BC3CB-50BA-4772-A0CA-7F82E878B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4123"/>
                        <a:ext cx="8255000" cy="636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Footer Placeholder 3">
            <a:extLst>
              <a:ext uri="{FF2B5EF4-FFF2-40B4-BE49-F238E27FC236}">
                <a16:creationId xmlns:a16="http://schemas.microsoft.com/office/drawing/2014/main" id="{72BF588B-E7E5-4CE7-B73E-01B34A0E9ED7}"/>
              </a:ext>
            </a:extLst>
          </p:cNvPr>
          <p:cNvSpPr>
            <a:spLocks noGrp="1"/>
          </p:cNvSpPr>
          <p:nvPr>
            <p:ph type="ftr" sz="quarter" idx="11"/>
          </p:nvPr>
        </p:nvSpPr>
        <p:spPr/>
        <p:txBody>
          <a:bodyPr/>
          <a:lstStyle/>
          <a:p>
            <a:r>
              <a:rPr lang="en-US"/>
              <a:t>Psy188B UCLA</a:t>
            </a:r>
          </a:p>
        </p:txBody>
      </p:sp>
      <p:sp>
        <p:nvSpPr>
          <p:cNvPr id="3" name="Slide Number Placeholder 2">
            <a:extLst>
              <a:ext uri="{FF2B5EF4-FFF2-40B4-BE49-F238E27FC236}">
                <a16:creationId xmlns:a16="http://schemas.microsoft.com/office/drawing/2014/main" id="{2A7DED1A-32A4-4F64-BCF8-06D8F4A1CE1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5D08B9-EAFC-4874-B3EB-F9B0A74DBD7F}"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B74BA34-200B-4C4E-AE10-DF6744F80AC5}"/>
              </a:ext>
            </a:extLst>
          </p:cNvPr>
          <p:cNvSpPr>
            <a:spLocks noGrp="1" noChangeArrowheads="1"/>
          </p:cNvSpPr>
          <p:nvPr>
            <p:ph type="title"/>
          </p:nvPr>
        </p:nvSpPr>
        <p:spPr/>
        <p:txBody>
          <a:bodyPr/>
          <a:lstStyle/>
          <a:p>
            <a:r>
              <a:rPr lang="en-US" altLang="en-US"/>
              <a:t>Measurement</a:t>
            </a:r>
          </a:p>
        </p:txBody>
      </p:sp>
      <p:sp>
        <p:nvSpPr>
          <p:cNvPr id="44035" name="Rectangle 3">
            <a:extLst>
              <a:ext uri="{FF2B5EF4-FFF2-40B4-BE49-F238E27FC236}">
                <a16:creationId xmlns:a16="http://schemas.microsoft.com/office/drawing/2014/main" id="{23697494-9991-4F67-800F-D970A0CA40DF}"/>
              </a:ext>
            </a:extLst>
          </p:cNvPr>
          <p:cNvSpPr>
            <a:spLocks noGrp="1" noChangeArrowheads="1"/>
          </p:cNvSpPr>
          <p:nvPr>
            <p:ph idx="1"/>
          </p:nvPr>
        </p:nvSpPr>
        <p:spPr/>
        <p:txBody>
          <a:bodyPr>
            <a:normAutofit lnSpcReduction="10000"/>
          </a:bodyPr>
          <a:lstStyle/>
          <a:p>
            <a:r>
              <a:rPr lang="en-US" altLang="en-US"/>
              <a:t>Ratio Scale Measurement</a:t>
            </a:r>
          </a:p>
          <a:p>
            <a:pPr lvl="1"/>
            <a:r>
              <a:rPr lang="en-US" altLang="en-US"/>
              <a:t>In ratio scale measurement there are four kinds of information conveyed by the numbers assigned to represent a variable:</a:t>
            </a:r>
          </a:p>
          <a:p>
            <a:pPr lvl="2"/>
            <a:r>
              <a:rPr lang="en-US" altLang="en-US"/>
              <a:t>Everything Interval Measurement Contains Plus</a:t>
            </a:r>
          </a:p>
          <a:p>
            <a:pPr lvl="2"/>
            <a:r>
              <a:rPr lang="en-US" altLang="en-US"/>
              <a:t>A meaningful 0-point and therefore meaningful ratios among measurements.</a:t>
            </a:r>
          </a:p>
        </p:txBody>
      </p:sp>
      <p:sp>
        <p:nvSpPr>
          <p:cNvPr id="5" name="Footer Placeholder 4">
            <a:extLst>
              <a:ext uri="{FF2B5EF4-FFF2-40B4-BE49-F238E27FC236}">
                <a16:creationId xmlns:a16="http://schemas.microsoft.com/office/drawing/2014/main" id="{69A654CF-67E8-4319-9A5F-CBD1AB9958DD}"/>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29EC7DB9-9FD7-471D-B99C-FCCE7D3798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0F6056-C441-4A60-90BC-3038FE331B6D}"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8410F516-94E6-483B-9DA1-2547C5E36D53}"/>
              </a:ext>
            </a:extLst>
          </p:cNvPr>
          <p:cNvGraphicFramePr>
            <a:graphicFrameLocks noChangeAspect="1"/>
          </p:cNvGraphicFramePr>
          <p:nvPr>
            <p:extLst>
              <p:ext uri="{D42A27DB-BD31-4B8C-83A1-F6EECF244321}">
                <p14:modId xmlns:p14="http://schemas.microsoft.com/office/powerpoint/2010/main" val="2084960499"/>
              </p:ext>
            </p:extLst>
          </p:nvPr>
        </p:nvGraphicFramePr>
        <p:xfrm>
          <a:off x="152400" y="11853"/>
          <a:ext cx="8131175" cy="6267450"/>
        </p:xfrm>
        <a:graphic>
          <a:graphicData uri="http://schemas.openxmlformats.org/presentationml/2006/ole">
            <mc:AlternateContent xmlns:mc="http://schemas.openxmlformats.org/markup-compatibility/2006">
              <mc:Choice xmlns:v="urn:schemas-microsoft-com:vml" Requires="v">
                <p:oleObj spid="_x0000_s46085" name="Micrografx Windows Draw 4.0 Drawing" r:id="rId3" imgW="5927402" imgH="4569543" progId="">
                  <p:embed/>
                </p:oleObj>
              </mc:Choice>
              <mc:Fallback>
                <p:oleObj name="Micrografx Windows Draw 4.0 Drawing" r:id="rId3" imgW="5927402" imgH="4569543" progId="">
                  <p:embed/>
                  <p:pic>
                    <p:nvPicPr>
                      <p:cNvPr id="8194" name="Object 2">
                        <a:extLst>
                          <a:ext uri="{FF2B5EF4-FFF2-40B4-BE49-F238E27FC236}">
                            <a16:creationId xmlns:a16="http://schemas.microsoft.com/office/drawing/2014/main" id="{8410F516-94E6-483B-9DA1-2547C5E3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853"/>
                        <a:ext cx="8131175"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3">
            <a:extLst>
              <a:ext uri="{FF2B5EF4-FFF2-40B4-BE49-F238E27FC236}">
                <a16:creationId xmlns:a16="http://schemas.microsoft.com/office/drawing/2014/main" id="{98691BFE-4BAF-4653-BF03-10725342169C}"/>
              </a:ext>
            </a:extLst>
          </p:cNvPr>
          <p:cNvSpPr txBox="1">
            <a:spLocks noChangeArrowheads="1"/>
          </p:cNvSpPr>
          <p:nvPr/>
        </p:nvSpPr>
        <p:spPr bwMode="auto">
          <a:xfrm>
            <a:off x="228600" y="5638800"/>
            <a:ext cx="179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rgbClr val="FF3300"/>
                </a:solidFill>
                <a:latin typeface="Times New Roman" panose="02020603050405020304" pitchFamily="18" charset="0"/>
              </a:rPr>
              <a:t>True Zero point</a:t>
            </a:r>
          </a:p>
        </p:txBody>
      </p:sp>
      <p:sp>
        <p:nvSpPr>
          <p:cNvPr id="8196" name="Line 4">
            <a:extLst>
              <a:ext uri="{FF2B5EF4-FFF2-40B4-BE49-F238E27FC236}">
                <a16:creationId xmlns:a16="http://schemas.microsoft.com/office/drawing/2014/main" id="{24FCD3D4-A33B-4F70-8EC3-282391CBFA82}"/>
              </a:ext>
            </a:extLst>
          </p:cNvPr>
          <p:cNvSpPr>
            <a:spLocks noChangeShapeType="1"/>
          </p:cNvSpPr>
          <p:nvPr/>
        </p:nvSpPr>
        <p:spPr bwMode="auto">
          <a:xfrm flipV="1">
            <a:off x="3276600" y="563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Footer Placeholder 5">
            <a:extLst>
              <a:ext uri="{FF2B5EF4-FFF2-40B4-BE49-F238E27FC236}">
                <a16:creationId xmlns:a16="http://schemas.microsoft.com/office/drawing/2014/main" id="{20E82304-CE2B-4C86-847F-7C71DCD73E83}"/>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10236964-C935-415F-A45F-F65A2C0BBC3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A956BD-AF31-4BC2-9D56-8A15CA05F677}"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5E4F949A-F4C5-41E8-A832-2EDCCFBC6EC1}"/>
              </a:ext>
            </a:extLst>
          </p:cNvPr>
          <p:cNvSpPr>
            <a:spLocks noGrp="1" noChangeArrowheads="1"/>
          </p:cNvSpPr>
          <p:nvPr>
            <p:ph type="title"/>
          </p:nvPr>
        </p:nvSpPr>
        <p:spPr>
          <a:xfrm>
            <a:off x="1143000" y="304800"/>
            <a:ext cx="10058400" cy="685799"/>
          </a:xfrm>
        </p:spPr>
        <p:txBody>
          <a:bodyPr>
            <a:normAutofit fontScale="90000"/>
          </a:bodyPr>
          <a:lstStyle/>
          <a:p>
            <a:r>
              <a:rPr lang="en-US" altLang="en-US" dirty="0"/>
              <a:t>Measurement</a:t>
            </a:r>
          </a:p>
        </p:txBody>
      </p:sp>
      <p:sp>
        <p:nvSpPr>
          <p:cNvPr id="9220" name="Rectangle 3">
            <a:extLst>
              <a:ext uri="{FF2B5EF4-FFF2-40B4-BE49-F238E27FC236}">
                <a16:creationId xmlns:a16="http://schemas.microsoft.com/office/drawing/2014/main" id="{24789788-BFE6-4314-B895-28C6AE9300EF}"/>
              </a:ext>
            </a:extLst>
          </p:cNvPr>
          <p:cNvSpPr>
            <a:spLocks noGrp="1" noChangeArrowheads="1"/>
          </p:cNvSpPr>
          <p:nvPr>
            <p:ph type="body" sz="half" idx="1"/>
          </p:nvPr>
        </p:nvSpPr>
        <p:spPr>
          <a:xfrm>
            <a:off x="1093804" y="1371600"/>
            <a:ext cx="5383196" cy="4572000"/>
          </a:xfrm>
        </p:spPr>
        <p:txBody>
          <a:bodyPr>
            <a:normAutofit fontScale="92500" lnSpcReduction="20000"/>
          </a:bodyPr>
          <a:lstStyle/>
          <a:p>
            <a:r>
              <a:rPr lang="en-US" altLang="en-US" dirty="0"/>
              <a:t>Ratio Scale Measurement</a:t>
            </a:r>
          </a:p>
          <a:p>
            <a:pPr lvl="1"/>
            <a:r>
              <a:rPr lang="en-US" altLang="en-US" dirty="0"/>
              <a:t>If we have a true ratio scale, where 0 represents an a complete absence of the variable in question, then we form a meaningful ratio among the scale values such as:</a:t>
            </a:r>
          </a:p>
          <a:p>
            <a:pPr lvl="1"/>
            <a:endParaRPr lang="en-US" altLang="en-US" dirty="0"/>
          </a:p>
          <a:p>
            <a:pPr lvl="1"/>
            <a:endParaRPr lang="en-US" altLang="en-US" dirty="0"/>
          </a:p>
          <a:p>
            <a:pPr lvl="1"/>
            <a:r>
              <a:rPr lang="en-US" altLang="en-US" dirty="0"/>
              <a:t>However, if 0 is not a true absence of the variable, then the ratio 4/2 = 2 is not meaningful.</a:t>
            </a:r>
          </a:p>
        </p:txBody>
      </p:sp>
      <p:graphicFrame>
        <p:nvGraphicFramePr>
          <p:cNvPr id="9218" name="Object 2">
            <a:extLst>
              <a:ext uri="{FF2B5EF4-FFF2-40B4-BE49-F238E27FC236}">
                <a16:creationId xmlns:a16="http://schemas.microsoft.com/office/drawing/2014/main" id="{5184B2D7-166A-47EC-9AFD-BACEA512495E}"/>
              </a:ext>
            </a:extLst>
          </p:cNvPr>
          <p:cNvGraphicFramePr>
            <a:graphicFrameLocks noGrp="1" noChangeAspect="1"/>
          </p:cNvGraphicFramePr>
          <p:nvPr>
            <p:ph sz="half" idx="2"/>
            <p:extLst>
              <p:ext uri="{D42A27DB-BD31-4B8C-83A1-F6EECF244321}">
                <p14:modId xmlns:p14="http://schemas.microsoft.com/office/powerpoint/2010/main" val="1952679895"/>
              </p:ext>
            </p:extLst>
          </p:nvPr>
        </p:nvGraphicFramePr>
        <p:xfrm>
          <a:off x="6705600" y="4511675"/>
          <a:ext cx="2147888" cy="1431925"/>
        </p:xfrm>
        <a:graphic>
          <a:graphicData uri="http://schemas.openxmlformats.org/presentationml/2006/ole">
            <mc:AlternateContent xmlns:mc="http://schemas.openxmlformats.org/markup-compatibility/2006">
              <mc:Choice xmlns:v="urn:schemas-microsoft-com:vml" Requires="v">
                <p:oleObj spid="_x0000_s47109" name="Microsoft Equation 3.0" r:id="rId3" imgW="457200" imgH="304560" progId="Equation.3">
                  <p:embed/>
                </p:oleObj>
              </mc:Choice>
              <mc:Fallback>
                <p:oleObj name="Microsoft Equation 3.0" r:id="rId3" imgW="457200" imgH="304560" progId="Equation.3">
                  <p:embed/>
                  <p:pic>
                    <p:nvPicPr>
                      <p:cNvPr id="9218" name="Object 2">
                        <a:extLst>
                          <a:ext uri="{FF2B5EF4-FFF2-40B4-BE49-F238E27FC236}">
                            <a16:creationId xmlns:a16="http://schemas.microsoft.com/office/drawing/2014/main" id="{5184B2D7-166A-47EC-9AFD-BACEA5124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511675"/>
                        <a:ext cx="2147888" cy="1431925"/>
                      </a:xfrm>
                      <a:prstGeom prst="rect">
                        <a:avLst/>
                      </a:prstGeom>
                      <a:solidFill>
                        <a:schemeClr val="tx1"/>
                      </a:solidFill>
                    </p:spPr>
                  </p:pic>
                </p:oleObj>
              </mc:Fallback>
            </mc:AlternateContent>
          </a:graphicData>
        </a:graphic>
      </p:graphicFrame>
      <p:sp>
        <p:nvSpPr>
          <p:cNvPr id="6" name="Footer Placeholder 5">
            <a:extLst>
              <a:ext uri="{FF2B5EF4-FFF2-40B4-BE49-F238E27FC236}">
                <a16:creationId xmlns:a16="http://schemas.microsoft.com/office/drawing/2014/main" id="{939C4CF8-C75F-496E-941B-610DCE2BCFF2}"/>
              </a:ext>
            </a:extLst>
          </p:cNvPr>
          <p:cNvSpPr>
            <a:spLocks noGrp="1"/>
          </p:cNvSpPr>
          <p:nvPr>
            <p:ph type="ftr" sz="quarter" idx="4294967295"/>
          </p:nvPr>
        </p:nvSpPr>
        <p:spPr>
          <a:xfrm>
            <a:off x="0" y="6248400"/>
            <a:ext cx="2540000" cy="457200"/>
          </a:xfrm>
        </p:spPr>
        <p:txBody>
          <a:bodyPr/>
          <a:lstStyle/>
          <a:p>
            <a:r>
              <a:rPr lang="en-US"/>
              <a:t>Psy188B UCLA</a:t>
            </a:r>
          </a:p>
        </p:txBody>
      </p:sp>
      <p:sp>
        <p:nvSpPr>
          <p:cNvPr id="5" name="Slide Number Placeholder 4">
            <a:extLst>
              <a:ext uri="{FF2B5EF4-FFF2-40B4-BE49-F238E27FC236}">
                <a16:creationId xmlns:a16="http://schemas.microsoft.com/office/drawing/2014/main" id="{B47FDE67-E37F-4D9B-9FFC-7CD0647AC71F}"/>
              </a:ext>
            </a:extLst>
          </p:cNvPr>
          <p:cNvSpPr>
            <a:spLocks noGrp="1"/>
          </p:cNvSpPr>
          <p:nvPr>
            <p:ph type="sldNum" sz="quarter" idx="4294967295"/>
          </p:nvPr>
        </p:nvSpPr>
        <p:spPr>
          <a:xfrm>
            <a:off x="8331200" y="6248400"/>
            <a:ext cx="38608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67640F-652A-439C-B30E-DB801CCDFEE7}"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09791F8-04EB-4EE8-9934-29180EB5E547}"/>
              </a:ext>
            </a:extLst>
          </p:cNvPr>
          <p:cNvSpPr>
            <a:spLocks noGrp="1" noChangeArrowheads="1"/>
          </p:cNvSpPr>
          <p:nvPr>
            <p:ph type="title"/>
          </p:nvPr>
        </p:nvSpPr>
        <p:spPr/>
        <p:txBody>
          <a:bodyPr/>
          <a:lstStyle/>
          <a:p>
            <a:r>
              <a:rPr lang="en-US" altLang="en-US"/>
              <a:t>Statistics AGAIN?</a:t>
            </a:r>
          </a:p>
        </p:txBody>
      </p:sp>
      <p:sp>
        <p:nvSpPr>
          <p:cNvPr id="35843" name="Rectangle 3">
            <a:extLst>
              <a:ext uri="{FF2B5EF4-FFF2-40B4-BE49-F238E27FC236}">
                <a16:creationId xmlns:a16="http://schemas.microsoft.com/office/drawing/2014/main" id="{CBCF7FF0-F139-4623-9E29-A010F4D96029}"/>
              </a:ext>
            </a:extLst>
          </p:cNvPr>
          <p:cNvSpPr>
            <a:spLocks noGrp="1" noChangeArrowheads="1"/>
          </p:cNvSpPr>
          <p:nvPr>
            <p:ph idx="1"/>
          </p:nvPr>
        </p:nvSpPr>
        <p:spPr/>
        <p:txBody>
          <a:bodyPr>
            <a:normAutofit fontScale="85000" lnSpcReduction="20000"/>
          </a:bodyPr>
          <a:lstStyle/>
          <a:p>
            <a:r>
              <a:rPr lang="en-US" altLang="en-US"/>
              <a:t>What do we want to do with statistics?</a:t>
            </a:r>
          </a:p>
          <a:p>
            <a:pPr lvl="1"/>
            <a:r>
              <a:rPr lang="en-US" altLang="en-US"/>
              <a:t>Organize and Describe patterns in data</a:t>
            </a:r>
          </a:p>
          <a:p>
            <a:pPr lvl="2"/>
            <a:r>
              <a:rPr lang="en-US" altLang="en-US"/>
              <a:t>Taking incomprehensible data and converting it to:</a:t>
            </a:r>
          </a:p>
          <a:p>
            <a:pPr lvl="3"/>
            <a:r>
              <a:rPr lang="en-US" altLang="en-US"/>
              <a:t>Tables that summarize the data</a:t>
            </a:r>
          </a:p>
          <a:p>
            <a:pPr lvl="3"/>
            <a:r>
              <a:rPr lang="en-US" altLang="en-US"/>
              <a:t>Graphs</a:t>
            </a:r>
          </a:p>
          <a:p>
            <a:pPr lvl="1"/>
            <a:r>
              <a:rPr lang="en-US" altLang="en-US"/>
              <a:t>Extract (i.e. INFER) meaning from data</a:t>
            </a:r>
          </a:p>
          <a:p>
            <a:pPr lvl="2"/>
            <a:r>
              <a:rPr lang="en-US" altLang="en-US"/>
              <a:t>Infer POPULATION values from SAMPLES</a:t>
            </a:r>
          </a:p>
          <a:p>
            <a:pPr lvl="2"/>
            <a:r>
              <a:rPr lang="en-US" altLang="en-US"/>
              <a:t>Hypothesis Testing – Groups</a:t>
            </a:r>
          </a:p>
          <a:p>
            <a:pPr lvl="2"/>
            <a:r>
              <a:rPr lang="en-US" altLang="en-US"/>
              <a:t>Hypothesis Testing – Relation/Prediction</a:t>
            </a:r>
          </a:p>
          <a:p>
            <a:pPr lvl="2"/>
            <a:endParaRPr lang="en-US" altLang="en-US"/>
          </a:p>
        </p:txBody>
      </p:sp>
      <p:sp>
        <p:nvSpPr>
          <p:cNvPr id="5" name="Footer Placeholder 4">
            <a:extLst>
              <a:ext uri="{FF2B5EF4-FFF2-40B4-BE49-F238E27FC236}">
                <a16:creationId xmlns:a16="http://schemas.microsoft.com/office/drawing/2014/main" id="{8EFC47D4-B7C3-469F-AF57-F28477F4D617}"/>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E8DE6CEC-31E6-400B-B996-F7DF295B5C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AE92D5-2D50-4F33-9733-C642C17A8A52}"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7A882C1-B672-4AE6-BDBB-97941B13BED8}"/>
              </a:ext>
            </a:extLst>
          </p:cNvPr>
          <p:cNvSpPr>
            <a:spLocks noGrp="1" noChangeArrowheads="1"/>
          </p:cNvSpPr>
          <p:nvPr>
            <p:ph type="title"/>
          </p:nvPr>
        </p:nvSpPr>
        <p:spPr/>
        <p:txBody>
          <a:bodyPr/>
          <a:lstStyle/>
          <a:p>
            <a:r>
              <a:rPr lang="en-US" altLang="en-US"/>
              <a:t>Percentiles and Percentile Ranks</a:t>
            </a:r>
          </a:p>
        </p:txBody>
      </p:sp>
      <p:sp>
        <p:nvSpPr>
          <p:cNvPr id="45059" name="Rectangle 3">
            <a:extLst>
              <a:ext uri="{FF2B5EF4-FFF2-40B4-BE49-F238E27FC236}">
                <a16:creationId xmlns:a16="http://schemas.microsoft.com/office/drawing/2014/main" id="{E58C3232-1463-4F1E-B2AD-824EED4A8FF8}"/>
              </a:ext>
            </a:extLst>
          </p:cNvPr>
          <p:cNvSpPr>
            <a:spLocks noGrp="1" noChangeArrowheads="1"/>
          </p:cNvSpPr>
          <p:nvPr>
            <p:ph idx="1"/>
          </p:nvPr>
        </p:nvSpPr>
        <p:spPr>
          <a:xfrm>
            <a:off x="3886200" y="1295400"/>
            <a:ext cx="8077194" cy="5139944"/>
          </a:xfrm>
        </p:spPr>
        <p:txBody>
          <a:bodyPr>
            <a:noAutofit/>
          </a:bodyPr>
          <a:lstStyle/>
          <a:p>
            <a:r>
              <a:rPr lang="en-US" altLang="en-US" sz="3200" dirty="0"/>
              <a:t>A percentile is the score at which a specified percentage of scores in a distribution fall below</a:t>
            </a:r>
          </a:p>
          <a:p>
            <a:pPr lvl="1"/>
            <a:r>
              <a:rPr lang="en-US" altLang="en-US" sz="2800" dirty="0"/>
              <a:t>To say a score 53 is in the 75th percentile is to say that 75% of all scores are less than 53 </a:t>
            </a:r>
          </a:p>
          <a:p>
            <a:r>
              <a:rPr lang="en-US" altLang="en-US" sz="3200" dirty="0"/>
              <a:t>The percentile rank of a score indicates the percentage of scores in the distribution that fall at or below that score.  </a:t>
            </a:r>
          </a:p>
          <a:p>
            <a:pPr lvl="1"/>
            <a:r>
              <a:rPr lang="en-US" altLang="en-US" sz="2800" dirty="0"/>
              <a:t>Thus, for example, to say that the percentile rank of 53 is 75, is to say that 75% of the scores on the exam are less than 53.</a:t>
            </a:r>
          </a:p>
        </p:txBody>
      </p:sp>
      <p:sp>
        <p:nvSpPr>
          <p:cNvPr id="6" name="Footer Placeholder 5">
            <a:extLst>
              <a:ext uri="{FF2B5EF4-FFF2-40B4-BE49-F238E27FC236}">
                <a16:creationId xmlns:a16="http://schemas.microsoft.com/office/drawing/2014/main" id="{B75EDB36-4D73-4C00-B4F0-08B8F3890EA0}"/>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0B11A3D0-9A4C-4E9A-AE6C-6BCA302BD1A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9372FA-E733-4C38-9EF9-1E25325225FF}" type="slidenum">
              <a:rPr lang="en-US" altLang="en-US"/>
              <a:pPr/>
              <a:t>20</a:t>
            </a:fld>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A2550B1-9386-4B0B-81E2-21C2C70EE0E0}"/>
              </a:ext>
            </a:extLst>
          </p:cNvPr>
          <p:cNvSpPr>
            <a:spLocks noGrp="1" noChangeArrowheads="1"/>
          </p:cNvSpPr>
          <p:nvPr>
            <p:ph type="title"/>
          </p:nvPr>
        </p:nvSpPr>
        <p:spPr/>
        <p:txBody>
          <a:bodyPr/>
          <a:lstStyle/>
          <a:p>
            <a:r>
              <a:rPr lang="en-US" altLang="en-US"/>
              <a:t>Percentile</a:t>
            </a:r>
          </a:p>
        </p:txBody>
      </p:sp>
      <p:sp>
        <p:nvSpPr>
          <p:cNvPr id="46083" name="Rectangle 3">
            <a:extLst>
              <a:ext uri="{FF2B5EF4-FFF2-40B4-BE49-F238E27FC236}">
                <a16:creationId xmlns:a16="http://schemas.microsoft.com/office/drawing/2014/main" id="{298EC8CE-0BAD-4FFB-8C2E-E70F73F07965}"/>
              </a:ext>
            </a:extLst>
          </p:cNvPr>
          <p:cNvSpPr>
            <a:spLocks noGrp="1" noChangeArrowheads="1"/>
          </p:cNvSpPr>
          <p:nvPr>
            <p:ph idx="1"/>
          </p:nvPr>
        </p:nvSpPr>
        <p:spPr>
          <a:xfrm>
            <a:off x="3048001" y="1295400"/>
            <a:ext cx="8915394" cy="4996546"/>
          </a:xfrm>
        </p:spPr>
        <p:txBody>
          <a:bodyPr>
            <a:normAutofit fontScale="92500" lnSpcReduction="20000"/>
          </a:bodyPr>
          <a:lstStyle/>
          <a:p>
            <a:r>
              <a:rPr lang="en-US" altLang="en-US" dirty="0"/>
              <a:t>Scores which divide distributions into specific proportions</a:t>
            </a:r>
          </a:p>
          <a:p>
            <a:pPr lvl="1"/>
            <a:r>
              <a:rPr lang="en-US" altLang="en-US" dirty="0"/>
              <a:t>Percentiles = hundredths</a:t>
            </a:r>
          </a:p>
          <a:p>
            <a:pPr marL="0" indent="0">
              <a:buNone/>
            </a:pPr>
            <a:r>
              <a:rPr lang="en-US" altLang="en-US" dirty="0"/>
              <a:t>		P1, P2, P3, … P97, P98, P99</a:t>
            </a:r>
          </a:p>
          <a:p>
            <a:pPr lvl="1"/>
            <a:r>
              <a:rPr lang="en-US" altLang="en-US" dirty="0"/>
              <a:t>Quartiles = quarters</a:t>
            </a:r>
          </a:p>
          <a:p>
            <a:pPr marL="128016" lvl="1" indent="0">
              <a:buNone/>
            </a:pPr>
            <a:r>
              <a:rPr lang="en-US" altLang="en-US" dirty="0"/>
              <a:t>		Q1, Q2, Q3</a:t>
            </a:r>
          </a:p>
          <a:p>
            <a:pPr lvl="1"/>
            <a:r>
              <a:rPr lang="en-US" altLang="en-US" dirty="0"/>
              <a:t>Deciles = tenths</a:t>
            </a:r>
          </a:p>
          <a:p>
            <a:pPr marL="128016" lvl="1" indent="0">
              <a:buNone/>
            </a:pPr>
            <a:r>
              <a:rPr lang="en-US" altLang="en-US" dirty="0"/>
              <a:t>		D1, D2, D3, D4, D5, D6, D7, D8, D9</a:t>
            </a:r>
          </a:p>
          <a:p>
            <a:r>
              <a:rPr lang="en-US" altLang="en-US" dirty="0"/>
              <a:t>Percentiles are the SCORES</a:t>
            </a:r>
          </a:p>
        </p:txBody>
      </p:sp>
      <p:sp>
        <p:nvSpPr>
          <p:cNvPr id="6" name="Footer Placeholder 5">
            <a:extLst>
              <a:ext uri="{FF2B5EF4-FFF2-40B4-BE49-F238E27FC236}">
                <a16:creationId xmlns:a16="http://schemas.microsoft.com/office/drawing/2014/main" id="{E0AA8592-BA96-41AD-B45C-846F37A01693}"/>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C0E2790E-1C4A-48E2-BCDB-B81297A321D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8BE11F-4A75-4BCB-9D81-EC3A9D56DECE}" type="slidenum">
              <a:rPr lang="en-US" altLang="en-US"/>
              <a:pPr/>
              <a:t>21</a:t>
            </a:fld>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C5ED8333-0A6C-49B9-91B0-AEFCB4506DC7}"/>
              </a:ext>
            </a:extLst>
          </p:cNvPr>
          <p:cNvSpPr>
            <a:spLocks noGrp="1" noChangeArrowheads="1"/>
          </p:cNvSpPr>
          <p:nvPr>
            <p:ph type="title"/>
          </p:nvPr>
        </p:nvSpPr>
        <p:spPr/>
        <p:txBody>
          <a:bodyPr/>
          <a:lstStyle/>
          <a:p>
            <a:r>
              <a:rPr lang="en-US" altLang="en-US"/>
              <a:t>Percentile Rank</a:t>
            </a:r>
          </a:p>
        </p:txBody>
      </p:sp>
      <p:sp>
        <p:nvSpPr>
          <p:cNvPr id="10244" name="Rectangle 3">
            <a:extLst>
              <a:ext uri="{FF2B5EF4-FFF2-40B4-BE49-F238E27FC236}">
                <a16:creationId xmlns:a16="http://schemas.microsoft.com/office/drawing/2014/main" id="{219123E7-39C8-4078-B26B-454E2F1D1B31}"/>
              </a:ext>
            </a:extLst>
          </p:cNvPr>
          <p:cNvSpPr>
            <a:spLocks noGrp="1" noChangeArrowheads="1"/>
          </p:cNvSpPr>
          <p:nvPr>
            <p:ph idx="1"/>
          </p:nvPr>
        </p:nvSpPr>
        <p:spPr/>
        <p:txBody>
          <a:bodyPr/>
          <a:lstStyle/>
          <a:p>
            <a:r>
              <a:rPr lang="en-US" altLang="en-US"/>
              <a:t>What percent of the scores fall below a particular score?</a:t>
            </a:r>
          </a:p>
          <a:p>
            <a:endParaRPr lang="en-US" altLang="en-US"/>
          </a:p>
          <a:p>
            <a:endParaRPr lang="en-US" altLang="en-US"/>
          </a:p>
          <a:p>
            <a:r>
              <a:rPr lang="en-US" altLang="en-US"/>
              <a:t>Percentile Ranks are the Ranks not the scores</a:t>
            </a:r>
          </a:p>
        </p:txBody>
      </p:sp>
      <p:sp>
        <p:nvSpPr>
          <p:cNvPr id="7" name="Footer Placeholder 6">
            <a:extLst>
              <a:ext uri="{FF2B5EF4-FFF2-40B4-BE49-F238E27FC236}">
                <a16:creationId xmlns:a16="http://schemas.microsoft.com/office/drawing/2014/main" id="{FE327E3E-9639-48B7-8A40-F0EE0BEBB44F}"/>
              </a:ext>
            </a:extLst>
          </p:cNvPr>
          <p:cNvSpPr>
            <a:spLocks noGrp="1"/>
          </p:cNvSpPr>
          <p:nvPr>
            <p:ph type="ftr" sz="quarter" idx="11"/>
          </p:nvPr>
        </p:nvSpPr>
        <p:spPr/>
        <p:txBody>
          <a:bodyPr/>
          <a:lstStyle/>
          <a:p>
            <a:r>
              <a:rPr lang="en-US"/>
              <a:t>Psy188B UCLA</a:t>
            </a:r>
          </a:p>
        </p:txBody>
      </p:sp>
      <p:sp>
        <p:nvSpPr>
          <p:cNvPr id="6" name="Slide Number Placeholder 5">
            <a:extLst>
              <a:ext uri="{FF2B5EF4-FFF2-40B4-BE49-F238E27FC236}">
                <a16:creationId xmlns:a16="http://schemas.microsoft.com/office/drawing/2014/main" id="{BB61FE03-D620-4792-82B5-2326465CB75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B9319B-C838-4B77-AF0A-DDF772A5926E}" type="slidenum">
              <a:rPr lang="en-US" altLang="en-US"/>
              <a:pPr/>
              <a:t>22</a:t>
            </a:fld>
            <a:endParaRPr lang="en-US" altLang="en-US"/>
          </a:p>
        </p:txBody>
      </p:sp>
      <p:graphicFrame>
        <p:nvGraphicFramePr>
          <p:cNvPr id="10242" name="Object 2">
            <a:extLst>
              <a:ext uri="{FF2B5EF4-FFF2-40B4-BE49-F238E27FC236}">
                <a16:creationId xmlns:a16="http://schemas.microsoft.com/office/drawing/2014/main" id="{1AFABFF9-70D9-4A07-AC2A-971DEC115291}"/>
              </a:ext>
            </a:extLst>
          </p:cNvPr>
          <p:cNvGraphicFramePr>
            <a:graphicFrameLocks noChangeAspect="1"/>
          </p:cNvGraphicFramePr>
          <p:nvPr>
            <p:extLst>
              <p:ext uri="{D42A27DB-BD31-4B8C-83A1-F6EECF244321}">
                <p14:modId xmlns:p14="http://schemas.microsoft.com/office/powerpoint/2010/main" val="2312509349"/>
              </p:ext>
            </p:extLst>
          </p:nvPr>
        </p:nvGraphicFramePr>
        <p:xfrm>
          <a:off x="5943600" y="2829718"/>
          <a:ext cx="4333875" cy="1198563"/>
        </p:xfrm>
        <a:graphic>
          <a:graphicData uri="http://schemas.openxmlformats.org/presentationml/2006/ole">
            <mc:AlternateContent xmlns:mc="http://schemas.openxmlformats.org/markup-compatibility/2006">
              <mc:Choice xmlns:v="urn:schemas-microsoft-com:vml" Requires="v">
                <p:oleObj spid="_x0000_s48133" name="Equation" r:id="rId3" imgW="1422360" imgH="393480" progId="Equation.DSMT4">
                  <p:embed/>
                </p:oleObj>
              </mc:Choice>
              <mc:Fallback>
                <p:oleObj name="Equation" r:id="rId3" imgW="1422360" imgH="393480" progId="Equation.DSMT4">
                  <p:embed/>
                  <p:pic>
                    <p:nvPicPr>
                      <p:cNvPr id="10242" name="Object 2">
                        <a:extLst>
                          <a:ext uri="{FF2B5EF4-FFF2-40B4-BE49-F238E27FC236}">
                            <a16:creationId xmlns:a16="http://schemas.microsoft.com/office/drawing/2014/main" id="{1AFABFF9-70D9-4A07-AC2A-971DEC115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29718"/>
                        <a:ext cx="4333875" cy="1198563"/>
                      </a:xfrm>
                      <a:prstGeom prst="rect">
                        <a:avLst/>
                      </a:prstGeom>
                      <a:solidFill>
                        <a:schemeClr val="tx1"/>
                      </a:solidFill>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674ADD40-25F8-4C30-878A-D8960644F267}"/>
              </a:ext>
            </a:extLst>
          </p:cNvPr>
          <p:cNvSpPr>
            <a:spLocks noGrp="1" noChangeArrowheads="1"/>
          </p:cNvSpPr>
          <p:nvPr>
            <p:ph type="title"/>
          </p:nvPr>
        </p:nvSpPr>
        <p:spPr/>
        <p:txBody>
          <a:bodyPr>
            <a:normAutofit fontScale="90000"/>
          </a:bodyPr>
          <a:lstStyle/>
          <a:p>
            <a:r>
              <a:rPr lang="en-US" altLang="en-US"/>
              <a:t>Example: Percentile Rank</a:t>
            </a:r>
          </a:p>
        </p:txBody>
      </p:sp>
      <p:sp>
        <p:nvSpPr>
          <p:cNvPr id="11269" name="Rectangle 3">
            <a:extLst>
              <a:ext uri="{FF2B5EF4-FFF2-40B4-BE49-F238E27FC236}">
                <a16:creationId xmlns:a16="http://schemas.microsoft.com/office/drawing/2014/main" id="{4F424443-2821-47FC-A28B-A8762F11F38F}"/>
              </a:ext>
            </a:extLst>
          </p:cNvPr>
          <p:cNvSpPr>
            <a:spLocks noGrp="1" noChangeArrowheads="1"/>
          </p:cNvSpPr>
          <p:nvPr>
            <p:ph type="body" sz="half" idx="1"/>
          </p:nvPr>
        </p:nvSpPr>
        <p:spPr>
          <a:xfrm>
            <a:off x="1041400" y="1295400"/>
            <a:ext cx="7874000" cy="4876800"/>
          </a:xfrm>
        </p:spPr>
        <p:txBody>
          <a:bodyPr>
            <a:normAutofit/>
          </a:bodyPr>
          <a:lstStyle/>
          <a:p>
            <a:r>
              <a:rPr lang="en-US" altLang="en-US" dirty="0"/>
              <a:t>Ranking no ties – just number them</a:t>
            </a:r>
          </a:p>
          <a:p>
            <a:endParaRPr lang="en-US" altLang="en-US" dirty="0"/>
          </a:p>
          <a:p>
            <a:endParaRPr lang="en-US" altLang="en-US" dirty="0"/>
          </a:p>
          <a:p>
            <a:endParaRPr lang="en-US" altLang="en-US" dirty="0"/>
          </a:p>
          <a:p>
            <a:r>
              <a:rPr lang="en-US" altLang="en-US" dirty="0"/>
              <a:t>Ranking with ties - assign midpoint to ties</a:t>
            </a:r>
          </a:p>
          <a:p>
            <a:r>
              <a:rPr lang="en-US" altLang="en-US" dirty="0"/>
              <a:t>	</a:t>
            </a:r>
          </a:p>
        </p:txBody>
      </p:sp>
      <p:graphicFrame>
        <p:nvGraphicFramePr>
          <p:cNvPr id="11266" name="Object 2">
            <a:extLst>
              <a:ext uri="{FF2B5EF4-FFF2-40B4-BE49-F238E27FC236}">
                <a16:creationId xmlns:a16="http://schemas.microsoft.com/office/drawing/2014/main" id="{4359DCBD-F1B4-4E10-A3C2-EA174547CAF1}"/>
              </a:ext>
            </a:extLst>
          </p:cNvPr>
          <p:cNvGraphicFramePr>
            <a:graphicFrameLocks noGrp="1" noChangeAspect="1"/>
          </p:cNvGraphicFramePr>
          <p:nvPr>
            <p:ph sz="half" idx="2"/>
            <p:extLst>
              <p:ext uri="{D42A27DB-BD31-4B8C-83A1-F6EECF244321}">
                <p14:modId xmlns:p14="http://schemas.microsoft.com/office/powerpoint/2010/main" val="324784667"/>
              </p:ext>
            </p:extLst>
          </p:nvPr>
        </p:nvGraphicFramePr>
        <p:xfrm>
          <a:off x="1219200" y="2057401"/>
          <a:ext cx="7162800" cy="735570"/>
        </p:xfrm>
        <a:graphic>
          <a:graphicData uri="http://schemas.openxmlformats.org/presentationml/2006/ole">
            <mc:AlternateContent xmlns:mc="http://schemas.openxmlformats.org/markup-compatibility/2006">
              <mc:Choice xmlns:v="urn:schemas-microsoft-com:vml" Requires="v">
                <p:oleObj spid="_x0000_s49162" name="Worksheet" r:id="rId3" imgW="4421036" imgH="454208" progId="Excel.Sheet.8">
                  <p:embed/>
                </p:oleObj>
              </mc:Choice>
              <mc:Fallback>
                <p:oleObj name="Worksheet" r:id="rId3" imgW="4421036" imgH="454208" progId="Excel.Sheet.8">
                  <p:embed/>
                  <p:pic>
                    <p:nvPicPr>
                      <p:cNvPr id="11266" name="Object 2">
                        <a:extLst>
                          <a:ext uri="{FF2B5EF4-FFF2-40B4-BE49-F238E27FC236}">
                            <a16:creationId xmlns:a16="http://schemas.microsoft.com/office/drawing/2014/main" id="{4359DCBD-F1B4-4E10-A3C2-EA174547C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1"/>
                        <a:ext cx="7162800" cy="735570"/>
                      </a:xfrm>
                      <a:prstGeom prst="rect">
                        <a:avLst/>
                      </a:prstGeom>
                      <a:solidFill>
                        <a:schemeClr val="tx1"/>
                      </a:solidFill>
                    </p:spPr>
                  </p:pic>
                </p:oleObj>
              </mc:Fallback>
            </mc:AlternateContent>
          </a:graphicData>
        </a:graphic>
      </p:graphicFrame>
      <p:sp>
        <p:nvSpPr>
          <p:cNvPr id="8" name="Footer Placeholder 7">
            <a:extLst>
              <a:ext uri="{FF2B5EF4-FFF2-40B4-BE49-F238E27FC236}">
                <a16:creationId xmlns:a16="http://schemas.microsoft.com/office/drawing/2014/main" id="{0B61982E-CD43-4F8D-9975-F987FB551C7F}"/>
              </a:ext>
            </a:extLst>
          </p:cNvPr>
          <p:cNvSpPr>
            <a:spLocks noGrp="1"/>
          </p:cNvSpPr>
          <p:nvPr>
            <p:ph type="ftr" sz="quarter" idx="11"/>
          </p:nvPr>
        </p:nvSpPr>
        <p:spPr>
          <a:xfrm>
            <a:off x="762000" y="6248400"/>
            <a:ext cx="3860800" cy="457200"/>
          </a:xfrm>
        </p:spPr>
        <p:txBody>
          <a:bodyPr/>
          <a:lstStyle/>
          <a:p>
            <a:r>
              <a:rPr lang="en-US"/>
              <a:t>Psy188B UCLA</a:t>
            </a:r>
          </a:p>
        </p:txBody>
      </p:sp>
      <p:sp>
        <p:nvSpPr>
          <p:cNvPr id="7" name="Slide Number Placeholder 7">
            <a:extLst>
              <a:ext uri="{FF2B5EF4-FFF2-40B4-BE49-F238E27FC236}">
                <a16:creationId xmlns:a16="http://schemas.microsoft.com/office/drawing/2014/main" id="{9BCDA732-111E-4739-9F45-19DC6D23B938}"/>
              </a:ext>
            </a:extLst>
          </p:cNvPr>
          <p:cNvSpPr>
            <a:spLocks noGrp="1"/>
          </p:cNvSpPr>
          <p:nvPr>
            <p:ph type="sldNum" sz="quarter" idx="12"/>
          </p:nvPr>
        </p:nvSpPr>
        <p:spPr>
          <a:xfrm>
            <a:off x="152400" y="6248400"/>
            <a:ext cx="25400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FD3181-44CC-4586-B153-80D5F15D87A9}" type="slidenum">
              <a:rPr lang="en-US" altLang="en-US"/>
              <a:pPr/>
              <a:t>23</a:t>
            </a:fld>
            <a:endParaRPr lang="en-US" altLang="en-US"/>
          </a:p>
        </p:txBody>
      </p:sp>
      <p:graphicFrame>
        <p:nvGraphicFramePr>
          <p:cNvPr id="11267" name="Object 3">
            <a:extLst>
              <a:ext uri="{FF2B5EF4-FFF2-40B4-BE49-F238E27FC236}">
                <a16:creationId xmlns:a16="http://schemas.microsoft.com/office/drawing/2014/main" id="{FA1E3DFE-348D-4529-9D25-3932B80E7E5F}"/>
              </a:ext>
            </a:extLst>
          </p:cNvPr>
          <p:cNvGraphicFramePr>
            <a:graphicFrameLocks noChangeAspect="1"/>
          </p:cNvGraphicFramePr>
          <p:nvPr>
            <p:ph sz="quarter" idx="4294967295"/>
            <p:extLst>
              <p:ext uri="{D42A27DB-BD31-4B8C-83A1-F6EECF244321}">
                <p14:modId xmlns:p14="http://schemas.microsoft.com/office/powerpoint/2010/main" val="2076486011"/>
              </p:ext>
            </p:extLst>
          </p:nvPr>
        </p:nvGraphicFramePr>
        <p:xfrm>
          <a:off x="1295400" y="4854367"/>
          <a:ext cx="7086600" cy="727483"/>
        </p:xfrm>
        <a:graphic>
          <a:graphicData uri="http://schemas.openxmlformats.org/presentationml/2006/ole">
            <mc:AlternateContent xmlns:mc="http://schemas.openxmlformats.org/markup-compatibility/2006">
              <mc:Choice xmlns:v="urn:schemas-microsoft-com:vml" Requires="v">
                <p:oleObj spid="_x0000_s49163" name="Worksheet" r:id="rId5" imgW="4421036" imgH="454208" progId="Excel.Sheet.8">
                  <p:embed/>
                </p:oleObj>
              </mc:Choice>
              <mc:Fallback>
                <p:oleObj name="Worksheet" r:id="rId5" imgW="4421036" imgH="454208" progId="Excel.Sheet.8">
                  <p:embed/>
                  <p:pic>
                    <p:nvPicPr>
                      <p:cNvPr id="11267" name="Object 3">
                        <a:extLst>
                          <a:ext uri="{FF2B5EF4-FFF2-40B4-BE49-F238E27FC236}">
                            <a16:creationId xmlns:a16="http://schemas.microsoft.com/office/drawing/2014/main" id="{FA1E3DFE-348D-4529-9D25-3932B80E7E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854367"/>
                        <a:ext cx="7086600" cy="727483"/>
                      </a:xfrm>
                      <a:prstGeom prst="rect">
                        <a:avLst/>
                      </a:prstGeom>
                      <a:solidFill>
                        <a:schemeClr val="tx1"/>
                      </a:solidFill>
                      <a:ln>
                        <a:noFill/>
                      </a:ln>
                      <a:effec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2290" name="Object 2">
            <a:extLst>
              <a:ext uri="{FF2B5EF4-FFF2-40B4-BE49-F238E27FC236}">
                <a16:creationId xmlns:a16="http://schemas.microsoft.com/office/drawing/2014/main" id="{A501A1AC-85C7-44C6-AE18-8E433B2FC52E}"/>
              </a:ext>
            </a:extLst>
          </p:cNvPr>
          <p:cNvGraphicFramePr>
            <a:graphicFrameLocks noChangeAspect="1"/>
          </p:cNvGraphicFramePr>
          <p:nvPr>
            <p:extLst>
              <p:ext uri="{D42A27DB-BD31-4B8C-83A1-F6EECF244321}">
                <p14:modId xmlns:p14="http://schemas.microsoft.com/office/powerpoint/2010/main" val="1362400319"/>
              </p:ext>
            </p:extLst>
          </p:nvPr>
        </p:nvGraphicFramePr>
        <p:xfrm>
          <a:off x="158750" y="186620"/>
          <a:ext cx="4648200" cy="5859258"/>
        </p:xfrm>
        <a:graphic>
          <a:graphicData uri="http://schemas.openxmlformats.org/presentationml/2006/ole">
            <mc:AlternateContent xmlns:mc="http://schemas.openxmlformats.org/markup-compatibility/2006">
              <mc:Choice xmlns:v="urn:schemas-microsoft-com:vml" Requires="v">
                <p:oleObj spid="_x0000_s50186" name="Document" r:id="rId3" imgW="5625004" imgH="4965825" progId="Word.Document.8">
                  <p:embed/>
                </p:oleObj>
              </mc:Choice>
              <mc:Fallback>
                <p:oleObj name="Document" r:id="rId3" imgW="5625004" imgH="4965825" progId="Word.Document.8">
                  <p:embed/>
                  <p:pic>
                    <p:nvPicPr>
                      <p:cNvPr id="12290" name="Object 2">
                        <a:extLst>
                          <a:ext uri="{FF2B5EF4-FFF2-40B4-BE49-F238E27FC236}">
                            <a16:creationId xmlns:a16="http://schemas.microsoft.com/office/drawing/2014/main" id="{A501A1AC-85C7-44C6-AE18-8E433B2FC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8419"/>
                      <a:stretch>
                        <a:fillRect/>
                      </a:stretch>
                    </p:blipFill>
                    <p:spPr bwMode="auto">
                      <a:xfrm>
                        <a:off x="158750" y="186620"/>
                        <a:ext cx="4648200" cy="5859258"/>
                      </a:xfrm>
                      <a:prstGeom prst="rect">
                        <a:avLst/>
                      </a:prstGeom>
                      <a:solidFill>
                        <a:schemeClr val="tx1"/>
                      </a:solidFill>
                      <a:ln>
                        <a:noFill/>
                      </a:ln>
                      <a:effectLst/>
                    </p:spPr>
                  </p:pic>
                </p:oleObj>
              </mc:Fallback>
            </mc:AlternateContent>
          </a:graphicData>
        </a:graphic>
      </p:graphicFrame>
      <p:sp>
        <p:nvSpPr>
          <p:cNvPr id="221166" name="Rectangle 1006">
            <a:extLst>
              <a:ext uri="{FF2B5EF4-FFF2-40B4-BE49-F238E27FC236}">
                <a16:creationId xmlns:a16="http://schemas.microsoft.com/office/drawing/2014/main" id="{D6FC8042-A5B6-4743-BA34-7061333FE3A6}"/>
              </a:ext>
            </a:extLst>
          </p:cNvPr>
          <p:cNvSpPr>
            <a:spLocks noGrp="1" noChangeArrowheads="1"/>
          </p:cNvSpPr>
          <p:nvPr>
            <p:ph type="body" sz="half" idx="1"/>
          </p:nvPr>
        </p:nvSpPr>
        <p:spPr>
          <a:xfrm>
            <a:off x="5029200" y="677849"/>
            <a:ext cx="5359400" cy="4876800"/>
          </a:xfrm>
        </p:spPr>
        <p:txBody>
          <a:bodyPr/>
          <a:lstStyle/>
          <a:p>
            <a:r>
              <a:rPr lang="en-US" dirty="0"/>
              <a:t>Steps to Calculating Percentile Ranks</a:t>
            </a:r>
          </a:p>
          <a:p>
            <a:endParaRPr lang="en-US" dirty="0"/>
          </a:p>
          <a:p>
            <a:r>
              <a:rPr lang="en-US" dirty="0"/>
              <a:t>Example:</a:t>
            </a:r>
          </a:p>
        </p:txBody>
      </p:sp>
      <p:graphicFrame>
        <p:nvGraphicFramePr>
          <p:cNvPr id="12291" name="Object 3">
            <a:extLst>
              <a:ext uri="{FF2B5EF4-FFF2-40B4-BE49-F238E27FC236}">
                <a16:creationId xmlns:a16="http://schemas.microsoft.com/office/drawing/2014/main" id="{DCE9254E-FF44-4409-8893-5C54D2C7CBAC}"/>
              </a:ext>
            </a:extLst>
          </p:cNvPr>
          <p:cNvGraphicFramePr>
            <a:graphicFrameLocks noChangeAspect="1"/>
          </p:cNvGraphicFramePr>
          <p:nvPr>
            <p:ph sz="half" idx="2"/>
            <p:extLst>
              <p:ext uri="{D42A27DB-BD31-4B8C-83A1-F6EECF244321}">
                <p14:modId xmlns:p14="http://schemas.microsoft.com/office/powerpoint/2010/main" val="4172590144"/>
              </p:ext>
            </p:extLst>
          </p:nvPr>
        </p:nvGraphicFramePr>
        <p:xfrm>
          <a:off x="5181600" y="3116249"/>
          <a:ext cx="3839766" cy="1905000"/>
        </p:xfrm>
        <a:graphic>
          <a:graphicData uri="http://schemas.openxmlformats.org/presentationml/2006/ole">
            <mc:AlternateContent xmlns:mc="http://schemas.openxmlformats.org/markup-compatibility/2006">
              <mc:Choice xmlns:v="urn:schemas-microsoft-com:vml" Requires="v">
                <p:oleObj spid="_x0000_s50187" name="Equation" r:id="rId5" imgW="1638000" imgH="812520" progId="Equation.DSMT4">
                  <p:embed/>
                </p:oleObj>
              </mc:Choice>
              <mc:Fallback>
                <p:oleObj name="Equation" r:id="rId5" imgW="1638000" imgH="812520" progId="Equation.DSMT4">
                  <p:embed/>
                  <p:pic>
                    <p:nvPicPr>
                      <p:cNvPr id="12291" name="Object 3">
                        <a:extLst>
                          <a:ext uri="{FF2B5EF4-FFF2-40B4-BE49-F238E27FC236}">
                            <a16:creationId xmlns:a16="http://schemas.microsoft.com/office/drawing/2014/main" id="{DCE9254E-FF44-4409-8893-5C54D2C7CB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116249"/>
                        <a:ext cx="3839766" cy="1905000"/>
                      </a:xfrm>
                      <a:prstGeom prst="rect">
                        <a:avLst/>
                      </a:prstGeom>
                      <a:solidFill>
                        <a:schemeClr val="tx1"/>
                      </a:solidFill>
                    </p:spPr>
                  </p:pic>
                </p:oleObj>
              </mc:Fallback>
            </mc:AlternateContent>
          </a:graphicData>
        </a:graphic>
      </p:graphicFrame>
      <p:sp>
        <p:nvSpPr>
          <p:cNvPr id="6" name="Footer Placeholder 5">
            <a:extLst>
              <a:ext uri="{FF2B5EF4-FFF2-40B4-BE49-F238E27FC236}">
                <a16:creationId xmlns:a16="http://schemas.microsoft.com/office/drawing/2014/main" id="{A70EAE8E-DE02-4BE8-9295-A109DE18C523}"/>
              </a:ext>
            </a:extLst>
          </p:cNvPr>
          <p:cNvSpPr>
            <a:spLocks noGrp="1"/>
          </p:cNvSpPr>
          <p:nvPr>
            <p:ph type="ftr" sz="quarter" idx="4294967295"/>
          </p:nvPr>
        </p:nvSpPr>
        <p:spPr>
          <a:xfrm>
            <a:off x="1422400" y="6248400"/>
            <a:ext cx="2540000" cy="457200"/>
          </a:xfrm>
        </p:spPr>
        <p:txBody>
          <a:bodyPr/>
          <a:lstStyle/>
          <a:p>
            <a:r>
              <a:rPr lang="en-US"/>
              <a:t>Psy188B UCLA</a:t>
            </a:r>
          </a:p>
        </p:txBody>
      </p:sp>
      <p:sp>
        <p:nvSpPr>
          <p:cNvPr id="5" name="Slide Number Placeholder 4">
            <a:extLst>
              <a:ext uri="{FF2B5EF4-FFF2-40B4-BE49-F238E27FC236}">
                <a16:creationId xmlns:a16="http://schemas.microsoft.com/office/drawing/2014/main" id="{E75C9CB4-970C-4A4A-8A58-A20EBD9A958A}"/>
              </a:ext>
            </a:extLst>
          </p:cNvPr>
          <p:cNvSpPr>
            <a:spLocks noGrp="1"/>
          </p:cNvSpPr>
          <p:nvPr>
            <p:ph type="sldNum" sz="quarter" idx="11"/>
          </p:nvPr>
        </p:nvSpPr>
        <p:spPr>
          <a:xfrm>
            <a:off x="158750" y="6214180"/>
            <a:ext cx="13970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2E82F0-3D18-456B-A74A-3D706733D925}" type="slidenum">
              <a:rPr lang="en-US" altLang="en-US"/>
              <a:pPr/>
              <a:t>24</a:t>
            </a:fld>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4FC6901F-1827-4AE2-B294-1FDF03C76759}"/>
              </a:ext>
            </a:extLst>
          </p:cNvPr>
          <p:cNvSpPr>
            <a:spLocks noGrp="1" noChangeArrowheads="1"/>
          </p:cNvSpPr>
          <p:nvPr>
            <p:ph type="title"/>
          </p:nvPr>
        </p:nvSpPr>
        <p:spPr/>
        <p:txBody>
          <a:bodyPr/>
          <a:lstStyle/>
          <a:p>
            <a:r>
              <a:rPr lang="en-US" altLang="en-US"/>
              <a:t>Percentile</a:t>
            </a:r>
          </a:p>
        </p:txBody>
      </p:sp>
      <p:sp>
        <p:nvSpPr>
          <p:cNvPr id="13318" name="Rectangle 3">
            <a:extLst>
              <a:ext uri="{FF2B5EF4-FFF2-40B4-BE49-F238E27FC236}">
                <a16:creationId xmlns:a16="http://schemas.microsoft.com/office/drawing/2014/main" id="{7CE56586-D677-4EEF-84F1-7171E46CA7B5}"/>
              </a:ext>
            </a:extLst>
          </p:cNvPr>
          <p:cNvSpPr>
            <a:spLocks noGrp="1" noChangeArrowheads="1"/>
          </p:cNvSpPr>
          <p:nvPr>
            <p:ph idx="1"/>
          </p:nvPr>
        </p:nvSpPr>
        <p:spPr>
          <a:xfrm>
            <a:off x="3733800" y="2438400"/>
            <a:ext cx="8229594" cy="3853546"/>
          </a:xfrm>
        </p:spPr>
        <p:txBody>
          <a:bodyPr>
            <a:normAutofit lnSpcReduction="10000"/>
          </a:bodyPr>
          <a:lstStyle/>
          <a:p>
            <a:pPr>
              <a:lnSpc>
                <a:spcPct val="90000"/>
              </a:lnSpc>
            </a:pPr>
            <a:r>
              <a:rPr lang="en-US" altLang="en-US" sz="2800" dirty="0"/>
              <a:t>Where X</a:t>
            </a:r>
            <a:r>
              <a:rPr lang="en-US" altLang="en-US" sz="2800" baseline="-25000" dirty="0"/>
              <a:t>P</a:t>
            </a:r>
            <a:r>
              <a:rPr lang="en-US" altLang="en-US" sz="2800" dirty="0"/>
              <a:t> is the score at the desired percentile, p is the desired percentile (a number between 0 and 1) and n is the number of scores)</a:t>
            </a:r>
          </a:p>
          <a:p>
            <a:pPr>
              <a:lnSpc>
                <a:spcPct val="90000"/>
              </a:lnSpc>
            </a:pPr>
            <a:r>
              <a:rPr lang="en-US" altLang="en-US" sz="2800" dirty="0"/>
              <a:t>If the number is an integer, than the desired percentile is that number</a:t>
            </a:r>
          </a:p>
          <a:p>
            <a:pPr>
              <a:lnSpc>
                <a:spcPct val="90000"/>
              </a:lnSpc>
            </a:pPr>
            <a:r>
              <a:rPr lang="en-US" altLang="en-US" sz="2800" dirty="0"/>
              <a:t>If the number is not an integer than you can either round or interpolate; for this class we’ll just round (round up when p is below .50 and down when p is above .50)</a:t>
            </a:r>
          </a:p>
        </p:txBody>
      </p:sp>
      <p:sp>
        <p:nvSpPr>
          <p:cNvPr id="7" name="Footer Placeholder 6">
            <a:extLst>
              <a:ext uri="{FF2B5EF4-FFF2-40B4-BE49-F238E27FC236}">
                <a16:creationId xmlns:a16="http://schemas.microsoft.com/office/drawing/2014/main" id="{D81FEC47-D01F-43BE-BAA2-21FBEDE8705F}"/>
              </a:ext>
            </a:extLst>
          </p:cNvPr>
          <p:cNvSpPr>
            <a:spLocks noGrp="1"/>
          </p:cNvSpPr>
          <p:nvPr>
            <p:ph type="ftr" sz="quarter" idx="11"/>
          </p:nvPr>
        </p:nvSpPr>
        <p:spPr/>
        <p:txBody>
          <a:bodyPr/>
          <a:lstStyle/>
          <a:p>
            <a:r>
              <a:rPr lang="en-US"/>
              <a:t>Psy188B UCLA</a:t>
            </a:r>
          </a:p>
        </p:txBody>
      </p:sp>
      <p:sp>
        <p:nvSpPr>
          <p:cNvPr id="6" name="Slide Number Placeholder 3">
            <a:extLst>
              <a:ext uri="{FF2B5EF4-FFF2-40B4-BE49-F238E27FC236}">
                <a16:creationId xmlns:a16="http://schemas.microsoft.com/office/drawing/2014/main" id="{111BAF50-6B4C-4D9E-8AA7-6F9DF770D6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BF4263-F787-4B23-A290-769FFB45A5E0}" type="slidenum">
              <a:rPr lang="en-US" altLang="en-US"/>
              <a:pPr/>
              <a:t>25</a:t>
            </a:fld>
            <a:endParaRPr lang="en-US" altLang="en-US"/>
          </a:p>
        </p:txBody>
      </p:sp>
      <p:graphicFrame>
        <p:nvGraphicFramePr>
          <p:cNvPr id="13314" name="Object 2">
            <a:extLst>
              <a:ext uri="{FF2B5EF4-FFF2-40B4-BE49-F238E27FC236}">
                <a16:creationId xmlns:a16="http://schemas.microsoft.com/office/drawing/2014/main" id="{D24CFAB1-44D0-44B9-8289-15D7F65D395E}"/>
              </a:ext>
            </a:extLst>
          </p:cNvPr>
          <p:cNvGraphicFramePr>
            <a:graphicFrameLocks noChangeAspect="1"/>
          </p:cNvGraphicFramePr>
          <p:nvPr>
            <p:extLst>
              <p:ext uri="{D42A27DB-BD31-4B8C-83A1-F6EECF244321}">
                <p14:modId xmlns:p14="http://schemas.microsoft.com/office/powerpoint/2010/main" val="3189143666"/>
              </p:ext>
            </p:extLst>
          </p:nvPr>
        </p:nvGraphicFramePr>
        <p:xfrm>
          <a:off x="3809997" y="1217168"/>
          <a:ext cx="4495800" cy="1066800"/>
        </p:xfrm>
        <a:graphic>
          <a:graphicData uri="http://schemas.openxmlformats.org/presentationml/2006/ole">
            <mc:AlternateContent xmlns:mc="http://schemas.openxmlformats.org/markup-compatibility/2006">
              <mc:Choice xmlns:v="urn:schemas-microsoft-com:vml" Requires="v">
                <p:oleObj spid="_x0000_s51206" name="Equation" r:id="rId3" imgW="965160" imgH="228600" progId="Equation.DSMT4">
                  <p:embed/>
                </p:oleObj>
              </mc:Choice>
              <mc:Fallback>
                <p:oleObj name="Equation" r:id="rId3" imgW="965160" imgH="228600" progId="Equation.DSMT4">
                  <p:embed/>
                  <p:pic>
                    <p:nvPicPr>
                      <p:cNvPr id="13314" name="Object 2">
                        <a:extLst>
                          <a:ext uri="{FF2B5EF4-FFF2-40B4-BE49-F238E27FC236}">
                            <a16:creationId xmlns:a16="http://schemas.microsoft.com/office/drawing/2014/main" id="{D24CFAB1-44D0-44B9-8289-15D7F65D3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7" y="1217168"/>
                        <a:ext cx="4495800" cy="1066800"/>
                      </a:xfrm>
                      <a:prstGeom prst="rect">
                        <a:avLst/>
                      </a:prstGeom>
                      <a:solidFill>
                        <a:schemeClr val="tx1"/>
                      </a:solidFill>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ABB066C4-E46E-4977-A8C9-E90E0F3B53F2}"/>
              </a:ext>
            </a:extLst>
          </p:cNvPr>
          <p:cNvSpPr>
            <a:spLocks noGrp="1" noChangeArrowheads="1"/>
          </p:cNvSpPr>
          <p:nvPr>
            <p:ph type="title"/>
          </p:nvPr>
        </p:nvSpPr>
        <p:spPr/>
        <p:txBody>
          <a:bodyPr/>
          <a:lstStyle/>
          <a:p>
            <a:r>
              <a:rPr lang="en-US" altLang="en-US"/>
              <a:t>Percentile</a:t>
            </a:r>
          </a:p>
        </p:txBody>
      </p:sp>
      <p:sp>
        <p:nvSpPr>
          <p:cNvPr id="14340" name="Rectangle 3">
            <a:extLst>
              <a:ext uri="{FF2B5EF4-FFF2-40B4-BE49-F238E27FC236}">
                <a16:creationId xmlns:a16="http://schemas.microsoft.com/office/drawing/2014/main" id="{DDDD3370-14D6-420D-9437-DC220232F7D7}"/>
              </a:ext>
            </a:extLst>
          </p:cNvPr>
          <p:cNvSpPr>
            <a:spLocks noGrp="1" noChangeArrowheads="1"/>
          </p:cNvSpPr>
          <p:nvPr>
            <p:ph idx="1"/>
          </p:nvPr>
        </p:nvSpPr>
        <p:spPr>
          <a:xfrm>
            <a:off x="1024127" y="2362199"/>
            <a:ext cx="7315194" cy="3895255"/>
          </a:xfrm>
        </p:spPr>
        <p:txBody>
          <a:bodyPr>
            <a:normAutofit fontScale="62500" lnSpcReduction="20000"/>
          </a:bodyPr>
          <a:lstStyle/>
          <a:p>
            <a:r>
              <a:rPr lang="en-US" altLang="en-US" dirty="0"/>
              <a:t>Apply the formula</a:t>
            </a:r>
          </a:p>
          <a:p>
            <a:pPr lvl="1"/>
            <a:r>
              <a:rPr lang="en-US" altLang="en-US" dirty="0"/>
              <a:t>You’ll get a number like 7.5 (think of it as place1.proportion)</a:t>
            </a:r>
          </a:p>
          <a:p>
            <a:pPr lvl="1"/>
            <a:r>
              <a:rPr lang="en-US" altLang="en-US" dirty="0"/>
              <a:t>Start with the value indicated by place1 (e.g. 7.5, start with the value in the 7th place)</a:t>
            </a:r>
          </a:p>
          <a:p>
            <a:pPr lvl="1"/>
            <a:r>
              <a:rPr lang="en-US" altLang="en-US" dirty="0"/>
              <a:t>Find place2 which is the next highest place number (e.g. the 8th place) and subtract the value in place1 from the value in place2, this distance1</a:t>
            </a:r>
          </a:p>
          <a:p>
            <a:pPr lvl="1"/>
            <a:r>
              <a:rPr lang="en-US" altLang="en-US" dirty="0"/>
              <a:t>Multiple the proportion number by the distance1 value, this is distance2</a:t>
            </a:r>
          </a:p>
          <a:p>
            <a:pPr lvl="1"/>
            <a:r>
              <a:rPr lang="en-US" altLang="en-US" dirty="0"/>
              <a:t>Add distance2 to the value in place1 and that is the interpolated value</a:t>
            </a:r>
          </a:p>
        </p:txBody>
      </p:sp>
      <p:sp>
        <p:nvSpPr>
          <p:cNvPr id="6" name="Footer Placeholder 5">
            <a:extLst>
              <a:ext uri="{FF2B5EF4-FFF2-40B4-BE49-F238E27FC236}">
                <a16:creationId xmlns:a16="http://schemas.microsoft.com/office/drawing/2014/main" id="{DD30B3A8-EBD2-4873-9DC8-AB5E50109453}"/>
              </a:ext>
            </a:extLst>
          </p:cNvPr>
          <p:cNvSpPr>
            <a:spLocks noGrp="1"/>
          </p:cNvSpPr>
          <p:nvPr>
            <p:ph type="ftr" sz="quarter" idx="11"/>
          </p:nvPr>
        </p:nvSpPr>
        <p:spPr/>
        <p:txBody>
          <a:bodyPr/>
          <a:lstStyle/>
          <a:p>
            <a:r>
              <a:rPr lang="en-US"/>
              <a:t>Psy188B UCLA</a:t>
            </a:r>
          </a:p>
        </p:txBody>
      </p:sp>
      <p:sp>
        <p:nvSpPr>
          <p:cNvPr id="5" name="Slide Number Placeholder 3">
            <a:extLst>
              <a:ext uri="{FF2B5EF4-FFF2-40B4-BE49-F238E27FC236}">
                <a16:creationId xmlns:a16="http://schemas.microsoft.com/office/drawing/2014/main" id="{8880332C-9FD7-482C-B6E0-DE1941020D9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F53FBD-16B0-419A-A9F6-95C484165095}" type="slidenum">
              <a:rPr lang="en-US" altLang="en-US"/>
              <a:pPr/>
              <a:t>26</a:t>
            </a:fld>
            <a:endParaRPr lang="en-US" altLang="en-US"/>
          </a:p>
        </p:txBody>
      </p:sp>
      <p:graphicFrame>
        <p:nvGraphicFramePr>
          <p:cNvPr id="14338" name="Object 2">
            <a:extLst>
              <a:ext uri="{FF2B5EF4-FFF2-40B4-BE49-F238E27FC236}">
                <a16:creationId xmlns:a16="http://schemas.microsoft.com/office/drawing/2014/main" id="{BCDCBA2D-C0D9-4B2B-8B5A-C0D117546209}"/>
              </a:ext>
            </a:extLst>
          </p:cNvPr>
          <p:cNvGraphicFramePr>
            <a:graphicFrameLocks noChangeAspect="1"/>
          </p:cNvGraphicFramePr>
          <p:nvPr>
            <p:extLst>
              <p:ext uri="{D42A27DB-BD31-4B8C-83A1-F6EECF244321}">
                <p14:modId xmlns:p14="http://schemas.microsoft.com/office/powerpoint/2010/main" val="561672121"/>
              </p:ext>
            </p:extLst>
          </p:nvPr>
        </p:nvGraphicFramePr>
        <p:xfrm>
          <a:off x="1024127" y="1479459"/>
          <a:ext cx="2971800" cy="704850"/>
        </p:xfrm>
        <a:graphic>
          <a:graphicData uri="http://schemas.openxmlformats.org/presentationml/2006/ole">
            <mc:AlternateContent xmlns:mc="http://schemas.openxmlformats.org/markup-compatibility/2006">
              <mc:Choice xmlns:v="urn:schemas-microsoft-com:vml" Requires="v">
                <p:oleObj spid="_x0000_s52230" name="Equation" r:id="rId3" imgW="965160" imgH="228600" progId="Equation.DSMT4">
                  <p:embed/>
                </p:oleObj>
              </mc:Choice>
              <mc:Fallback>
                <p:oleObj name="Equation" r:id="rId3" imgW="965160" imgH="228600" progId="Equation.DSMT4">
                  <p:embed/>
                  <p:pic>
                    <p:nvPicPr>
                      <p:cNvPr id="14338" name="Object 2">
                        <a:extLst>
                          <a:ext uri="{FF2B5EF4-FFF2-40B4-BE49-F238E27FC236}">
                            <a16:creationId xmlns:a16="http://schemas.microsoft.com/office/drawing/2014/main" id="{BCDCBA2D-C0D9-4B2B-8B5A-C0D117546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7" y="1479459"/>
                        <a:ext cx="2971800" cy="704850"/>
                      </a:xfrm>
                      <a:prstGeom prst="rect">
                        <a:avLst/>
                      </a:prstGeom>
                      <a:solidFill>
                        <a:schemeClr val="tx1"/>
                      </a:solidFill>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5F1B154-ADF0-4DB7-B3DC-302066ACFBAD}"/>
              </a:ext>
            </a:extLst>
          </p:cNvPr>
          <p:cNvSpPr>
            <a:spLocks noGrp="1" noChangeArrowheads="1"/>
          </p:cNvSpPr>
          <p:nvPr>
            <p:ph type="title"/>
          </p:nvPr>
        </p:nvSpPr>
        <p:spPr/>
        <p:txBody>
          <a:bodyPr/>
          <a:lstStyle/>
          <a:p>
            <a:r>
              <a:rPr lang="en-US" altLang="en-US"/>
              <a:t>Example: Percentile</a:t>
            </a:r>
          </a:p>
        </p:txBody>
      </p:sp>
      <p:sp>
        <p:nvSpPr>
          <p:cNvPr id="47107" name="Rectangle 3">
            <a:extLst>
              <a:ext uri="{FF2B5EF4-FFF2-40B4-BE49-F238E27FC236}">
                <a16:creationId xmlns:a16="http://schemas.microsoft.com/office/drawing/2014/main" id="{BC55549A-6B3E-4D97-87F9-3C1D5B73FC31}"/>
              </a:ext>
            </a:extLst>
          </p:cNvPr>
          <p:cNvSpPr>
            <a:spLocks noGrp="1" noChangeArrowheads="1"/>
          </p:cNvSpPr>
          <p:nvPr>
            <p:ph idx="1"/>
          </p:nvPr>
        </p:nvSpPr>
        <p:spPr>
          <a:xfrm>
            <a:off x="3581400" y="1295400"/>
            <a:ext cx="8381994" cy="4996546"/>
          </a:xfrm>
        </p:spPr>
        <p:txBody>
          <a:bodyPr>
            <a:normAutofit/>
          </a:bodyPr>
          <a:lstStyle/>
          <a:p>
            <a:r>
              <a:rPr lang="en-US" altLang="en-US" dirty="0"/>
              <a:t>Example 1: 25th percentile: </a:t>
            </a:r>
          </a:p>
          <a:p>
            <a:pPr marL="0" indent="0">
              <a:buNone/>
            </a:pPr>
            <a:r>
              <a:rPr lang="en-US" altLang="en-US" dirty="0"/>
              <a:t>	 {1, 4, 9, 16, 25, 36, 49, 64, 81}</a:t>
            </a:r>
          </a:p>
        </p:txBody>
      </p:sp>
      <p:sp>
        <p:nvSpPr>
          <p:cNvPr id="6" name="Footer Placeholder 5">
            <a:extLst>
              <a:ext uri="{FF2B5EF4-FFF2-40B4-BE49-F238E27FC236}">
                <a16:creationId xmlns:a16="http://schemas.microsoft.com/office/drawing/2014/main" id="{50B00A40-6EED-4B89-92C5-96BD6547C76A}"/>
              </a:ext>
            </a:extLst>
          </p:cNvPr>
          <p:cNvSpPr>
            <a:spLocks noGrp="1"/>
          </p:cNvSpPr>
          <p:nvPr>
            <p:ph type="ftr" sz="quarter" idx="11"/>
          </p:nvPr>
        </p:nvSpPr>
        <p:spPr/>
        <p:txBody>
          <a:bodyPr/>
          <a:lstStyle/>
          <a:p>
            <a:r>
              <a:rPr lang="en-US"/>
              <a:t>Psy188B UCLA</a:t>
            </a:r>
          </a:p>
        </p:txBody>
      </p:sp>
      <p:sp>
        <p:nvSpPr>
          <p:cNvPr id="5" name="Slide Number Placeholder 3">
            <a:extLst>
              <a:ext uri="{FF2B5EF4-FFF2-40B4-BE49-F238E27FC236}">
                <a16:creationId xmlns:a16="http://schemas.microsoft.com/office/drawing/2014/main" id="{2811CA68-5899-4830-A934-31C84588AEC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72A6AE-0E8F-4AB5-88FE-CCB3D25A64C5}" type="slidenum">
              <a:rPr lang="en-US" altLang="en-US"/>
              <a:pPr/>
              <a:t>27</a:t>
            </a:fld>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F21016-DC44-4114-B542-28493CB6131D}"/>
              </a:ext>
            </a:extLst>
          </p:cNvPr>
          <p:cNvSpPr>
            <a:spLocks noGrp="1" noChangeArrowheads="1"/>
          </p:cNvSpPr>
          <p:nvPr>
            <p:ph type="title"/>
          </p:nvPr>
        </p:nvSpPr>
        <p:spPr/>
        <p:txBody>
          <a:bodyPr/>
          <a:lstStyle/>
          <a:p>
            <a:r>
              <a:rPr lang="en-US" altLang="en-US"/>
              <a:t>Example: Percentile</a:t>
            </a:r>
          </a:p>
        </p:txBody>
      </p:sp>
      <p:sp>
        <p:nvSpPr>
          <p:cNvPr id="48131" name="Rectangle 3">
            <a:extLst>
              <a:ext uri="{FF2B5EF4-FFF2-40B4-BE49-F238E27FC236}">
                <a16:creationId xmlns:a16="http://schemas.microsoft.com/office/drawing/2014/main" id="{DD19EC87-9C79-442D-83C1-7ED844BDEC9A}"/>
              </a:ext>
            </a:extLst>
          </p:cNvPr>
          <p:cNvSpPr>
            <a:spLocks noGrp="1" noChangeArrowheads="1"/>
          </p:cNvSpPr>
          <p:nvPr>
            <p:ph idx="1"/>
          </p:nvPr>
        </p:nvSpPr>
        <p:spPr>
          <a:xfrm>
            <a:off x="3276600" y="1295400"/>
            <a:ext cx="8686794" cy="4996546"/>
          </a:xfrm>
        </p:spPr>
        <p:txBody>
          <a:bodyPr>
            <a:normAutofit/>
          </a:bodyPr>
          <a:lstStyle/>
          <a:p>
            <a:r>
              <a:rPr lang="en-US" altLang="en-US" dirty="0"/>
              <a:t>Example 2: 75th percentile </a:t>
            </a:r>
          </a:p>
          <a:p>
            <a:pPr marL="0" indent="0">
              <a:buNone/>
            </a:pPr>
            <a:r>
              <a:rPr lang="en-US" altLang="en-US" dirty="0"/>
              <a:t>	 {1, 4, 9, 16, 25, 36, 49, 64, 81}</a:t>
            </a:r>
          </a:p>
        </p:txBody>
      </p:sp>
      <p:sp>
        <p:nvSpPr>
          <p:cNvPr id="6" name="Footer Placeholder 5">
            <a:extLst>
              <a:ext uri="{FF2B5EF4-FFF2-40B4-BE49-F238E27FC236}">
                <a16:creationId xmlns:a16="http://schemas.microsoft.com/office/drawing/2014/main" id="{11BA1A42-F37E-4DB6-BB39-27AEB311CC28}"/>
              </a:ext>
            </a:extLst>
          </p:cNvPr>
          <p:cNvSpPr>
            <a:spLocks noGrp="1"/>
          </p:cNvSpPr>
          <p:nvPr>
            <p:ph type="ftr" sz="quarter" idx="11"/>
          </p:nvPr>
        </p:nvSpPr>
        <p:spPr/>
        <p:txBody>
          <a:bodyPr/>
          <a:lstStyle/>
          <a:p>
            <a:r>
              <a:rPr lang="en-US"/>
              <a:t>Psy188B UCLA</a:t>
            </a:r>
          </a:p>
        </p:txBody>
      </p:sp>
      <p:sp>
        <p:nvSpPr>
          <p:cNvPr id="5" name="Slide Number Placeholder 3">
            <a:extLst>
              <a:ext uri="{FF2B5EF4-FFF2-40B4-BE49-F238E27FC236}">
                <a16:creationId xmlns:a16="http://schemas.microsoft.com/office/drawing/2014/main" id="{6AA773CF-550D-43D4-BC30-92E8808F90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DE7BF9-F210-452F-B165-55F717F7C0AA}" type="slidenum">
              <a:rPr lang="en-US" altLang="en-US"/>
              <a:pPr/>
              <a:t>28</a:t>
            </a:fld>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4E05B13-DEE0-413F-A2A9-6ED1530602F1}"/>
              </a:ext>
            </a:extLst>
          </p:cNvPr>
          <p:cNvSpPr>
            <a:spLocks noGrp="1" noChangeArrowheads="1"/>
          </p:cNvSpPr>
          <p:nvPr>
            <p:ph type="title"/>
          </p:nvPr>
        </p:nvSpPr>
        <p:spPr/>
        <p:txBody>
          <a:bodyPr/>
          <a:lstStyle/>
          <a:p>
            <a:r>
              <a:rPr lang="en-US" altLang="en-US"/>
              <a:t>Quartiles</a:t>
            </a:r>
          </a:p>
        </p:txBody>
      </p:sp>
      <p:sp>
        <p:nvSpPr>
          <p:cNvPr id="49155" name="Rectangle 3">
            <a:extLst>
              <a:ext uri="{FF2B5EF4-FFF2-40B4-BE49-F238E27FC236}">
                <a16:creationId xmlns:a16="http://schemas.microsoft.com/office/drawing/2014/main" id="{285D77F1-60F8-4DC0-8349-5FA3502BB138}"/>
              </a:ext>
            </a:extLst>
          </p:cNvPr>
          <p:cNvSpPr>
            <a:spLocks noGrp="1" noChangeArrowheads="1"/>
          </p:cNvSpPr>
          <p:nvPr>
            <p:ph idx="1"/>
          </p:nvPr>
        </p:nvSpPr>
        <p:spPr/>
        <p:txBody>
          <a:bodyPr/>
          <a:lstStyle/>
          <a:p>
            <a:r>
              <a:rPr lang="en-US" altLang="en-US"/>
              <a:t>To calculate Quartiles you simply find the scores the correspond to the 25, 50 and 75 percentiles.  </a:t>
            </a:r>
          </a:p>
          <a:p>
            <a:r>
              <a:rPr lang="en-US" altLang="en-US"/>
              <a:t>Q1 = P25, Q2 = P50, Q3 = P75</a:t>
            </a:r>
          </a:p>
        </p:txBody>
      </p:sp>
      <p:sp>
        <p:nvSpPr>
          <p:cNvPr id="6" name="Footer Placeholder 5">
            <a:extLst>
              <a:ext uri="{FF2B5EF4-FFF2-40B4-BE49-F238E27FC236}">
                <a16:creationId xmlns:a16="http://schemas.microsoft.com/office/drawing/2014/main" id="{B0872564-6CA1-4608-B296-7D77096DC4AE}"/>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6F38F359-4B0C-46FF-B8BD-458BEAD2D3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0D8A12-5FFB-4D9A-8679-837B63F8F810}" type="slidenum">
              <a:rPr lang="en-US" altLang="en-US"/>
              <a:pPr/>
              <a:t>29</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581D83F-4D88-49D7-A826-9583390D5C97}"/>
              </a:ext>
            </a:extLst>
          </p:cNvPr>
          <p:cNvSpPr>
            <a:spLocks noGrp="1" noChangeArrowheads="1"/>
          </p:cNvSpPr>
          <p:nvPr>
            <p:ph type="title"/>
          </p:nvPr>
        </p:nvSpPr>
        <p:spPr/>
        <p:txBody>
          <a:bodyPr/>
          <a:lstStyle/>
          <a:p>
            <a:r>
              <a:rPr lang="en-US" altLang="en-US" dirty="0"/>
              <a:t>Descriptives</a:t>
            </a:r>
          </a:p>
        </p:txBody>
      </p:sp>
      <p:graphicFrame>
        <p:nvGraphicFramePr>
          <p:cNvPr id="1026" name="Object 4">
            <a:extLst>
              <a:ext uri="{FF2B5EF4-FFF2-40B4-BE49-F238E27FC236}">
                <a16:creationId xmlns:a16="http://schemas.microsoft.com/office/drawing/2014/main" id="{7249C5DB-2F07-4C62-AFE2-950123ADF602}"/>
              </a:ext>
            </a:extLst>
          </p:cNvPr>
          <p:cNvGraphicFramePr>
            <a:graphicFrameLocks noGrp="1" noChangeAspect="1"/>
          </p:cNvGraphicFramePr>
          <p:nvPr>
            <p:ph idx="1"/>
            <p:extLst>
              <p:ext uri="{D42A27DB-BD31-4B8C-83A1-F6EECF244321}">
                <p14:modId xmlns:p14="http://schemas.microsoft.com/office/powerpoint/2010/main" val="3408623208"/>
              </p:ext>
            </p:extLst>
          </p:nvPr>
        </p:nvGraphicFramePr>
        <p:xfrm>
          <a:off x="2222161" y="2057400"/>
          <a:ext cx="9693976" cy="3822869"/>
        </p:xfrm>
        <a:graphic>
          <a:graphicData uri="http://schemas.openxmlformats.org/presentationml/2006/ole">
            <mc:AlternateContent xmlns:mc="http://schemas.openxmlformats.org/markup-compatibility/2006">
              <mc:Choice xmlns:v="urn:schemas-microsoft-com:vml" Requires="v">
                <p:oleObj spid="_x0000_s38917" name="Worksheet" r:id="rId3" imgW="4049924" imgH="1597086" progId="Excel.Sheet.8">
                  <p:embed/>
                </p:oleObj>
              </mc:Choice>
              <mc:Fallback>
                <p:oleObj name="Worksheet" r:id="rId3" imgW="4049924" imgH="1597086" progId="Excel.Sheet.8">
                  <p:embed/>
                  <p:pic>
                    <p:nvPicPr>
                      <p:cNvPr id="1026" name="Object 4">
                        <a:extLst>
                          <a:ext uri="{FF2B5EF4-FFF2-40B4-BE49-F238E27FC236}">
                            <a16:creationId xmlns:a16="http://schemas.microsoft.com/office/drawing/2014/main" id="{7249C5DB-2F07-4C62-AFE2-950123ADF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161" y="2057400"/>
                        <a:ext cx="9693976" cy="3822869"/>
                      </a:xfrm>
                      <a:prstGeom prst="rect">
                        <a:avLst/>
                      </a:prstGeom>
                      <a:solidFill>
                        <a:schemeClr val="tx1"/>
                      </a:solidFill>
                      <a:ln>
                        <a:noFill/>
                      </a:ln>
                      <a:effectLst/>
                    </p:spPr>
                  </p:pic>
                </p:oleObj>
              </mc:Fallback>
            </mc:AlternateContent>
          </a:graphicData>
        </a:graphic>
      </p:graphicFrame>
      <p:sp>
        <p:nvSpPr>
          <p:cNvPr id="6" name="Footer Placeholder 5">
            <a:extLst>
              <a:ext uri="{FF2B5EF4-FFF2-40B4-BE49-F238E27FC236}">
                <a16:creationId xmlns:a16="http://schemas.microsoft.com/office/drawing/2014/main" id="{5D300C21-45A3-4394-A73C-BCC23E6043A2}"/>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B431429E-72DA-45D8-9841-BC4BA39E7C8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BD04E3-C269-4868-A5E8-E43CBDE3F7B5}" type="slidenum">
              <a:rPr lang="en-US" altLang="en-US"/>
              <a:pPr/>
              <a:t>3</a:t>
            </a:fld>
            <a:endParaRPr lang="en-US" altLang="en-US"/>
          </a:p>
        </p:txBody>
      </p:sp>
      <p:sp>
        <p:nvSpPr>
          <p:cNvPr id="1028" name="Rectangle 3">
            <a:extLst>
              <a:ext uri="{FF2B5EF4-FFF2-40B4-BE49-F238E27FC236}">
                <a16:creationId xmlns:a16="http://schemas.microsoft.com/office/drawing/2014/main" id="{4EF3BA3B-4BAA-4811-B68B-637367FE0864}"/>
              </a:ext>
            </a:extLst>
          </p:cNvPr>
          <p:cNvSpPr>
            <a:spLocks noGrp="1" noChangeArrowheads="1"/>
          </p:cNvSpPr>
          <p:nvPr>
            <p:ph type="body" sz="half" idx="4294967295"/>
          </p:nvPr>
        </p:nvSpPr>
        <p:spPr>
          <a:xfrm>
            <a:off x="2239094" y="1236811"/>
            <a:ext cx="4927600" cy="762000"/>
          </a:xfrm>
        </p:spPr>
        <p:txBody>
          <a:bodyPr/>
          <a:lstStyle/>
          <a:p>
            <a:r>
              <a:rPr lang="en-US" altLang="en-US" dirty="0"/>
              <a:t>Disorganized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D539087-0767-434D-BA66-810776B1C64F}"/>
              </a:ext>
            </a:extLst>
          </p:cNvPr>
          <p:cNvSpPr>
            <a:spLocks noGrp="1" noChangeArrowheads="1"/>
          </p:cNvSpPr>
          <p:nvPr>
            <p:ph type="title"/>
          </p:nvPr>
        </p:nvSpPr>
        <p:spPr/>
        <p:txBody>
          <a:bodyPr/>
          <a:lstStyle/>
          <a:p>
            <a:r>
              <a:rPr lang="en-US" altLang="en-US"/>
              <a:t>Reducing Distributions</a:t>
            </a:r>
          </a:p>
        </p:txBody>
      </p:sp>
      <p:sp>
        <p:nvSpPr>
          <p:cNvPr id="50179" name="Rectangle 3">
            <a:extLst>
              <a:ext uri="{FF2B5EF4-FFF2-40B4-BE49-F238E27FC236}">
                <a16:creationId xmlns:a16="http://schemas.microsoft.com/office/drawing/2014/main" id="{3B63E24A-5287-462B-A9AA-3D4C6B487331}"/>
              </a:ext>
            </a:extLst>
          </p:cNvPr>
          <p:cNvSpPr>
            <a:spLocks noGrp="1" noChangeArrowheads="1"/>
          </p:cNvSpPr>
          <p:nvPr>
            <p:ph idx="1"/>
          </p:nvPr>
        </p:nvSpPr>
        <p:spPr/>
        <p:txBody>
          <a:bodyPr/>
          <a:lstStyle/>
          <a:p>
            <a:r>
              <a:rPr lang="en-US" altLang="en-US"/>
              <a:t>Regardless of numbers of scores, distributions can be described with three pieces of info:</a:t>
            </a:r>
          </a:p>
          <a:p>
            <a:pPr lvl="1"/>
            <a:r>
              <a:rPr lang="en-US" altLang="en-US"/>
              <a:t>Central Tendency</a:t>
            </a:r>
          </a:p>
          <a:p>
            <a:pPr lvl="1"/>
            <a:r>
              <a:rPr lang="en-US" altLang="en-US"/>
              <a:t>Variability</a:t>
            </a:r>
          </a:p>
          <a:p>
            <a:pPr lvl="1"/>
            <a:r>
              <a:rPr lang="en-US" altLang="en-US"/>
              <a:t>Shape (Normal, Skewed, etc.)</a:t>
            </a:r>
          </a:p>
          <a:p>
            <a:pPr lvl="1"/>
            <a:endParaRPr lang="en-US" altLang="en-US"/>
          </a:p>
        </p:txBody>
      </p:sp>
      <p:sp>
        <p:nvSpPr>
          <p:cNvPr id="6" name="Footer Placeholder 5">
            <a:extLst>
              <a:ext uri="{FF2B5EF4-FFF2-40B4-BE49-F238E27FC236}">
                <a16:creationId xmlns:a16="http://schemas.microsoft.com/office/drawing/2014/main" id="{8BE40F00-A541-4216-BAC5-A5E7061713B7}"/>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2F8BD459-0271-4141-8BC6-609EC9A342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A712DA-A02A-413D-A892-E7A3228DB933}" type="slidenum">
              <a:rPr lang="en-US" altLang="en-US"/>
              <a:pPr/>
              <a:t>30</a:t>
            </a:fld>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0">
            <a:extLst>
              <a:ext uri="{FF2B5EF4-FFF2-40B4-BE49-F238E27FC236}">
                <a16:creationId xmlns:a16="http://schemas.microsoft.com/office/drawing/2014/main" id="{DF38E1D8-D2D6-448E-8F8C-728D882400C4}"/>
              </a:ext>
            </a:extLst>
          </p:cNvPr>
          <p:cNvSpPr>
            <a:spLocks noGrp="1" noChangeArrowheads="1"/>
          </p:cNvSpPr>
          <p:nvPr>
            <p:ph type="title"/>
          </p:nvPr>
        </p:nvSpPr>
        <p:spPr/>
        <p:txBody>
          <a:bodyPr/>
          <a:lstStyle/>
          <a:p>
            <a:r>
              <a:rPr lang="en-US" altLang="en-US"/>
              <a:t>Measures of Central Tendency</a:t>
            </a:r>
          </a:p>
        </p:txBody>
      </p:sp>
      <p:graphicFrame>
        <p:nvGraphicFramePr>
          <p:cNvPr id="15362" name="Object 2">
            <a:extLst>
              <a:ext uri="{FF2B5EF4-FFF2-40B4-BE49-F238E27FC236}">
                <a16:creationId xmlns:a16="http://schemas.microsoft.com/office/drawing/2014/main" id="{C3A603FA-ECA1-4DAB-B200-364FF8E6EF5C}"/>
              </a:ext>
            </a:extLst>
          </p:cNvPr>
          <p:cNvGraphicFramePr>
            <a:graphicFrameLocks noChangeAspect="1"/>
          </p:cNvGraphicFramePr>
          <p:nvPr>
            <p:ph idx="1"/>
            <p:extLst>
              <p:ext uri="{D42A27DB-BD31-4B8C-83A1-F6EECF244321}">
                <p14:modId xmlns:p14="http://schemas.microsoft.com/office/powerpoint/2010/main" val="772866978"/>
              </p:ext>
            </p:extLst>
          </p:nvPr>
        </p:nvGraphicFramePr>
        <p:xfrm>
          <a:off x="1024127" y="1322658"/>
          <a:ext cx="7989178" cy="4544742"/>
        </p:xfrm>
        <a:graphic>
          <a:graphicData uri="http://schemas.openxmlformats.org/presentationml/2006/ole">
            <mc:AlternateContent xmlns:mc="http://schemas.openxmlformats.org/markup-compatibility/2006">
              <mc:Choice xmlns:v="urn:schemas-microsoft-com:vml" Requires="v">
                <p:oleObj spid="_x0000_s53254" name="Worksheet" r:id="rId3" imgW="6362700" imgH="3619500" progId="Excel.Sheet.8">
                  <p:embed/>
                </p:oleObj>
              </mc:Choice>
              <mc:Fallback>
                <p:oleObj name="Worksheet" r:id="rId3" imgW="6362700" imgH="3619500" progId="Excel.Sheet.8">
                  <p:embed/>
                  <p:pic>
                    <p:nvPicPr>
                      <p:cNvPr id="15362" name="Object 2">
                        <a:extLst>
                          <a:ext uri="{FF2B5EF4-FFF2-40B4-BE49-F238E27FC236}">
                            <a16:creationId xmlns:a16="http://schemas.microsoft.com/office/drawing/2014/main" id="{C3A603FA-ECA1-4DAB-B200-364FF8E6E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7" y="1322658"/>
                        <a:ext cx="7989178" cy="4544742"/>
                      </a:xfrm>
                      <a:prstGeom prst="rect">
                        <a:avLst/>
                      </a:prstGeom>
                      <a:solidFill>
                        <a:schemeClr val="tx1"/>
                      </a:solidFill>
                      <a:ln>
                        <a:noFill/>
                      </a:ln>
                      <a:effectLst/>
                    </p:spPr>
                  </p:pic>
                </p:oleObj>
              </mc:Fallback>
            </mc:AlternateContent>
          </a:graphicData>
        </a:graphic>
      </p:graphicFrame>
      <p:sp>
        <p:nvSpPr>
          <p:cNvPr id="6" name="Footer Placeholder 5">
            <a:extLst>
              <a:ext uri="{FF2B5EF4-FFF2-40B4-BE49-F238E27FC236}">
                <a16:creationId xmlns:a16="http://schemas.microsoft.com/office/drawing/2014/main" id="{DF939493-5018-4224-B62E-960D9C59D650}"/>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8D2766ED-F6A9-4075-942C-5AB76F0734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F3338B-B103-4F0F-B442-094F9BDDBAE5}" type="slidenum">
              <a:rPr lang="en-US" altLang="en-US"/>
              <a:pPr/>
              <a:t>31</a:t>
            </a:fld>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70D387D6-ED62-4DB8-BDF3-DCBFB0C7B553}"/>
              </a:ext>
            </a:extLst>
          </p:cNvPr>
          <p:cNvSpPr>
            <a:spLocks noGrp="1" noChangeArrowheads="1"/>
          </p:cNvSpPr>
          <p:nvPr>
            <p:ph type="title"/>
          </p:nvPr>
        </p:nvSpPr>
        <p:spPr/>
        <p:txBody>
          <a:bodyPr>
            <a:normAutofit fontScale="90000"/>
          </a:bodyPr>
          <a:lstStyle/>
          <a:p>
            <a:r>
              <a:rPr lang="en-US" altLang="en-US"/>
              <a:t>The Mean</a:t>
            </a:r>
          </a:p>
        </p:txBody>
      </p:sp>
      <p:sp>
        <p:nvSpPr>
          <p:cNvPr id="16388" name="Rectangle 3">
            <a:extLst>
              <a:ext uri="{FF2B5EF4-FFF2-40B4-BE49-F238E27FC236}">
                <a16:creationId xmlns:a16="http://schemas.microsoft.com/office/drawing/2014/main" id="{2D21CFCB-6B73-4956-BF5B-690AA1873E5C}"/>
              </a:ext>
            </a:extLst>
          </p:cNvPr>
          <p:cNvSpPr>
            <a:spLocks noGrp="1" noChangeArrowheads="1"/>
          </p:cNvSpPr>
          <p:nvPr>
            <p:ph type="body" sz="half" idx="1"/>
          </p:nvPr>
        </p:nvSpPr>
        <p:spPr/>
        <p:txBody>
          <a:bodyPr>
            <a:normAutofit fontScale="92500" lnSpcReduction="10000"/>
          </a:bodyPr>
          <a:lstStyle/>
          <a:p>
            <a:r>
              <a:rPr lang="en-US" altLang="en-US" dirty="0"/>
              <a:t>Only used for interval &amp; ratio data.</a:t>
            </a:r>
          </a:p>
          <a:p>
            <a:endParaRPr lang="en-US" altLang="en-US" dirty="0"/>
          </a:p>
          <a:p>
            <a:endParaRPr lang="en-US" altLang="en-US" dirty="0"/>
          </a:p>
          <a:p>
            <a:endParaRPr lang="en-US" altLang="en-US" dirty="0"/>
          </a:p>
          <a:p>
            <a:endParaRPr lang="en-US" altLang="en-US" dirty="0"/>
          </a:p>
          <a:p>
            <a:r>
              <a:rPr lang="en-US" altLang="en-US" dirty="0"/>
              <a:t>Major advantages:</a:t>
            </a:r>
          </a:p>
          <a:p>
            <a:pPr lvl="1"/>
            <a:r>
              <a:rPr lang="en-US" altLang="en-US" dirty="0"/>
              <a:t>The sample value is a very good estimate of the population value.</a:t>
            </a:r>
          </a:p>
        </p:txBody>
      </p:sp>
      <p:graphicFrame>
        <p:nvGraphicFramePr>
          <p:cNvPr id="16386" name="Object 4">
            <a:extLst>
              <a:ext uri="{FF2B5EF4-FFF2-40B4-BE49-F238E27FC236}">
                <a16:creationId xmlns:a16="http://schemas.microsoft.com/office/drawing/2014/main" id="{652140C4-60E9-495A-B8E3-2A79144A4818}"/>
              </a:ext>
            </a:extLst>
          </p:cNvPr>
          <p:cNvGraphicFramePr>
            <a:graphicFrameLocks noGrp="1" noChangeAspect="1"/>
          </p:cNvGraphicFramePr>
          <p:nvPr>
            <p:ph sz="half" idx="2"/>
            <p:extLst>
              <p:ext uri="{D42A27DB-BD31-4B8C-83A1-F6EECF244321}">
                <p14:modId xmlns:p14="http://schemas.microsoft.com/office/powerpoint/2010/main" val="155281830"/>
              </p:ext>
            </p:extLst>
          </p:nvPr>
        </p:nvGraphicFramePr>
        <p:xfrm>
          <a:off x="1219199" y="2362200"/>
          <a:ext cx="5800725" cy="2209800"/>
        </p:xfrm>
        <a:graphic>
          <a:graphicData uri="http://schemas.openxmlformats.org/presentationml/2006/ole">
            <mc:AlternateContent xmlns:mc="http://schemas.openxmlformats.org/markup-compatibility/2006">
              <mc:Choice xmlns:v="urn:schemas-microsoft-com:vml" Requires="v">
                <p:oleObj spid="_x0000_s54278" name="Equation" r:id="rId3" imgW="1600200" imgH="609480" progId="Equation.DSMT4">
                  <p:embed/>
                </p:oleObj>
              </mc:Choice>
              <mc:Fallback>
                <p:oleObj name="Equation" r:id="rId3" imgW="1600200" imgH="609480" progId="Equation.DSMT4">
                  <p:embed/>
                  <p:pic>
                    <p:nvPicPr>
                      <p:cNvPr id="16386" name="Object 4">
                        <a:extLst>
                          <a:ext uri="{FF2B5EF4-FFF2-40B4-BE49-F238E27FC236}">
                            <a16:creationId xmlns:a16="http://schemas.microsoft.com/office/drawing/2014/main" id="{652140C4-60E9-495A-B8E3-2A79144A4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9" y="2362200"/>
                        <a:ext cx="5800725" cy="2209800"/>
                      </a:xfrm>
                      <a:prstGeom prst="rect">
                        <a:avLst/>
                      </a:prstGeom>
                      <a:solidFill>
                        <a:schemeClr val="tx1"/>
                      </a:solidFill>
                    </p:spPr>
                  </p:pic>
                </p:oleObj>
              </mc:Fallback>
            </mc:AlternateContent>
          </a:graphicData>
        </a:graphic>
      </p:graphicFrame>
      <p:sp>
        <p:nvSpPr>
          <p:cNvPr id="12" name="Footer Placeholder 11">
            <a:extLst>
              <a:ext uri="{FF2B5EF4-FFF2-40B4-BE49-F238E27FC236}">
                <a16:creationId xmlns:a16="http://schemas.microsoft.com/office/drawing/2014/main" id="{DAD1922E-6DEB-4DAD-8724-A8BA72A6D193}"/>
              </a:ext>
            </a:extLst>
          </p:cNvPr>
          <p:cNvSpPr>
            <a:spLocks noGrp="1"/>
          </p:cNvSpPr>
          <p:nvPr>
            <p:ph type="ftr" sz="quarter" idx="11"/>
          </p:nvPr>
        </p:nvSpPr>
        <p:spPr/>
        <p:txBody>
          <a:bodyPr/>
          <a:lstStyle/>
          <a:p>
            <a:r>
              <a:rPr lang="en-US"/>
              <a:t>Psy188B UCLA</a:t>
            </a:r>
          </a:p>
        </p:txBody>
      </p:sp>
      <p:sp>
        <p:nvSpPr>
          <p:cNvPr id="11" name="Slide Number Placeholder 6">
            <a:extLst>
              <a:ext uri="{FF2B5EF4-FFF2-40B4-BE49-F238E27FC236}">
                <a16:creationId xmlns:a16="http://schemas.microsoft.com/office/drawing/2014/main" id="{77EE2825-0037-414B-83A0-CBC6E1703A73}"/>
              </a:ext>
            </a:extLst>
          </p:cNvPr>
          <p:cNvSpPr>
            <a:spLocks noGrp="1"/>
          </p:cNvSpPr>
          <p:nvPr>
            <p:ph type="sldNum" sz="quarter" idx="4294967295"/>
          </p:nvPr>
        </p:nvSpPr>
        <p:spPr>
          <a:xfrm>
            <a:off x="0" y="6289675"/>
            <a:ext cx="13970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CEC61A-C07A-4646-9880-23BDE1EF6934}" type="slidenum">
              <a:rPr lang="en-US" altLang="en-US"/>
              <a:pPr/>
              <a:t>32</a:t>
            </a:fld>
            <a:endParaRPr lang="en-US" altLang="en-US"/>
          </a:p>
        </p:txBody>
      </p:sp>
      <p:sp>
        <p:nvSpPr>
          <p:cNvPr id="16391" name="Rectangle 4">
            <a:extLst>
              <a:ext uri="{FF2B5EF4-FFF2-40B4-BE49-F238E27FC236}">
                <a16:creationId xmlns:a16="http://schemas.microsoft.com/office/drawing/2014/main" id="{DDFD643D-D04D-42A4-82DC-7A17D713DD9A}"/>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392" name="Rectangle 5">
            <a:extLst>
              <a:ext uri="{FF2B5EF4-FFF2-40B4-BE49-F238E27FC236}">
                <a16:creationId xmlns:a16="http://schemas.microsoft.com/office/drawing/2014/main" id="{91400ABD-3861-4D7B-95DC-000A06711215}"/>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393" name="Rectangle 6">
            <a:extLst>
              <a:ext uri="{FF2B5EF4-FFF2-40B4-BE49-F238E27FC236}">
                <a16:creationId xmlns:a16="http://schemas.microsoft.com/office/drawing/2014/main" id="{C8124840-E3FA-47E3-BC5A-B976ED5EFA7F}"/>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ABCB2C7-6485-4B24-BA9A-7ED3176D36E0}"/>
              </a:ext>
            </a:extLst>
          </p:cNvPr>
          <p:cNvSpPr>
            <a:spLocks noGrp="1" noChangeArrowheads="1"/>
          </p:cNvSpPr>
          <p:nvPr>
            <p:ph type="title"/>
          </p:nvPr>
        </p:nvSpPr>
        <p:spPr/>
        <p:txBody>
          <a:bodyPr/>
          <a:lstStyle/>
          <a:p>
            <a:r>
              <a:rPr lang="en-US" altLang="en-US"/>
              <a:t>Reducing Distributions</a:t>
            </a:r>
          </a:p>
        </p:txBody>
      </p:sp>
      <p:sp>
        <p:nvSpPr>
          <p:cNvPr id="51203" name="Rectangle 3">
            <a:extLst>
              <a:ext uri="{FF2B5EF4-FFF2-40B4-BE49-F238E27FC236}">
                <a16:creationId xmlns:a16="http://schemas.microsoft.com/office/drawing/2014/main" id="{6132C42F-41B8-46DB-AE5E-FFCBC1107479}"/>
              </a:ext>
            </a:extLst>
          </p:cNvPr>
          <p:cNvSpPr>
            <a:spLocks noGrp="1" noChangeArrowheads="1"/>
          </p:cNvSpPr>
          <p:nvPr>
            <p:ph idx="1"/>
          </p:nvPr>
        </p:nvSpPr>
        <p:spPr/>
        <p:txBody>
          <a:bodyPr/>
          <a:lstStyle/>
          <a:p>
            <a:r>
              <a:rPr lang="en-US" altLang="en-US"/>
              <a:t>Regardless of numbers of scores, distributions can be described with three pieces of info:</a:t>
            </a:r>
          </a:p>
          <a:p>
            <a:pPr lvl="1"/>
            <a:r>
              <a:rPr lang="en-US" altLang="en-US"/>
              <a:t>Central Tendency</a:t>
            </a:r>
          </a:p>
          <a:p>
            <a:pPr lvl="1"/>
            <a:r>
              <a:rPr lang="en-US" altLang="en-US"/>
              <a:t>Variability</a:t>
            </a:r>
          </a:p>
          <a:p>
            <a:pPr lvl="1"/>
            <a:r>
              <a:rPr lang="en-US" altLang="en-US"/>
              <a:t>Shape (Normal, Skewed, etc.)</a:t>
            </a:r>
          </a:p>
          <a:p>
            <a:pPr lvl="1"/>
            <a:endParaRPr lang="en-US" altLang="en-US"/>
          </a:p>
        </p:txBody>
      </p:sp>
      <p:sp>
        <p:nvSpPr>
          <p:cNvPr id="6" name="Footer Placeholder 5">
            <a:extLst>
              <a:ext uri="{FF2B5EF4-FFF2-40B4-BE49-F238E27FC236}">
                <a16:creationId xmlns:a16="http://schemas.microsoft.com/office/drawing/2014/main" id="{2EACC1ED-EA11-4782-BE75-43005E013895}"/>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F834495B-E458-4411-AC8F-48FECD55399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50B719-BCFD-40C4-858A-E1FC0B290C65}" type="slidenum">
              <a:rPr lang="en-US" altLang="en-US"/>
              <a:pPr/>
              <a:t>33</a:t>
            </a:fld>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62BD189-20AF-4773-983A-FC397FFCCB49}"/>
              </a:ext>
            </a:extLst>
          </p:cNvPr>
          <p:cNvSpPr>
            <a:spLocks noGrp="1" noChangeArrowheads="1"/>
          </p:cNvSpPr>
          <p:nvPr>
            <p:ph type="title"/>
          </p:nvPr>
        </p:nvSpPr>
        <p:spPr/>
        <p:txBody>
          <a:bodyPr/>
          <a:lstStyle/>
          <a:p>
            <a:r>
              <a:rPr lang="en-US" altLang="en-US"/>
              <a:t>How do scores spread out?</a:t>
            </a:r>
          </a:p>
        </p:txBody>
      </p:sp>
      <p:sp>
        <p:nvSpPr>
          <p:cNvPr id="52227" name="Rectangle 5">
            <a:extLst>
              <a:ext uri="{FF2B5EF4-FFF2-40B4-BE49-F238E27FC236}">
                <a16:creationId xmlns:a16="http://schemas.microsoft.com/office/drawing/2014/main" id="{ED6BCE81-35BC-4A5D-BFDF-B66AF8FF64E7}"/>
              </a:ext>
            </a:extLst>
          </p:cNvPr>
          <p:cNvSpPr>
            <a:spLocks noGrp="1" noChangeArrowheads="1"/>
          </p:cNvSpPr>
          <p:nvPr>
            <p:ph idx="1"/>
          </p:nvPr>
        </p:nvSpPr>
        <p:spPr/>
        <p:txBody>
          <a:bodyPr/>
          <a:lstStyle/>
          <a:p>
            <a:r>
              <a:rPr lang="en-US" altLang="en-US"/>
              <a:t>Variability</a:t>
            </a:r>
          </a:p>
          <a:p>
            <a:pPr lvl="1"/>
            <a:r>
              <a:rPr lang="en-US" altLang="en-US"/>
              <a:t>Tell us how far scores spread out</a:t>
            </a:r>
          </a:p>
          <a:p>
            <a:pPr lvl="1"/>
            <a:r>
              <a:rPr lang="en-US" altLang="en-US"/>
              <a:t>Tells us how the degree to which scores deviate from the central tendency</a:t>
            </a:r>
          </a:p>
        </p:txBody>
      </p:sp>
      <p:sp>
        <p:nvSpPr>
          <p:cNvPr id="6" name="Footer Placeholder 5">
            <a:extLst>
              <a:ext uri="{FF2B5EF4-FFF2-40B4-BE49-F238E27FC236}">
                <a16:creationId xmlns:a16="http://schemas.microsoft.com/office/drawing/2014/main" id="{8F8BC08B-B460-43F9-95F9-6A31C62922A7}"/>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43973034-4597-4B26-8E32-5A069FBC5B9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55B9B3-B603-4B39-9AA6-F2E5BC19BF3D}" type="slidenum">
              <a:rPr lang="en-US" altLang="en-US"/>
              <a:pPr/>
              <a:t>34</a:t>
            </a:fld>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2">
            <a:extLst>
              <a:ext uri="{FF2B5EF4-FFF2-40B4-BE49-F238E27FC236}">
                <a16:creationId xmlns:a16="http://schemas.microsoft.com/office/drawing/2014/main" id="{8A17BC4B-D837-4C2A-9B90-E57017B94C4D}"/>
              </a:ext>
            </a:extLst>
          </p:cNvPr>
          <p:cNvSpPr>
            <a:spLocks noGrp="1" noChangeArrowheads="1"/>
          </p:cNvSpPr>
          <p:nvPr>
            <p:ph type="title"/>
          </p:nvPr>
        </p:nvSpPr>
        <p:spPr/>
        <p:txBody>
          <a:bodyPr/>
          <a:lstStyle/>
          <a:p>
            <a:r>
              <a:rPr lang="en-US" altLang="en-US"/>
              <a:t>How are these different?</a:t>
            </a:r>
          </a:p>
        </p:txBody>
      </p:sp>
      <p:graphicFrame>
        <p:nvGraphicFramePr>
          <p:cNvPr id="17410" name="Object 2">
            <a:extLst>
              <a:ext uri="{FF2B5EF4-FFF2-40B4-BE49-F238E27FC236}">
                <a16:creationId xmlns:a16="http://schemas.microsoft.com/office/drawing/2014/main" id="{C0314F67-E075-4C15-9677-7135BCCB756D}"/>
              </a:ext>
            </a:extLst>
          </p:cNvPr>
          <p:cNvGraphicFramePr>
            <a:graphicFrameLocks noChangeAspect="1"/>
          </p:cNvGraphicFramePr>
          <p:nvPr>
            <p:ph idx="1"/>
            <p:extLst>
              <p:ext uri="{D42A27DB-BD31-4B8C-83A1-F6EECF244321}">
                <p14:modId xmlns:p14="http://schemas.microsoft.com/office/powerpoint/2010/main" val="3187064564"/>
              </p:ext>
            </p:extLst>
          </p:nvPr>
        </p:nvGraphicFramePr>
        <p:xfrm>
          <a:off x="3810000" y="1194594"/>
          <a:ext cx="4067175" cy="2695575"/>
        </p:xfrm>
        <a:graphic>
          <a:graphicData uri="http://schemas.openxmlformats.org/presentationml/2006/ole">
            <mc:AlternateContent xmlns:mc="http://schemas.openxmlformats.org/markup-compatibility/2006">
              <mc:Choice xmlns:v="urn:schemas-microsoft-com:vml" Requires="v">
                <p:oleObj spid="_x0000_s55306" name="Chart" r:id="rId3" imgW="4067175" imgH="2695575" progId="Excel.Sheet.8">
                  <p:embed/>
                </p:oleObj>
              </mc:Choice>
              <mc:Fallback>
                <p:oleObj name="Chart" r:id="rId3" imgW="4067175" imgH="2695575" progId="Excel.Sheet.8">
                  <p:embed/>
                  <p:pic>
                    <p:nvPicPr>
                      <p:cNvPr id="17410" name="Object 2">
                        <a:extLst>
                          <a:ext uri="{FF2B5EF4-FFF2-40B4-BE49-F238E27FC236}">
                            <a16:creationId xmlns:a16="http://schemas.microsoft.com/office/drawing/2014/main" id="{C0314F67-E075-4C15-9677-7135BCCB7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94594"/>
                        <a:ext cx="4067175" cy="2695575"/>
                      </a:xfrm>
                      <a:prstGeom prst="rect">
                        <a:avLst/>
                      </a:prstGeom>
                    </p:spPr>
                  </p:pic>
                </p:oleObj>
              </mc:Fallback>
            </mc:AlternateContent>
          </a:graphicData>
        </a:graphic>
      </p:graphicFrame>
      <p:sp>
        <p:nvSpPr>
          <p:cNvPr id="13" name="Footer Placeholder 12">
            <a:extLst>
              <a:ext uri="{FF2B5EF4-FFF2-40B4-BE49-F238E27FC236}">
                <a16:creationId xmlns:a16="http://schemas.microsoft.com/office/drawing/2014/main" id="{3CF3D586-52BE-405D-8EFA-67D8B1CEBFFE}"/>
              </a:ext>
            </a:extLst>
          </p:cNvPr>
          <p:cNvSpPr>
            <a:spLocks noGrp="1"/>
          </p:cNvSpPr>
          <p:nvPr>
            <p:ph type="ftr" sz="quarter" idx="11"/>
          </p:nvPr>
        </p:nvSpPr>
        <p:spPr/>
        <p:txBody>
          <a:bodyPr/>
          <a:lstStyle/>
          <a:p>
            <a:r>
              <a:rPr lang="en-US"/>
              <a:t>Psy188B UCLA</a:t>
            </a:r>
          </a:p>
        </p:txBody>
      </p:sp>
      <p:sp>
        <p:nvSpPr>
          <p:cNvPr id="12" name="Slide Number Placeholder 5">
            <a:extLst>
              <a:ext uri="{FF2B5EF4-FFF2-40B4-BE49-F238E27FC236}">
                <a16:creationId xmlns:a16="http://schemas.microsoft.com/office/drawing/2014/main" id="{A7135A94-10AD-41CB-BB95-6F50FB682FC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DCCFDD-6905-4C96-A2A7-8F1EF7B78BB8}" type="slidenum">
              <a:rPr lang="en-US" altLang="en-US"/>
              <a:pPr/>
              <a:t>35</a:t>
            </a:fld>
            <a:endParaRPr lang="en-US" altLang="en-US"/>
          </a:p>
        </p:txBody>
      </p:sp>
      <p:graphicFrame>
        <p:nvGraphicFramePr>
          <p:cNvPr id="17411" name="Object 3">
            <a:extLst>
              <a:ext uri="{FF2B5EF4-FFF2-40B4-BE49-F238E27FC236}">
                <a16:creationId xmlns:a16="http://schemas.microsoft.com/office/drawing/2014/main" id="{0B30369E-3A55-4906-A670-6B3EAA926446}"/>
              </a:ext>
            </a:extLst>
          </p:cNvPr>
          <p:cNvGraphicFramePr>
            <a:graphicFrameLocks noChangeAspect="1"/>
          </p:cNvGraphicFramePr>
          <p:nvPr>
            <p:ph sz="half" idx="4294967295"/>
            <p:extLst>
              <p:ext uri="{D42A27DB-BD31-4B8C-83A1-F6EECF244321}">
                <p14:modId xmlns:p14="http://schemas.microsoft.com/office/powerpoint/2010/main" val="815870176"/>
              </p:ext>
            </p:extLst>
          </p:nvPr>
        </p:nvGraphicFramePr>
        <p:xfrm>
          <a:off x="7924794" y="1213644"/>
          <a:ext cx="4038600" cy="2676525"/>
        </p:xfrm>
        <a:graphic>
          <a:graphicData uri="http://schemas.openxmlformats.org/presentationml/2006/ole">
            <mc:AlternateContent xmlns:mc="http://schemas.openxmlformats.org/markup-compatibility/2006">
              <mc:Choice xmlns:v="urn:schemas-microsoft-com:vml" Requires="v">
                <p:oleObj spid="_x0000_s55307" name="Chart" r:id="rId5" imgW="4067175" imgH="2695575" progId="Excel.Sheet.8">
                  <p:embed/>
                </p:oleObj>
              </mc:Choice>
              <mc:Fallback>
                <p:oleObj name="Chart" r:id="rId5" imgW="4067175" imgH="2695575" progId="Excel.Sheet.8">
                  <p:embed/>
                  <p:pic>
                    <p:nvPicPr>
                      <p:cNvPr id="17411" name="Object 3">
                        <a:extLst>
                          <a:ext uri="{FF2B5EF4-FFF2-40B4-BE49-F238E27FC236}">
                            <a16:creationId xmlns:a16="http://schemas.microsoft.com/office/drawing/2014/main" id="{0B30369E-3A55-4906-A670-6B3EAA9264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794" y="1213644"/>
                        <a:ext cx="40386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5" name="Group 16">
            <a:extLst>
              <a:ext uri="{FF2B5EF4-FFF2-40B4-BE49-F238E27FC236}">
                <a16:creationId xmlns:a16="http://schemas.microsoft.com/office/drawing/2014/main" id="{D611A367-4519-488B-9C40-3D59FB1325E2}"/>
              </a:ext>
            </a:extLst>
          </p:cNvPr>
          <p:cNvGrpSpPr>
            <a:grpSpLocks/>
          </p:cNvGrpSpPr>
          <p:nvPr/>
        </p:nvGrpSpPr>
        <p:grpSpPr bwMode="auto">
          <a:xfrm>
            <a:off x="4958531" y="3962400"/>
            <a:ext cx="1524000" cy="990600"/>
            <a:chOff x="1008" y="3312"/>
            <a:chExt cx="960" cy="624"/>
          </a:xfrm>
        </p:grpSpPr>
        <p:sp>
          <p:nvSpPr>
            <p:cNvPr id="17419" name="Text Box 9">
              <a:extLst>
                <a:ext uri="{FF2B5EF4-FFF2-40B4-BE49-F238E27FC236}">
                  <a16:creationId xmlns:a16="http://schemas.microsoft.com/office/drawing/2014/main" id="{113F82A7-8737-45AD-BD63-A18692AF699F}"/>
                </a:ext>
              </a:extLst>
            </p:cNvPr>
            <p:cNvSpPr txBox="1">
              <a:spLocks noChangeArrowheads="1"/>
            </p:cNvSpPr>
            <p:nvPr/>
          </p:nvSpPr>
          <p:spPr bwMode="auto">
            <a:xfrm>
              <a:off x="1008" y="3705"/>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Mean = 10</a:t>
              </a:r>
            </a:p>
          </p:txBody>
        </p:sp>
        <p:sp>
          <p:nvSpPr>
            <p:cNvPr id="17420" name="Line 11">
              <a:extLst>
                <a:ext uri="{FF2B5EF4-FFF2-40B4-BE49-F238E27FC236}">
                  <a16:creationId xmlns:a16="http://schemas.microsoft.com/office/drawing/2014/main" id="{E33BFC15-CCDD-4A06-A3CB-B303C379DE9B}"/>
                </a:ext>
              </a:extLst>
            </p:cNvPr>
            <p:cNvSpPr>
              <a:spLocks noChangeShapeType="1"/>
            </p:cNvSpPr>
            <p:nvPr/>
          </p:nvSpPr>
          <p:spPr bwMode="auto">
            <a:xfrm flipV="1">
              <a:off x="1488" y="331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7416" name="Group 17">
            <a:extLst>
              <a:ext uri="{FF2B5EF4-FFF2-40B4-BE49-F238E27FC236}">
                <a16:creationId xmlns:a16="http://schemas.microsoft.com/office/drawing/2014/main" id="{3A2A5DFA-9D4B-408E-AC56-BD9366FAD698}"/>
              </a:ext>
            </a:extLst>
          </p:cNvPr>
          <p:cNvGrpSpPr>
            <a:grpSpLocks/>
          </p:cNvGrpSpPr>
          <p:nvPr/>
        </p:nvGrpSpPr>
        <p:grpSpPr bwMode="auto">
          <a:xfrm>
            <a:off x="9067800" y="3978442"/>
            <a:ext cx="1524000" cy="990600"/>
            <a:chOff x="1008" y="3312"/>
            <a:chExt cx="960" cy="624"/>
          </a:xfrm>
        </p:grpSpPr>
        <p:sp>
          <p:nvSpPr>
            <p:cNvPr id="17417" name="Text Box 18">
              <a:extLst>
                <a:ext uri="{FF2B5EF4-FFF2-40B4-BE49-F238E27FC236}">
                  <a16:creationId xmlns:a16="http://schemas.microsoft.com/office/drawing/2014/main" id="{8A5E7961-A152-4D6A-B71E-FB00F87C88E9}"/>
                </a:ext>
              </a:extLst>
            </p:cNvPr>
            <p:cNvSpPr txBox="1">
              <a:spLocks noChangeArrowheads="1"/>
            </p:cNvSpPr>
            <p:nvPr/>
          </p:nvSpPr>
          <p:spPr bwMode="auto">
            <a:xfrm>
              <a:off x="1008" y="3705"/>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Mean = 10</a:t>
              </a:r>
            </a:p>
          </p:txBody>
        </p:sp>
        <p:sp>
          <p:nvSpPr>
            <p:cNvPr id="17418" name="Line 19">
              <a:extLst>
                <a:ext uri="{FF2B5EF4-FFF2-40B4-BE49-F238E27FC236}">
                  <a16:creationId xmlns:a16="http://schemas.microsoft.com/office/drawing/2014/main" id="{273568BD-5E29-43CD-BE65-974892762041}"/>
                </a:ext>
              </a:extLst>
            </p:cNvPr>
            <p:cNvSpPr>
              <a:spLocks noChangeShapeType="1"/>
            </p:cNvSpPr>
            <p:nvPr/>
          </p:nvSpPr>
          <p:spPr bwMode="auto">
            <a:xfrm flipV="1">
              <a:off x="1488" y="331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F647657C-76DB-4E69-9133-EB93AEDE05FD}"/>
              </a:ext>
            </a:extLst>
          </p:cNvPr>
          <p:cNvSpPr>
            <a:spLocks noGrp="1" noChangeArrowheads="1"/>
          </p:cNvSpPr>
          <p:nvPr>
            <p:ph type="title"/>
          </p:nvPr>
        </p:nvSpPr>
        <p:spPr>
          <a:xfrm>
            <a:off x="1024127" y="177705"/>
            <a:ext cx="10939267" cy="914400"/>
          </a:xfrm>
        </p:spPr>
        <p:txBody>
          <a:bodyPr/>
          <a:lstStyle/>
          <a:p>
            <a:r>
              <a:rPr lang="en-US" altLang="en-US"/>
              <a:t>Measure of Variability</a:t>
            </a:r>
          </a:p>
        </p:txBody>
      </p:sp>
      <p:graphicFrame>
        <p:nvGraphicFramePr>
          <p:cNvPr id="18434" name="Object 2">
            <a:extLst>
              <a:ext uri="{FF2B5EF4-FFF2-40B4-BE49-F238E27FC236}">
                <a16:creationId xmlns:a16="http://schemas.microsoft.com/office/drawing/2014/main" id="{92BDF75B-2F07-4D35-B400-0454C8598BF3}"/>
              </a:ext>
            </a:extLst>
          </p:cNvPr>
          <p:cNvGraphicFramePr>
            <a:graphicFrameLocks noChangeAspect="1"/>
          </p:cNvGraphicFramePr>
          <p:nvPr>
            <p:ph idx="1"/>
            <p:extLst>
              <p:ext uri="{D42A27DB-BD31-4B8C-83A1-F6EECF244321}">
                <p14:modId xmlns:p14="http://schemas.microsoft.com/office/powerpoint/2010/main" val="110507966"/>
              </p:ext>
            </p:extLst>
          </p:nvPr>
        </p:nvGraphicFramePr>
        <p:xfrm>
          <a:off x="1066799" y="1295400"/>
          <a:ext cx="8653399" cy="4419600"/>
        </p:xfrm>
        <a:graphic>
          <a:graphicData uri="http://schemas.openxmlformats.org/presentationml/2006/ole">
            <mc:AlternateContent xmlns:mc="http://schemas.openxmlformats.org/markup-compatibility/2006">
              <mc:Choice xmlns:v="urn:schemas-microsoft-com:vml" Requires="v">
                <p:oleObj spid="_x0000_s56326" name="Document" r:id="rId3" imgW="5545144" imgH="2832863" progId="Word.Document.8">
                  <p:embed/>
                </p:oleObj>
              </mc:Choice>
              <mc:Fallback>
                <p:oleObj name="Document" r:id="rId3" imgW="5545144" imgH="2832863" progId="Word.Document.8">
                  <p:embed/>
                  <p:pic>
                    <p:nvPicPr>
                      <p:cNvPr id="18434" name="Object 2">
                        <a:extLst>
                          <a:ext uri="{FF2B5EF4-FFF2-40B4-BE49-F238E27FC236}">
                            <a16:creationId xmlns:a16="http://schemas.microsoft.com/office/drawing/2014/main" id="{92BDF75B-2F07-4D35-B400-0454C8598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1295400"/>
                        <a:ext cx="8653399" cy="4419600"/>
                      </a:xfrm>
                      <a:prstGeom prst="rect">
                        <a:avLst/>
                      </a:prstGeom>
                      <a:solidFill>
                        <a:schemeClr val="tx1"/>
                      </a:solidFill>
                    </p:spPr>
                  </p:pic>
                </p:oleObj>
              </mc:Fallback>
            </mc:AlternateContent>
          </a:graphicData>
        </a:graphic>
      </p:graphicFrame>
      <p:sp>
        <p:nvSpPr>
          <p:cNvPr id="6" name="Footer Placeholder 5">
            <a:extLst>
              <a:ext uri="{FF2B5EF4-FFF2-40B4-BE49-F238E27FC236}">
                <a16:creationId xmlns:a16="http://schemas.microsoft.com/office/drawing/2014/main" id="{6C41B949-B0ED-419F-A8D9-860CB0E79C9A}"/>
              </a:ext>
            </a:extLst>
          </p:cNvPr>
          <p:cNvSpPr>
            <a:spLocks noGrp="1"/>
          </p:cNvSpPr>
          <p:nvPr>
            <p:ph type="ftr" sz="quarter" idx="11"/>
          </p:nvPr>
        </p:nvSpPr>
        <p:spPr>
          <a:xfrm>
            <a:off x="1024127" y="6464713"/>
            <a:ext cx="2396068" cy="274320"/>
          </a:xfrm>
        </p:spPr>
        <p:txBody>
          <a:bodyPr/>
          <a:lstStyle/>
          <a:p>
            <a:r>
              <a:rPr lang="en-US"/>
              <a:t>Psy188B UCLA</a:t>
            </a:r>
          </a:p>
        </p:txBody>
      </p:sp>
      <p:sp>
        <p:nvSpPr>
          <p:cNvPr id="5" name="Slide Number Placeholder 5">
            <a:extLst>
              <a:ext uri="{FF2B5EF4-FFF2-40B4-BE49-F238E27FC236}">
                <a16:creationId xmlns:a16="http://schemas.microsoft.com/office/drawing/2014/main" id="{F74C594C-FFE0-459D-ADCA-5EBD438F9C48}"/>
              </a:ext>
            </a:extLst>
          </p:cNvPr>
          <p:cNvSpPr>
            <a:spLocks noGrp="1"/>
          </p:cNvSpPr>
          <p:nvPr>
            <p:ph type="sldNum" sz="quarter" idx="12"/>
          </p:nvPr>
        </p:nvSpPr>
        <p:spPr>
          <a:xfrm>
            <a:off x="50460" y="6485033"/>
            <a:ext cx="973667" cy="27432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029DD8-0ECB-448D-8638-628EB0589A1C}" type="slidenum">
              <a:rPr lang="en-US" altLang="en-US"/>
              <a:pPr/>
              <a:t>36</a:t>
            </a:fld>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FA23F49-874D-4D56-9225-892A73C28E8D}"/>
              </a:ext>
            </a:extLst>
          </p:cNvPr>
          <p:cNvSpPr>
            <a:spLocks noGrp="1" noChangeArrowheads="1"/>
          </p:cNvSpPr>
          <p:nvPr>
            <p:ph type="title"/>
          </p:nvPr>
        </p:nvSpPr>
        <p:spPr/>
        <p:txBody>
          <a:bodyPr/>
          <a:lstStyle/>
          <a:p>
            <a:r>
              <a:rPr lang="en-US" altLang="en-US"/>
              <a:t>The Range</a:t>
            </a:r>
          </a:p>
        </p:txBody>
      </p:sp>
      <p:sp>
        <p:nvSpPr>
          <p:cNvPr id="53251" name="Rectangle 3">
            <a:extLst>
              <a:ext uri="{FF2B5EF4-FFF2-40B4-BE49-F238E27FC236}">
                <a16:creationId xmlns:a16="http://schemas.microsoft.com/office/drawing/2014/main" id="{BA846590-A5BC-4765-853E-2755EA58065F}"/>
              </a:ext>
            </a:extLst>
          </p:cNvPr>
          <p:cNvSpPr>
            <a:spLocks noGrp="1" noChangeArrowheads="1"/>
          </p:cNvSpPr>
          <p:nvPr>
            <p:ph idx="1"/>
          </p:nvPr>
        </p:nvSpPr>
        <p:spPr/>
        <p:txBody>
          <a:bodyPr>
            <a:normAutofit fontScale="92500" lnSpcReduction="10000"/>
          </a:bodyPr>
          <a:lstStyle/>
          <a:p>
            <a:r>
              <a:rPr lang="en-US" altLang="en-US" dirty="0"/>
              <a:t>The simplest measure of variability </a:t>
            </a:r>
          </a:p>
          <a:p>
            <a:pPr lvl="1"/>
            <a:r>
              <a:rPr lang="en-US" altLang="en-US" dirty="0"/>
              <a:t>Range (R) = </a:t>
            </a:r>
            <a:r>
              <a:rPr lang="en-US" altLang="en-US" dirty="0" err="1"/>
              <a:t>Xhighest</a:t>
            </a:r>
            <a:r>
              <a:rPr lang="en-US" altLang="en-US" dirty="0"/>
              <a:t> – </a:t>
            </a:r>
            <a:r>
              <a:rPr lang="en-US" altLang="en-US" dirty="0" err="1"/>
              <a:t>Xlowest</a:t>
            </a:r>
            <a:endParaRPr lang="en-US" altLang="en-US" dirty="0"/>
          </a:p>
          <a:p>
            <a:pPr lvl="1"/>
            <a:r>
              <a:rPr lang="en-US" altLang="en-US" dirty="0"/>
              <a:t>Advantage – Easy to Calculate</a:t>
            </a:r>
          </a:p>
          <a:p>
            <a:pPr lvl="1"/>
            <a:r>
              <a:rPr lang="en-US" altLang="en-US" dirty="0"/>
              <a:t>Disadvantages</a:t>
            </a:r>
          </a:p>
          <a:p>
            <a:pPr lvl="2"/>
            <a:r>
              <a:rPr lang="en-US" altLang="en-US" dirty="0"/>
              <a:t>Like Median, only dependent on two scores </a:t>
            </a:r>
            <a:r>
              <a:rPr lang="en-US" altLang="en-US" dirty="0">
                <a:sym typeface="Symbol" panose="05050102010706020507" pitchFamily="18" charset="2"/>
              </a:rPr>
              <a:t> unstable</a:t>
            </a:r>
          </a:p>
          <a:p>
            <a:pPr marL="128016" lvl="1" indent="0">
              <a:buNone/>
            </a:pPr>
            <a:r>
              <a:rPr lang="en-US" altLang="en-US" dirty="0">
                <a:sym typeface="Symbol" panose="05050102010706020507" pitchFamily="18" charset="2"/>
              </a:rPr>
              <a:t>	{0, 8, 9, 9, 11, 53} Range = 53</a:t>
            </a:r>
          </a:p>
          <a:p>
            <a:pPr marL="128016" lvl="1" indent="0">
              <a:buNone/>
            </a:pPr>
            <a:r>
              <a:rPr lang="en-US" altLang="en-US" dirty="0">
                <a:sym typeface="Symbol" panose="05050102010706020507" pitchFamily="18" charset="2"/>
              </a:rPr>
              <a:t> 	{0, 8, 9, 9, 11, 11} Range = 11</a:t>
            </a:r>
          </a:p>
          <a:p>
            <a:pPr lvl="2"/>
            <a:r>
              <a:rPr lang="en-US" altLang="en-US" dirty="0">
                <a:sym typeface="Symbol" panose="05050102010706020507" pitchFamily="18" charset="2"/>
              </a:rPr>
              <a:t>Does not reflect all scores</a:t>
            </a:r>
          </a:p>
        </p:txBody>
      </p:sp>
      <p:sp>
        <p:nvSpPr>
          <p:cNvPr id="6" name="Footer Placeholder 5">
            <a:extLst>
              <a:ext uri="{FF2B5EF4-FFF2-40B4-BE49-F238E27FC236}">
                <a16:creationId xmlns:a16="http://schemas.microsoft.com/office/drawing/2014/main" id="{0B65025F-7BA3-4838-A19A-DCFF3D98ECE4}"/>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945C983E-8072-40AD-A3A1-BC2317DCAFA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96CE02-DBE8-4103-AB36-D8C69DB09EB5}" type="slidenum">
              <a:rPr lang="en-US" altLang="en-US"/>
              <a:pPr/>
              <a:t>37</a:t>
            </a:fld>
            <a:endParaRPr lang="en-US"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5DEC4A6-D0B1-4B76-A75B-CCF09A856F7C}"/>
              </a:ext>
            </a:extLst>
          </p:cNvPr>
          <p:cNvSpPr>
            <a:spLocks noGrp="1" noChangeArrowheads="1"/>
          </p:cNvSpPr>
          <p:nvPr>
            <p:ph type="title"/>
          </p:nvPr>
        </p:nvSpPr>
        <p:spPr/>
        <p:txBody>
          <a:bodyPr/>
          <a:lstStyle/>
          <a:p>
            <a:r>
              <a:rPr lang="en-US" altLang="en-US"/>
              <a:t>Variability: IQR</a:t>
            </a:r>
          </a:p>
        </p:txBody>
      </p:sp>
      <p:sp>
        <p:nvSpPr>
          <p:cNvPr id="54275" name="Rectangle 3">
            <a:extLst>
              <a:ext uri="{FF2B5EF4-FFF2-40B4-BE49-F238E27FC236}">
                <a16:creationId xmlns:a16="http://schemas.microsoft.com/office/drawing/2014/main" id="{4B008EDD-26D5-4B4D-AD63-D1D0CF483877}"/>
              </a:ext>
            </a:extLst>
          </p:cNvPr>
          <p:cNvSpPr>
            <a:spLocks noGrp="1" noChangeArrowheads="1"/>
          </p:cNvSpPr>
          <p:nvPr>
            <p:ph idx="1"/>
          </p:nvPr>
        </p:nvSpPr>
        <p:spPr>
          <a:xfrm>
            <a:off x="1043378" y="1250767"/>
            <a:ext cx="7315194" cy="4996546"/>
          </a:xfrm>
        </p:spPr>
        <p:txBody>
          <a:bodyPr>
            <a:normAutofit lnSpcReduction="10000"/>
          </a:bodyPr>
          <a:lstStyle/>
          <a:p>
            <a:r>
              <a:rPr lang="en-US" altLang="en-US" dirty="0"/>
              <a:t>Interquartile Range </a:t>
            </a:r>
          </a:p>
          <a:p>
            <a:pPr lvl="1"/>
            <a:r>
              <a:rPr lang="en-US" altLang="en-US" dirty="0"/>
              <a:t>= P75 – P25 or Q3 – Q1</a:t>
            </a:r>
          </a:p>
          <a:p>
            <a:pPr lvl="1"/>
            <a:r>
              <a:rPr lang="en-US" altLang="en-US" dirty="0"/>
              <a:t>This helps to get a range that is not influenced by the extreme high and low scores</a:t>
            </a:r>
          </a:p>
          <a:p>
            <a:pPr lvl="1"/>
            <a:r>
              <a:rPr lang="en-US" altLang="en-US" dirty="0"/>
              <a:t>Where the range is the spread across 100% of the scores, the IQR is the spread across the middle 50%</a:t>
            </a:r>
          </a:p>
        </p:txBody>
      </p:sp>
      <p:sp>
        <p:nvSpPr>
          <p:cNvPr id="6" name="Footer Placeholder 5">
            <a:extLst>
              <a:ext uri="{FF2B5EF4-FFF2-40B4-BE49-F238E27FC236}">
                <a16:creationId xmlns:a16="http://schemas.microsoft.com/office/drawing/2014/main" id="{D7B22FCC-8EDE-4B6F-A1FA-CD1E56F3A1C9}"/>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960B8911-DF57-43BE-BD0A-1A487ED5F2F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32BCCE-AD82-49C1-B7C3-BD72566328E2}" type="slidenum">
              <a:rPr lang="en-US" altLang="en-US"/>
              <a:pPr/>
              <a:t>38</a:t>
            </a:fld>
            <a:endParaRPr lang="en-US"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D96DECA-7582-47C9-A6D0-C842F12DF21B}"/>
              </a:ext>
            </a:extLst>
          </p:cNvPr>
          <p:cNvSpPr>
            <a:spLocks noGrp="1" noChangeArrowheads="1"/>
          </p:cNvSpPr>
          <p:nvPr>
            <p:ph type="title"/>
          </p:nvPr>
        </p:nvSpPr>
        <p:spPr/>
        <p:txBody>
          <a:bodyPr/>
          <a:lstStyle/>
          <a:p>
            <a:r>
              <a:rPr lang="en-US" altLang="en-US"/>
              <a:t>Variability: SIQR</a:t>
            </a:r>
          </a:p>
        </p:txBody>
      </p:sp>
      <p:sp>
        <p:nvSpPr>
          <p:cNvPr id="55299" name="Rectangle 3">
            <a:extLst>
              <a:ext uri="{FF2B5EF4-FFF2-40B4-BE49-F238E27FC236}">
                <a16:creationId xmlns:a16="http://schemas.microsoft.com/office/drawing/2014/main" id="{EB92DA1C-F488-4FE6-9749-27CA414FA7E5}"/>
              </a:ext>
            </a:extLst>
          </p:cNvPr>
          <p:cNvSpPr>
            <a:spLocks noGrp="1" noChangeArrowheads="1"/>
          </p:cNvSpPr>
          <p:nvPr>
            <p:ph idx="1"/>
          </p:nvPr>
        </p:nvSpPr>
        <p:spPr/>
        <p:txBody>
          <a:bodyPr>
            <a:normAutofit lnSpcReduction="10000"/>
          </a:bodyPr>
          <a:lstStyle/>
          <a:p>
            <a:r>
              <a:rPr lang="en-US" altLang="en-US"/>
              <a:t>Semi-interquartile range</a:t>
            </a:r>
          </a:p>
          <a:p>
            <a:pPr lvl="1"/>
            <a:r>
              <a:rPr lang="en-US" altLang="en-US"/>
              <a:t>=(P75 – P25)/2 or (Q3 – Q1)/2</a:t>
            </a:r>
          </a:p>
          <a:p>
            <a:pPr lvl="1"/>
            <a:r>
              <a:rPr lang="en-US" altLang="en-US"/>
              <a:t>IQR/2</a:t>
            </a:r>
          </a:p>
          <a:p>
            <a:pPr lvl="1"/>
            <a:r>
              <a:rPr lang="en-US" altLang="en-US"/>
              <a:t>This is the spread of the middle 25% of the data</a:t>
            </a:r>
          </a:p>
          <a:p>
            <a:pPr lvl="1"/>
            <a:r>
              <a:rPr lang="en-US" altLang="en-US"/>
              <a:t>The average distance of Q1 and Q3 from the median</a:t>
            </a:r>
          </a:p>
          <a:p>
            <a:pPr lvl="1"/>
            <a:r>
              <a:rPr lang="en-US" altLang="en-US"/>
              <a:t>Better for skewed data</a:t>
            </a:r>
          </a:p>
        </p:txBody>
      </p:sp>
      <p:sp>
        <p:nvSpPr>
          <p:cNvPr id="6" name="Footer Placeholder 5">
            <a:extLst>
              <a:ext uri="{FF2B5EF4-FFF2-40B4-BE49-F238E27FC236}">
                <a16:creationId xmlns:a16="http://schemas.microsoft.com/office/drawing/2014/main" id="{5946E66D-D4C7-48CE-8942-DE1C3F716F9B}"/>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11EFCC0E-4A4B-4BDB-A088-A0865854F8A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B553B1-3D30-4E70-BF2B-A80604700616}" type="slidenum">
              <a:rPr lang="en-US" altLang="en-US"/>
              <a:pPr/>
              <a:t>39</a:t>
            </a:fld>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A5080CDE-4471-4D0B-86CC-EC3E46CBF88B}"/>
              </a:ext>
            </a:extLst>
          </p:cNvPr>
          <p:cNvSpPr>
            <a:spLocks noGrp="1" noChangeArrowheads="1"/>
          </p:cNvSpPr>
          <p:nvPr>
            <p:ph type="title"/>
          </p:nvPr>
        </p:nvSpPr>
        <p:spPr/>
        <p:txBody>
          <a:bodyPr/>
          <a:lstStyle/>
          <a:p>
            <a:r>
              <a:rPr lang="en-US" altLang="en-US"/>
              <a:t>Descriptives</a:t>
            </a:r>
          </a:p>
        </p:txBody>
      </p:sp>
      <p:graphicFrame>
        <p:nvGraphicFramePr>
          <p:cNvPr id="2050" name="Object 8">
            <a:extLst>
              <a:ext uri="{FF2B5EF4-FFF2-40B4-BE49-F238E27FC236}">
                <a16:creationId xmlns:a16="http://schemas.microsoft.com/office/drawing/2014/main" id="{EA20AD10-A7A1-4EB9-B55A-A0072E27887E}"/>
              </a:ext>
            </a:extLst>
          </p:cNvPr>
          <p:cNvGraphicFramePr>
            <a:graphicFrameLocks noGrp="1" noChangeAspect="1"/>
          </p:cNvGraphicFramePr>
          <p:nvPr>
            <p:ph idx="1"/>
            <p:extLst>
              <p:ext uri="{D42A27DB-BD31-4B8C-83A1-F6EECF244321}">
                <p14:modId xmlns:p14="http://schemas.microsoft.com/office/powerpoint/2010/main" val="2066052549"/>
              </p:ext>
            </p:extLst>
          </p:nvPr>
        </p:nvGraphicFramePr>
        <p:xfrm>
          <a:off x="1168399" y="2753360"/>
          <a:ext cx="4927600" cy="2275314"/>
        </p:xfrm>
        <a:graphic>
          <a:graphicData uri="http://schemas.openxmlformats.org/presentationml/2006/ole">
            <mc:AlternateContent xmlns:mc="http://schemas.openxmlformats.org/markup-compatibility/2006">
              <mc:Choice xmlns:v="urn:schemas-microsoft-com:vml" Requires="v">
                <p:oleObj spid="_x0000_s39941" name="Worksheet" r:id="rId3" imgW="1743392" imgH="804672" progId="Excel.Sheet.8">
                  <p:embed/>
                </p:oleObj>
              </mc:Choice>
              <mc:Fallback>
                <p:oleObj name="Worksheet" r:id="rId3" imgW="1743392" imgH="804672" progId="Excel.Sheet.8">
                  <p:embed/>
                  <p:pic>
                    <p:nvPicPr>
                      <p:cNvPr id="2050" name="Object 8">
                        <a:extLst>
                          <a:ext uri="{FF2B5EF4-FFF2-40B4-BE49-F238E27FC236}">
                            <a16:creationId xmlns:a16="http://schemas.microsoft.com/office/drawing/2014/main" id="{EA20AD10-A7A1-4EB9-B55A-A0072E278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399" y="2753360"/>
                        <a:ext cx="4927600" cy="2275314"/>
                      </a:xfrm>
                      <a:prstGeom prst="rect">
                        <a:avLst/>
                      </a:prstGeom>
                      <a:solidFill>
                        <a:schemeClr val="tx1"/>
                      </a:solidFill>
                    </p:spPr>
                  </p:pic>
                </p:oleObj>
              </mc:Fallback>
            </mc:AlternateContent>
          </a:graphicData>
        </a:graphic>
      </p:graphicFrame>
      <p:sp>
        <p:nvSpPr>
          <p:cNvPr id="6" name="Footer Placeholder 5">
            <a:extLst>
              <a:ext uri="{FF2B5EF4-FFF2-40B4-BE49-F238E27FC236}">
                <a16:creationId xmlns:a16="http://schemas.microsoft.com/office/drawing/2014/main" id="{4DF0BAC8-43E6-45B4-84CB-6C3881E5C24E}"/>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7EB57724-2CDA-4268-B918-085B23021A8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82FD45-707D-4A17-9233-1955181C03E7}" type="slidenum">
              <a:rPr lang="en-US" altLang="en-US"/>
              <a:pPr/>
              <a:t>4</a:t>
            </a:fld>
            <a:endParaRPr lang="en-US" altLang="en-US"/>
          </a:p>
        </p:txBody>
      </p:sp>
      <p:sp>
        <p:nvSpPr>
          <p:cNvPr id="2052" name="Rectangle 3">
            <a:extLst>
              <a:ext uri="{FF2B5EF4-FFF2-40B4-BE49-F238E27FC236}">
                <a16:creationId xmlns:a16="http://schemas.microsoft.com/office/drawing/2014/main" id="{A99A84CC-AD84-41D0-8260-6C411A45A067}"/>
              </a:ext>
            </a:extLst>
          </p:cNvPr>
          <p:cNvSpPr>
            <a:spLocks noGrp="1" noChangeArrowheads="1"/>
          </p:cNvSpPr>
          <p:nvPr>
            <p:ph type="body" sz="half" idx="4294967295"/>
          </p:nvPr>
        </p:nvSpPr>
        <p:spPr>
          <a:xfrm>
            <a:off x="1024127" y="1229886"/>
            <a:ext cx="4927600" cy="1203960"/>
          </a:xfrm>
        </p:spPr>
        <p:txBody>
          <a:bodyPr/>
          <a:lstStyle/>
          <a:p>
            <a:r>
              <a:rPr lang="en-US" altLang="en-US" dirty="0"/>
              <a:t>Reducing and Describing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1990E00-1657-421A-9AEB-28BE839B66B2}"/>
              </a:ext>
            </a:extLst>
          </p:cNvPr>
          <p:cNvSpPr>
            <a:spLocks noGrp="1" noChangeArrowheads="1"/>
          </p:cNvSpPr>
          <p:nvPr>
            <p:ph type="title"/>
          </p:nvPr>
        </p:nvSpPr>
        <p:spPr/>
        <p:txBody>
          <a:bodyPr/>
          <a:lstStyle/>
          <a:p>
            <a:r>
              <a:rPr lang="en-US" altLang="en-US"/>
              <a:t>Variability: SIQR</a:t>
            </a:r>
          </a:p>
        </p:txBody>
      </p:sp>
      <p:sp>
        <p:nvSpPr>
          <p:cNvPr id="56323" name="Rectangle 3">
            <a:extLst>
              <a:ext uri="{FF2B5EF4-FFF2-40B4-BE49-F238E27FC236}">
                <a16:creationId xmlns:a16="http://schemas.microsoft.com/office/drawing/2014/main" id="{025DD0D0-8C83-4212-9D01-AAAC8BBA419A}"/>
              </a:ext>
            </a:extLst>
          </p:cNvPr>
          <p:cNvSpPr>
            <a:spLocks noGrp="1" noChangeArrowheads="1"/>
          </p:cNvSpPr>
          <p:nvPr>
            <p:ph idx="1"/>
          </p:nvPr>
        </p:nvSpPr>
        <p:spPr>
          <a:xfrm>
            <a:off x="1024127" y="1299507"/>
            <a:ext cx="7315194" cy="762000"/>
          </a:xfrm>
        </p:spPr>
        <p:txBody>
          <a:bodyPr/>
          <a:lstStyle/>
          <a:p>
            <a:r>
              <a:rPr lang="en-US" altLang="en-US" dirty="0"/>
              <a:t>Semi-Interquartile range</a:t>
            </a:r>
          </a:p>
        </p:txBody>
      </p:sp>
      <p:sp>
        <p:nvSpPr>
          <p:cNvPr id="16" name="Footer Placeholder 15">
            <a:extLst>
              <a:ext uri="{FF2B5EF4-FFF2-40B4-BE49-F238E27FC236}">
                <a16:creationId xmlns:a16="http://schemas.microsoft.com/office/drawing/2014/main" id="{AD907CA0-1903-4DEE-9084-DC4597C6C5DF}"/>
              </a:ext>
            </a:extLst>
          </p:cNvPr>
          <p:cNvSpPr>
            <a:spLocks noGrp="1"/>
          </p:cNvSpPr>
          <p:nvPr>
            <p:ph type="ftr" sz="quarter" idx="11"/>
          </p:nvPr>
        </p:nvSpPr>
        <p:spPr/>
        <p:txBody>
          <a:bodyPr/>
          <a:lstStyle/>
          <a:p>
            <a:r>
              <a:rPr lang="en-US"/>
              <a:t>Psy188B UCLA</a:t>
            </a:r>
          </a:p>
        </p:txBody>
      </p:sp>
      <p:sp>
        <p:nvSpPr>
          <p:cNvPr id="15" name="Slide Number Placeholder 5">
            <a:extLst>
              <a:ext uri="{FF2B5EF4-FFF2-40B4-BE49-F238E27FC236}">
                <a16:creationId xmlns:a16="http://schemas.microsoft.com/office/drawing/2014/main" id="{23925CFD-443B-4E90-8FBE-1BCC26066A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6F1977-1250-4B8A-990D-36EB0487CC68}" type="slidenum">
              <a:rPr lang="en-US" altLang="en-US"/>
              <a:pPr/>
              <a:t>40</a:t>
            </a:fld>
            <a:endParaRPr lang="en-US" altLang="en-US"/>
          </a:p>
        </p:txBody>
      </p:sp>
      <p:pic>
        <p:nvPicPr>
          <p:cNvPr id="56326" name="Picture 4" descr="skew1">
            <a:extLst>
              <a:ext uri="{FF2B5EF4-FFF2-40B4-BE49-F238E27FC236}">
                <a16:creationId xmlns:a16="http://schemas.microsoft.com/office/drawing/2014/main" id="{6D363943-C0CA-449E-AE3F-76FAB0C9D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220" y="2751138"/>
            <a:ext cx="385762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descr="skew2">
            <a:extLst>
              <a:ext uri="{FF2B5EF4-FFF2-40B4-BE49-F238E27FC236}">
                <a16:creationId xmlns:a16="http://schemas.microsoft.com/office/drawing/2014/main" id="{3DC2A5FB-2A82-430A-BE02-94F800727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245" y="2743201"/>
            <a:ext cx="3857625"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Line 6">
            <a:extLst>
              <a:ext uri="{FF2B5EF4-FFF2-40B4-BE49-F238E27FC236}">
                <a16:creationId xmlns:a16="http://schemas.microsoft.com/office/drawing/2014/main" id="{DDF69ABB-B5A8-400E-921A-E183AD398F18}"/>
              </a:ext>
            </a:extLst>
          </p:cNvPr>
          <p:cNvSpPr>
            <a:spLocks noChangeShapeType="1"/>
          </p:cNvSpPr>
          <p:nvPr/>
        </p:nvSpPr>
        <p:spPr bwMode="auto">
          <a:xfrm>
            <a:off x="17846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7">
            <a:extLst>
              <a:ext uri="{FF2B5EF4-FFF2-40B4-BE49-F238E27FC236}">
                <a16:creationId xmlns:a16="http://schemas.microsoft.com/office/drawing/2014/main" id="{5A0DFAB4-367D-4FE8-B1D3-C6D31B55FA24}"/>
              </a:ext>
            </a:extLst>
          </p:cNvPr>
          <p:cNvSpPr>
            <a:spLocks noChangeShapeType="1"/>
          </p:cNvSpPr>
          <p:nvPr/>
        </p:nvSpPr>
        <p:spPr bwMode="auto">
          <a:xfrm>
            <a:off x="14798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8">
            <a:extLst>
              <a:ext uri="{FF2B5EF4-FFF2-40B4-BE49-F238E27FC236}">
                <a16:creationId xmlns:a16="http://schemas.microsoft.com/office/drawing/2014/main" id="{3A0149F9-AB5D-49AB-BE21-B8C169C7656C}"/>
              </a:ext>
            </a:extLst>
          </p:cNvPr>
          <p:cNvSpPr>
            <a:spLocks noChangeShapeType="1"/>
          </p:cNvSpPr>
          <p:nvPr/>
        </p:nvSpPr>
        <p:spPr bwMode="auto">
          <a:xfrm>
            <a:off x="23180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9">
            <a:extLst>
              <a:ext uri="{FF2B5EF4-FFF2-40B4-BE49-F238E27FC236}">
                <a16:creationId xmlns:a16="http://schemas.microsoft.com/office/drawing/2014/main" id="{01CB2B31-F372-4610-82CA-7C28093EA8A3}"/>
              </a:ext>
            </a:extLst>
          </p:cNvPr>
          <p:cNvSpPr>
            <a:spLocks noChangeShapeType="1"/>
          </p:cNvSpPr>
          <p:nvPr/>
        </p:nvSpPr>
        <p:spPr bwMode="auto">
          <a:xfrm>
            <a:off x="81854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0">
            <a:extLst>
              <a:ext uri="{FF2B5EF4-FFF2-40B4-BE49-F238E27FC236}">
                <a16:creationId xmlns:a16="http://schemas.microsoft.com/office/drawing/2014/main" id="{DFC26C59-C888-428D-86E8-954B434BAC91}"/>
              </a:ext>
            </a:extLst>
          </p:cNvPr>
          <p:cNvSpPr>
            <a:spLocks noChangeShapeType="1"/>
          </p:cNvSpPr>
          <p:nvPr/>
        </p:nvSpPr>
        <p:spPr bwMode="auto">
          <a:xfrm>
            <a:off x="76520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Line 11">
            <a:extLst>
              <a:ext uri="{FF2B5EF4-FFF2-40B4-BE49-F238E27FC236}">
                <a16:creationId xmlns:a16="http://schemas.microsoft.com/office/drawing/2014/main" id="{57DE7BC9-FEC7-4305-994D-9FC13A851B68}"/>
              </a:ext>
            </a:extLst>
          </p:cNvPr>
          <p:cNvSpPr>
            <a:spLocks noChangeShapeType="1"/>
          </p:cNvSpPr>
          <p:nvPr/>
        </p:nvSpPr>
        <p:spPr bwMode="auto">
          <a:xfrm>
            <a:off x="8490244"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34" name="Text Box 12">
            <a:extLst>
              <a:ext uri="{FF2B5EF4-FFF2-40B4-BE49-F238E27FC236}">
                <a16:creationId xmlns:a16="http://schemas.microsoft.com/office/drawing/2014/main" id="{EF54321A-6BC9-438C-962A-71A7355099DB}"/>
              </a:ext>
            </a:extLst>
          </p:cNvPr>
          <p:cNvSpPr txBox="1">
            <a:spLocks noChangeArrowheads="1"/>
          </p:cNvSpPr>
          <p:nvPr/>
        </p:nvSpPr>
        <p:spPr bwMode="auto">
          <a:xfrm>
            <a:off x="7423444" y="24384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Q</a:t>
            </a:r>
            <a:r>
              <a:rPr lang="en-US" altLang="en-US" baseline="-25000"/>
              <a:t>1</a:t>
            </a:r>
            <a:r>
              <a:rPr lang="en-US" altLang="en-US"/>
              <a:t>    Q</a:t>
            </a:r>
            <a:r>
              <a:rPr lang="en-US" altLang="en-US" baseline="-25000"/>
              <a:t>2 </a:t>
            </a:r>
            <a:r>
              <a:rPr lang="en-US" altLang="en-US"/>
              <a:t>Q</a:t>
            </a:r>
            <a:r>
              <a:rPr lang="en-US" altLang="en-US" baseline="-25000"/>
              <a:t>3</a:t>
            </a:r>
            <a:endParaRPr lang="en-US" altLang="en-US"/>
          </a:p>
        </p:txBody>
      </p:sp>
      <p:sp>
        <p:nvSpPr>
          <p:cNvPr id="56335" name="Text Box 16">
            <a:extLst>
              <a:ext uri="{FF2B5EF4-FFF2-40B4-BE49-F238E27FC236}">
                <a16:creationId xmlns:a16="http://schemas.microsoft.com/office/drawing/2014/main" id="{6668B615-9E41-484E-9E4C-6BB7578E63DE}"/>
              </a:ext>
            </a:extLst>
          </p:cNvPr>
          <p:cNvSpPr txBox="1">
            <a:spLocks noChangeArrowheads="1"/>
          </p:cNvSpPr>
          <p:nvPr/>
        </p:nvSpPr>
        <p:spPr bwMode="auto">
          <a:xfrm>
            <a:off x="1251244" y="24384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Q</a:t>
            </a:r>
            <a:r>
              <a:rPr lang="en-US" altLang="en-US" baseline="-25000"/>
              <a:t>1</a:t>
            </a:r>
            <a:r>
              <a:rPr lang="en-US" altLang="en-US"/>
              <a:t> Q</a:t>
            </a:r>
            <a:r>
              <a:rPr lang="en-US" altLang="en-US" baseline="-25000"/>
              <a:t>2     </a:t>
            </a:r>
            <a:r>
              <a:rPr lang="en-US" altLang="en-US"/>
              <a:t>Q</a:t>
            </a:r>
            <a:r>
              <a:rPr lang="en-US" altLang="en-US" baseline="-25000"/>
              <a:t>3</a:t>
            </a:r>
            <a:endParaRPr lang="en-US"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0FF5BBA-57A0-4CF6-97F0-7ED5E154C7E6}"/>
              </a:ext>
            </a:extLst>
          </p:cNvPr>
          <p:cNvSpPr>
            <a:spLocks noGrp="1" noChangeArrowheads="1"/>
          </p:cNvSpPr>
          <p:nvPr>
            <p:ph type="title"/>
          </p:nvPr>
        </p:nvSpPr>
        <p:spPr/>
        <p:txBody>
          <a:bodyPr>
            <a:normAutofit/>
          </a:bodyPr>
          <a:lstStyle/>
          <a:p>
            <a:r>
              <a:rPr lang="en-US" altLang="en-US"/>
              <a:t>Variance</a:t>
            </a:r>
          </a:p>
        </p:txBody>
      </p:sp>
      <p:sp>
        <p:nvSpPr>
          <p:cNvPr id="57347" name="Rectangle 3">
            <a:extLst>
              <a:ext uri="{FF2B5EF4-FFF2-40B4-BE49-F238E27FC236}">
                <a16:creationId xmlns:a16="http://schemas.microsoft.com/office/drawing/2014/main" id="{AE5DFFFC-339E-4664-AC1C-B6E9C7959C70}"/>
              </a:ext>
            </a:extLst>
          </p:cNvPr>
          <p:cNvSpPr>
            <a:spLocks noGrp="1" noChangeArrowheads="1"/>
          </p:cNvSpPr>
          <p:nvPr>
            <p:ph idx="1"/>
          </p:nvPr>
        </p:nvSpPr>
        <p:spPr/>
        <p:txBody>
          <a:bodyPr>
            <a:normAutofit/>
          </a:bodyPr>
          <a:lstStyle/>
          <a:p>
            <a:r>
              <a:rPr lang="en-US" altLang="en-US" dirty="0"/>
              <a:t>The average squared distance of each score from the mean</a:t>
            </a:r>
          </a:p>
          <a:p>
            <a:r>
              <a:rPr lang="en-US" altLang="en-US" dirty="0"/>
              <a:t>Also known as the mean square</a:t>
            </a:r>
          </a:p>
          <a:p>
            <a:r>
              <a:rPr lang="en-US" altLang="en-US" dirty="0"/>
              <a:t>Variance of a sample: s</a:t>
            </a:r>
            <a:r>
              <a:rPr lang="en-US" altLang="en-US" baseline="30000" dirty="0"/>
              <a:t>2</a:t>
            </a:r>
          </a:p>
          <a:p>
            <a:r>
              <a:rPr lang="en-US" altLang="en-US" dirty="0"/>
              <a:t>Variance of a population: s</a:t>
            </a:r>
            <a:r>
              <a:rPr lang="en-US" altLang="en-US" baseline="30000" dirty="0"/>
              <a:t>2</a:t>
            </a:r>
          </a:p>
        </p:txBody>
      </p:sp>
      <p:sp>
        <p:nvSpPr>
          <p:cNvPr id="6" name="Footer Placeholder 5">
            <a:extLst>
              <a:ext uri="{FF2B5EF4-FFF2-40B4-BE49-F238E27FC236}">
                <a16:creationId xmlns:a16="http://schemas.microsoft.com/office/drawing/2014/main" id="{3B860247-2868-4E84-AC29-25BECC2418A7}"/>
              </a:ext>
            </a:extLst>
          </p:cNvPr>
          <p:cNvSpPr>
            <a:spLocks noGrp="1"/>
          </p:cNvSpPr>
          <p:nvPr>
            <p:ph type="ftr" sz="quarter" idx="11"/>
          </p:nvPr>
        </p:nvSpPr>
        <p:spPr/>
        <p:txBody>
          <a:bodyPr/>
          <a:lstStyle/>
          <a:p>
            <a:r>
              <a:rPr lang="en-US"/>
              <a:t>Psy188B UCLA</a:t>
            </a:r>
          </a:p>
        </p:txBody>
      </p:sp>
      <p:sp>
        <p:nvSpPr>
          <p:cNvPr id="5" name="Slide Number Placeholder 6">
            <a:extLst>
              <a:ext uri="{FF2B5EF4-FFF2-40B4-BE49-F238E27FC236}">
                <a16:creationId xmlns:a16="http://schemas.microsoft.com/office/drawing/2014/main" id="{D8B522A1-2ED3-4481-B482-CC99EB14BDC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84D668-0F71-4766-B372-D275356FFE64}" type="slidenum">
              <a:rPr lang="en-US" altLang="en-US"/>
              <a:pPr/>
              <a:t>41</a:t>
            </a:fld>
            <a:endParaRPr lang="en-US"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8">
            <a:extLst>
              <a:ext uri="{FF2B5EF4-FFF2-40B4-BE49-F238E27FC236}">
                <a16:creationId xmlns:a16="http://schemas.microsoft.com/office/drawing/2014/main" id="{0AAACD92-C9D9-480C-9EB0-A9FC7069E1C1}"/>
              </a:ext>
            </a:extLst>
          </p:cNvPr>
          <p:cNvSpPr>
            <a:spLocks noGrp="1" noChangeArrowheads="1"/>
          </p:cNvSpPr>
          <p:nvPr>
            <p:ph type="title"/>
          </p:nvPr>
        </p:nvSpPr>
        <p:spPr/>
        <p:txBody>
          <a:bodyPr/>
          <a:lstStyle/>
          <a:p>
            <a:r>
              <a:rPr lang="en-US" altLang="en-US"/>
              <a:t>Variance</a:t>
            </a:r>
          </a:p>
        </p:txBody>
      </p:sp>
      <p:graphicFrame>
        <p:nvGraphicFramePr>
          <p:cNvPr id="19458" name="Object 2">
            <a:extLst>
              <a:ext uri="{FF2B5EF4-FFF2-40B4-BE49-F238E27FC236}">
                <a16:creationId xmlns:a16="http://schemas.microsoft.com/office/drawing/2014/main" id="{D245DC08-6888-41CA-BEAF-558E9F47D833}"/>
              </a:ext>
            </a:extLst>
          </p:cNvPr>
          <p:cNvGraphicFramePr>
            <a:graphicFrameLocks noChangeAspect="1"/>
          </p:cNvGraphicFramePr>
          <p:nvPr>
            <p:ph idx="1"/>
            <p:extLst>
              <p:ext uri="{D42A27DB-BD31-4B8C-83A1-F6EECF244321}">
                <p14:modId xmlns:p14="http://schemas.microsoft.com/office/powerpoint/2010/main" val="493963134"/>
              </p:ext>
            </p:extLst>
          </p:nvPr>
        </p:nvGraphicFramePr>
        <p:xfrm>
          <a:off x="1219200" y="1905000"/>
          <a:ext cx="4577639" cy="1932781"/>
        </p:xfrm>
        <a:graphic>
          <a:graphicData uri="http://schemas.openxmlformats.org/presentationml/2006/ole">
            <mc:AlternateContent xmlns:mc="http://schemas.openxmlformats.org/markup-compatibility/2006">
              <mc:Choice xmlns:v="urn:schemas-microsoft-com:vml" Requires="v">
                <p:oleObj spid="_x0000_s57354" name="Equation" r:id="rId3" imgW="1143000" imgH="482400" progId="Equation.DSMT4">
                  <p:embed/>
                </p:oleObj>
              </mc:Choice>
              <mc:Fallback>
                <p:oleObj name="Equation" r:id="rId3" imgW="1143000" imgH="482400" progId="Equation.DSMT4">
                  <p:embed/>
                  <p:pic>
                    <p:nvPicPr>
                      <p:cNvPr id="19458" name="Object 2">
                        <a:extLst>
                          <a:ext uri="{FF2B5EF4-FFF2-40B4-BE49-F238E27FC236}">
                            <a16:creationId xmlns:a16="http://schemas.microsoft.com/office/drawing/2014/main" id="{D245DC08-6888-41CA-BEAF-558E9F47D8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4577639" cy="1932781"/>
                      </a:xfrm>
                      <a:prstGeom prst="rect">
                        <a:avLst/>
                      </a:prstGeom>
                      <a:solidFill>
                        <a:schemeClr val="tx1"/>
                      </a:solidFill>
                    </p:spPr>
                  </p:pic>
                </p:oleObj>
              </mc:Fallback>
            </mc:AlternateContent>
          </a:graphicData>
        </a:graphic>
      </p:graphicFrame>
      <p:sp>
        <p:nvSpPr>
          <p:cNvPr id="8" name="Footer Placeholder 7">
            <a:extLst>
              <a:ext uri="{FF2B5EF4-FFF2-40B4-BE49-F238E27FC236}">
                <a16:creationId xmlns:a16="http://schemas.microsoft.com/office/drawing/2014/main" id="{AD55206C-651D-4312-9176-5E36165BABFE}"/>
              </a:ext>
            </a:extLst>
          </p:cNvPr>
          <p:cNvSpPr>
            <a:spLocks noGrp="1"/>
          </p:cNvSpPr>
          <p:nvPr>
            <p:ph type="ftr" sz="quarter" idx="11"/>
          </p:nvPr>
        </p:nvSpPr>
        <p:spPr/>
        <p:txBody>
          <a:bodyPr/>
          <a:lstStyle/>
          <a:p>
            <a:r>
              <a:rPr lang="en-US"/>
              <a:t>Psy188B UCLA</a:t>
            </a:r>
          </a:p>
        </p:txBody>
      </p:sp>
      <p:sp>
        <p:nvSpPr>
          <p:cNvPr id="7" name="Slide Number Placeholder 5">
            <a:extLst>
              <a:ext uri="{FF2B5EF4-FFF2-40B4-BE49-F238E27FC236}">
                <a16:creationId xmlns:a16="http://schemas.microsoft.com/office/drawing/2014/main" id="{FE2D5A77-D78F-440A-90B9-EC16C00D5C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53F1FE-8BF5-4348-924A-36487D8DEF1D}" type="slidenum">
              <a:rPr lang="en-US" altLang="en-US"/>
              <a:pPr/>
              <a:t>42</a:t>
            </a:fld>
            <a:endParaRPr lang="en-US" altLang="en-US"/>
          </a:p>
        </p:txBody>
      </p:sp>
      <p:sp>
        <p:nvSpPr>
          <p:cNvPr id="19463" name="Rectangle 10">
            <a:extLst>
              <a:ext uri="{FF2B5EF4-FFF2-40B4-BE49-F238E27FC236}">
                <a16:creationId xmlns:a16="http://schemas.microsoft.com/office/drawing/2014/main" id="{20284CD3-1E0D-4B6C-BDC4-1378D9D80B97}"/>
              </a:ext>
            </a:extLst>
          </p:cNvPr>
          <p:cNvSpPr>
            <a:spLocks noGrp="1" noChangeArrowheads="1"/>
          </p:cNvSpPr>
          <p:nvPr>
            <p:ph type="body" idx="4294967295"/>
          </p:nvPr>
        </p:nvSpPr>
        <p:spPr>
          <a:xfrm>
            <a:off x="1024127" y="1295400"/>
            <a:ext cx="7696200" cy="3733800"/>
          </a:xfrm>
        </p:spPr>
        <p:txBody>
          <a:bodyPr/>
          <a:lstStyle/>
          <a:p>
            <a:pPr>
              <a:lnSpc>
                <a:spcPct val="90000"/>
              </a:lnSpc>
            </a:pPr>
            <a:r>
              <a:rPr lang="en-US" altLang="en-US" sz="2800" dirty="0"/>
              <a:t>When calculated for a sample</a:t>
            </a:r>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r>
              <a:rPr lang="en-US" altLang="en-US" sz="2800" dirty="0"/>
              <a:t>When calculated for the entire population</a:t>
            </a:r>
          </a:p>
        </p:txBody>
      </p:sp>
      <p:graphicFrame>
        <p:nvGraphicFramePr>
          <p:cNvPr id="19459" name="Object 3">
            <a:extLst>
              <a:ext uri="{FF2B5EF4-FFF2-40B4-BE49-F238E27FC236}">
                <a16:creationId xmlns:a16="http://schemas.microsoft.com/office/drawing/2014/main" id="{524500A7-DF5C-48A8-95E7-674F0412856D}"/>
              </a:ext>
            </a:extLst>
          </p:cNvPr>
          <p:cNvGraphicFramePr>
            <a:graphicFrameLocks noChangeAspect="1"/>
          </p:cNvGraphicFramePr>
          <p:nvPr>
            <p:ph sz="half" idx="4294967295"/>
            <p:extLst>
              <p:ext uri="{D42A27DB-BD31-4B8C-83A1-F6EECF244321}">
                <p14:modId xmlns:p14="http://schemas.microsoft.com/office/powerpoint/2010/main" val="2992372185"/>
              </p:ext>
            </p:extLst>
          </p:nvPr>
        </p:nvGraphicFramePr>
        <p:xfrm>
          <a:off x="1186582" y="4572000"/>
          <a:ext cx="4467225" cy="1766888"/>
        </p:xfrm>
        <a:graphic>
          <a:graphicData uri="http://schemas.openxmlformats.org/presentationml/2006/ole">
            <mc:AlternateContent xmlns:mc="http://schemas.openxmlformats.org/markup-compatibility/2006">
              <mc:Choice xmlns:v="urn:schemas-microsoft-com:vml" Requires="v">
                <p:oleObj spid="_x0000_s57355" name="Equation" r:id="rId5" imgW="1155600" imgH="457200" progId="Equation.DSMT4">
                  <p:embed/>
                </p:oleObj>
              </mc:Choice>
              <mc:Fallback>
                <p:oleObj name="Equation" r:id="rId5" imgW="1155600" imgH="457200" progId="Equation.DSMT4">
                  <p:embed/>
                  <p:pic>
                    <p:nvPicPr>
                      <p:cNvPr id="19459" name="Object 3">
                        <a:extLst>
                          <a:ext uri="{FF2B5EF4-FFF2-40B4-BE49-F238E27FC236}">
                            <a16:creationId xmlns:a16="http://schemas.microsoft.com/office/drawing/2014/main" id="{524500A7-DF5C-48A8-95E7-674F0412856D}"/>
                          </a:ext>
                        </a:extLst>
                      </p:cNvPr>
                      <p:cNvPicPr>
                        <a:picLocks noChangeAspect="1" noChangeArrowheads="1"/>
                      </p:cNvPicPr>
                      <p:nvPr/>
                    </p:nvPicPr>
                    <p:blipFill>
                      <a:blip r:embed="rId6"/>
                      <a:srcRect/>
                      <a:stretch>
                        <a:fillRect/>
                      </a:stretch>
                    </p:blipFill>
                    <p:spPr bwMode="auto">
                      <a:xfrm>
                        <a:off x="1186582" y="4572000"/>
                        <a:ext cx="4467225" cy="1766888"/>
                      </a:xfrm>
                      <a:prstGeom prst="rect">
                        <a:avLst/>
                      </a:prstGeom>
                      <a:solidFill>
                        <a:schemeClr val="tx1"/>
                      </a:solidFill>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773DDB50-C6A6-493B-A544-026AE296922F}"/>
              </a:ext>
            </a:extLst>
          </p:cNvPr>
          <p:cNvSpPr>
            <a:spLocks noGrp="1" noChangeArrowheads="1"/>
          </p:cNvSpPr>
          <p:nvPr>
            <p:ph type="title"/>
          </p:nvPr>
        </p:nvSpPr>
        <p:spPr/>
        <p:txBody>
          <a:bodyPr>
            <a:normAutofit/>
          </a:bodyPr>
          <a:lstStyle/>
          <a:p>
            <a:r>
              <a:rPr lang="en-US" altLang="en-US"/>
              <a:t>Standard Deviation</a:t>
            </a:r>
          </a:p>
        </p:txBody>
      </p:sp>
      <p:graphicFrame>
        <p:nvGraphicFramePr>
          <p:cNvPr id="20482" name="Object 2">
            <a:extLst>
              <a:ext uri="{FF2B5EF4-FFF2-40B4-BE49-F238E27FC236}">
                <a16:creationId xmlns:a16="http://schemas.microsoft.com/office/drawing/2014/main" id="{C8DA7700-D013-4C49-A36E-2202E34A7BD5}"/>
              </a:ext>
            </a:extLst>
          </p:cNvPr>
          <p:cNvGraphicFramePr>
            <a:graphicFrameLocks noGrp="1" noChangeAspect="1"/>
          </p:cNvGraphicFramePr>
          <p:nvPr>
            <p:ph idx="1"/>
            <p:extLst>
              <p:ext uri="{D42A27DB-BD31-4B8C-83A1-F6EECF244321}">
                <p14:modId xmlns:p14="http://schemas.microsoft.com/office/powerpoint/2010/main" val="3871229491"/>
              </p:ext>
            </p:extLst>
          </p:nvPr>
        </p:nvGraphicFramePr>
        <p:xfrm>
          <a:off x="1143000" y="3810000"/>
          <a:ext cx="4018156" cy="1752600"/>
        </p:xfrm>
        <a:graphic>
          <a:graphicData uri="http://schemas.openxmlformats.org/presentationml/2006/ole">
            <mc:AlternateContent xmlns:mc="http://schemas.openxmlformats.org/markup-compatibility/2006">
              <mc:Choice xmlns:v="urn:schemas-microsoft-com:vml" Requires="v">
                <p:oleObj spid="_x0000_s58374" name="Equation" r:id="rId3" imgW="1193760" imgH="520560" progId="Equation.DSMT4">
                  <p:embed/>
                </p:oleObj>
              </mc:Choice>
              <mc:Fallback>
                <p:oleObj name="Equation" r:id="rId3" imgW="1193760" imgH="520560" progId="Equation.DSMT4">
                  <p:embed/>
                  <p:pic>
                    <p:nvPicPr>
                      <p:cNvPr id="20482" name="Object 2">
                        <a:extLst>
                          <a:ext uri="{FF2B5EF4-FFF2-40B4-BE49-F238E27FC236}">
                            <a16:creationId xmlns:a16="http://schemas.microsoft.com/office/drawing/2014/main" id="{C8DA7700-D013-4C49-A36E-2202E34A7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10000"/>
                        <a:ext cx="4018156" cy="1752600"/>
                      </a:xfrm>
                      <a:prstGeom prst="rect">
                        <a:avLst/>
                      </a:prstGeom>
                      <a:solidFill>
                        <a:schemeClr val="tx1"/>
                      </a:solidFill>
                    </p:spPr>
                  </p:pic>
                </p:oleObj>
              </mc:Fallback>
            </mc:AlternateContent>
          </a:graphicData>
        </a:graphic>
      </p:graphicFrame>
      <p:sp>
        <p:nvSpPr>
          <p:cNvPr id="7" name="Footer Placeholder 6">
            <a:extLst>
              <a:ext uri="{FF2B5EF4-FFF2-40B4-BE49-F238E27FC236}">
                <a16:creationId xmlns:a16="http://schemas.microsoft.com/office/drawing/2014/main" id="{C117ACE3-26E7-43F4-BD5C-5E7DF3CFF432}"/>
              </a:ext>
            </a:extLst>
          </p:cNvPr>
          <p:cNvSpPr>
            <a:spLocks noGrp="1"/>
          </p:cNvSpPr>
          <p:nvPr>
            <p:ph type="ftr" sz="quarter" idx="11"/>
          </p:nvPr>
        </p:nvSpPr>
        <p:spPr/>
        <p:txBody>
          <a:bodyPr/>
          <a:lstStyle/>
          <a:p>
            <a:r>
              <a:rPr lang="en-US"/>
              <a:t>Psy188B UCLA</a:t>
            </a:r>
          </a:p>
        </p:txBody>
      </p:sp>
      <p:sp>
        <p:nvSpPr>
          <p:cNvPr id="6" name="Slide Number Placeholder 6">
            <a:extLst>
              <a:ext uri="{FF2B5EF4-FFF2-40B4-BE49-F238E27FC236}">
                <a16:creationId xmlns:a16="http://schemas.microsoft.com/office/drawing/2014/main" id="{9783D70A-9E21-4E1B-B9DF-34F24CDAE42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F36D47-E613-4A52-92F6-4B3B19291255}" type="slidenum">
              <a:rPr lang="en-US" altLang="en-US"/>
              <a:pPr/>
              <a:t>43</a:t>
            </a:fld>
            <a:endParaRPr lang="en-US" altLang="en-US"/>
          </a:p>
        </p:txBody>
      </p:sp>
      <p:sp>
        <p:nvSpPr>
          <p:cNvPr id="20484" name="Rectangle 3">
            <a:extLst>
              <a:ext uri="{FF2B5EF4-FFF2-40B4-BE49-F238E27FC236}">
                <a16:creationId xmlns:a16="http://schemas.microsoft.com/office/drawing/2014/main" id="{D080025A-E086-4505-A783-D66B197A22C5}"/>
              </a:ext>
            </a:extLst>
          </p:cNvPr>
          <p:cNvSpPr>
            <a:spLocks noGrp="1" noChangeArrowheads="1"/>
          </p:cNvSpPr>
          <p:nvPr>
            <p:ph type="body" sz="half" idx="4294967295"/>
          </p:nvPr>
        </p:nvSpPr>
        <p:spPr>
          <a:xfrm>
            <a:off x="987230" y="1219200"/>
            <a:ext cx="6632770" cy="4876800"/>
          </a:xfrm>
        </p:spPr>
        <p:txBody>
          <a:bodyPr/>
          <a:lstStyle/>
          <a:p>
            <a:r>
              <a:rPr lang="en-US" altLang="en-US" dirty="0"/>
              <a:t>Variance is in squared units</a:t>
            </a:r>
          </a:p>
          <a:p>
            <a:r>
              <a:rPr lang="en-US" altLang="en-US" dirty="0"/>
              <a:t>What about regular old units</a:t>
            </a:r>
          </a:p>
          <a:p>
            <a:r>
              <a:rPr lang="en-US" altLang="en-US" dirty="0"/>
              <a:t>Standard Deviation = Square root of the variance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78C3D42-9093-4C55-A546-9D27567172FB}"/>
              </a:ext>
            </a:extLst>
          </p:cNvPr>
          <p:cNvSpPr>
            <a:spLocks noGrp="1" noChangeArrowheads="1"/>
          </p:cNvSpPr>
          <p:nvPr>
            <p:ph type="title"/>
          </p:nvPr>
        </p:nvSpPr>
        <p:spPr/>
        <p:txBody>
          <a:bodyPr/>
          <a:lstStyle/>
          <a:p>
            <a:r>
              <a:rPr lang="en-US" altLang="en-US"/>
              <a:t>Standard Deviation</a:t>
            </a:r>
          </a:p>
        </p:txBody>
      </p:sp>
      <p:sp>
        <p:nvSpPr>
          <p:cNvPr id="58371" name="Rectangle 3">
            <a:extLst>
              <a:ext uri="{FF2B5EF4-FFF2-40B4-BE49-F238E27FC236}">
                <a16:creationId xmlns:a16="http://schemas.microsoft.com/office/drawing/2014/main" id="{91A29402-F831-4F5E-AD49-DE63AF71E151}"/>
              </a:ext>
            </a:extLst>
          </p:cNvPr>
          <p:cNvSpPr>
            <a:spLocks noGrp="1" noChangeArrowheads="1"/>
          </p:cNvSpPr>
          <p:nvPr>
            <p:ph idx="1"/>
          </p:nvPr>
        </p:nvSpPr>
        <p:spPr/>
        <p:txBody>
          <a:bodyPr>
            <a:normAutofit fontScale="85000" lnSpcReduction="20000"/>
          </a:bodyPr>
          <a:lstStyle/>
          <a:p>
            <a:r>
              <a:rPr lang="en-US" altLang="en-US"/>
              <a:t>Uses measure of central tendency (i.e. mean)</a:t>
            </a:r>
          </a:p>
          <a:p>
            <a:r>
              <a:rPr lang="en-US" altLang="en-US"/>
              <a:t>Uses all data points</a:t>
            </a:r>
          </a:p>
          <a:p>
            <a:r>
              <a:rPr lang="en-US" altLang="en-US"/>
              <a:t>Has a special relationship with the normal curve</a:t>
            </a:r>
          </a:p>
          <a:p>
            <a:r>
              <a:rPr lang="en-US" altLang="en-US"/>
              <a:t>Can be used in further calculations</a:t>
            </a:r>
          </a:p>
          <a:p>
            <a:r>
              <a:rPr lang="en-US" altLang="en-US"/>
              <a:t>Standard Deviation of Sample = SD or s</a:t>
            </a:r>
          </a:p>
          <a:p>
            <a:r>
              <a:rPr lang="en-US" altLang="en-US"/>
              <a:t>Standard Deviation of Population = </a:t>
            </a:r>
            <a:r>
              <a:rPr lang="en-US" altLang="en-US">
                <a:sym typeface="Symbol" panose="05050102010706020507" pitchFamily="18" charset="2"/>
              </a:rPr>
              <a:t></a:t>
            </a:r>
          </a:p>
        </p:txBody>
      </p:sp>
      <p:sp>
        <p:nvSpPr>
          <p:cNvPr id="6" name="Footer Placeholder 5">
            <a:extLst>
              <a:ext uri="{FF2B5EF4-FFF2-40B4-BE49-F238E27FC236}">
                <a16:creationId xmlns:a16="http://schemas.microsoft.com/office/drawing/2014/main" id="{6F54A9DE-7B46-4E4C-B813-96F978C30CC7}"/>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E0564C3A-47DD-4D64-B43D-DBF3D46A5E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2DAD7E-FC5C-4ACC-99ED-B49A130475A9}" type="slidenum">
              <a:rPr lang="en-US" altLang="en-US"/>
              <a:pPr/>
              <a:t>44</a:t>
            </a:fld>
            <a:endParaRPr lang="en-US"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C2883543-EA2B-4018-B6AF-5AC3AF3F5B51}"/>
              </a:ext>
            </a:extLst>
          </p:cNvPr>
          <p:cNvSpPr>
            <a:spLocks noGrp="1" noChangeArrowheads="1"/>
          </p:cNvSpPr>
          <p:nvPr>
            <p:ph type="title"/>
          </p:nvPr>
        </p:nvSpPr>
        <p:spPr/>
        <p:txBody>
          <a:bodyPr/>
          <a:lstStyle/>
          <a:p>
            <a:r>
              <a:rPr lang="en-US" altLang="en-US"/>
              <a:t>Why N-1?</a:t>
            </a:r>
          </a:p>
        </p:txBody>
      </p:sp>
      <p:graphicFrame>
        <p:nvGraphicFramePr>
          <p:cNvPr id="21506" name="Object 2">
            <a:extLst>
              <a:ext uri="{FF2B5EF4-FFF2-40B4-BE49-F238E27FC236}">
                <a16:creationId xmlns:a16="http://schemas.microsoft.com/office/drawing/2014/main" id="{63DA5E0A-52F1-4E87-A6F9-5F6F67E22D2B}"/>
              </a:ext>
            </a:extLst>
          </p:cNvPr>
          <p:cNvGraphicFramePr>
            <a:graphicFrameLocks noGrp="1" noChangeAspect="1"/>
          </p:cNvGraphicFramePr>
          <p:nvPr>
            <p:ph idx="1"/>
            <p:extLst>
              <p:ext uri="{D42A27DB-BD31-4B8C-83A1-F6EECF244321}">
                <p14:modId xmlns:p14="http://schemas.microsoft.com/office/powerpoint/2010/main" val="2285361254"/>
              </p:ext>
            </p:extLst>
          </p:nvPr>
        </p:nvGraphicFramePr>
        <p:xfrm>
          <a:off x="1188821" y="2743200"/>
          <a:ext cx="3992780" cy="1681171"/>
        </p:xfrm>
        <a:graphic>
          <a:graphicData uri="http://schemas.openxmlformats.org/presentationml/2006/ole">
            <mc:AlternateContent xmlns:mc="http://schemas.openxmlformats.org/markup-compatibility/2006">
              <mc:Choice xmlns:v="urn:schemas-microsoft-com:vml" Requires="v">
                <p:oleObj spid="_x0000_s59402" name="Equation" r:id="rId3" imgW="1447560" imgH="609480" progId="Equation.DSMT4">
                  <p:embed/>
                </p:oleObj>
              </mc:Choice>
              <mc:Fallback>
                <p:oleObj name="Equation" r:id="rId3" imgW="1447560" imgH="609480" progId="Equation.DSMT4">
                  <p:embed/>
                  <p:pic>
                    <p:nvPicPr>
                      <p:cNvPr id="21506" name="Object 2">
                        <a:extLst>
                          <a:ext uri="{FF2B5EF4-FFF2-40B4-BE49-F238E27FC236}">
                            <a16:creationId xmlns:a16="http://schemas.microsoft.com/office/drawing/2014/main" id="{63DA5E0A-52F1-4E87-A6F9-5F6F67E22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21" y="2743200"/>
                        <a:ext cx="3992780" cy="1681171"/>
                      </a:xfrm>
                      <a:prstGeom prst="rect">
                        <a:avLst/>
                      </a:prstGeom>
                      <a:solidFill>
                        <a:schemeClr val="tx1"/>
                      </a:solidFill>
                    </p:spPr>
                  </p:pic>
                </p:oleObj>
              </mc:Fallback>
            </mc:AlternateContent>
          </a:graphicData>
        </a:graphic>
      </p:graphicFrame>
      <p:sp>
        <p:nvSpPr>
          <p:cNvPr id="8" name="Footer Placeholder 7">
            <a:extLst>
              <a:ext uri="{FF2B5EF4-FFF2-40B4-BE49-F238E27FC236}">
                <a16:creationId xmlns:a16="http://schemas.microsoft.com/office/drawing/2014/main" id="{F60B9B20-D160-4FCF-BFFB-F119CD92AEC3}"/>
              </a:ext>
            </a:extLst>
          </p:cNvPr>
          <p:cNvSpPr>
            <a:spLocks noGrp="1"/>
          </p:cNvSpPr>
          <p:nvPr>
            <p:ph type="ftr" sz="quarter" idx="11"/>
          </p:nvPr>
        </p:nvSpPr>
        <p:spPr/>
        <p:txBody>
          <a:bodyPr/>
          <a:lstStyle/>
          <a:p>
            <a:r>
              <a:rPr lang="en-US"/>
              <a:t>Psy188B UCLA</a:t>
            </a:r>
          </a:p>
        </p:txBody>
      </p:sp>
      <p:sp>
        <p:nvSpPr>
          <p:cNvPr id="7" name="Slide Number Placeholder 7">
            <a:extLst>
              <a:ext uri="{FF2B5EF4-FFF2-40B4-BE49-F238E27FC236}">
                <a16:creationId xmlns:a16="http://schemas.microsoft.com/office/drawing/2014/main" id="{562C8263-DA90-4A95-AAB4-4B1ECD641D7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66610B-E6D2-4A71-9E7B-79BCC6203AA3}" type="slidenum">
              <a:rPr lang="en-US" altLang="en-US"/>
              <a:pPr/>
              <a:t>45</a:t>
            </a:fld>
            <a:endParaRPr lang="en-US" altLang="en-US"/>
          </a:p>
        </p:txBody>
      </p:sp>
      <p:sp>
        <p:nvSpPr>
          <p:cNvPr id="21509" name="Rectangle 3">
            <a:extLst>
              <a:ext uri="{FF2B5EF4-FFF2-40B4-BE49-F238E27FC236}">
                <a16:creationId xmlns:a16="http://schemas.microsoft.com/office/drawing/2014/main" id="{4DA4C002-CCC8-4468-B1E5-6D9F42A0C567}"/>
              </a:ext>
            </a:extLst>
          </p:cNvPr>
          <p:cNvSpPr>
            <a:spLocks noGrp="1" noChangeArrowheads="1"/>
          </p:cNvSpPr>
          <p:nvPr>
            <p:ph type="body" sz="half" idx="4294967295"/>
          </p:nvPr>
        </p:nvSpPr>
        <p:spPr>
          <a:xfrm>
            <a:off x="1024127" y="1163637"/>
            <a:ext cx="7434073" cy="4530725"/>
          </a:xfrm>
        </p:spPr>
        <p:txBody>
          <a:bodyPr/>
          <a:lstStyle/>
          <a:p>
            <a:r>
              <a:rPr lang="en-US" altLang="en-US" dirty="0"/>
              <a:t>When using a sample (which we always do) we want a statistic that is the best estimate of the parameter</a:t>
            </a:r>
          </a:p>
        </p:txBody>
      </p:sp>
      <p:graphicFrame>
        <p:nvGraphicFramePr>
          <p:cNvPr id="21507" name="Object 3">
            <a:extLst>
              <a:ext uri="{FF2B5EF4-FFF2-40B4-BE49-F238E27FC236}">
                <a16:creationId xmlns:a16="http://schemas.microsoft.com/office/drawing/2014/main" id="{56942568-C11D-464E-99FC-4170F0908C19}"/>
              </a:ext>
            </a:extLst>
          </p:cNvPr>
          <p:cNvGraphicFramePr>
            <a:graphicFrameLocks noChangeAspect="1"/>
          </p:cNvGraphicFramePr>
          <p:nvPr>
            <p:ph sz="quarter" idx="4294967295"/>
            <p:extLst>
              <p:ext uri="{D42A27DB-BD31-4B8C-83A1-F6EECF244321}">
                <p14:modId xmlns:p14="http://schemas.microsoft.com/office/powerpoint/2010/main" val="1538420587"/>
              </p:ext>
            </p:extLst>
          </p:nvPr>
        </p:nvGraphicFramePr>
        <p:xfrm>
          <a:off x="1188820" y="4621582"/>
          <a:ext cx="3992781" cy="1744745"/>
        </p:xfrm>
        <a:graphic>
          <a:graphicData uri="http://schemas.openxmlformats.org/presentationml/2006/ole">
            <mc:AlternateContent xmlns:mc="http://schemas.openxmlformats.org/markup-compatibility/2006">
              <mc:Choice xmlns:v="urn:schemas-microsoft-com:vml" Requires="v">
                <p:oleObj spid="_x0000_s59403" name="Equation" r:id="rId5" imgW="1511280" imgH="660240" progId="Equation.DSMT4">
                  <p:embed/>
                </p:oleObj>
              </mc:Choice>
              <mc:Fallback>
                <p:oleObj name="Equation" r:id="rId5" imgW="1511280" imgH="660240" progId="Equation.DSMT4">
                  <p:embed/>
                  <p:pic>
                    <p:nvPicPr>
                      <p:cNvPr id="21507" name="Object 3">
                        <a:extLst>
                          <a:ext uri="{FF2B5EF4-FFF2-40B4-BE49-F238E27FC236}">
                            <a16:creationId xmlns:a16="http://schemas.microsoft.com/office/drawing/2014/main" id="{56942568-C11D-464E-99FC-4170F0908C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820" y="4621582"/>
                        <a:ext cx="3992781" cy="1744745"/>
                      </a:xfrm>
                      <a:prstGeom prst="rect">
                        <a:avLst/>
                      </a:prstGeom>
                      <a:solidFill>
                        <a:schemeClr val="tx1"/>
                      </a:solidFill>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2719BA-7403-471F-AA3F-0036B429FE10}"/>
              </a:ext>
            </a:extLst>
          </p:cNvPr>
          <p:cNvSpPr>
            <a:spLocks noGrp="1" noChangeArrowheads="1"/>
          </p:cNvSpPr>
          <p:nvPr>
            <p:ph type="title"/>
          </p:nvPr>
        </p:nvSpPr>
        <p:spPr/>
        <p:txBody>
          <a:bodyPr/>
          <a:lstStyle/>
          <a:p>
            <a:r>
              <a:rPr lang="en-US" altLang="en-US"/>
              <a:t>Degrees of Freedom</a:t>
            </a:r>
          </a:p>
        </p:txBody>
      </p:sp>
      <p:sp>
        <p:nvSpPr>
          <p:cNvPr id="59395" name="Rectangle 3">
            <a:extLst>
              <a:ext uri="{FF2B5EF4-FFF2-40B4-BE49-F238E27FC236}">
                <a16:creationId xmlns:a16="http://schemas.microsoft.com/office/drawing/2014/main" id="{531C6EC3-629B-454C-85EB-92A1B6DE7C9A}"/>
              </a:ext>
            </a:extLst>
          </p:cNvPr>
          <p:cNvSpPr>
            <a:spLocks noGrp="1" noChangeArrowheads="1"/>
          </p:cNvSpPr>
          <p:nvPr>
            <p:ph idx="1"/>
          </p:nvPr>
        </p:nvSpPr>
        <p:spPr/>
        <p:txBody>
          <a:bodyPr>
            <a:normAutofit fontScale="77500" lnSpcReduction="20000"/>
          </a:bodyPr>
          <a:lstStyle/>
          <a:p>
            <a:r>
              <a:rPr lang="en-US" altLang="en-US"/>
              <a:t>Usually referred to as df</a:t>
            </a:r>
          </a:p>
          <a:p>
            <a:r>
              <a:rPr lang="en-US" altLang="en-US"/>
              <a:t>Number of observations minus the number of restrictions</a:t>
            </a:r>
          </a:p>
          <a:p>
            <a:r>
              <a:rPr lang="en-US" altLang="en-US"/>
              <a:t>__+__+__+__=10 - 4 free spaces</a:t>
            </a:r>
          </a:p>
          <a:p>
            <a:r>
              <a:rPr lang="en-US" altLang="en-US"/>
              <a:t> 2 +__+__+__=10 - 3 free spaces</a:t>
            </a:r>
          </a:p>
          <a:p>
            <a:r>
              <a:rPr lang="en-US" altLang="en-US"/>
              <a:t> 2 + 4 +__+__=10 - 2 free spaces</a:t>
            </a:r>
          </a:p>
          <a:p>
            <a:r>
              <a:rPr lang="en-US" altLang="en-US"/>
              <a:t> 2 + 4 + 3 +__=10 </a:t>
            </a:r>
          </a:p>
          <a:p>
            <a:r>
              <a:rPr lang="en-US" altLang="en-US"/>
              <a:t>Last space is not free!! Only 3 dfs.</a:t>
            </a:r>
          </a:p>
        </p:txBody>
      </p:sp>
      <p:sp>
        <p:nvSpPr>
          <p:cNvPr id="6" name="Footer Placeholder 5">
            <a:extLst>
              <a:ext uri="{FF2B5EF4-FFF2-40B4-BE49-F238E27FC236}">
                <a16:creationId xmlns:a16="http://schemas.microsoft.com/office/drawing/2014/main" id="{7A29A22D-69BF-49EE-B685-A7CBA6F66C44}"/>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9F7031F4-D283-4329-BFBA-3AB95414119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E1CCB3-2435-4B94-9295-E7FFFDD62D5F}" type="slidenum">
              <a:rPr lang="en-US" altLang="en-US"/>
              <a:pPr/>
              <a:t>46</a:t>
            </a:fld>
            <a:endParaRPr lang="en-US"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5BF89D-CD79-4435-88F1-EB524A386A24}"/>
              </a:ext>
            </a:extLst>
          </p:cNvPr>
          <p:cNvSpPr>
            <a:spLocks noGrp="1" noChangeArrowheads="1"/>
          </p:cNvSpPr>
          <p:nvPr>
            <p:ph type="title"/>
          </p:nvPr>
        </p:nvSpPr>
        <p:spPr/>
        <p:txBody>
          <a:bodyPr/>
          <a:lstStyle/>
          <a:p>
            <a:r>
              <a:rPr lang="en-US" altLang="en-US"/>
              <a:t>Reducing Distributions</a:t>
            </a:r>
          </a:p>
        </p:txBody>
      </p:sp>
      <p:sp>
        <p:nvSpPr>
          <p:cNvPr id="60419" name="Rectangle 3">
            <a:extLst>
              <a:ext uri="{FF2B5EF4-FFF2-40B4-BE49-F238E27FC236}">
                <a16:creationId xmlns:a16="http://schemas.microsoft.com/office/drawing/2014/main" id="{5C5B296B-383B-41D7-B64B-F185E2B9E7BD}"/>
              </a:ext>
            </a:extLst>
          </p:cNvPr>
          <p:cNvSpPr>
            <a:spLocks noGrp="1" noChangeArrowheads="1"/>
          </p:cNvSpPr>
          <p:nvPr>
            <p:ph idx="1"/>
          </p:nvPr>
        </p:nvSpPr>
        <p:spPr/>
        <p:txBody>
          <a:bodyPr/>
          <a:lstStyle/>
          <a:p>
            <a:r>
              <a:rPr lang="en-US" altLang="en-US"/>
              <a:t>Regardless of numbers of scores, distributions can be described with three pieces of info:</a:t>
            </a:r>
          </a:p>
          <a:p>
            <a:pPr lvl="1"/>
            <a:r>
              <a:rPr lang="en-US" altLang="en-US"/>
              <a:t>Central Tendency</a:t>
            </a:r>
          </a:p>
          <a:p>
            <a:pPr lvl="1"/>
            <a:r>
              <a:rPr lang="en-US" altLang="en-US"/>
              <a:t>Variability</a:t>
            </a:r>
          </a:p>
          <a:p>
            <a:pPr lvl="1"/>
            <a:r>
              <a:rPr lang="en-US" altLang="en-US"/>
              <a:t>Shape (Normal, Skewed, etc.)</a:t>
            </a:r>
          </a:p>
          <a:p>
            <a:pPr lvl="1"/>
            <a:endParaRPr lang="en-US" altLang="en-US"/>
          </a:p>
        </p:txBody>
      </p:sp>
      <p:sp>
        <p:nvSpPr>
          <p:cNvPr id="6" name="Footer Placeholder 5">
            <a:extLst>
              <a:ext uri="{FF2B5EF4-FFF2-40B4-BE49-F238E27FC236}">
                <a16:creationId xmlns:a16="http://schemas.microsoft.com/office/drawing/2014/main" id="{5755AB35-1F83-46DC-8B64-B1DEEE267199}"/>
              </a:ext>
            </a:extLst>
          </p:cNvPr>
          <p:cNvSpPr>
            <a:spLocks noGrp="1"/>
          </p:cNvSpPr>
          <p:nvPr>
            <p:ph type="ftr" sz="quarter" idx="11"/>
          </p:nvPr>
        </p:nvSpPr>
        <p:spPr/>
        <p:txBody>
          <a:bodyPr/>
          <a:lstStyle/>
          <a:p>
            <a:r>
              <a:rPr lang="en-US"/>
              <a:t>Psy188B UCLA</a:t>
            </a:r>
          </a:p>
        </p:txBody>
      </p:sp>
      <p:sp>
        <p:nvSpPr>
          <p:cNvPr id="5" name="Slide Number Placeholder 5">
            <a:extLst>
              <a:ext uri="{FF2B5EF4-FFF2-40B4-BE49-F238E27FC236}">
                <a16:creationId xmlns:a16="http://schemas.microsoft.com/office/drawing/2014/main" id="{0CEF66D2-16C5-48BE-A30D-BFADFAA95A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36BBC3-BD2A-4C22-A6A1-007B3519EE50}" type="slidenum">
              <a:rPr lang="en-US" altLang="en-US"/>
              <a:pPr/>
              <a:t>47</a:t>
            </a:fld>
            <a:endParaRPr lang="en-US"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413F-5479-49A1-8F43-F14F3F2C431C}"/>
              </a:ext>
            </a:extLst>
          </p:cNvPr>
          <p:cNvSpPr>
            <a:spLocks noGrp="1"/>
          </p:cNvSpPr>
          <p:nvPr>
            <p:ph type="title"/>
          </p:nvPr>
        </p:nvSpPr>
        <p:spPr/>
        <p:txBody>
          <a:bodyPr/>
          <a:lstStyle/>
          <a:p>
            <a:r>
              <a:rPr lang="en-US" dirty="0"/>
              <a:t>Shape </a:t>
            </a:r>
          </a:p>
        </p:txBody>
      </p:sp>
      <p:pic>
        <p:nvPicPr>
          <p:cNvPr id="61442" name="Picture 4">
            <a:extLst>
              <a:ext uri="{FF2B5EF4-FFF2-40B4-BE49-F238E27FC236}">
                <a16:creationId xmlns:a16="http://schemas.microsoft.com/office/drawing/2014/main" id="{7A9D6647-9F52-4A15-B703-F9ADB2750D6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43800" y="1143000"/>
            <a:ext cx="4298602" cy="4995863"/>
          </a:xfrm>
          <a:solidFill>
            <a:schemeClr val="tx1"/>
          </a:solidFill>
        </p:spPr>
      </p:pic>
      <p:sp>
        <p:nvSpPr>
          <p:cNvPr id="4" name="Footer Placeholder 3">
            <a:extLst>
              <a:ext uri="{FF2B5EF4-FFF2-40B4-BE49-F238E27FC236}">
                <a16:creationId xmlns:a16="http://schemas.microsoft.com/office/drawing/2014/main" id="{02FAAF05-DD16-407F-ABC0-F3562D0263BE}"/>
              </a:ext>
            </a:extLst>
          </p:cNvPr>
          <p:cNvSpPr>
            <a:spLocks noGrp="1"/>
          </p:cNvSpPr>
          <p:nvPr>
            <p:ph type="ftr" sz="quarter" idx="11"/>
          </p:nvPr>
        </p:nvSpPr>
        <p:spPr/>
        <p:txBody>
          <a:bodyPr/>
          <a:lstStyle/>
          <a:p>
            <a:r>
              <a:rPr lang="en-US"/>
              <a:t>Psy188B UCLA</a:t>
            </a:r>
          </a:p>
        </p:txBody>
      </p:sp>
      <p:sp>
        <p:nvSpPr>
          <p:cNvPr id="3" name="Slide Number Placeholder 2">
            <a:extLst>
              <a:ext uri="{FF2B5EF4-FFF2-40B4-BE49-F238E27FC236}">
                <a16:creationId xmlns:a16="http://schemas.microsoft.com/office/drawing/2014/main" id="{1DAD9960-D9E2-4642-9A39-5DD184E739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0102F5-221C-4CD4-B951-4172C04487A9}" type="slidenum">
              <a:rPr lang="en-US" altLang="en-US"/>
              <a:pPr/>
              <a:t>48</a:t>
            </a:fld>
            <a:endParaRPr lang="en-US"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a:extLst>
              <a:ext uri="{FF2B5EF4-FFF2-40B4-BE49-F238E27FC236}">
                <a16:creationId xmlns:a16="http://schemas.microsoft.com/office/drawing/2014/main" id="{6617C65B-50FA-4D79-9922-55BB5E9C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88"/>
          <a:stretch>
            <a:fillRect/>
          </a:stretch>
        </p:blipFill>
        <p:spPr bwMode="auto">
          <a:xfrm>
            <a:off x="1024127" y="381000"/>
            <a:ext cx="853440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D80EE07D-2057-4D83-BE96-5A7CF3650BB8}"/>
              </a:ext>
            </a:extLst>
          </p:cNvPr>
          <p:cNvSpPr>
            <a:spLocks noGrp="1"/>
          </p:cNvSpPr>
          <p:nvPr>
            <p:ph type="title"/>
          </p:nvPr>
        </p:nvSpPr>
        <p:spPr/>
        <p:txBody>
          <a:bodyPr/>
          <a:lstStyle/>
          <a:p>
            <a:r>
              <a:rPr lang="en-US" dirty="0"/>
              <a:t>Shape</a:t>
            </a:r>
          </a:p>
        </p:txBody>
      </p:sp>
      <p:sp>
        <p:nvSpPr>
          <p:cNvPr id="4" name="Footer Placeholder 3">
            <a:extLst>
              <a:ext uri="{FF2B5EF4-FFF2-40B4-BE49-F238E27FC236}">
                <a16:creationId xmlns:a16="http://schemas.microsoft.com/office/drawing/2014/main" id="{029F26A6-B070-46DA-8767-9007127F88C1}"/>
              </a:ext>
            </a:extLst>
          </p:cNvPr>
          <p:cNvSpPr>
            <a:spLocks noGrp="1"/>
          </p:cNvSpPr>
          <p:nvPr>
            <p:ph type="ftr" sz="quarter" idx="11"/>
          </p:nvPr>
        </p:nvSpPr>
        <p:spPr/>
        <p:txBody>
          <a:bodyPr/>
          <a:lstStyle/>
          <a:p>
            <a:r>
              <a:rPr lang="en-US"/>
              <a:t>Psy188B UCLA</a:t>
            </a:r>
          </a:p>
        </p:txBody>
      </p:sp>
      <p:sp>
        <p:nvSpPr>
          <p:cNvPr id="3" name="Slide Number Placeholder 2">
            <a:extLst>
              <a:ext uri="{FF2B5EF4-FFF2-40B4-BE49-F238E27FC236}">
                <a16:creationId xmlns:a16="http://schemas.microsoft.com/office/drawing/2014/main" id="{7B3C7B4E-2189-45AD-9C27-B6B9FB9BB64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74362-64BA-4934-B5E6-B969F66861CE}" type="slidenum">
              <a:rPr lang="en-US" altLang="en-US"/>
              <a:pPr/>
              <a:t>49</a:t>
            </a:fld>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9D04224E-2C99-498C-A657-F43B21464DDE}"/>
              </a:ext>
            </a:extLst>
          </p:cNvPr>
          <p:cNvSpPr>
            <a:spLocks noGrp="1" noChangeArrowheads="1"/>
          </p:cNvSpPr>
          <p:nvPr>
            <p:ph type="title"/>
          </p:nvPr>
        </p:nvSpPr>
        <p:spPr/>
        <p:txBody>
          <a:bodyPr/>
          <a:lstStyle/>
          <a:p>
            <a:r>
              <a:rPr lang="en-US" altLang="en-US"/>
              <a:t>Descriptives</a:t>
            </a:r>
          </a:p>
        </p:txBody>
      </p:sp>
      <p:graphicFrame>
        <p:nvGraphicFramePr>
          <p:cNvPr id="3074" name="Object 4">
            <a:extLst>
              <a:ext uri="{FF2B5EF4-FFF2-40B4-BE49-F238E27FC236}">
                <a16:creationId xmlns:a16="http://schemas.microsoft.com/office/drawing/2014/main" id="{91FC84FC-F866-462F-A30D-EA8118CE8016}"/>
              </a:ext>
            </a:extLst>
          </p:cNvPr>
          <p:cNvGraphicFramePr>
            <a:graphicFrameLocks noGrp="1" noChangeAspect="1"/>
          </p:cNvGraphicFramePr>
          <p:nvPr>
            <p:ph idx="1"/>
            <p:extLst>
              <p:ext uri="{D42A27DB-BD31-4B8C-83A1-F6EECF244321}">
                <p14:modId xmlns:p14="http://schemas.microsoft.com/office/powerpoint/2010/main" val="3311726002"/>
              </p:ext>
            </p:extLst>
          </p:nvPr>
        </p:nvGraphicFramePr>
        <p:xfrm>
          <a:off x="4178593" y="1966131"/>
          <a:ext cx="7739337" cy="4358469"/>
        </p:xfrm>
        <a:graphic>
          <a:graphicData uri="http://schemas.openxmlformats.org/presentationml/2006/ole">
            <mc:AlternateContent xmlns:mc="http://schemas.openxmlformats.org/markup-compatibility/2006">
              <mc:Choice xmlns:v="urn:schemas-microsoft-com:vml" Requires="v">
                <p:oleObj spid="_x0000_s40965" name="Chart" r:id="rId3" imgW="5429250" imgH="3057525" progId="Excel.Sheet.8">
                  <p:embed/>
                </p:oleObj>
              </mc:Choice>
              <mc:Fallback>
                <p:oleObj name="Chart" r:id="rId3" imgW="5429250" imgH="3057525" progId="Excel.Sheet.8">
                  <p:embed/>
                  <p:pic>
                    <p:nvPicPr>
                      <p:cNvPr id="3074" name="Object 4">
                        <a:extLst>
                          <a:ext uri="{FF2B5EF4-FFF2-40B4-BE49-F238E27FC236}">
                            <a16:creationId xmlns:a16="http://schemas.microsoft.com/office/drawing/2014/main" id="{91FC84FC-F866-462F-A30D-EA8118CE80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593" y="1966131"/>
                        <a:ext cx="7739337" cy="4358469"/>
                      </a:xfrm>
                      <a:prstGeom prst="rect">
                        <a:avLst/>
                      </a:prstGeom>
                      <a:noFill/>
                      <a:ln>
                        <a:noFill/>
                      </a:ln>
                      <a:effectLst/>
                    </p:spPr>
                  </p:pic>
                </p:oleObj>
              </mc:Fallback>
            </mc:AlternateContent>
          </a:graphicData>
        </a:graphic>
      </p:graphicFrame>
      <p:sp>
        <p:nvSpPr>
          <p:cNvPr id="6" name="Footer Placeholder 5">
            <a:extLst>
              <a:ext uri="{FF2B5EF4-FFF2-40B4-BE49-F238E27FC236}">
                <a16:creationId xmlns:a16="http://schemas.microsoft.com/office/drawing/2014/main" id="{18C3A6F2-263A-44C3-B54B-D285A994AB44}"/>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FF5CA07C-A98D-4F82-961B-3589E6ECD08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D03F81-5B0F-4875-9549-39F1C4B96311}" type="slidenum">
              <a:rPr lang="en-US" altLang="en-US"/>
              <a:pPr/>
              <a:t>5</a:t>
            </a:fld>
            <a:endParaRPr lang="en-US" altLang="en-US"/>
          </a:p>
        </p:txBody>
      </p:sp>
      <p:sp>
        <p:nvSpPr>
          <p:cNvPr id="3076" name="Rectangle 3">
            <a:extLst>
              <a:ext uri="{FF2B5EF4-FFF2-40B4-BE49-F238E27FC236}">
                <a16:creationId xmlns:a16="http://schemas.microsoft.com/office/drawing/2014/main" id="{6B077A9E-0D1D-40A5-B27B-F4B359D84352}"/>
              </a:ext>
            </a:extLst>
          </p:cNvPr>
          <p:cNvSpPr>
            <a:spLocks noGrp="1" noChangeArrowheads="1"/>
          </p:cNvSpPr>
          <p:nvPr>
            <p:ph type="body" sz="half" idx="4294967295"/>
          </p:nvPr>
        </p:nvSpPr>
        <p:spPr>
          <a:xfrm>
            <a:off x="4267200" y="1212769"/>
            <a:ext cx="4927600" cy="762000"/>
          </a:xfrm>
        </p:spPr>
        <p:txBody>
          <a:bodyPr/>
          <a:lstStyle/>
          <a:p>
            <a:r>
              <a:rPr lang="en-US" altLang="en-US" dirty="0"/>
              <a:t>Displaying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6EEA0F-9E46-4EEC-B88D-E4F5F237BB00}"/>
              </a:ext>
            </a:extLst>
          </p:cNvPr>
          <p:cNvSpPr>
            <a:spLocks noGrp="1"/>
          </p:cNvSpPr>
          <p:nvPr>
            <p:ph type="title"/>
          </p:nvPr>
        </p:nvSpPr>
        <p:spPr/>
        <p:txBody>
          <a:bodyPr/>
          <a:lstStyle/>
          <a:p>
            <a:r>
              <a:rPr lang="en-US" dirty="0"/>
              <a:t>Normal Distribution</a:t>
            </a:r>
          </a:p>
        </p:txBody>
      </p:sp>
      <p:graphicFrame>
        <p:nvGraphicFramePr>
          <p:cNvPr id="22530" name="Object 2">
            <a:extLst>
              <a:ext uri="{FF2B5EF4-FFF2-40B4-BE49-F238E27FC236}">
                <a16:creationId xmlns:a16="http://schemas.microsoft.com/office/drawing/2014/main" id="{823F8A35-177D-4776-9E62-26F3B2D79CB6}"/>
              </a:ext>
            </a:extLst>
          </p:cNvPr>
          <p:cNvGraphicFramePr>
            <a:graphicFrameLocks noChangeAspect="1"/>
          </p:cNvGraphicFramePr>
          <p:nvPr>
            <p:ph idx="1"/>
            <p:extLst>
              <p:ext uri="{D42A27DB-BD31-4B8C-83A1-F6EECF244321}">
                <p14:modId xmlns:p14="http://schemas.microsoft.com/office/powerpoint/2010/main" val="2910670093"/>
              </p:ext>
            </p:extLst>
          </p:nvPr>
        </p:nvGraphicFramePr>
        <p:xfrm>
          <a:off x="5181601" y="1295400"/>
          <a:ext cx="6781794" cy="4437795"/>
        </p:xfrm>
        <a:graphic>
          <a:graphicData uri="http://schemas.openxmlformats.org/presentationml/2006/ole">
            <mc:AlternateContent xmlns:mc="http://schemas.openxmlformats.org/markup-compatibility/2006">
              <mc:Choice xmlns:v="urn:schemas-microsoft-com:vml" Requires="v">
                <p:oleObj spid="_x0000_s60422" name="Chart" r:id="rId3" imgW="4905375" imgH="3209925" progId="Excel.Sheet.8">
                  <p:embed/>
                </p:oleObj>
              </mc:Choice>
              <mc:Fallback>
                <p:oleObj name="Chart" r:id="rId3" imgW="4905375" imgH="3209925" progId="Excel.Sheet.8">
                  <p:embed/>
                  <p:pic>
                    <p:nvPicPr>
                      <p:cNvPr id="22530" name="Object 2">
                        <a:extLst>
                          <a:ext uri="{FF2B5EF4-FFF2-40B4-BE49-F238E27FC236}">
                            <a16:creationId xmlns:a16="http://schemas.microsoft.com/office/drawing/2014/main" id="{823F8A35-177D-4776-9E62-26F3B2D79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1295400"/>
                        <a:ext cx="6781794" cy="4437795"/>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DFFF35C5-401A-4BF0-8F71-86C1B4A834AB}"/>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F25615C7-E52E-4784-93A0-70DF17BE30E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0C0DE0-8C63-44EF-8798-202840944B64}" type="slidenum">
              <a:rPr lang="en-US" altLang="en-US"/>
              <a:pPr/>
              <a:t>50</a:t>
            </a:fld>
            <a:endParaRPr lang="en-US" altLang="en-US"/>
          </a:p>
        </p:txBody>
      </p:sp>
      <p:sp>
        <p:nvSpPr>
          <p:cNvPr id="22533" name="Text Box 13">
            <a:extLst>
              <a:ext uri="{FF2B5EF4-FFF2-40B4-BE49-F238E27FC236}">
                <a16:creationId xmlns:a16="http://schemas.microsoft.com/office/drawing/2014/main" id="{8D465526-6CEF-4EFB-8EBA-F6DC33F06CE8}"/>
              </a:ext>
            </a:extLst>
          </p:cNvPr>
          <p:cNvSpPr txBox="1">
            <a:spLocks noChangeArrowheads="1"/>
          </p:cNvSpPr>
          <p:nvPr/>
        </p:nvSpPr>
        <p:spPr bwMode="auto">
          <a:xfrm>
            <a:off x="5448298" y="5684268"/>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Example: The Mean = 100 and the Standard Deviation = 20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5C7F69EC-4DA5-49D5-BE0D-6167EB050525}"/>
              </a:ext>
            </a:extLst>
          </p:cNvPr>
          <p:cNvSpPr>
            <a:spLocks noGrp="1" noChangeArrowheads="1"/>
          </p:cNvSpPr>
          <p:nvPr>
            <p:ph type="title"/>
          </p:nvPr>
        </p:nvSpPr>
        <p:spPr/>
        <p:txBody>
          <a:bodyPr>
            <a:normAutofit/>
          </a:bodyPr>
          <a:lstStyle/>
          <a:p>
            <a:r>
              <a:rPr lang="en-US" altLang="en-US"/>
              <a:t>Normal Distribution (Characteristics)</a:t>
            </a:r>
          </a:p>
        </p:txBody>
      </p:sp>
      <p:graphicFrame>
        <p:nvGraphicFramePr>
          <p:cNvPr id="23555" name="Object 3">
            <a:extLst>
              <a:ext uri="{FF2B5EF4-FFF2-40B4-BE49-F238E27FC236}">
                <a16:creationId xmlns:a16="http://schemas.microsoft.com/office/drawing/2014/main" id="{1D16C42C-E1DE-4E34-9785-21EA12FE0C24}"/>
              </a:ext>
            </a:extLst>
          </p:cNvPr>
          <p:cNvGraphicFramePr>
            <a:graphicFrameLocks noGrp="1" noChangeAspect="1"/>
          </p:cNvGraphicFramePr>
          <p:nvPr>
            <p:ph idx="1"/>
            <p:extLst>
              <p:ext uri="{D42A27DB-BD31-4B8C-83A1-F6EECF244321}">
                <p14:modId xmlns:p14="http://schemas.microsoft.com/office/powerpoint/2010/main" val="412070085"/>
              </p:ext>
            </p:extLst>
          </p:nvPr>
        </p:nvGraphicFramePr>
        <p:xfrm>
          <a:off x="1219200" y="3886199"/>
          <a:ext cx="7930696" cy="1031875"/>
        </p:xfrm>
        <a:graphic>
          <a:graphicData uri="http://schemas.openxmlformats.org/presentationml/2006/ole">
            <mc:AlternateContent xmlns:mc="http://schemas.openxmlformats.org/markup-compatibility/2006">
              <mc:Choice xmlns:v="urn:schemas-microsoft-com:vml" Requires="v">
                <p:oleObj spid="_x0000_s61452" name="Equation" r:id="rId3" imgW="3416040" imgH="444240" progId="Equation.DSMT4">
                  <p:embed/>
                </p:oleObj>
              </mc:Choice>
              <mc:Fallback>
                <p:oleObj name="Equation" r:id="rId3" imgW="3416040" imgH="444240" progId="Equation.DSMT4">
                  <p:embed/>
                  <p:pic>
                    <p:nvPicPr>
                      <p:cNvPr id="23555" name="Object 3">
                        <a:extLst>
                          <a:ext uri="{FF2B5EF4-FFF2-40B4-BE49-F238E27FC236}">
                            <a16:creationId xmlns:a16="http://schemas.microsoft.com/office/drawing/2014/main" id="{1D16C42C-E1DE-4E34-9785-21EA12FE0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86199"/>
                        <a:ext cx="7930696" cy="1031875"/>
                      </a:xfrm>
                      <a:prstGeom prst="rect">
                        <a:avLst/>
                      </a:prstGeom>
                      <a:solidFill>
                        <a:schemeClr val="tx1"/>
                      </a:solidFill>
                    </p:spPr>
                  </p:pic>
                </p:oleObj>
              </mc:Fallback>
            </mc:AlternateContent>
          </a:graphicData>
        </a:graphic>
      </p:graphicFrame>
      <p:sp>
        <p:nvSpPr>
          <p:cNvPr id="7" name="Footer Placeholder 6">
            <a:extLst>
              <a:ext uri="{FF2B5EF4-FFF2-40B4-BE49-F238E27FC236}">
                <a16:creationId xmlns:a16="http://schemas.microsoft.com/office/drawing/2014/main" id="{05E4E18A-289E-416E-B5AB-926FE3B66279}"/>
              </a:ext>
            </a:extLst>
          </p:cNvPr>
          <p:cNvSpPr>
            <a:spLocks noGrp="1"/>
          </p:cNvSpPr>
          <p:nvPr>
            <p:ph type="ftr" sz="quarter" idx="11"/>
          </p:nvPr>
        </p:nvSpPr>
        <p:spPr/>
        <p:txBody>
          <a:bodyPr/>
          <a:lstStyle/>
          <a:p>
            <a:r>
              <a:rPr lang="en-US"/>
              <a:t>Psy188B UCLA</a:t>
            </a:r>
          </a:p>
        </p:txBody>
      </p:sp>
      <p:sp>
        <p:nvSpPr>
          <p:cNvPr id="6" name="Slide Number Placeholder 5">
            <a:extLst>
              <a:ext uri="{FF2B5EF4-FFF2-40B4-BE49-F238E27FC236}">
                <a16:creationId xmlns:a16="http://schemas.microsoft.com/office/drawing/2014/main" id="{615C418C-B563-455D-ADB7-6D342346A1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3E7033-D060-4305-B310-906EE7615903}" type="slidenum">
              <a:rPr lang="en-US" altLang="en-US"/>
              <a:pPr/>
              <a:t>51</a:t>
            </a:fld>
            <a:endParaRPr lang="en-US" altLang="en-US"/>
          </a:p>
        </p:txBody>
      </p:sp>
      <p:sp>
        <p:nvSpPr>
          <p:cNvPr id="23557" name="Rectangle 3">
            <a:extLst>
              <a:ext uri="{FF2B5EF4-FFF2-40B4-BE49-F238E27FC236}">
                <a16:creationId xmlns:a16="http://schemas.microsoft.com/office/drawing/2014/main" id="{5B7D4CEC-EC73-4C03-A3FA-B1FCAF286501}"/>
              </a:ext>
            </a:extLst>
          </p:cNvPr>
          <p:cNvSpPr>
            <a:spLocks noGrp="1" noChangeArrowheads="1"/>
          </p:cNvSpPr>
          <p:nvPr>
            <p:ph type="body" sz="half" idx="4294967295"/>
          </p:nvPr>
        </p:nvSpPr>
        <p:spPr>
          <a:xfrm>
            <a:off x="1024127" y="1281764"/>
            <a:ext cx="7508875" cy="4876800"/>
          </a:xfrm>
        </p:spPr>
        <p:txBody>
          <a:bodyPr>
            <a:normAutofit fontScale="85000" lnSpcReduction="20000"/>
          </a:bodyPr>
          <a:lstStyle/>
          <a:p>
            <a:r>
              <a:rPr lang="en-US" altLang="en-US" dirty="0"/>
              <a:t>Horizontal Axis = possible X values</a:t>
            </a:r>
          </a:p>
          <a:p>
            <a:r>
              <a:rPr lang="en-US" altLang="en-US" dirty="0"/>
              <a:t>Vertical Axis = density (i.e. f(X) related to probability or proportion)</a:t>
            </a:r>
          </a:p>
          <a:p>
            <a:r>
              <a:rPr lang="en-US" altLang="en-US" dirty="0"/>
              <a:t>Defined as </a:t>
            </a:r>
          </a:p>
          <a:p>
            <a:endParaRPr lang="en-US" altLang="en-US" dirty="0"/>
          </a:p>
          <a:p>
            <a:endParaRPr lang="en-US" altLang="en-US" dirty="0"/>
          </a:p>
          <a:p>
            <a:endParaRPr lang="en-US" altLang="en-US" dirty="0"/>
          </a:p>
          <a:p>
            <a:endParaRPr lang="en-US" altLang="en-US" dirty="0"/>
          </a:p>
          <a:p>
            <a:r>
              <a:rPr lang="en-US" altLang="en-US" dirty="0" err="1"/>
              <a:t>tldr</a:t>
            </a:r>
            <a:r>
              <a:rPr lang="en-US" altLang="en-US" dirty="0"/>
              <a:t>: The distribution relies on only the mean and s</a:t>
            </a:r>
          </a:p>
        </p:txBody>
      </p:sp>
      <p:graphicFrame>
        <p:nvGraphicFramePr>
          <p:cNvPr id="23554" name="Object 2">
            <a:extLst>
              <a:ext uri="{FF2B5EF4-FFF2-40B4-BE49-F238E27FC236}">
                <a16:creationId xmlns:a16="http://schemas.microsoft.com/office/drawing/2014/main" id="{9B47FD09-D591-4BBD-AFD3-FF7EFD49F853}"/>
              </a:ext>
            </a:extLst>
          </p:cNvPr>
          <p:cNvGraphicFramePr>
            <a:graphicFrameLocks noChangeAspect="1"/>
          </p:cNvGraphicFramePr>
          <p:nvPr>
            <p:extLst>
              <p:ext uri="{D42A27DB-BD31-4B8C-83A1-F6EECF244321}">
                <p14:modId xmlns:p14="http://schemas.microsoft.com/office/powerpoint/2010/main" val="27285098"/>
              </p:ext>
            </p:extLst>
          </p:nvPr>
        </p:nvGraphicFramePr>
        <p:xfrm>
          <a:off x="3124200" y="2506343"/>
          <a:ext cx="4251325" cy="1031875"/>
        </p:xfrm>
        <a:graphic>
          <a:graphicData uri="http://schemas.openxmlformats.org/presentationml/2006/ole">
            <mc:AlternateContent xmlns:mc="http://schemas.openxmlformats.org/markup-compatibility/2006">
              <mc:Choice xmlns:v="urn:schemas-microsoft-com:vml" Requires="v">
                <p:oleObj spid="_x0000_s61453" name="Equation" r:id="rId5" imgW="1726920" imgH="419040" progId="Equation.DSMT4">
                  <p:embed/>
                </p:oleObj>
              </mc:Choice>
              <mc:Fallback>
                <p:oleObj name="Equation" r:id="rId5" imgW="1726920" imgH="419040" progId="Equation.DSMT4">
                  <p:embed/>
                  <p:pic>
                    <p:nvPicPr>
                      <p:cNvPr id="23554" name="Object 2">
                        <a:extLst>
                          <a:ext uri="{FF2B5EF4-FFF2-40B4-BE49-F238E27FC236}">
                            <a16:creationId xmlns:a16="http://schemas.microsoft.com/office/drawing/2014/main" id="{9B47FD09-D591-4BBD-AFD3-FF7EFD49F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06343"/>
                        <a:ext cx="4251325" cy="1031875"/>
                      </a:xfrm>
                      <a:prstGeom prst="rect">
                        <a:avLst/>
                      </a:prstGeom>
                      <a:solidFill>
                        <a:schemeClr val="tx1"/>
                      </a:solidFill>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B859662-6945-4B4A-B1E6-D7CECE79F8FC}"/>
              </a:ext>
            </a:extLst>
          </p:cNvPr>
          <p:cNvSpPr>
            <a:spLocks noGrp="1" noChangeArrowheads="1"/>
          </p:cNvSpPr>
          <p:nvPr>
            <p:ph type="title"/>
          </p:nvPr>
        </p:nvSpPr>
        <p:spPr/>
        <p:txBody>
          <a:bodyPr/>
          <a:lstStyle/>
          <a:p>
            <a:r>
              <a:rPr lang="en-US" altLang="en-US"/>
              <a:t>Normal Distribution (Characteristics)</a:t>
            </a:r>
          </a:p>
        </p:txBody>
      </p:sp>
      <p:sp>
        <p:nvSpPr>
          <p:cNvPr id="63491" name="Rectangle 3">
            <a:extLst>
              <a:ext uri="{FF2B5EF4-FFF2-40B4-BE49-F238E27FC236}">
                <a16:creationId xmlns:a16="http://schemas.microsoft.com/office/drawing/2014/main" id="{B814E245-C4BC-4213-8D4F-25C4B9FFC0FB}"/>
              </a:ext>
            </a:extLst>
          </p:cNvPr>
          <p:cNvSpPr>
            <a:spLocks noGrp="1" noChangeArrowheads="1"/>
          </p:cNvSpPr>
          <p:nvPr>
            <p:ph idx="1"/>
          </p:nvPr>
        </p:nvSpPr>
        <p:spPr/>
        <p:txBody>
          <a:bodyPr>
            <a:normAutofit fontScale="85000" lnSpcReduction="20000"/>
          </a:bodyPr>
          <a:lstStyle/>
          <a:p>
            <a:r>
              <a:rPr lang="en-US" altLang="en-US"/>
              <a:t>Bell shaped, symmetrical, unimodal</a:t>
            </a:r>
          </a:p>
          <a:p>
            <a:r>
              <a:rPr lang="en-US" altLang="en-US"/>
              <a:t>Mean, median, mode all equal</a:t>
            </a:r>
          </a:p>
          <a:p>
            <a:r>
              <a:rPr lang="en-US" altLang="en-US"/>
              <a:t>No real distribution is perfectly normal</a:t>
            </a:r>
          </a:p>
          <a:p>
            <a:r>
              <a:rPr lang="en-US" altLang="en-US"/>
              <a:t>But, many distributions are approximately normal, so normal curve statistics apply</a:t>
            </a:r>
          </a:p>
          <a:p>
            <a:r>
              <a:rPr lang="en-US" altLang="en-US"/>
              <a:t>Normal curve statistics underlie procedures in most inferential statistics.</a:t>
            </a:r>
          </a:p>
        </p:txBody>
      </p:sp>
      <p:sp>
        <p:nvSpPr>
          <p:cNvPr id="5" name="Footer Placeholder 4">
            <a:extLst>
              <a:ext uri="{FF2B5EF4-FFF2-40B4-BE49-F238E27FC236}">
                <a16:creationId xmlns:a16="http://schemas.microsoft.com/office/drawing/2014/main" id="{3896DF74-8CCE-4F77-AD2D-973F6E8AFFEB}"/>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56A4D073-AD74-4126-978A-1C4E29E25E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278F69-008F-4706-9535-E8E9D31A2B8B}" type="slidenum">
              <a:rPr lang="en-US" altLang="en-US"/>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FDF9B0-CEF9-457D-93B1-5E3EE7CE54CB}"/>
              </a:ext>
            </a:extLst>
          </p:cNvPr>
          <p:cNvSpPr>
            <a:spLocks noGrp="1"/>
          </p:cNvSpPr>
          <p:nvPr>
            <p:ph type="title"/>
          </p:nvPr>
        </p:nvSpPr>
        <p:spPr/>
        <p:txBody>
          <a:bodyPr>
            <a:normAutofit/>
          </a:bodyPr>
          <a:lstStyle/>
          <a:p>
            <a:r>
              <a:rPr lang="en-US" altLang="en-US" dirty="0"/>
              <a:t>Normal Distribution</a:t>
            </a:r>
            <a:endParaRPr lang="en-US" dirty="0"/>
          </a:p>
        </p:txBody>
      </p:sp>
      <p:graphicFrame>
        <p:nvGraphicFramePr>
          <p:cNvPr id="24578" name="Object 2">
            <a:extLst>
              <a:ext uri="{FF2B5EF4-FFF2-40B4-BE49-F238E27FC236}">
                <a16:creationId xmlns:a16="http://schemas.microsoft.com/office/drawing/2014/main" id="{535C51D1-D19D-403F-A165-80BEE8A33C3D}"/>
              </a:ext>
            </a:extLst>
          </p:cNvPr>
          <p:cNvGraphicFramePr>
            <a:graphicFrameLocks noGrp="1" noChangeAspect="1"/>
          </p:cNvGraphicFramePr>
          <p:nvPr>
            <p:ph idx="1"/>
            <p:extLst>
              <p:ext uri="{D42A27DB-BD31-4B8C-83A1-F6EECF244321}">
                <p14:modId xmlns:p14="http://schemas.microsoft.com/office/powerpoint/2010/main" val="1239685246"/>
              </p:ext>
            </p:extLst>
          </p:nvPr>
        </p:nvGraphicFramePr>
        <p:xfrm>
          <a:off x="936919" y="1062736"/>
          <a:ext cx="8378142" cy="4728464"/>
        </p:xfrm>
        <a:graphic>
          <a:graphicData uri="http://schemas.openxmlformats.org/presentationml/2006/ole">
            <mc:AlternateContent xmlns:mc="http://schemas.openxmlformats.org/markup-compatibility/2006">
              <mc:Choice xmlns:v="urn:schemas-microsoft-com:vml" Requires="v">
                <p:oleObj spid="_x0000_s62470" name="Chart" r:id="rId3" imgW="4791075" imgH="2952750" progId="Excel.Sheet.8">
                  <p:embed/>
                </p:oleObj>
              </mc:Choice>
              <mc:Fallback>
                <p:oleObj name="Chart" r:id="rId3" imgW="4791075" imgH="2952750" progId="Excel.Sheet.8">
                  <p:embed/>
                  <p:pic>
                    <p:nvPicPr>
                      <p:cNvPr id="24578" name="Object 2">
                        <a:extLst>
                          <a:ext uri="{FF2B5EF4-FFF2-40B4-BE49-F238E27FC236}">
                            <a16:creationId xmlns:a16="http://schemas.microsoft.com/office/drawing/2014/main" id="{535C51D1-D19D-403F-A165-80BEE8A33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919" y="1062736"/>
                        <a:ext cx="8378142" cy="4728464"/>
                      </a:xfrm>
                      <a:prstGeom prst="rect">
                        <a:avLst/>
                      </a:prstGeom>
                      <a:noFill/>
                      <a:ln>
                        <a:noFill/>
                      </a:ln>
                      <a:effectLst/>
                    </p:spPr>
                  </p:pic>
                </p:oleObj>
              </mc:Fallback>
            </mc:AlternateContent>
          </a:graphicData>
        </a:graphic>
      </p:graphicFrame>
      <p:sp>
        <p:nvSpPr>
          <p:cNvPr id="14" name="Footer Placeholder 13">
            <a:extLst>
              <a:ext uri="{FF2B5EF4-FFF2-40B4-BE49-F238E27FC236}">
                <a16:creationId xmlns:a16="http://schemas.microsoft.com/office/drawing/2014/main" id="{51E623B5-6BFE-4FFA-A860-3E830C023380}"/>
              </a:ext>
            </a:extLst>
          </p:cNvPr>
          <p:cNvSpPr>
            <a:spLocks noGrp="1"/>
          </p:cNvSpPr>
          <p:nvPr>
            <p:ph type="ftr" sz="quarter" idx="11"/>
          </p:nvPr>
        </p:nvSpPr>
        <p:spPr/>
        <p:txBody>
          <a:bodyPr/>
          <a:lstStyle/>
          <a:p>
            <a:r>
              <a:rPr lang="en-US"/>
              <a:t>Psy188B UCLA</a:t>
            </a:r>
          </a:p>
        </p:txBody>
      </p:sp>
      <p:sp>
        <p:nvSpPr>
          <p:cNvPr id="13" name="Slide Number Placeholder 12">
            <a:extLst>
              <a:ext uri="{FF2B5EF4-FFF2-40B4-BE49-F238E27FC236}">
                <a16:creationId xmlns:a16="http://schemas.microsoft.com/office/drawing/2014/main" id="{4D0B4C49-0F03-4ACB-898F-FCF094AF35A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3DCC85-DF15-4313-BAC6-AFB27B897426}" type="slidenum">
              <a:rPr lang="en-US" altLang="en-US"/>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1667B4A1-57E5-450E-BB35-1F8DDAFA8F62}"/>
              </a:ext>
            </a:extLst>
          </p:cNvPr>
          <p:cNvSpPr>
            <a:spLocks noGrp="1" noChangeArrowheads="1"/>
          </p:cNvSpPr>
          <p:nvPr>
            <p:ph type="title"/>
          </p:nvPr>
        </p:nvSpPr>
        <p:spPr/>
        <p:txBody>
          <a:bodyPr/>
          <a:lstStyle/>
          <a:p>
            <a:r>
              <a:rPr lang="en-US"/>
              <a:t>The standard normal distribution</a:t>
            </a:r>
          </a:p>
        </p:txBody>
      </p:sp>
      <p:sp>
        <p:nvSpPr>
          <p:cNvPr id="64515" name="Rectangle 3">
            <a:extLst>
              <a:ext uri="{FF2B5EF4-FFF2-40B4-BE49-F238E27FC236}">
                <a16:creationId xmlns:a16="http://schemas.microsoft.com/office/drawing/2014/main" id="{787E0DAC-B8E3-4789-957B-6F7AFB04A7BB}"/>
              </a:ext>
            </a:extLst>
          </p:cNvPr>
          <p:cNvSpPr>
            <a:spLocks noGrp="1" noChangeArrowheads="1"/>
          </p:cNvSpPr>
          <p:nvPr>
            <p:ph idx="1"/>
          </p:nvPr>
        </p:nvSpPr>
        <p:spPr/>
        <p:txBody>
          <a:bodyPr/>
          <a:lstStyle/>
          <a:p>
            <a:r>
              <a:rPr lang="en-US" altLang="en-US"/>
              <a:t>A normal distribution with the added properties that the mean = 0 and the s = 1</a:t>
            </a:r>
          </a:p>
          <a:p>
            <a:r>
              <a:rPr lang="en-US" altLang="en-US"/>
              <a:t>Converting a distribution into a standard normal means converting raw scores into Z-scores</a:t>
            </a:r>
          </a:p>
        </p:txBody>
      </p:sp>
      <p:sp>
        <p:nvSpPr>
          <p:cNvPr id="5" name="Footer Placeholder 4">
            <a:extLst>
              <a:ext uri="{FF2B5EF4-FFF2-40B4-BE49-F238E27FC236}">
                <a16:creationId xmlns:a16="http://schemas.microsoft.com/office/drawing/2014/main" id="{0B339948-030D-4F43-8814-17D86445D754}"/>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D3315D1F-6F04-4EB8-AB51-C9556E10128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859ABC-5E7D-47BA-A962-06D6CECB33EB}" type="slidenum">
              <a:rPr lang="en-US" altLang="en-US"/>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3B18B860-C685-495F-9619-8DBDCDEC554A}"/>
              </a:ext>
            </a:extLst>
          </p:cNvPr>
          <p:cNvSpPr>
            <a:spLocks noGrp="1" noChangeArrowheads="1"/>
          </p:cNvSpPr>
          <p:nvPr>
            <p:ph type="title"/>
          </p:nvPr>
        </p:nvSpPr>
        <p:spPr/>
        <p:txBody>
          <a:bodyPr/>
          <a:lstStyle/>
          <a:p>
            <a:r>
              <a:rPr lang="en-US" altLang="en-US"/>
              <a:t>Z-Score Formula</a:t>
            </a:r>
          </a:p>
        </p:txBody>
      </p:sp>
      <p:sp>
        <p:nvSpPr>
          <p:cNvPr id="25605" name="Rectangle 3">
            <a:extLst>
              <a:ext uri="{FF2B5EF4-FFF2-40B4-BE49-F238E27FC236}">
                <a16:creationId xmlns:a16="http://schemas.microsoft.com/office/drawing/2014/main" id="{0D2445BD-80B6-44FB-BB9B-05FCDC492CD8}"/>
              </a:ext>
            </a:extLst>
          </p:cNvPr>
          <p:cNvSpPr>
            <a:spLocks noGrp="1" noChangeArrowheads="1"/>
          </p:cNvSpPr>
          <p:nvPr>
            <p:ph idx="1"/>
          </p:nvPr>
        </p:nvSpPr>
        <p:spPr>
          <a:xfrm>
            <a:off x="1024127" y="1240607"/>
            <a:ext cx="7315194" cy="4996546"/>
          </a:xfrm>
        </p:spPr>
        <p:txBody>
          <a:bodyPr/>
          <a:lstStyle/>
          <a:p>
            <a:r>
              <a:rPr lang="en-US" altLang="en-US" dirty="0"/>
              <a:t>Raw score </a:t>
            </a:r>
            <a:r>
              <a:rPr lang="en-US" altLang="en-US" dirty="0">
                <a:sym typeface="Symbol" panose="05050102010706020507" pitchFamily="18" charset="2"/>
              </a:rPr>
              <a:t> Z-score</a:t>
            </a:r>
          </a:p>
          <a:p>
            <a:endParaRPr lang="en-US" altLang="en-US" dirty="0">
              <a:sym typeface="Symbol" panose="05050102010706020507" pitchFamily="18" charset="2"/>
            </a:endParaRPr>
          </a:p>
          <a:p>
            <a:endParaRPr lang="en-US" altLang="en-US" dirty="0">
              <a:sym typeface="Symbol" panose="05050102010706020507" pitchFamily="18" charset="2"/>
            </a:endParaRPr>
          </a:p>
          <a:p>
            <a:r>
              <a:rPr lang="en-US" altLang="en-US" dirty="0">
                <a:sym typeface="Symbol" panose="05050102010706020507" pitchFamily="18" charset="2"/>
              </a:rPr>
              <a:t>Z-score  Raw score</a:t>
            </a:r>
          </a:p>
        </p:txBody>
      </p:sp>
      <p:sp>
        <p:nvSpPr>
          <p:cNvPr id="7" name="Footer Placeholder 6">
            <a:extLst>
              <a:ext uri="{FF2B5EF4-FFF2-40B4-BE49-F238E27FC236}">
                <a16:creationId xmlns:a16="http://schemas.microsoft.com/office/drawing/2014/main" id="{5BAA8119-F327-4E68-86F1-625345DD8A71}"/>
              </a:ext>
            </a:extLst>
          </p:cNvPr>
          <p:cNvSpPr>
            <a:spLocks noGrp="1"/>
          </p:cNvSpPr>
          <p:nvPr>
            <p:ph type="ftr" sz="quarter" idx="11"/>
          </p:nvPr>
        </p:nvSpPr>
        <p:spPr/>
        <p:txBody>
          <a:bodyPr/>
          <a:lstStyle/>
          <a:p>
            <a:r>
              <a:rPr lang="en-US"/>
              <a:t>Psy188B UCLA</a:t>
            </a:r>
          </a:p>
        </p:txBody>
      </p:sp>
      <p:sp>
        <p:nvSpPr>
          <p:cNvPr id="6" name="Slide Number Placeholder 5">
            <a:extLst>
              <a:ext uri="{FF2B5EF4-FFF2-40B4-BE49-F238E27FC236}">
                <a16:creationId xmlns:a16="http://schemas.microsoft.com/office/drawing/2014/main" id="{9342F5AF-C46B-414F-B6AA-47DB072522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3F0BA9-FC25-4B20-A6D9-FAD447E2BA9E}" type="slidenum">
              <a:rPr lang="en-US" altLang="en-US"/>
              <a:pPr/>
              <a:t>55</a:t>
            </a:fld>
            <a:endParaRPr lang="en-US" altLang="en-US"/>
          </a:p>
        </p:txBody>
      </p:sp>
      <p:graphicFrame>
        <p:nvGraphicFramePr>
          <p:cNvPr id="25602" name="Object 2">
            <a:extLst>
              <a:ext uri="{FF2B5EF4-FFF2-40B4-BE49-F238E27FC236}">
                <a16:creationId xmlns:a16="http://schemas.microsoft.com/office/drawing/2014/main" id="{2E6A751E-A655-4DF0-B724-50146C394D6F}"/>
              </a:ext>
            </a:extLst>
          </p:cNvPr>
          <p:cNvGraphicFramePr>
            <a:graphicFrameLocks noChangeAspect="1"/>
          </p:cNvGraphicFramePr>
          <p:nvPr>
            <p:extLst>
              <p:ext uri="{D42A27DB-BD31-4B8C-83A1-F6EECF244321}">
                <p14:modId xmlns:p14="http://schemas.microsoft.com/office/powerpoint/2010/main" val="412509266"/>
              </p:ext>
            </p:extLst>
          </p:nvPr>
        </p:nvGraphicFramePr>
        <p:xfrm>
          <a:off x="1676400" y="2057400"/>
          <a:ext cx="6450012" cy="1258888"/>
        </p:xfrm>
        <a:graphic>
          <a:graphicData uri="http://schemas.openxmlformats.org/presentationml/2006/ole">
            <mc:AlternateContent xmlns:mc="http://schemas.openxmlformats.org/markup-compatibility/2006">
              <mc:Choice xmlns:v="urn:schemas-microsoft-com:vml" Requires="v">
                <p:oleObj spid="_x0000_s63498" name="Equation" r:id="rId3" imgW="2082600" imgH="406080" progId="Equation.DSMT4">
                  <p:embed/>
                </p:oleObj>
              </mc:Choice>
              <mc:Fallback>
                <p:oleObj name="Equation" r:id="rId3" imgW="2082600" imgH="406080" progId="Equation.DSMT4">
                  <p:embed/>
                  <p:pic>
                    <p:nvPicPr>
                      <p:cNvPr id="25602" name="Object 2">
                        <a:extLst>
                          <a:ext uri="{FF2B5EF4-FFF2-40B4-BE49-F238E27FC236}">
                            <a16:creationId xmlns:a16="http://schemas.microsoft.com/office/drawing/2014/main" id="{2E6A751E-A655-4DF0-B724-50146C394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57400"/>
                        <a:ext cx="6450012" cy="1258888"/>
                      </a:xfrm>
                      <a:prstGeom prst="rect">
                        <a:avLst/>
                      </a:prstGeom>
                      <a:solidFill>
                        <a:schemeClr val="tx1"/>
                      </a:solidFill>
                    </p:spPr>
                  </p:pic>
                </p:oleObj>
              </mc:Fallback>
            </mc:AlternateContent>
          </a:graphicData>
        </a:graphic>
      </p:graphicFrame>
      <p:graphicFrame>
        <p:nvGraphicFramePr>
          <p:cNvPr id="25603" name="Object 3">
            <a:extLst>
              <a:ext uri="{FF2B5EF4-FFF2-40B4-BE49-F238E27FC236}">
                <a16:creationId xmlns:a16="http://schemas.microsoft.com/office/drawing/2014/main" id="{07C5163A-81D4-4856-8368-F2B9EADEB2F2}"/>
              </a:ext>
            </a:extLst>
          </p:cNvPr>
          <p:cNvGraphicFramePr>
            <a:graphicFrameLocks noChangeAspect="1"/>
          </p:cNvGraphicFramePr>
          <p:nvPr>
            <p:extLst>
              <p:ext uri="{D42A27DB-BD31-4B8C-83A1-F6EECF244321}">
                <p14:modId xmlns:p14="http://schemas.microsoft.com/office/powerpoint/2010/main" val="1448592738"/>
              </p:ext>
            </p:extLst>
          </p:nvPr>
        </p:nvGraphicFramePr>
        <p:xfrm>
          <a:off x="1638701" y="4419600"/>
          <a:ext cx="4298312" cy="1102972"/>
        </p:xfrm>
        <a:graphic>
          <a:graphicData uri="http://schemas.openxmlformats.org/presentationml/2006/ole">
            <mc:AlternateContent xmlns:mc="http://schemas.openxmlformats.org/markup-compatibility/2006">
              <mc:Choice xmlns:v="urn:schemas-microsoft-com:vml" Requires="v">
                <p:oleObj spid="_x0000_s63499" name="Equation" r:id="rId5" imgW="939600" imgH="241200" progId="Equation.DSMT4">
                  <p:embed/>
                </p:oleObj>
              </mc:Choice>
              <mc:Fallback>
                <p:oleObj name="Equation" r:id="rId5" imgW="939600" imgH="241200" progId="Equation.DSMT4">
                  <p:embed/>
                  <p:pic>
                    <p:nvPicPr>
                      <p:cNvPr id="25603" name="Object 3">
                        <a:extLst>
                          <a:ext uri="{FF2B5EF4-FFF2-40B4-BE49-F238E27FC236}">
                            <a16:creationId xmlns:a16="http://schemas.microsoft.com/office/drawing/2014/main" id="{07C5163A-81D4-4856-8368-F2B9EADEB2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701" y="4419600"/>
                        <a:ext cx="4298312" cy="1102972"/>
                      </a:xfrm>
                      <a:prstGeom prst="rect">
                        <a:avLst/>
                      </a:prstGeom>
                      <a:solidFill>
                        <a:schemeClr val="tx1"/>
                      </a:solidFill>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C4358F3-7D3D-44A6-A875-25BDCDFE4DD9}"/>
              </a:ext>
            </a:extLst>
          </p:cNvPr>
          <p:cNvSpPr>
            <a:spLocks noGrp="1" noChangeArrowheads="1"/>
          </p:cNvSpPr>
          <p:nvPr>
            <p:ph type="title"/>
          </p:nvPr>
        </p:nvSpPr>
        <p:spPr/>
        <p:txBody>
          <a:bodyPr/>
          <a:lstStyle/>
          <a:p>
            <a:r>
              <a:rPr lang="en-US" altLang="en-US"/>
              <a:t>Properties of Z-Scores</a:t>
            </a:r>
          </a:p>
        </p:txBody>
      </p:sp>
      <p:sp>
        <p:nvSpPr>
          <p:cNvPr id="65539" name="Rectangle 3">
            <a:extLst>
              <a:ext uri="{FF2B5EF4-FFF2-40B4-BE49-F238E27FC236}">
                <a16:creationId xmlns:a16="http://schemas.microsoft.com/office/drawing/2014/main" id="{54CA8C56-08DC-4015-8FB0-F485979F3AAF}"/>
              </a:ext>
            </a:extLst>
          </p:cNvPr>
          <p:cNvSpPr>
            <a:spLocks noGrp="1" noChangeArrowheads="1"/>
          </p:cNvSpPr>
          <p:nvPr>
            <p:ph idx="1"/>
          </p:nvPr>
        </p:nvSpPr>
        <p:spPr/>
        <p:txBody>
          <a:bodyPr>
            <a:normAutofit fontScale="85000" lnSpcReduction="20000"/>
          </a:bodyPr>
          <a:lstStyle/>
          <a:p>
            <a:r>
              <a:rPr lang="en-US" altLang="en-US"/>
              <a:t>Z-score indicates how many SD’s a score falls above or below the mean.</a:t>
            </a:r>
          </a:p>
          <a:p>
            <a:r>
              <a:rPr lang="en-US" altLang="en-US"/>
              <a:t>Positive z-scores are above the mean.</a:t>
            </a:r>
          </a:p>
          <a:p>
            <a:r>
              <a:rPr lang="en-US" altLang="en-US"/>
              <a:t>Negative z-scores are below the mean.</a:t>
            </a:r>
          </a:p>
          <a:p>
            <a:r>
              <a:rPr lang="en-US" altLang="en-US"/>
              <a:t>Area under curve </a:t>
            </a:r>
            <a:r>
              <a:rPr lang="en-US" altLang="en-US">
                <a:sym typeface="Wingdings" panose="05000000000000000000" pitchFamily="2" charset="2"/>
              </a:rPr>
              <a:t></a:t>
            </a:r>
            <a:r>
              <a:rPr lang="en-US" altLang="en-US"/>
              <a:t> probability</a:t>
            </a:r>
          </a:p>
          <a:p>
            <a:r>
              <a:rPr lang="en-US" altLang="en-US"/>
              <a:t>Z is continuous so can only compute probability for range of values</a:t>
            </a:r>
          </a:p>
        </p:txBody>
      </p:sp>
      <p:sp>
        <p:nvSpPr>
          <p:cNvPr id="5" name="Footer Placeholder 4">
            <a:extLst>
              <a:ext uri="{FF2B5EF4-FFF2-40B4-BE49-F238E27FC236}">
                <a16:creationId xmlns:a16="http://schemas.microsoft.com/office/drawing/2014/main" id="{6942E9A3-7F57-4745-8337-964DC6BCECD5}"/>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D2F5FCBB-579B-4C75-9D41-168D73D229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0485DB-C708-4C78-B164-3A383B10F5E9}" type="slidenum">
              <a:rPr lang="en-US" altLang="en-US"/>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9B13EA6-9351-4832-94D1-ABCD44BA7A99}"/>
              </a:ext>
            </a:extLst>
          </p:cNvPr>
          <p:cNvSpPr>
            <a:spLocks noGrp="1" noChangeArrowheads="1"/>
          </p:cNvSpPr>
          <p:nvPr>
            <p:ph type="title"/>
          </p:nvPr>
        </p:nvSpPr>
        <p:spPr/>
        <p:txBody>
          <a:bodyPr/>
          <a:lstStyle/>
          <a:p>
            <a:r>
              <a:rPr lang="en-US" altLang="en-US"/>
              <a:t>Properties of Z-Scores</a:t>
            </a:r>
          </a:p>
        </p:txBody>
      </p:sp>
      <p:sp>
        <p:nvSpPr>
          <p:cNvPr id="66563" name="Rectangle 3">
            <a:extLst>
              <a:ext uri="{FF2B5EF4-FFF2-40B4-BE49-F238E27FC236}">
                <a16:creationId xmlns:a16="http://schemas.microsoft.com/office/drawing/2014/main" id="{4929EED8-34F2-4652-995C-2FD5C3BFE296}"/>
              </a:ext>
            </a:extLst>
          </p:cNvPr>
          <p:cNvSpPr>
            <a:spLocks noGrp="1" noChangeArrowheads="1"/>
          </p:cNvSpPr>
          <p:nvPr>
            <p:ph idx="1"/>
          </p:nvPr>
        </p:nvSpPr>
        <p:spPr>
          <a:xfrm>
            <a:off x="1024127" y="1260927"/>
            <a:ext cx="7315194" cy="4996546"/>
          </a:xfrm>
        </p:spPr>
        <p:txBody>
          <a:bodyPr/>
          <a:lstStyle/>
          <a:p>
            <a:r>
              <a:rPr lang="en-US" altLang="en-US" dirty="0"/>
              <a:t>Most z-scores fall between -3 and +3 because scores beyond 3sd from the mean</a:t>
            </a:r>
          </a:p>
          <a:p>
            <a:r>
              <a:rPr lang="en-US" altLang="en-US" dirty="0"/>
              <a:t>Z-scores are standardized scores </a:t>
            </a:r>
            <a:r>
              <a:rPr lang="en-US" altLang="en-US" dirty="0">
                <a:sym typeface="Symbol" panose="05050102010706020507" pitchFamily="18" charset="2"/>
              </a:rPr>
              <a:t> allows for easy comparison of distributions</a:t>
            </a:r>
          </a:p>
        </p:txBody>
      </p:sp>
      <p:sp>
        <p:nvSpPr>
          <p:cNvPr id="5" name="Footer Placeholder 4">
            <a:extLst>
              <a:ext uri="{FF2B5EF4-FFF2-40B4-BE49-F238E27FC236}">
                <a16:creationId xmlns:a16="http://schemas.microsoft.com/office/drawing/2014/main" id="{C20ACB72-AE46-4897-9D86-2BFF6088173D}"/>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FC4F572D-E8CA-4ED8-86A4-2186AC4C38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382212-9192-476B-B02A-F87DA5ABD3CE}" type="slidenum">
              <a:rPr lang="en-US" altLang="en-US"/>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91105400-1027-4F63-8E70-3288ECA5927F}"/>
              </a:ext>
            </a:extLst>
          </p:cNvPr>
          <p:cNvSpPr>
            <a:spLocks noGrp="1" noChangeArrowheads="1"/>
          </p:cNvSpPr>
          <p:nvPr>
            <p:ph type="title"/>
          </p:nvPr>
        </p:nvSpPr>
        <p:spPr/>
        <p:txBody>
          <a:bodyPr/>
          <a:lstStyle/>
          <a:p>
            <a:r>
              <a:rPr lang="en-US"/>
              <a:t>The standard normal distribution</a:t>
            </a:r>
          </a:p>
        </p:txBody>
      </p:sp>
      <p:sp>
        <p:nvSpPr>
          <p:cNvPr id="67589" name="Rectangle 3">
            <a:extLst>
              <a:ext uri="{FF2B5EF4-FFF2-40B4-BE49-F238E27FC236}">
                <a16:creationId xmlns:a16="http://schemas.microsoft.com/office/drawing/2014/main" id="{C8296DBF-2ECD-4B40-9017-54F12E723D44}"/>
              </a:ext>
            </a:extLst>
          </p:cNvPr>
          <p:cNvSpPr>
            <a:spLocks noGrp="1" noChangeArrowheads="1"/>
          </p:cNvSpPr>
          <p:nvPr>
            <p:ph idx="1"/>
          </p:nvPr>
        </p:nvSpPr>
        <p:spPr>
          <a:xfrm>
            <a:off x="4648200" y="1295400"/>
            <a:ext cx="7315194" cy="1143000"/>
          </a:xfrm>
        </p:spPr>
        <p:txBody>
          <a:bodyPr>
            <a:normAutofit fontScale="92500" lnSpcReduction="10000"/>
          </a:bodyPr>
          <a:lstStyle/>
          <a:p>
            <a:r>
              <a:rPr lang="en-US" altLang="en-US" dirty="0"/>
              <a:t>Rough estimates of the SND (i.e. Z-scores):</a:t>
            </a:r>
          </a:p>
          <a:p>
            <a:endParaRPr lang="en-US" altLang="en-US" b="1" dirty="0"/>
          </a:p>
        </p:txBody>
      </p:sp>
      <p:sp>
        <p:nvSpPr>
          <p:cNvPr id="7" name="Footer Placeholder 6">
            <a:extLst>
              <a:ext uri="{FF2B5EF4-FFF2-40B4-BE49-F238E27FC236}">
                <a16:creationId xmlns:a16="http://schemas.microsoft.com/office/drawing/2014/main" id="{D2FAA4B9-027B-4AC7-94E3-C5DD0D76CD8B}"/>
              </a:ext>
            </a:extLst>
          </p:cNvPr>
          <p:cNvSpPr>
            <a:spLocks noGrp="1"/>
          </p:cNvSpPr>
          <p:nvPr>
            <p:ph type="ftr" sz="quarter" idx="11"/>
          </p:nvPr>
        </p:nvSpPr>
        <p:spPr/>
        <p:txBody>
          <a:bodyPr/>
          <a:lstStyle/>
          <a:p>
            <a:r>
              <a:rPr lang="en-US"/>
              <a:t>Psy188B UCLA</a:t>
            </a:r>
          </a:p>
        </p:txBody>
      </p:sp>
      <p:sp>
        <p:nvSpPr>
          <p:cNvPr id="6" name="Slide Number Placeholder 5">
            <a:extLst>
              <a:ext uri="{FF2B5EF4-FFF2-40B4-BE49-F238E27FC236}">
                <a16:creationId xmlns:a16="http://schemas.microsoft.com/office/drawing/2014/main" id="{5868DE6F-19BE-4EB4-B6A1-A9A292B20C5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E3B816-6008-47B9-886D-E1267314CE74}" type="slidenum">
              <a:rPr lang="en-US" altLang="en-US"/>
              <a:pPr/>
              <a:t>58</a:t>
            </a:fld>
            <a:endParaRPr lang="en-US" altLang="en-US"/>
          </a:p>
        </p:txBody>
      </p:sp>
      <p:sp>
        <p:nvSpPr>
          <p:cNvPr id="67590" name="Rectangle 4">
            <a:extLst>
              <a:ext uri="{FF2B5EF4-FFF2-40B4-BE49-F238E27FC236}">
                <a16:creationId xmlns:a16="http://schemas.microsoft.com/office/drawing/2014/main" id="{BFBA4739-FF0A-41A7-A1B2-2BBBBF4FD2C6}"/>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67591" name="Picture 6" descr="l6a3">
            <a:extLst>
              <a:ext uri="{FF2B5EF4-FFF2-40B4-BE49-F238E27FC236}">
                <a16:creationId xmlns:a16="http://schemas.microsoft.com/office/drawing/2014/main" id="{2BC6C2D0-FD35-42BE-A527-036817432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253" y="2362200"/>
            <a:ext cx="6934194" cy="360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69BE4A8-2D99-4441-84E7-62393373ECFC}"/>
              </a:ext>
            </a:extLst>
          </p:cNvPr>
          <p:cNvSpPr>
            <a:spLocks noGrp="1" noChangeArrowheads="1"/>
          </p:cNvSpPr>
          <p:nvPr>
            <p:ph type="title"/>
          </p:nvPr>
        </p:nvSpPr>
        <p:spPr/>
        <p:txBody>
          <a:bodyPr>
            <a:noAutofit/>
          </a:bodyPr>
          <a:lstStyle/>
          <a:p>
            <a:r>
              <a:rPr lang="en-US" altLang="en-US" sz="4000" dirty="0" err="1"/>
              <a:t>Have</a:t>
            </a:r>
            <a:r>
              <a:rPr lang="en-US" altLang="en-US" sz="4000" dirty="0" err="1">
                <a:sym typeface="Symbol" panose="05050102010706020507" pitchFamily="18" charset="2"/>
              </a:rPr>
              <a:t></a:t>
            </a:r>
            <a:r>
              <a:rPr lang="en-US" altLang="en-US" sz="4000" dirty="0" err="1"/>
              <a:t>Need</a:t>
            </a:r>
            <a:r>
              <a:rPr lang="en-US" altLang="en-US" sz="4000" dirty="0"/>
              <a:t> Chart</a:t>
            </a:r>
            <a:br>
              <a:rPr lang="en-US" altLang="en-US" sz="4000" dirty="0"/>
            </a:br>
            <a:r>
              <a:rPr lang="en-US" altLang="en-US" sz="4000" dirty="0"/>
              <a:t>When rough estimating isn’t enough</a:t>
            </a:r>
          </a:p>
        </p:txBody>
      </p:sp>
      <p:graphicFrame>
        <p:nvGraphicFramePr>
          <p:cNvPr id="26626" name="Object 2">
            <a:extLst>
              <a:ext uri="{FF2B5EF4-FFF2-40B4-BE49-F238E27FC236}">
                <a16:creationId xmlns:a16="http://schemas.microsoft.com/office/drawing/2014/main" id="{C4314027-4DF7-425E-A0B2-CF026AD9EE90}"/>
              </a:ext>
            </a:extLst>
          </p:cNvPr>
          <p:cNvGraphicFramePr>
            <a:graphicFrameLocks noChangeAspect="1"/>
          </p:cNvGraphicFramePr>
          <p:nvPr>
            <p:ph idx="1"/>
            <p:extLst>
              <p:ext uri="{D42A27DB-BD31-4B8C-83A1-F6EECF244321}">
                <p14:modId xmlns:p14="http://schemas.microsoft.com/office/powerpoint/2010/main" val="2619244355"/>
              </p:ext>
            </p:extLst>
          </p:nvPr>
        </p:nvGraphicFramePr>
        <p:xfrm>
          <a:off x="1024127" y="1447799"/>
          <a:ext cx="6674018" cy="4572001"/>
        </p:xfrm>
        <a:graphic>
          <a:graphicData uri="http://schemas.openxmlformats.org/presentationml/2006/ole">
            <mc:AlternateContent xmlns:mc="http://schemas.openxmlformats.org/markup-compatibility/2006">
              <mc:Choice xmlns:v="urn:schemas-microsoft-com:vml" Requires="v">
                <p:oleObj spid="_x0000_s64518" name="Visio" r:id="rId3" imgW="4606671" imgH="3155823" progId="Visio.Drawing.11">
                  <p:embed/>
                </p:oleObj>
              </mc:Choice>
              <mc:Fallback>
                <p:oleObj name="Visio" r:id="rId3" imgW="4606671" imgH="3155823" progId="Visio.Drawing.11">
                  <p:embed/>
                  <p:pic>
                    <p:nvPicPr>
                      <p:cNvPr id="26626" name="Object 2">
                        <a:extLst>
                          <a:ext uri="{FF2B5EF4-FFF2-40B4-BE49-F238E27FC236}">
                            <a16:creationId xmlns:a16="http://schemas.microsoft.com/office/drawing/2014/main" id="{C4314027-4DF7-425E-A0B2-CF026AD9E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7" y="1447799"/>
                        <a:ext cx="6674018" cy="4572001"/>
                      </a:xfrm>
                      <a:prstGeom prst="rect">
                        <a:avLst/>
                      </a:prstGeom>
                      <a:solidFill>
                        <a:schemeClr val="tx1"/>
                      </a:solid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F274C5BC-87D9-487A-BCF9-81DC9450A024}"/>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0DE97BCA-8405-40B2-AFE2-94076E7AF50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0865F6-01A3-47AF-8ADA-7FBCF9B7CAF8}" type="slidenum">
              <a:rPr lang="en-US" altLang="en-US"/>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6B42674-2C7F-4F2E-84F0-A58D5CDDEAED}"/>
              </a:ext>
            </a:extLst>
          </p:cNvPr>
          <p:cNvSpPr>
            <a:spLocks noGrp="1" noChangeArrowheads="1"/>
          </p:cNvSpPr>
          <p:nvPr>
            <p:ph type="title"/>
          </p:nvPr>
        </p:nvSpPr>
        <p:spPr/>
        <p:txBody>
          <a:bodyPr/>
          <a:lstStyle/>
          <a:p>
            <a:r>
              <a:rPr lang="en-US" altLang="en-US"/>
              <a:t>Inferential</a:t>
            </a:r>
          </a:p>
        </p:txBody>
      </p:sp>
      <p:sp>
        <p:nvSpPr>
          <p:cNvPr id="36867" name="Rectangle 3">
            <a:extLst>
              <a:ext uri="{FF2B5EF4-FFF2-40B4-BE49-F238E27FC236}">
                <a16:creationId xmlns:a16="http://schemas.microsoft.com/office/drawing/2014/main" id="{231B3888-0AD3-4437-B7A9-757D78F5D61C}"/>
              </a:ext>
            </a:extLst>
          </p:cNvPr>
          <p:cNvSpPr>
            <a:spLocks noGrp="1" noChangeArrowheads="1"/>
          </p:cNvSpPr>
          <p:nvPr>
            <p:ph idx="1"/>
          </p:nvPr>
        </p:nvSpPr>
        <p:spPr/>
        <p:txBody>
          <a:bodyPr>
            <a:normAutofit lnSpcReduction="10000"/>
          </a:bodyPr>
          <a:lstStyle/>
          <a:p>
            <a:r>
              <a:rPr lang="en-US" altLang="en-US"/>
              <a:t>Inferential statistics:</a:t>
            </a:r>
          </a:p>
          <a:p>
            <a:pPr lvl="1"/>
            <a:r>
              <a:rPr lang="en-US" altLang="en-US"/>
              <a:t>Is a set of procedures to infer information about a population based upon characteristics from samples.</a:t>
            </a:r>
          </a:p>
          <a:p>
            <a:pPr lvl="1"/>
            <a:r>
              <a:rPr lang="en-US" altLang="en-US"/>
              <a:t>Samples are taken from </a:t>
            </a:r>
            <a:r>
              <a:rPr lang="en-US" altLang="en-US">
                <a:sym typeface="Wingdings" panose="05000000000000000000" pitchFamily="2" charset="2"/>
              </a:rPr>
              <a:t>Populations</a:t>
            </a:r>
          </a:p>
          <a:p>
            <a:pPr lvl="1"/>
            <a:r>
              <a:rPr lang="en-US" altLang="en-US">
                <a:sym typeface="Wingdings" panose="05000000000000000000" pitchFamily="2" charset="2"/>
              </a:rPr>
              <a:t>Sample Statistics are used to infer population parameters</a:t>
            </a:r>
            <a:endParaRPr lang="en-US" altLang="en-US"/>
          </a:p>
        </p:txBody>
      </p:sp>
      <p:sp>
        <p:nvSpPr>
          <p:cNvPr id="5" name="Footer Placeholder 4">
            <a:extLst>
              <a:ext uri="{FF2B5EF4-FFF2-40B4-BE49-F238E27FC236}">
                <a16:creationId xmlns:a16="http://schemas.microsoft.com/office/drawing/2014/main" id="{5BD83CC4-5F3B-4398-9994-92A4B61627BB}"/>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AA3DFA60-A075-44CA-82BA-87C7B1DCF6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9F0AA-2A0A-4787-B329-36906C97A6DA}" type="slidenum">
              <a:rPr lang="en-US" altLang="en-US"/>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A7AB99B-A0B4-4691-A59E-AB7D9858E282}"/>
              </a:ext>
            </a:extLst>
          </p:cNvPr>
          <p:cNvSpPr>
            <a:spLocks noGrp="1" noChangeArrowheads="1"/>
          </p:cNvSpPr>
          <p:nvPr>
            <p:ph type="title"/>
          </p:nvPr>
        </p:nvSpPr>
        <p:spPr/>
        <p:txBody>
          <a:bodyPr/>
          <a:lstStyle/>
          <a:p>
            <a:r>
              <a:rPr lang="en-US" altLang="en-US"/>
              <a:t>What about negative Z values?</a:t>
            </a:r>
          </a:p>
        </p:txBody>
      </p:sp>
      <p:sp>
        <p:nvSpPr>
          <p:cNvPr id="68611" name="Rectangle 3">
            <a:extLst>
              <a:ext uri="{FF2B5EF4-FFF2-40B4-BE49-F238E27FC236}">
                <a16:creationId xmlns:a16="http://schemas.microsoft.com/office/drawing/2014/main" id="{CD685AC3-69C7-46AA-9045-25A3690FD037}"/>
              </a:ext>
            </a:extLst>
          </p:cNvPr>
          <p:cNvSpPr>
            <a:spLocks noGrp="1" noChangeArrowheads="1"/>
          </p:cNvSpPr>
          <p:nvPr>
            <p:ph idx="1"/>
          </p:nvPr>
        </p:nvSpPr>
        <p:spPr/>
        <p:txBody>
          <a:bodyPr>
            <a:normAutofit lnSpcReduction="10000"/>
          </a:bodyPr>
          <a:lstStyle/>
          <a:p>
            <a:r>
              <a:rPr lang="en-US" altLang="en-US"/>
              <a:t>Since the normal curve is symmetric, areas beyond, between, and below positive z scores are identical to areas beyond, between, and below negative z scores.</a:t>
            </a:r>
          </a:p>
          <a:p>
            <a:r>
              <a:rPr lang="en-US" altLang="en-US"/>
              <a:t>There is no such thing as negative area!</a:t>
            </a:r>
          </a:p>
        </p:txBody>
      </p:sp>
      <p:sp>
        <p:nvSpPr>
          <p:cNvPr id="5" name="Footer Placeholder 4">
            <a:extLst>
              <a:ext uri="{FF2B5EF4-FFF2-40B4-BE49-F238E27FC236}">
                <a16:creationId xmlns:a16="http://schemas.microsoft.com/office/drawing/2014/main" id="{06510CFF-3986-4B6F-AE1E-7D11B4D1FF4B}"/>
              </a:ext>
            </a:extLst>
          </p:cNvPr>
          <p:cNvSpPr>
            <a:spLocks noGrp="1"/>
          </p:cNvSpPr>
          <p:nvPr>
            <p:ph type="ftr" sz="quarter" idx="11"/>
          </p:nvPr>
        </p:nvSpPr>
        <p:spPr/>
        <p:txBody>
          <a:bodyPr/>
          <a:lstStyle/>
          <a:p>
            <a:r>
              <a:rPr lang="en-US"/>
              <a:t>Psy188B UCLA</a:t>
            </a:r>
          </a:p>
        </p:txBody>
      </p:sp>
      <p:sp>
        <p:nvSpPr>
          <p:cNvPr id="4" name="Slide Number Placeholder 3">
            <a:extLst>
              <a:ext uri="{FF2B5EF4-FFF2-40B4-BE49-F238E27FC236}">
                <a16:creationId xmlns:a16="http://schemas.microsoft.com/office/drawing/2014/main" id="{E138719A-223A-4B1F-8A1A-13BBC4355B4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8B0DAA-B2A2-412E-B8D8-E71392A8C105}" type="slidenum">
              <a:rPr lang="en-US" altLang="en-US"/>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F021-EC39-4AFA-A207-B15EB1065BC8}"/>
              </a:ext>
            </a:extLst>
          </p:cNvPr>
          <p:cNvSpPr>
            <a:spLocks noGrp="1"/>
          </p:cNvSpPr>
          <p:nvPr>
            <p:ph type="title"/>
          </p:nvPr>
        </p:nvSpPr>
        <p:spPr/>
        <p:txBody>
          <a:bodyPr/>
          <a:lstStyle/>
          <a:p>
            <a:r>
              <a:rPr lang="en-US" dirty="0"/>
              <a:t>Norms and Norm-Referenced Tests</a:t>
            </a:r>
          </a:p>
        </p:txBody>
      </p:sp>
      <p:sp>
        <p:nvSpPr>
          <p:cNvPr id="69635" name="Content Placeholder 2">
            <a:extLst>
              <a:ext uri="{FF2B5EF4-FFF2-40B4-BE49-F238E27FC236}">
                <a16:creationId xmlns:a16="http://schemas.microsoft.com/office/drawing/2014/main" id="{32A93CC4-13C4-47EF-94DE-EEAA05A92A1F}"/>
              </a:ext>
            </a:extLst>
          </p:cNvPr>
          <p:cNvSpPr>
            <a:spLocks noGrp="1"/>
          </p:cNvSpPr>
          <p:nvPr>
            <p:ph idx="1"/>
          </p:nvPr>
        </p:nvSpPr>
        <p:spPr>
          <a:xfrm>
            <a:off x="1024127" y="1217346"/>
            <a:ext cx="7315194" cy="4996546"/>
          </a:xfrm>
        </p:spPr>
        <p:txBody>
          <a:bodyPr>
            <a:normAutofit fontScale="85000" lnSpcReduction="20000"/>
          </a:bodyPr>
          <a:lstStyle/>
          <a:p>
            <a:r>
              <a:rPr lang="en-US" altLang="en-US" dirty="0"/>
              <a:t>Norm - statistical representations of a population (e.g. mean, median). </a:t>
            </a:r>
          </a:p>
          <a:p>
            <a:r>
              <a:rPr lang="en-US" altLang="en-US" dirty="0"/>
              <a:t>Norm-referenced test (NRT) – Compares an individual's results on the test with the pre-established norm </a:t>
            </a:r>
          </a:p>
          <a:p>
            <a:r>
              <a:rPr lang="en-US" altLang="en-US" dirty="0"/>
              <a:t>Made to compare test-takers to each other</a:t>
            </a:r>
          </a:p>
          <a:p>
            <a:r>
              <a:rPr lang="en-US" altLang="en-US" dirty="0"/>
              <a:t>I.E. - The Normal Curve</a:t>
            </a:r>
          </a:p>
          <a:p>
            <a:endParaRPr lang="en-US" altLang="en-US" dirty="0"/>
          </a:p>
          <a:p>
            <a:endParaRPr lang="en-US" altLang="en-US" dirty="0"/>
          </a:p>
        </p:txBody>
      </p:sp>
      <p:sp>
        <p:nvSpPr>
          <p:cNvPr id="4" name="Footer Placeholder 3">
            <a:extLst>
              <a:ext uri="{FF2B5EF4-FFF2-40B4-BE49-F238E27FC236}">
                <a16:creationId xmlns:a16="http://schemas.microsoft.com/office/drawing/2014/main" id="{6EE7A6F4-1E16-456C-B19A-51A2664E294B}"/>
              </a:ext>
            </a:extLst>
          </p:cNvPr>
          <p:cNvSpPr>
            <a:spLocks noGrp="1"/>
          </p:cNvSpPr>
          <p:nvPr>
            <p:ph type="ftr" sz="quarter" idx="11"/>
          </p:nvPr>
        </p:nvSpPr>
        <p:spPr/>
        <p:txBody>
          <a:bodyPr/>
          <a:lstStyle/>
          <a:p>
            <a:r>
              <a:rPr lang="en-US"/>
              <a:t>Psy188B UCLA</a:t>
            </a:r>
            <a:endParaRPr lang="en-US" dirty="0"/>
          </a:p>
        </p:txBody>
      </p:sp>
      <p:sp>
        <p:nvSpPr>
          <p:cNvPr id="5" name="Slide Number Placeholder 4">
            <a:extLst>
              <a:ext uri="{FF2B5EF4-FFF2-40B4-BE49-F238E27FC236}">
                <a16:creationId xmlns:a16="http://schemas.microsoft.com/office/drawing/2014/main" id="{FB7DE36A-5D62-4DA5-B71F-18BAA61BDE2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E4EA47-60E5-4326-8025-68DF849EC8E8}" type="slidenum">
              <a:rPr lang="en-US" altLang="en-US"/>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C2EA-B022-42AF-BFA3-2AA81EFE51A3}"/>
              </a:ext>
            </a:extLst>
          </p:cNvPr>
          <p:cNvSpPr>
            <a:spLocks noGrp="1"/>
          </p:cNvSpPr>
          <p:nvPr>
            <p:ph type="title"/>
          </p:nvPr>
        </p:nvSpPr>
        <p:spPr/>
        <p:txBody>
          <a:bodyPr/>
          <a:lstStyle/>
          <a:p>
            <a:r>
              <a:rPr lang="en-US" dirty="0"/>
              <a:t>Norms and Norm-Referenced Tests</a:t>
            </a:r>
          </a:p>
        </p:txBody>
      </p:sp>
      <p:sp>
        <p:nvSpPr>
          <p:cNvPr id="70659" name="Content Placeholder 2">
            <a:extLst>
              <a:ext uri="{FF2B5EF4-FFF2-40B4-BE49-F238E27FC236}">
                <a16:creationId xmlns:a16="http://schemas.microsoft.com/office/drawing/2014/main" id="{013AF53A-7AD1-472A-AD19-77BB2A7FB8AD}"/>
              </a:ext>
            </a:extLst>
          </p:cNvPr>
          <p:cNvSpPr>
            <a:spLocks noGrp="1"/>
          </p:cNvSpPr>
          <p:nvPr>
            <p:ph idx="1"/>
          </p:nvPr>
        </p:nvSpPr>
        <p:spPr>
          <a:xfrm>
            <a:off x="4648200" y="1295400"/>
            <a:ext cx="7315194" cy="5029200"/>
          </a:xfrm>
        </p:spPr>
        <p:txBody>
          <a:bodyPr>
            <a:normAutofit fontScale="77500" lnSpcReduction="20000"/>
          </a:bodyPr>
          <a:lstStyle/>
          <a:p>
            <a:r>
              <a:rPr lang="en-US" altLang="en-US" dirty="0"/>
              <a:t>Normally rather than testing an entire population, the norms are inferred from a representative sample or group (inferential stats revisited). </a:t>
            </a:r>
          </a:p>
          <a:p>
            <a:r>
              <a:rPr lang="en-US" altLang="en-US" dirty="0"/>
              <a:t>Norms allow for a better understanding of how an individual's scores compare with the group with which they are being compared</a:t>
            </a:r>
          </a:p>
          <a:p>
            <a:r>
              <a:rPr lang="en-US" altLang="en-US" dirty="0"/>
              <a:t>Examples: WAIS, SAT, MMPI, Graduate Record Examination (GRE)</a:t>
            </a:r>
          </a:p>
        </p:txBody>
      </p:sp>
      <p:sp>
        <p:nvSpPr>
          <p:cNvPr id="4" name="Footer Placeholder 3">
            <a:extLst>
              <a:ext uri="{FF2B5EF4-FFF2-40B4-BE49-F238E27FC236}">
                <a16:creationId xmlns:a16="http://schemas.microsoft.com/office/drawing/2014/main" id="{215BB423-7B21-4067-8EF8-6F3FF41D005B}"/>
              </a:ext>
            </a:extLst>
          </p:cNvPr>
          <p:cNvSpPr>
            <a:spLocks noGrp="1"/>
          </p:cNvSpPr>
          <p:nvPr>
            <p:ph type="ftr" sz="quarter" idx="11"/>
          </p:nvPr>
        </p:nvSpPr>
        <p:spPr/>
        <p:txBody>
          <a:bodyPr/>
          <a:lstStyle/>
          <a:p>
            <a:r>
              <a:rPr lang="en-US"/>
              <a:t>Psy188B UCLA</a:t>
            </a:r>
            <a:endParaRPr lang="en-US" dirty="0"/>
          </a:p>
        </p:txBody>
      </p:sp>
      <p:sp>
        <p:nvSpPr>
          <p:cNvPr id="5" name="Slide Number Placeholder 4">
            <a:extLst>
              <a:ext uri="{FF2B5EF4-FFF2-40B4-BE49-F238E27FC236}">
                <a16:creationId xmlns:a16="http://schemas.microsoft.com/office/drawing/2014/main" id="{1A09A04E-DB1A-4D82-A217-5CE9BAB35B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6398C6-C0DD-462A-A805-EBC4BCE12386}" type="slidenum">
              <a:rPr lang="en-US" altLang="en-US"/>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71825F57-065B-4093-AB15-77C64CB867E7}"/>
              </a:ext>
            </a:extLst>
          </p:cNvPr>
          <p:cNvSpPr>
            <a:spLocks noGrp="1"/>
          </p:cNvSpPr>
          <p:nvPr>
            <p:ph type="title"/>
          </p:nvPr>
        </p:nvSpPr>
        <p:spPr/>
        <p:txBody>
          <a:bodyPr/>
          <a:lstStyle/>
          <a:p>
            <a:r>
              <a:rPr lang="en-US" altLang="en-US"/>
              <a:t>Criterion-Referenced Tests</a:t>
            </a:r>
          </a:p>
        </p:txBody>
      </p:sp>
      <p:sp>
        <p:nvSpPr>
          <p:cNvPr id="71683" name="Content Placeholder 2">
            <a:extLst>
              <a:ext uri="{FF2B5EF4-FFF2-40B4-BE49-F238E27FC236}">
                <a16:creationId xmlns:a16="http://schemas.microsoft.com/office/drawing/2014/main" id="{60C88746-1BF1-4B41-A0B3-AF219D7A8EF4}"/>
              </a:ext>
            </a:extLst>
          </p:cNvPr>
          <p:cNvSpPr>
            <a:spLocks noGrp="1"/>
          </p:cNvSpPr>
          <p:nvPr>
            <p:ph idx="1"/>
          </p:nvPr>
        </p:nvSpPr>
        <p:spPr>
          <a:xfrm>
            <a:off x="1024127" y="1260927"/>
            <a:ext cx="7315194" cy="4996546"/>
          </a:xfrm>
        </p:spPr>
        <p:txBody>
          <a:bodyPr>
            <a:normAutofit fontScale="85000" lnSpcReduction="10000"/>
          </a:bodyPr>
          <a:lstStyle/>
          <a:p>
            <a:r>
              <a:rPr lang="en-US" altLang="en-US" dirty="0"/>
              <a:t>Criterion-referenced tests (CRTs) - intended to measure how well a person has mastered a specific knowledge set or skill</a:t>
            </a:r>
          </a:p>
          <a:p>
            <a:r>
              <a:rPr lang="en-US" altLang="en-US" dirty="0" err="1"/>
              <a:t>Cutscore</a:t>
            </a:r>
            <a:r>
              <a:rPr lang="en-US" altLang="en-US" dirty="0"/>
              <a:t> – point at which an examinee passes if their score exceeds that point; can be decided by a panel or by a single instructor</a:t>
            </a:r>
          </a:p>
          <a:p>
            <a:r>
              <a:rPr lang="en-US" altLang="en-US" dirty="0"/>
              <a:t>Criterion – the domain in which the test is designed to assess</a:t>
            </a:r>
          </a:p>
        </p:txBody>
      </p:sp>
      <p:sp>
        <p:nvSpPr>
          <p:cNvPr id="4" name="Footer Placeholder 3">
            <a:extLst>
              <a:ext uri="{FF2B5EF4-FFF2-40B4-BE49-F238E27FC236}">
                <a16:creationId xmlns:a16="http://schemas.microsoft.com/office/drawing/2014/main" id="{1DEBEB0E-A088-4819-833F-B0AB01C7A80D}"/>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28A27B04-D0E3-4160-914D-A53013E4A2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09843A-A202-48F7-B50A-E0B1C6780FC5}" type="slidenum">
              <a:rPr lang="en-US" altLang="en-US"/>
              <a:pPr/>
              <a:t>63</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232217A-F638-4A32-B2ED-4D1B39EE0360}"/>
              </a:ext>
            </a:extLst>
          </p:cNvPr>
          <p:cNvSpPr>
            <a:spLocks noGrp="1" noChangeArrowheads="1"/>
          </p:cNvSpPr>
          <p:nvPr>
            <p:ph type="title"/>
          </p:nvPr>
        </p:nvSpPr>
        <p:spPr/>
        <p:txBody>
          <a:bodyPr/>
          <a:lstStyle/>
          <a:p>
            <a:r>
              <a:rPr lang="en-US" altLang="en-US"/>
              <a:t>Inferential</a:t>
            </a:r>
          </a:p>
        </p:txBody>
      </p:sp>
      <p:sp>
        <p:nvSpPr>
          <p:cNvPr id="37891" name="Rectangle 3">
            <a:extLst>
              <a:ext uri="{FF2B5EF4-FFF2-40B4-BE49-F238E27FC236}">
                <a16:creationId xmlns:a16="http://schemas.microsoft.com/office/drawing/2014/main" id="{5D2CDE6D-B9A2-4FE7-B213-BC8C71873B38}"/>
              </a:ext>
            </a:extLst>
          </p:cNvPr>
          <p:cNvSpPr>
            <a:spLocks noGrp="1" noChangeArrowheads="1"/>
          </p:cNvSpPr>
          <p:nvPr>
            <p:ph idx="1"/>
          </p:nvPr>
        </p:nvSpPr>
        <p:spPr>
          <a:xfrm>
            <a:off x="985844" y="1283398"/>
            <a:ext cx="7315194" cy="4996546"/>
          </a:xfrm>
        </p:spPr>
        <p:txBody>
          <a:bodyPr>
            <a:normAutofit fontScale="92500" lnSpcReduction="10000"/>
          </a:bodyPr>
          <a:lstStyle/>
          <a:p>
            <a:r>
              <a:rPr lang="en-US" altLang="en-US" dirty="0"/>
              <a:t>Population is the complete set of people, animals, events or objects that share a common characteristic</a:t>
            </a:r>
          </a:p>
          <a:p>
            <a:r>
              <a:rPr lang="en-US" altLang="en-US" dirty="0"/>
              <a:t>A sample is some subset or subsets, selected from the population.</a:t>
            </a:r>
          </a:p>
          <a:p>
            <a:pPr lvl="1"/>
            <a:r>
              <a:rPr lang="en-US" altLang="en-US" dirty="0"/>
              <a:t>representative </a:t>
            </a:r>
          </a:p>
          <a:p>
            <a:pPr lvl="1"/>
            <a:r>
              <a:rPr lang="en-US" altLang="en-US" dirty="0"/>
              <a:t>simple random sample.</a:t>
            </a:r>
          </a:p>
        </p:txBody>
      </p:sp>
      <p:sp>
        <p:nvSpPr>
          <p:cNvPr id="54" name="Footer Placeholder 53">
            <a:extLst>
              <a:ext uri="{FF2B5EF4-FFF2-40B4-BE49-F238E27FC236}">
                <a16:creationId xmlns:a16="http://schemas.microsoft.com/office/drawing/2014/main" id="{A5223A0B-FD48-42B1-99F4-D561F06F7368}"/>
              </a:ext>
            </a:extLst>
          </p:cNvPr>
          <p:cNvSpPr>
            <a:spLocks noGrp="1"/>
          </p:cNvSpPr>
          <p:nvPr>
            <p:ph type="ftr" sz="quarter" idx="11"/>
          </p:nvPr>
        </p:nvSpPr>
        <p:spPr/>
        <p:txBody>
          <a:bodyPr/>
          <a:lstStyle/>
          <a:p>
            <a:r>
              <a:rPr lang="en-US"/>
              <a:t>Psy188B UCLA</a:t>
            </a:r>
          </a:p>
        </p:txBody>
      </p:sp>
      <p:sp>
        <p:nvSpPr>
          <p:cNvPr id="53" name="Slide Number Placeholder 52">
            <a:extLst>
              <a:ext uri="{FF2B5EF4-FFF2-40B4-BE49-F238E27FC236}">
                <a16:creationId xmlns:a16="http://schemas.microsoft.com/office/drawing/2014/main" id="{569C1633-9B8B-47D0-AAC9-2C02821962E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9F1509-2FAF-493B-A461-2E8A65852F0D}" type="slidenum">
              <a:rPr lang="en-US" altLang="en-US"/>
              <a:pPr/>
              <a:t>7</a:t>
            </a:fld>
            <a:endParaRPr lang="en-US" altLang="en-US"/>
          </a:p>
        </p:txBody>
      </p:sp>
      <p:grpSp>
        <p:nvGrpSpPr>
          <p:cNvPr id="37894" name="Group 4">
            <a:extLst>
              <a:ext uri="{FF2B5EF4-FFF2-40B4-BE49-F238E27FC236}">
                <a16:creationId xmlns:a16="http://schemas.microsoft.com/office/drawing/2014/main" id="{03FBA93A-550B-4DFB-BC07-C0238FB8891B}"/>
              </a:ext>
            </a:extLst>
          </p:cNvPr>
          <p:cNvGrpSpPr>
            <a:grpSpLocks/>
          </p:cNvGrpSpPr>
          <p:nvPr/>
        </p:nvGrpSpPr>
        <p:grpSpPr bwMode="auto">
          <a:xfrm>
            <a:off x="6934200" y="3445933"/>
            <a:ext cx="3657600" cy="2743200"/>
            <a:chOff x="3120" y="2496"/>
            <a:chExt cx="2304" cy="1728"/>
          </a:xfrm>
        </p:grpSpPr>
        <p:sp>
          <p:nvSpPr>
            <p:cNvPr id="37895" name="Oval 5">
              <a:extLst>
                <a:ext uri="{FF2B5EF4-FFF2-40B4-BE49-F238E27FC236}">
                  <a16:creationId xmlns:a16="http://schemas.microsoft.com/office/drawing/2014/main" id="{AAE5634B-77C7-4B51-BB8E-0A743A9B82EE}"/>
                </a:ext>
              </a:extLst>
            </p:cNvPr>
            <p:cNvSpPr>
              <a:spLocks noChangeArrowheads="1"/>
            </p:cNvSpPr>
            <p:nvPr/>
          </p:nvSpPr>
          <p:spPr bwMode="auto">
            <a:xfrm>
              <a:off x="3120" y="2496"/>
              <a:ext cx="2304" cy="172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37896" name="Picture 6" descr="MCj04238600000[1]">
              <a:extLst>
                <a:ext uri="{FF2B5EF4-FFF2-40B4-BE49-F238E27FC236}">
                  <a16:creationId xmlns:a16="http://schemas.microsoft.com/office/drawing/2014/main" id="{3F5ECE6F-6CF7-4919-99C7-FFA662EAF9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 y="278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7" descr="MCj04238600000[1]">
              <a:extLst>
                <a:ext uri="{FF2B5EF4-FFF2-40B4-BE49-F238E27FC236}">
                  <a16:creationId xmlns:a16="http://schemas.microsoft.com/office/drawing/2014/main" id="{151906EE-7891-415F-A07C-FB626DDCAC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268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8" descr="MCj04238600000[1]">
              <a:extLst>
                <a:ext uri="{FF2B5EF4-FFF2-40B4-BE49-F238E27FC236}">
                  <a16:creationId xmlns:a16="http://schemas.microsoft.com/office/drawing/2014/main" id="{2CD19D4B-3605-4557-854D-AD0A6D74AA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 y="2496"/>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9" descr="MCj04238600000[1]">
              <a:extLst>
                <a:ext uri="{FF2B5EF4-FFF2-40B4-BE49-F238E27FC236}">
                  <a16:creationId xmlns:a16="http://schemas.microsoft.com/office/drawing/2014/main" id="{4FAD6E94-FAE4-46A1-9E49-4FD87493A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0" y="2880"/>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0" descr="MCj04238600000[1]">
              <a:extLst>
                <a:ext uri="{FF2B5EF4-FFF2-40B4-BE49-F238E27FC236}">
                  <a16:creationId xmlns:a16="http://schemas.microsoft.com/office/drawing/2014/main" id="{56EBE3D7-EBB0-4268-A001-F9C7731BC0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6" y="350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11" descr="MCj04238600000[1]">
              <a:extLst>
                <a:ext uri="{FF2B5EF4-FFF2-40B4-BE49-F238E27FC236}">
                  <a16:creationId xmlns:a16="http://schemas.microsoft.com/office/drawing/2014/main" id="{05BDE4CF-A2AB-4675-9CA2-ADF7FBACE4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8" y="3120"/>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12" descr="MCj04238600000[1]">
              <a:extLst>
                <a:ext uri="{FF2B5EF4-FFF2-40B4-BE49-F238E27FC236}">
                  <a16:creationId xmlns:a16="http://schemas.microsoft.com/office/drawing/2014/main" id="{01D2B85C-3599-40BD-881D-9F20C7A8CE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316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3" descr="MCj04238600000[1]">
              <a:extLst>
                <a:ext uri="{FF2B5EF4-FFF2-40B4-BE49-F238E27FC236}">
                  <a16:creationId xmlns:a16="http://schemas.microsoft.com/office/drawing/2014/main" id="{FC437A13-035D-473C-B8B0-92145E5157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 y="326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14" descr="MCj04238600000[1]">
              <a:extLst>
                <a:ext uri="{FF2B5EF4-FFF2-40B4-BE49-F238E27FC236}">
                  <a16:creationId xmlns:a16="http://schemas.microsoft.com/office/drawing/2014/main" id="{FCE0FE16-3259-48E0-A8BA-7B6197A5E9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54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15" descr="MCj04238600000[1]">
              <a:extLst>
                <a:ext uri="{FF2B5EF4-FFF2-40B4-BE49-F238E27FC236}">
                  <a16:creationId xmlns:a16="http://schemas.microsoft.com/office/drawing/2014/main" id="{16F61584-8248-4865-9CF1-0A1FC4905A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 y="340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16" descr="MCj04238600000[1]">
              <a:extLst>
                <a:ext uri="{FF2B5EF4-FFF2-40B4-BE49-F238E27FC236}">
                  <a16:creationId xmlns:a16="http://schemas.microsoft.com/office/drawing/2014/main" id="{AAFB905C-2E3E-44AD-9056-7893ED4823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 y="374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7" descr="MCj04238600000[1]">
              <a:extLst>
                <a:ext uri="{FF2B5EF4-FFF2-40B4-BE49-F238E27FC236}">
                  <a16:creationId xmlns:a16="http://schemas.microsoft.com/office/drawing/2014/main" id="{145E57B4-E416-4797-B991-6244628DDA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 y="3456"/>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18" descr="MCj04238600000[1]">
              <a:extLst>
                <a:ext uri="{FF2B5EF4-FFF2-40B4-BE49-F238E27FC236}">
                  <a16:creationId xmlns:a16="http://schemas.microsoft.com/office/drawing/2014/main" id="{343DCD21-E98B-4C46-9AE7-2A3B69529C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292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9" descr="MCj04238600000[1]">
              <a:extLst>
                <a:ext uri="{FF2B5EF4-FFF2-40B4-BE49-F238E27FC236}">
                  <a16:creationId xmlns:a16="http://schemas.microsoft.com/office/drawing/2014/main" id="{3F641AE2-2815-4B97-B944-445BD2DD1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 y="316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20" descr="MCj04238600000[1]">
              <a:extLst>
                <a:ext uri="{FF2B5EF4-FFF2-40B4-BE49-F238E27FC236}">
                  <a16:creationId xmlns:a16="http://schemas.microsoft.com/office/drawing/2014/main" id="{74E7C48A-F9EA-4174-9326-25D4AAC8F3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4" y="316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21" descr="MCj04238600000[1]">
              <a:extLst>
                <a:ext uri="{FF2B5EF4-FFF2-40B4-BE49-F238E27FC236}">
                  <a16:creationId xmlns:a16="http://schemas.microsoft.com/office/drawing/2014/main" id="{74F04938-6F79-4C27-8990-5795C223D0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326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2" name="Picture 22" descr="MCj04238600000[1]">
              <a:extLst>
                <a:ext uri="{FF2B5EF4-FFF2-40B4-BE49-F238E27FC236}">
                  <a16:creationId xmlns:a16="http://schemas.microsoft.com/office/drawing/2014/main" id="{302ABFD5-E69E-4E3D-8BED-7FB1B2ED1C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 y="3072"/>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3" name="Picture 23" descr="MCj04238600000[1]">
              <a:extLst>
                <a:ext uri="{FF2B5EF4-FFF2-40B4-BE49-F238E27FC236}">
                  <a16:creationId xmlns:a16="http://schemas.microsoft.com/office/drawing/2014/main" id="{12AECB80-A7CC-412A-A4CE-32A035A8D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 y="350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4" name="Picture 24" descr="MCj04238600000[1]">
              <a:extLst>
                <a:ext uri="{FF2B5EF4-FFF2-40B4-BE49-F238E27FC236}">
                  <a16:creationId xmlns:a16="http://schemas.microsoft.com/office/drawing/2014/main" id="{AFA3A1FC-6468-427C-BE6B-A185CC886F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3312"/>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25" descr="MCj04238600000[1]">
              <a:extLst>
                <a:ext uri="{FF2B5EF4-FFF2-40B4-BE49-F238E27FC236}">
                  <a16:creationId xmlns:a16="http://schemas.microsoft.com/office/drawing/2014/main" id="{B48C21C8-08C3-40C2-9FB0-DD59AD2409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6" y="3456"/>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6" name="Picture 26" descr="MCj04238600000[1]">
              <a:extLst>
                <a:ext uri="{FF2B5EF4-FFF2-40B4-BE49-F238E27FC236}">
                  <a16:creationId xmlns:a16="http://schemas.microsoft.com/office/drawing/2014/main" id="{02D09711-47CA-49A0-B83D-FBE4CD43F6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1" y="2779"/>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27" descr="MCj04238600000[1]">
              <a:extLst>
                <a:ext uri="{FF2B5EF4-FFF2-40B4-BE49-F238E27FC236}">
                  <a16:creationId xmlns:a16="http://schemas.microsoft.com/office/drawing/2014/main" id="{BCBCA7AC-4A61-48B7-A952-4AA5B57D91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374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8" name="Picture 28" descr="MCj04238600000[1]">
              <a:extLst>
                <a:ext uri="{FF2B5EF4-FFF2-40B4-BE49-F238E27FC236}">
                  <a16:creationId xmlns:a16="http://schemas.microsoft.com/office/drawing/2014/main" id="{2655BA6E-209D-4965-9B15-0CFA1F3961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 y="3456"/>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9" name="Picture 29" descr="MCj04238600000[1]">
              <a:extLst>
                <a:ext uri="{FF2B5EF4-FFF2-40B4-BE49-F238E27FC236}">
                  <a16:creationId xmlns:a16="http://schemas.microsoft.com/office/drawing/2014/main" id="{A4365D4D-CC69-4730-A704-9D9DC75536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 y="3360"/>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0" name="Picture 30" descr="MCj04238600000[1]">
              <a:extLst>
                <a:ext uri="{FF2B5EF4-FFF2-40B4-BE49-F238E27FC236}">
                  <a16:creationId xmlns:a16="http://schemas.microsoft.com/office/drawing/2014/main" id="{30765363-A144-4214-B67F-EE7D567993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2832"/>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1" descr="MCj04238600000[1]">
              <a:extLst>
                <a:ext uri="{FF2B5EF4-FFF2-40B4-BE49-F238E27FC236}">
                  <a16:creationId xmlns:a16="http://schemas.microsoft.com/office/drawing/2014/main" id="{CC246EB1-4261-4613-9EEA-5EC9670AE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2928"/>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2" descr="MCj04238600000[1]">
              <a:extLst>
                <a:ext uri="{FF2B5EF4-FFF2-40B4-BE49-F238E27FC236}">
                  <a16:creationId xmlns:a16="http://schemas.microsoft.com/office/drawing/2014/main" id="{28D2CDE4-5D57-4C9A-8D99-4E89FA081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 y="350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33" descr="MCj04238600000[1]">
              <a:extLst>
                <a:ext uri="{FF2B5EF4-FFF2-40B4-BE49-F238E27FC236}">
                  <a16:creationId xmlns:a16="http://schemas.microsoft.com/office/drawing/2014/main" id="{222DF27C-8C38-40ED-A35C-DB78A5901E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 y="350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4" name="Picture 34" descr="MCj04238600000[1]">
              <a:extLst>
                <a:ext uri="{FF2B5EF4-FFF2-40B4-BE49-F238E27FC236}">
                  <a16:creationId xmlns:a16="http://schemas.microsoft.com/office/drawing/2014/main" id="{6285E9E8-35E6-4D32-BD30-7E128FD75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504"/>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5" name="Picture 35" descr="MCj04238600000[1]">
              <a:extLst>
                <a:ext uri="{FF2B5EF4-FFF2-40B4-BE49-F238E27FC236}">
                  <a16:creationId xmlns:a16="http://schemas.microsoft.com/office/drawing/2014/main" id="{E1ECBAB1-9D9D-4A90-936B-2F32E1FBF4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 y="2592"/>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6" name="Picture 36" descr="MCj04238600000[1]">
              <a:extLst>
                <a:ext uri="{FF2B5EF4-FFF2-40B4-BE49-F238E27FC236}">
                  <a16:creationId xmlns:a16="http://schemas.microsoft.com/office/drawing/2014/main" id="{8DD29C7A-2DA6-43CF-AF42-D19D9ED983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2832"/>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7" name="Picture 37" descr="MCj04238600000[1]">
              <a:extLst>
                <a:ext uri="{FF2B5EF4-FFF2-40B4-BE49-F238E27FC236}">
                  <a16:creationId xmlns:a16="http://schemas.microsoft.com/office/drawing/2014/main" id="{141785B7-EBE5-4F8B-934F-5B4EAC54CA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848" y="2976"/>
              <a:ext cx="35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8" name="Oval 38">
              <a:extLst>
                <a:ext uri="{FF2B5EF4-FFF2-40B4-BE49-F238E27FC236}">
                  <a16:creationId xmlns:a16="http://schemas.microsoft.com/office/drawing/2014/main" id="{E0DCEF49-FF96-43CE-9CB1-CB0FDE3A0929}"/>
                </a:ext>
              </a:extLst>
            </p:cNvPr>
            <p:cNvSpPr>
              <a:spLocks noChangeArrowheads="1"/>
            </p:cNvSpPr>
            <p:nvPr/>
          </p:nvSpPr>
          <p:spPr bwMode="auto">
            <a:xfrm>
              <a:off x="4224" y="2736"/>
              <a:ext cx="1104" cy="12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37929" name="Picture 39" descr="MCj04238300000[1]">
              <a:extLst>
                <a:ext uri="{FF2B5EF4-FFF2-40B4-BE49-F238E27FC236}">
                  <a16:creationId xmlns:a16="http://schemas.microsoft.com/office/drawing/2014/main" id="{039CADBF-0569-48B2-9C44-233ACEF86F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8" y="2880"/>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0" name="Picture 40" descr="MCj04238300000[1]">
              <a:extLst>
                <a:ext uri="{FF2B5EF4-FFF2-40B4-BE49-F238E27FC236}">
                  <a16:creationId xmlns:a16="http://schemas.microsoft.com/office/drawing/2014/main" id="{37BAC96E-24C9-45A6-B643-F78034DB1B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4" y="2976"/>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1" name="Picture 41" descr="MCj04238300000[1]">
              <a:extLst>
                <a:ext uri="{FF2B5EF4-FFF2-40B4-BE49-F238E27FC236}">
                  <a16:creationId xmlns:a16="http://schemas.microsoft.com/office/drawing/2014/main" id="{EE799555-6388-4398-B0AE-C74C2048D5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2640"/>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2" name="Picture 42" descr="MCj04238300000[1]">
              <a:extLst>
                <a:ext uri="{FF2B5EF4-FFF2-40B4-BE49-F238E27FC236}">
                  <a16:creationId xmlns:a16="http://schemas.microsoft.com/office/drawing/2014/main" id="{8B24864D-F71C-412F-A44B-031E3386BD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 y="3216"/>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3" name="Picture 43" descr="MCj04238300000[1]">
              <a:extLst>
                <a:ext uri="{FF2B5EF4-FFF2-40B4-BE49-F238E27FC236}">
                  <a16:creationId xmlns:a16="http://schemas.microsoft.com/office/drawing/2014/main" id="{8DA36554-C6CD-4331-9497-3E939AFFD5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2" y="3744"/>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4" name="Picture 44" descr="MCj04238300000[1]">
              <a:extLst>
                <a:ext uri="{FF2B5EF4-FFF2-40B4-BE49-F238E27FC236}">
                  <a16:creationId xmlns:a16="http://schemas.microsoft.com/office/drawing/2014/main" id="{B3CE6A82-C19B-41C6-8479-1654B47AB2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 y="2784"/>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5" name="Picture 45" descr="MCj04238300000[1]">
              <a:extLst>
                <a:ext uri="{FF2B5EF4-FFF2-40B4-BE49-F238E27FC236}">
                  <a16:creationId xmlns:a16="http://schemas.microsoft.com/office/drawing/2014/main" id="{54FD5A6B-680B-4BDD-96BA-74BE86281F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 y="3120"/>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6" name="Picture 46" descr="MCj04238300000[1]">
              <a:extLst>
                <a:ext uri="{FF2B5EF4-FFF2-40B4-BE49-F238E27FC236}">
                  <a16:creationId xmlns:a16="http://schemas.microsoft.com/office/drawing/2014/main" id="{76C04F30-5911-4386-832D-B08792FEC6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0" y="3072"/>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7" name="Picture 47" descr="MCj04238300000[1]">
              <a:extLst>
                <a:ext uri="{FF2B5EF4-FFF2-40B4-BE49-F238E27FC236}">
                  <a16:creationId xmlns:a16="http://schemas.microsoft.com/office/drawing/2014/main" id="{02F99E8A-F2F4-404E-97EC-D8556AF2F4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 y="3264"/>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8" name="Picture 48" descr="MCj04238300000[1]">
              <a:extLst>
                <a:ext uri="{FF2B5EF4-FFF2-40B4-BE49-F238E27FC236}">
                  <a16:creationId xmlns:a16="http://schemas.microsoft.com/office/drawing/2014/main" id="{147D7FE7-C8C4-4074-887E-D00BF55A4E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 y="3600"/>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9" name="Picture 49" descr="MCj04238300000[1]">
              <a:extLst>
                <a:ext uri="{FF2B5EF4-FFF2-40B4-BE49-F238E27FC236}">
                  <a16:creationId xmlns:a16="http://schemas.microsoft.com/office/drawing/2014/main" id="{66C4D31D-8AEF-4D21-894B-9149450504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4" y="3264"/>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0" name="Picture 50" descr="MCj04238600000[1]">
              <a:extLst>
                <a:ext uri="{FF2B5EF4-FFF2-40B4-BE49-F238E27FC236}">
                  <a16:creationId xmlns:a16="http://schemas.microsoft.com/office/drawing/2014/main" id="{5DD80DB5-4DEC-4347-9504-1ADCC6E3AA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3840"/>
              <a:ext cx="3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B2E68-38FF-4002-9025-D6523C0A0796}"/>
              </a:ext>
            </a:extLst>
          </p:cNvPr>
          <p:cNvSpPr>
            <a:spLocks noGrp="1"/>
          </p:cNvSpPr>
          <p:nvPr>
            <p:ph type="title"/>
          </p:nvPr>
        </p:nvSpPr>
        <p:spPr/>
        <p:txBody>
          <a:bodyPr/>
          <a:lstStyle/>
          <a:p>
            <a:r>
              <a:rPr lang="en-US" dirty="0"/>
              <a:t>Population vs. Sample</a:t>
            </a:r>
          </a:p>
        </p:txBody>
      </p:sp>
      <p:sp>
        <p:nvSpPr>
          <p:cNvPr id="6" name="Footer Placeholder 5">
            <a:extLst>
              <a:ext uri="{FF2B5EF4-FFF2-40B4-BE49-F238E27FC236}">
                <a16:creationId xmlns:a16="http://schemas.microsoft.com/office/drawing/2014/main" id="{CF9396CF-525C-40F1-BAEF-F681437AA8EA}"/>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3E278778-AEDE-4855-BC7D-653B8E1523E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7D10C6-874B-476A-A08A-ACE4B76B7A0C}" type="slidenum">
              <a:rPr lang="en-US" altLang="en-US"/>
              <a:pPr/>
              <a:t>8</a:t>
            </a:fld>
            <a:endParaRPr lang="en-US" altLang="en-US"/>
          </a:p>
        </p:txBody>
      </p:sp>
      <p:graphicFrame>
        <p:nvGraphicFramePr>
          <p:cNvPr id="12" name="Object 11">
            <a:extLst>
              <a:ext uri="{FF2B5EF4-FFF2-40B4-BE49-F238E27FC236}">
                <a16:creationId xmlns:a16="http://schemas.microsoft.com/office/drawing/2014/main" id="{F0E9DBFF-86F4-4B84-97AE-7F3C0C576765}"/>
              </a:ext>
            </a:extLst>
          </p:cNvPr>
          <p:cNvGraphicFramePr>
            <a:graphicFrameLocks noChangeAspect="1"/>
          </p:cNvGraphicFramePr>
          <p:nvPr>
            <p:extLst>
              <p:ext uri="{D42A27DB-BD31-4B8C-83A1-F6EECF244321}">
                <p14:modId xmlns:p14="http://schemas.microsoft.com/office/powerpoint/2010/main" val="772077942"/>
              </p:ext>
            </p:extLst>
          </p:nvPr>
        </p:nvGraphicFramePr>
        <p:xfrm>
          <a:off x="3465025" y="1524000"/>
          <a:ext cx="8484822" cy="4114800"/>
        </p:xfrm>
        <a:graphic>
          <a:graphicData uri="http://schemas.openxmlformats.org/presentationml/2006/ole">
            <mc:AlternateContent xmlns:mc="http://schemas.openxmlformats.org/markup-compatibility/2006">
              <mc:Choice xmlns:v="urn:schemas-microsoft-com:vml" Requires="v">
                <p:oleObj spid="_x0000_s41994" name="Worksheet" r:id="rId3" imgW="5172238" imgH="2508365" progId="Excel.Sheet.12">
                  <p:embed/>
                </p:oleObj>
              </mc:Choice>
              <mc:Fallback>
                <p:oleObj name="Worksheet" r:id="rId3" imgW="5172238" imgH="2508365" progId="Excel.Sheet.12">
                  <p:embed/>
                  <p:pic>
                    <p:nvPicPr>
                      <p:cNvPr id="0" name=""/>
                      <p:cNvPicPr/>
                      <p:nvPr/>
                    </p:nvPicPr>
                    <p:blipFill>
                      <a:blip r:embed="rId4"/>
                      <a:stretch>
                        <a:fillRect/>
                      </a:stretch>
                    </p:blipFill>
                    <p:spPr>
                      <a:xfrm>
                        <a:off x="3465025" y="1524000"/>
                        <a:ext cx="8484822" cy="4114800"/>
                      </a:xfrm>
                      <a:prstGeom prst="rect">
                        <a:avLst/>
                      </a:prstGeom>
                      <a:solidFill>
                        <a:schemeClr val="tx1"/>
                      </a:solid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B06FF475-5D0B-4FAB-95E8-8F91DBFC8FA5}"/>
              </a:ext>
            </a:extLst>
          </p:cNvPr>
          <p:cNvSpPr>
            <a:spLocks noGrp="1" noChangeArrowheads="1"/>
          </p:cNvSpPr>
          <p:nvPr>
            <p:ph type="title"/>
          </p:nvPr>
        </p:nvSpPr>
        <p:spPr/>
        <p:txBody>
          <a:bodyPr>
            <a:normAutofit fontScale="90000"/>
          </a:bodyPr>
          <a:lstStyle/>
          <a:p>
            <a:r>
              <a:rPr lang="en-US" altLang="en-US" dirty="0"/>
              <a:t>Inferential</a:t>
            </a:r>
          </a:p>
        </p:txBody>
      </p:sp>
      <p:sp>
        <p:nvSpPr>
          <p:cNvPr id="5124" name="Rectangle 3">
            <a:extLst>
              <a:ext uri="{FF2B5EF4-FFF2-40B4-BE49-F238E27FC236}">
                <a16:creationId xmlns:a16="http://schemas.microsoft.com/office/drawing/2014/main" id="{0BCD47E5-31FC-4D5D-BDF2-4E7BBF46386A}"/>
              </a:ext>
            </a:extLst>
          </p:cNvPr>
          <p:cNvSpPr>
            <a:spLocks noGrp="1" noChangeArrowheads="1"/>
          </p:cNvSpPr>
          <p:nvPr>
            <p:ph type="body" sz="half" idx="1"/>
          </p:nvPr>
        </p:nvSpPr>
        <p:spPr/>
        <p:txBody>
          <a:bodyPr/>
          <a:lstStyle/>
          <a:p>
            <a:r>
              <a:rPr lang="en-US" altLang="en-US" dirty="0"/>
              <a:t>Does the number of hours students study per day affect the grade they are likely to receive in statistics (</a:t>
            </a:r>
            <a:r>
              <a:rPr lang="en-US" altLang="en-US" dirty="0">
                <a:sym typeface="Symbol" panose="05050102010706020507" pitchFamily="18" charset="2"/>
              </a:rPr>
              <a:t></a:t>
            </a:r>
            <a:r>
              <a:rPr lang="en-US" altLang="en-US" dirty="0"/>
              <a:t>100A)?</a:t>
            </a:r>
          </a:p>
        </p:txBody>
      </p:sp>
      <p:graphicFrame>
        <p:nvGraphicFramePr>
          <p:cNvPr id="2" name="Object 4">
            <a:extLst>
              <a:ext uri="{FF2B5EF4-FFF2-40B4-BE49-F238E27FC236}">
                <a16:creationId xmlns:a16="http://schemas.microsoft.com/office/drawing/2014/main" id="{47FBB041-BF97-4E08-B32A-3F6D2CBE6978}"/>
              </a:ext>
            </a:extLst>
          </p:cNvPr>
          <p:cNvGraphicFramePr>
            <a:graphicFrameLocks noGrp="1" noChangeAspect="1"/>
          </p:cNvGraphicFramePr>
          <p:nvPr>
            <p:ph sz="half" idx="2"/>
            <p:extLst>
              <p:ext uri="{D42A27DB-BD31-4B8C-83A1-F6EECF244321}">
                <p14:modId xmlns:p14="http://schemas.microsoft.com/office/powerpoint/2010/main" val="451945676"/>
              </p:ext>
            </p:extLst>
          </p:nvPr>
        </p:nvGraphicFramePr>
        <p:xfrm>
          <a:off x="6934200" y="1447800"/>
          <a:ext cx="49276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8355C1A9-D58C-4F30-A59F-4DAE2616A7E3}"/>
              </a:ext>
            </a:extLst>
          </p:cNvPr>
          <p:cNvSpPr>
            <a:spLocks noGrp="1"/>
          </p:cNvSpPr>
          <p:nvPr>
            <p:ph type="ftr" sz="quarter" idx="11"/>
          </p:nvPr>
        </p:nvSpPr>
        <p:spPr/>
        <p:txBody>
          <a:bodyPr/>
          <a:lstStyle/>
          <a:p>
            <a:r>
              <a:rPr lang="en-US"/>
              <a:t>Psy188B UCLA</a:t>
            </a:r>
          </a:p>
        </p:txBody>
      </p:sp>
      <p:sp>
        <p:nvSpPr>
          <p:cNvPr id="5" name="Slide Number Placeholder 4">
            <a:extLst>
              <a:ext uri="{FF2B5EF4-FFF2-40B4-BE49-F238E27FC236}">
                <a16:creationId xmlns:a16="http://schemas.microsoft.com/office/drawing/2014/main" id="{15E6D75E-55C6-4855-82E8-6BFA67148AF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D3ECB4-D2B2-4999-994E-BAB08FC59D89}"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11665</TotalTime>
  <Words>2205</Words>
  <Application>Microsoft Office PowerPoint</Application>
  <PresentationFormat>Widescreen</PresentationFormat>
  <Paragraphs>418</Paragraphs>
  <Slides>63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9</vt:i4>
      </vt:variant>
      <vt:variant>
        <vt:lpstr>Slide Titles</vt:lpstr>
      </vt:variant>
      <vt:variant>
        <vt:i4>63</vt:i4>
      </vt:variant>
    </vt:vector>
  </HeadingPairs>
  <TitlesOfParts>
    <vt:vector size="81" baseType="lpstr">
      <vt:lpstr>Arial</vt:lpstr>
      <vt:lpstr>Calibri</vt:lpstr>
      <vt:lpstr>Tahoma</vt:lpstr>
      <vt:lpstr>Times New Roman</vt:lpstr>
      <vt:lpstr>Tw Cen MT</vt:lpstr>
      <vt:lpstr>Tw Cen MT Condensed</vt:lpstr>
      <vt:lpstr>Wingdings</vt:lpstr>
      <vt:lpstr>Wingdings 3</vt:lpstr>
      <vt:lpstr>Integral</vt:lpstr>
      <vt:lpstr>Worksheet</vt:lpstr>
      <vt:lpstr>Chart</vt:lpstr>
      <vt:lpstr>Micrografx Windows Draw 4.0 Drawing</vt:lpstr>
      <vt:lpstr>Microsoft Equation 3.0</vt:lpstr>
      <vt:lpstr>Equation</vt:lpstr>
      <vt:lpstr>Document</vt:lpstr>
      <vt:lpstr>MathType 6.0 Equation</vt:lpstr>
      <vt:lpstr>Visio</vt:lpstr>
      <vt:lpstr>Microsoft Excel Worksheet</vt:lpstr>
      <vt:lpstr>Norms and Basic Statistics</vt:lpstr>
      <vt:lpstr>Statistics AGAIN?</vt:lpstr>
      <vt:lpstr>Descriptives</vt:lpstr>
      <vt:lpstr>Descriptives</vt:lpstr>
      <vt:lpstr>Descriptives</vt:lpstr>
      <vt:lpstr>Inferential</vt:lpstr>
      <vt:lpstr>Inferential</vt:lpstr>
      <vt:lpstr>Population vs. Sample</vt:lpstr>
      <vt:lpstr>Inferential</vt:lpstr>
      <vt:lpstr>Inferential</vt:lpstr>
      <vt:lpstr>Inferential</vt:lpstr>
      <vt:lpstr>Measurement</vt:lpstr>
      <vt:lpstr>Ordinal Measurement</vt:lpstr>
      <vt:lpstr>Interval Measurement:</vt:lpstr>
      <vt:lpstr>PowerPoint Presentation</vt:lpstr>
      <vt:lpstr>PowerPoint Presentation</vt:lpstr>
      <vt:lpstr>Measurement</vt:lpstr>
      <vt:lpstr>PowerPoint Presentation</vt:lpstr>
      <vt:lpstr>Measurement</vt:lpstr>
      <vt:lpstr>Percentiles and Percentile Ranks</vt:lpstr>
      <vt:lpstr>Percentile</vt:lpstr>
      <vt:lpstr>Percentile Rank</vt:lpstr>
      <vt:lpstr>Example: Percentile Rank</vt:lpstr>
      <vt:lpstr>PowerPoint Presentation</vt:lpstr>
      <vt:lpstr>Percentile</vt:lpstr>
      <vt:lpstr>Percentile</vt:lpstr>
      <vt:lpstr>Example: Percentile</vt:lpstr>
      <vt:lpstr>Example: Percentile</vt:lpstr>
      <vt:lpstr>Quartiles</vt:lpstr>
      <vt:lpstr>Reducing Distributions</vt:lpstr>
      <vt:lpstr>Measures of Central Tendency</vt:lpstr>
      <vt:lpstr>The Mean</vt:lpstr>
      <vt:lpstr>Reducing Distributions</vt:lpstr>
      <vt:lpstr>How do scores spread out?</vt:lpstr>
      <vt:lpstr>How are these different?</vt:lpstr>
      <vt:lpstr>Measure of Variability</vt:lpstr>
      <vt:lpstr>The Range</vt:lpstr>
      <vt:lpstr>Variability: IQR</vt:lpstr>
      <vt:lpstr>Variability: SIQR</vt:lpstr>
      <vt:lpstr>Variability: SIQR</vt:lpstr>
      <vt:lpstr>Variance</vt:lpstr>
      <vt:lpstr>Variance</vt:lpstr>
      <vt:lpstr>Standard Deviation</vt:lpstr>
      <vt:lpstr>Standard Deviation</vt:lpstr>
      <vt:lpstr>Why N-1?</vt:lpstr>
      <vt:lpstr>Degrees of Freedom</vt:lpstr>
      <vt:lpstr>Reducing Distributions</vt:lpstr>
      <vt:lpstr>Shape </vt:lpstr>
      <vt:lpstr>Shape</vt:lpstr>
      <vt:lpstr>Normal Distribution</vt:lpstr>
      <vt:lpstr>Normal Distribution (Characteristics)</vt:lpstr>
      <vt:lpstr>Normal Distribution (Characteristics)</vt:lpstr>
      <vt:lpstr>Normal Distribution</vt:lpstr>
      <vt:lpstr>The standard normal distribution</vt:lpstr>
      <vt:lpstr>Z-Score Formula</vt:lpstr>
      <vt:lpstr>Properties of Z-Scores</vt:lpstr>
      <vt:lpstr>Properties of Z-Scores</vt:lpstr>
      <vt:lpstr>The standard normal distribution</vt:lpstr>
      <vt:lpstr>HaveNeed Chart When rough estimating isn’t enough</vt:lpstr>
      <vt:lpstr>What about negative Z values?</vt:lpstr>
      <vt:lpstr>Norms and Norm-Referenced Tests</vt:lpstr>
      <vt:lpstr>Norms and Norm-Referenced Tests</vt:lpstr>
      <vt:lpstr>Criterion-Referenced Tests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 Basics</dc:title>
  <dc:creator>Andrew Ainsworth</dc:creator>
  <cp:lastModifiedBy>Ainsworth, Andrew T</cp:lastModifiedBy>
  <cp:revision>59</cp:revision>
  <dcterms:created xsi:type="dcterms:W3CDTF">2004-03-09T06:23:26Z</dcterms:created>
  <dcterms:modified xsi:type="dcterms:W3CDTF">2020-06-23T01:08:06Z</dcterms:modified>
</cp:coreProperties>
</file>