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47"/>
  </p:notesMasterIdLst>
  <p:sldIdLst>
    <p:sldId id="258" r:id="rId2"/>
    <p:sldId id="348" r:id="rId3"/>
    <p:sldId id="259" r:id="rId4"/>
    <p:sldId id="260" r:id="rId5"/>
    <p:sldId id="261" r:id="rId6"/>
    <p:sldId id="262" r:id="rId7"/>
    <p:sldId id="263" r:id="rId8"/>
    <p:sldId id="264" r:id="rId9"/>
    <p:sldId id="287" r:id="rId10"/>
    <p:sldId id="266" r:id="rId11"/>
    <p:sldId id="267" r:id="rId12"/>
    <p:sldId id="269" r:id="rId13"/>
    <p:sldId id="270" r:id="rId14"/>
    <p:sldId id="268" r:id="rId15"/>
    <p:sldId id="271" r:id="rId16"/>
    <p:sldId id="288" r:id="rId17"/>
    <p:sldId id="289" r:id="rId18"/>
    <p:sldId id="272" r:id="rId19"/>
    <p:sldId id="292" r:id="rId20"/>
    <p:sldId id="273" r:id="rId21"/>
    <p:sldId id="290" r:id="rId22"/>
    <p:sldId id="291" r:id="rId23"/>
    <p:sldId id="274" r:id="rId24"/>
    <p:sldId id="275" r:id="rId25"/>
    <p:sldId id="276" r:id="rId26"/>
    <p:sldId id="303" r:id="rId27"/>
    <p:sldId id="279" r:id="rId28"/>
    <p:sldId id="280" r:id="rId29"/>
    <p:sldId id="347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8" r:id="rId43"/>
    <p:sldId id="333" r:id="rId44"/>
    <p:sldId id="334" r:id="rId45"/>
    <p:sldId id="335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22" autoAdjust="0"/>
    <p:restoredTop sz="86486" autoAdjust="0"/>
  </p:normalViewPr>
  <p:slideViewPr>
    <p:cSldViewPr>
      <p:cViewPr varScale="1">
        <p:scale>
          <a:sx n="62" d="100"/>
          <a:sy n="62" d="100"/>
        </p:scale>
        <p:origin x="28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0BA4-5BEE-4A9F-A7BF-DC6506F327D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E971-6D59-457D-82FE-2046BC45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7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35A70-C671-4AF0-8991-2C4DB4AA5C6E}" type="slidenum">
              <a:rPr lang="en-US"/>
              <a:pPr/>
              <a:t>1</a:t>
            </a:fld>
            <a:endParaRPr lang="en-US"/>
          </a:p>
        </p:txBody>
      </p:sp>
      <p:sp>
        <p:nvSpPr>
          <p:cNvPr id="1341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68F3A-A4ED-4E56-8589-5DE5F0F24EBC}" type="slidenum">
              <a:rPr lang="en-US"/>
              <a:pPr/>
              <a:t>11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" pitchFamily="18" charset="0"/>
              </a:rPr>
              <a:t>Landwehr, J.M. &amp; Watkins, A.E. (1987) </a:t>
            </a:r>
            <a:r>
              <a:rPr lang="en-US" i="1">
                <a:latin typeface="Times" pitchFamily="18" charset="0"/>
              </a:rPr>
              <a:t>Exploring Data</a:t>
            </a:r>
            <a:r>
              <a:rPr lang="en-US">
                <a:latin typeface="Times" pitchFamily="18" charset="0"/>
              </a:rPr>
              <a:t>: </a:t>
            </a:r>
            <a:r>
              <a:rPr lang="en-US" i="1">
                <a:latin typeface="Times" pitchFamily="18" charset="0"/>
              </a:rPr>
              <a:t>Teacher’s Edition</a:t>
            </a:r>
            <a:r>
              <a:rPr lang="en-US">
                <a:latin typeface="Times" pitchFamily="18" charset="0"/>
              </a:rPr>
              <a:t>. Palo Alto, CA: Dale Seymour Publications.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22B5A-6956-458A-931E-F1D8AC0C994A}" type="slidenum">
              <a:rPr lang="en-US"/>
              <a:pPr/>
              <a:t>12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DF949-7C1B-4288-A352-B5D90A6A8A94}" type="slidenum">
              <a:rPr lang="en-US"/>
              <a:pPr/>
              <a:t>13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192DA-69CD-4BF1-8892-180DB71729E5}" type="slidenum">
              <a:rPr lang="en-US"/>
              <a:pPr/>
              <a:t>14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695B9-B511-4512-8554-6E478ED88165}" type="slidenum">
              <a:rPr lang="en-US"/>
              <a:pPr/>
              <a:t>15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B63A6-AA15-4B04-BB96-D81AB8714511}" type="slidenum">
              <a:rPr lang="en-US"/>
              <a:pPr/>
              <a:t>18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E7EF2-7DD9-4C40-9638-7621E9BDE2C3}" type="slidenum">
              <a:rPr lang="en-US"/>
              <a:pPr/>
              <a:t>20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23331-751E-45F1-9F84-A9017FD7E174}" type="slidenum">
              <a:rPr lang="en-US"/>
              <a:pPr/>
              <a:t>23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38F36-205A-4659-9AE8-7AD565B07591}" type="slidenum">
              <a:rPr lang="en-US"/>
              <a:pPr/>
              <a:t>24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BC0AA-2C8B-47AD-B10D-A32108536EC3}" type="slidenum">
              <a:rPr lang="en-US"/>
              <a:pPr/>
              <a:t>25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35A70-C671-4AF0-8991-2C4DB4AA5C6E}" type="slidenum">
              <a:rPr lang="en-US"/>
              <a:pPr/>
              <a:t>2</a:t>
            </a:fld>
            <a:endParaRPr lang="en-US"/>
          </a:p>
        </p:txBody>
      </p:sp>
      <p:sp>
        <p:nvSpPr>
          <p:cNvPr id="1341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5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89B1E-B4FF-4337-A8E8-75E90CDF1875}" type="slidenum">
              <a:rPr lang="en-US"/>
              <a:pPr/>
              <a:t>27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11358-A4B4-4642-AA2F-B20797093C4C}" type="slidenum">
              <a:rPr lang="en-US"/>
              <a:pPr/>
              <a:t>28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11358-A4B4-4642-AA2F-B20797093C4C}" type="slidenum">
              <a:rPr lang="en-US"/>
              <a:pPr/>
              <a:t>29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C0F34-8B8D-47D1-8606-B6A7981720CE}" type="slidenum">
              <a:rPr lang="en-US"/>
              <a:pPr/>
              <a:t>30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updates on slides – 23, 25, 27, 29, 35, 36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5F983-A296-46B3-B65E-14CB39B36660}" type="slidenum">
              <a:rPr lang="en-US"/>
              <a:pPr/>
              <a:t>35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" pitchFamily="18" charset="0"/>
              </a:rPr>
              <a:t>Landwehr, J.M. &amp; Watkins, A.E. (1987) </a:t>
            </a:r>
            <a:r>
              <a:rPr lang="en-US" i="1">
                <a:latin typeface="Times" pitchFamily="18" charset="0"/>
              </a:rPr>
              <a:t>Exploring Data</a:t>
            </a:r>
            <a:r>
              <a:rPr lang="en-US">
                <a:latin typeface="Times" pitchFamily="18" charset="0"/>
              </a:rPr>
              <a:t>: </a:t>
            </a:r>
            <a:r>
              <a:rPr lang="en-US" i="1">
                <a:latin typeface="Times" pitchFamily="18" charset="0"/>
              </a:rPr>
              <a:t>Teacher’s Edition</a:t>
            </a:r>
            <a:r>
              <a:rPr lang="en-US">
                <a:latin typeface="Times" pitchFamily="18" charset="0"/>
              </a:rPr>
              <a:t>. Palo Alto, CA: Dale Seymour Publications.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34BA4-C106-4DCD-8AC4-34EF0A991C38}" type="slidenum">
              <a:rPr lang="en-US"/>
              <a:pPr/>
              <a:t>36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AB652-D96F-4E0C-BC5B-5F7062F69127}" type="slidenum">
              <a:rPr lang="en-US"/>
              <a:pPr/>
              <a:t>43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5ACF8-A736-4581-8934-C664BEB5BF18}" type="slidenum">
              <a:rPr lang="en-US"/>
              <a:pPr/>
              <a:t>3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98BA-0189-4CD9-A0D1-70FD63155591}" type="slidenum">
              <a:rPr lang="en-US"/>
              <a:pPr/>
              <a:t>4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DB70D-3D14-44DA-8A33-3651E42621EE}" type="slidenum">
              <a:rPr lang="en-US"/>
              <a:pPr/>
              <a:t>5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5D1A2-ECD5-48F6-9214-81B5D460D23D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C8B96-8AE3-43B8-8EEA-2F8D4858DECB}" type="slidenum">
              <a:rPr lang="en-US"/>
              <a:pPr/>
              <a:t>7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81ED5-E563-4FF8-9996-D2A0A7866A9E}" type="slidenum">
              <a:rPr lang="en-US"/>
              <a:pPr/>
              <a:t>8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D2C54-060D-4D54-98F8-41F905742B3B}" type="slidenum">
              <a:rPr lang="en-US"/>
              <a:pPr/>
              <a:t>10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0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C1F9-67AD-40D2-B780-2B7A79D954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87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22-F826-4C98-AE9B-A6E81A0EA3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0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DD8904F-3399-4758-8E41-71340722D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5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52400"/>
            <a:ext cx="10939267" cy="914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295400"/>
            <a:ext cx="7315194" cy="4996546"/>
          </a:xfrm>
        </p:spPr>
        <p:txBody>
          <a:bodyPr>
            <a:normAutofit/>
          </a:bodyPr>
          <a:lstStyle>
            <a:lvl1pPr marL="0" indent="0">
              <a:buClr>
                <a:srgbClr val="00B050"/>
              </a:buClr>
              <a:buFont typeface="Wingdings" panose="05000000000000000000" pitchFamily="2" charset="2"/>
              <a:buNone/>
              <a:defRPr sz="4400"/>
            </a:lvl1pPr>
            <a:lvl2pPr marL="699516" indent="-5715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4000"/>
            </a:lvl2pPr>
            <a:lvl3pPr marL="768096" indent="-4572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200"/>
            </a:lvl3pPr>
            <a:lvl4pPr marL="914400" indent="-4572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200"/>
            </a:lvl4pPr>
            <a:lvl5pPr marL="1097280" indent="-4572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1066791" cy="304800"/>
          </a:xfrm>
        </p:spPr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8A9B13-28F3-45D4-B068-723EAE628BFF}"/>
              </a:ext>
            </a:extLst>
          </p:cNvPr>
          <p:cNvCxnSpPr/>
          <p:nvPr userDrawn="1"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9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6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BFA-13CF-4F0A-872E-806C0851E8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8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FFA-9106-42ED-B1A8-8F894C11F9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47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E74-D0EB-4EE1-9315-CC32F7B6E4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0ABC6F-AA3A-4018-BC9C-F29D409A1AC8}"/>
              </a:ext>
            </a:extLst>
          </p:cNvPr>
          <p:cNvCxnSpPr/>
          <p:nvPr userDrawn="1"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7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F0E0-7FFD-42DE-8B5B-1881E57D75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12F1-101F-4AB1-A91F-78F70A3356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7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8E7-2CD0-42AF-A589-21F96D2DE9E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7" y="148336"/>
            <a:ext cx="10939267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2742" y="1295400"/>
            <a:ext cx="7120658" cy="50139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" y="6440253"/>
            <a:ext cx="1109469" cy="269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altLang="en-US" dirty="0" err="1"/>
              <a:t>PsychTesting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381000"/>
            <a:ext cx="533394" cy="374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C2C56D-8673-4DB2-9BEB-D958E4E1B5B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95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none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7030A0"/>
        </a:buClr>
        <a:buSzPct val="100000"/>
        <a:buFont typeface="Wingdings" panose="05000000000000000000" pitchFamily="2" charset="2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Correlation and Regression</a:t>
            </a:r>
            <a:br>
              <a:rPr lang="en-US" dirty="0"/>
            </a:br>
            <a:endParaRPr lang="en-US" dirty="0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ym typeface="Symbol" pitchFamily="18" charset="2"/>
              </a:rPr>
              <a:t>PsychTesting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Ainsworth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Smoking and BP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Note relationship is moderate, but real.</a:t>
            </a:r>
          </a:p>
          <a:p>
            <a:r>
              <a:rPr lang="en-US"/>
              <a:t>Why do we care about relationship?</a:t>
            </a:r>
          </a:p>
          <a:p>
            <a:pPr lvl="1"/>
            <a:r>
              <a:rPr lang="en-US"/>
              <a:t>What would conclude if there were no relationship?</a:t>
            </a:r>
          </a:p>
          <a:p>
            <a:pPr lvl="1"/>
            <a:r>
              <a:rPr lang="en-US"/>
              <a:t>What if the relationship were near perfect?</a:t>
            </a:r>
          </a:p>
          <a:p>
            <a:pPr lvl="1"/>
            <a:r>
              <a:rPr lang="en-US"/>
              <a:t>What if the relationship were negative?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59D59-AA64-4806-BDB0-6968B83E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55455-4575-42F4-BC42-784C320F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Heart Disease and Cigarettes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on heart disease and cigarette smoking in 21 developed countries (</a:t>
            </a:r>
            <a:r>
              <a:rPr lang="en-US" dirty="0" err="1"/>
              <a:t>Landwehr</a:t>
            </a:r>
            <a:r>
              <a:rPr lang="en-US" dirty="0"/>
              <a:t> and Watkins, 1987) </a:t>
            </a:r>
          </a:p>
          <a:p>
            <a:r>
              <a:rPr lang="en-US" dirty="0"/>
              <a:t>Data have been rounded for computational convenience.</a:t>
            </a:r>
          </a:p>
          <a:p>
            <a:pPr lvl="1"/>
            <a:r>
              <a:rPr lang="en-US" dirty="0"/>
              <a:t>The results were not affected.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D7AC8-E083-4BB0-A498-DEA22E29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3E882-FFDA-4937-94B8-A476DB68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</a:t>
            </a:r>
          </a:p>
        </p:txBody>
      </p:sp>
      <p:graphicFrame>
        <p:nvGraphicFramePr>
          <p:cNvPr id="111622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7470408"/>
              </p:ext>
            </p:extLst>
          </p:nvPr>
        </p:nvGraphicFramePr>
        <p:xfrm>
          <a:off x="9601194" y="1143000"/>
          <a:ext cx="2362200" cy="540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Worksheet" r:id="rId4" imgW="1562100" imgH="3571875" progId="Excel.Sheet.8">
                  <p:embed/>
                </p:oleObj>
              </mc:Choice>
              <mc:Fallback>
                <p:oleObj name="Worksheet" r:id="rId4" imgW="1562100" imgH="3571875" progId="Excel.Sheet.8">
                  <p:embed/>
                  <p:pic>
                    <p:nvPicPr>
                      <p:cNvPr id="1116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194" y="1143000"/>
                        <a:ext cx="2362200" cy="540137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6400800" y="1143000"/>
            <a:ext cx="2895600" cy="30813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 i="1" dirty="0">
                <a:latin typeface="Times New Roman" pitchFamily="18" charset="0"/>
              </a:rPr>
              <a:t>Surprisingly, the U.S. is the first country on the list--the country </a:t>
            </a:r>
          </a:p>
          <a:p>
            <a:r>
              <a:rPr lang="en-US" sz="2800" i="1" dirty="0">
                <a:latin typeface="Times New Roman" pitchFamily="18" charset="0"/>
              </a:rPr>
              <a:t>with the highest consumption and highest mortality.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3BF06-BD1F-476A-983D-7B10862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6361A-F088-4FF0-B040-27FC7FED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 of Heart Disease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CHD Mortality goes on ordinate (Y axis)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Cigarette consumption on </a:t>
            </a:r>
            <a:r>
              <a:rPr lang="en-US"/>
              <a:t>abscissa (X </a:t>
            </a:r>
            <a:r>
              <a:rPr lang="en-US" dirty="0"/>
              <a:t>axis)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What does each dot represent?</a:t>
            </a:r>
          </a:p>
          <a:p>
            <a:r>
              <a:rPr lang="en-US" dirty="0"/>
              <a:t>Best fitting line included for clarity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ABBB2-C333-432E-A7A6-2D5A46FB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38C71-5F77-4CAA-85D4-9F6EB2F8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683418"/>
            <a:ext cx="6858000" cy="54911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8229600" y="3655218"/>
            <a:ext cx="0" cy="175260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flipH="1" flipV="1">
            <a:off x="6019800" y="3655218"/>
            <a:ext cx="2209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9525000" y="3960018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{X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</a:rPr>
              <a:t>, Y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= 11}</a:t>
            </a:r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 flipH="1" flipV="1">
            <a:off x="8305800" y="3731418"/>
            <a:ext cx="1219200" cy="4572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5A1C38-86D8-47B2-BF3F-6849578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16AD2-E586-4B76-9B34-7EF0012A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F0E0-7FFD-42DE-8B5B-1881E57D75B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the Scatterplot Show?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As smoking increases, so does coronary heart disease mortality.</a:t>
            </a:r>
          </a:p>
          <a:p>
            <a:r>
              <a:rPr lang="en-US"/>
              <a:t>Relationship looks strong</a:t>
            </a:r>
          </a:p>
          <a:p>
            <a:r>
              <a:rPr lang="en-US"/>
              <a:t>Not all data points on line.</a:t>
            </a:r>
          </a:p>
          <a:p>
            <a:pPr lvl="1"/>
            <a:r>
              <a:rPr lang="en-US"/>
              <a:t>This gives us “residuals” or “errors of prediction”</a:t>
            </a:r>
          </a:p>
          <a:p>
            <a:pPr lvl="2"/>
            <a:r>
              <a:rPr lang="en-US"/>
              <a:t>To be 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24D55-0BC8-477A-8406-3BA0ACA3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6346-644C-45FB-942B-18964EA6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Co-relation</a:t>
            </a:r>
          </a:p>
          <a:p>
            <a:r>
              <a:rPr lang="en-US"/>
              <a:t>The relationship between two variables</a:t>
            </a:r>
          </a:p>
          <a:p>
            <a:r>
              <a:rPr lang="en-US"/>
              <a:t>Measured with a correlation coefficient</a:t>
            </a:r>
          </a:p>
          <a:p>
            <a:r>
              <a:rPr lang="en-US"/>
              <a:t>Most popularly seen correlation coefficient: Pearson Product-Moment Correlation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5450-605D-47FF-9AA9-368DC6D8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9C97F-467C-410A-951C-619E07BF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Correlation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Positive correlation</a:t>
            </a:r>
          </a:p>
          <a:p>
            <a:pPr lvl="1"/>
            <a:r>
              <a:rPr lang="en-US"/>
              <a:t>High values of X tend to be associated with high values of Y.</a:t>
            </a:r>
          </a:p>
          <a:p>
            <a:pPr lvl="1"/>
            <a:r>
              <a:rPr lang="en-US"/>
              <a:t>As X increases, Y increases</a:t>
            </a:r>
          </a:p>
          <a:p>
            <a:r>
              <a:rPr lang="en-US"/>
              <a:t>Negative correlation</a:t>
            </a:r>
          </a:p>
          <a:p>
            <a:pPr lvl="1"/>
            <a:r>
              <a:rPr lang="en-US"/>
              <a:t>High values of X tend to be associated with low values of Y.</a:t>
            </a:r>
          </a:p>
          <a:p>
            <a:pPr lvl="1"/>
            <a:r>
              <a:rPr lang="en-US"/>
              <a:t>As X increases, Y decreases</a:t>
            </a:r>
          </a:p>
          <a:p>
            <a:r>
              <a:rPr lang="en-US"/>
              <a:t>No correlation</a:t>
            </a:r>
          </a:p>
          <a:p>
            <a:r>
              <a:rPr lang="en-US"/>
              <a:t>No consistent tendency for values on Y to increase or decrease as X increases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3B80E-E225-46BF-A49E-F36DF66E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5402-E7EC-4591-ADC1-988BC6D7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Coefficient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 measure of degree of relationship.</a:t>
            </a:r>
          </a:p>
          <a:p>
            <a:r>
              <a:rPr lang="en-US"/>
              <a:t>Between 1 and -1</a:t>
            </a:r>
          </a:p>
          <a:p>
            <a:r>
              <a:rPr lang="en-US"/>
              <a:t>Sign refers to direction.</a:t>
            </a:r>
          </a:p>
          <a:p>
            <a:r>
              <a:rPr lang="en-US"/>
              <a:t>Based on covariance</a:t>
            </a:r>
          </a:p>
          <a:p>
            <a:pPr lvl="1"/>
            <a:r>
              <a:rPr lang="en-US"/>
              <a:t>Measure of degree to which large scores on X go with large scores on Y, and small scores on X go with small scores on Y</a:t>
            </a:r>
          </a:p>
          <a:p>
            <a:pPr lvl="1"/>
            <a:r>
              <a:rPr lang="en-US"/>
              <a:t>Think of it as variance, but with 2 variables instead of 1 (What does that mean??)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29E67-F653-49F5-95BB-E8611FA5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C93EC-DF7D-4B97-98CF-814DDEC2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28600"/>
            <a:ext cx="8091055" cy="6068291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D5ED-6C71-47C0-8734-129C7A81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4CF8-69DD-448C-BC6E-FC8EB530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Correlation</a:t>
            </a:r>
            <a:br>
              <a:rPr lang="en-US" dirty="0"/>
            </a:br>
            <a:endParaRPr lang="en-US" dirty="0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Are 2 variables related? </a:t>
            </a:r>
          </a:p>
        </p:txBody>
      </p:sp>
    </p:spTree>
    <p:extLst>
      <p:ext uri="{BB962C8B-B14F-4D97-AF65-F5344CB8AC3E}">
        <p14:creationId xmlns:p14="http://schemas.microsoft.com/office/powerpoint/2010/main" val="28838055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29960" y="1371600"/>
            <a:ext cx="755244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Remember that variance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formula for co-variance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this works, and why?</a:t>
            </a:r>
          </a:p>
          <a:p>
            <a:r>
              <a:rPr lang="en-US" dirty="0"/>
              <a:t>When would </a:t>
            </a:r>
            <a:r>
              <a:rPr lang="en-US" dirty="0" err="1"/>
              <a:t>covXY</a:t>
            </a:r>
            <a:r>
              <a:rPr lang="en-US" dirty="0"/>
              <a:t> be large and positive? Large and negative?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Covariance</a:t>
            </a:r>
          </a:p>
        </p:txBody>
      </p:sp>
      <p:graphicFrame>
        <p:nvGraphicFramePr>
          <p:cNvPr id="11571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805665"/>
              </p:ext>
            </p:extLst>
          </p:nvPr>
        </p:nvGraphicFramePr>
        <p:xfrm>
          <a:off x="4128655" y="1981202"/>
          <a:ext cx="532014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4" imgW="2438280" imgH="419040" progId="Equation.DSMT4">
                  <p:embed/>
                </p:oleObj>
              </mc:Choice>
              <mc:Fallback>
                <p:oleObj name="Equation" r:id="rId4" imgW="2438280" imgH="419040" progId="Equation.DSMT4">
                  <p:embed/>
                  <p:pic>
                    <p:nvPicPr>
                      <p:cNvPr id="115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655" y="1981202"/>
                        <a:ext cx="5320145" cy="914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70941"/>
              </p:ext>
            </p:extLst>
          </p:nvPr>
        </p:nvGraphicFramePr>
        <p:xfrm>
          <a:off x="4128655" y="3710664"/>
          <a:ext cx="4038600" cy="960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6" imgW="3149280" imgH="749160" progId="Equation.3">
                  <p:embed/>
                </p:oleObj>
              </mc:Choice>
              <mc:Fallback>
                <p:oleObj name="Equation" r:id="rId6" imgW="3149280" imgH="749160" progId="Equation.3">
                  <p:embed/>
                  <p:pic>
                    <p:nvPicPr>
                      <p:cNvPr id="115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655" y="3710664"/>
                        <a:ext cx="4038600" cy="96067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04CE-F45A-430D-8303-8075246A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3F17-66CE-48A2-A5C3-8B249780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7" y="152400"/>
            <a:ext cx="4309873" cy="9144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5D41C8-3A46-433D-BFB7-2D184964C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953307"/>
              </p:ext>
            </p:extLst>
          </p:nvPr>
        </p:nvGraphicFramePr>
        <p:xfrm>
          <a:off x="5486400" y="167640"/>
          <a:ext cx="5410200" cy="614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Worksheet" r:id="rId3" imgW="4413254" imgH="5010081" progId="Excel.Sheet.12">
                  <p:embed/>
                </p:oleObj>
              </mc:Choice>
              <mc:Fallback>
                <p:oleObj name="Worksheet" r:id="rId3" imgW="4413254" imgH="50100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167640"/>
                        <a:ext cx="5410200" cy="6141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1741C-9488-4D9A-902D-028E72BE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B73B60-0663-4823-B1BB-5A5EA908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06852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156511"/>
              </p:ext>
            </p:extLst>
          </p:nvPr>
        </p:nvGraphicFramePr>
        <p:xfrm>
          <a:off x="4134805" y="1371600"/>
          <a:ext cx="50260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3" imgW="2019240" imgH="419040" progId="Equation.DSMT4">
                  <p:embed/>
                </p:oleObj>
              </mc:Choice>
              <mc:Fallback>
                <p:oleObj name="Equation" r:id="rId3" imgW="2019240" imgH="419040" progId="Equation.DSMT4">
                  <p:embed/>
                  <p:pic>
                    <p:nvPicPr>
                      <p:cNvPr id="206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805" y="1371600"/>
                        <a:ext cx="5026025" cy="104298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2C88-29B3-4E8D-9D22-8325AC1F5CF9}" type="slidenum">
              <a:rPr lang="en-US"/>
              <a:pPr/>
              <a:t>22</a:t>
            </a:fld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100938" y="4114800"/>
            <a:ext cx="7772400" cy="1777628"/>
          </a:xfrm>
        </p:spPr>
        <p:txBody>
          <a:bodyPr/>
          <a:lstStyle/>
          <a:p>
            <a:r>
              <a:rPr lang="en-US" dirty="0"/>
              <a:t>What the heck is a covariance?  </a:t>
            </a:r>
          </a:p>
          <a:p>
            <a:r>
              <a:rPr lang="en-US" dirty="0"/>
              <a:t>I thought we were talking about correlation?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832493-68F1-4FB9-8B59-749CC130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Coefficient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Pearson’s Product Moment Correlation</a:t>
            </a:r>
          </a:p>
          <a:p>
            <a:r>
              <a:rPr lang="en-US"/>
              <a:t>Symbolized by r</a:t>
            </a:r>
          </a:p>
          <a:p>
            <a:r>
              <a:rPr lang="en-US"/>
              <a:t>Covariance ÷ (product of the 2 SDs)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Correlation is a standardized covariance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79463"/>
              </p:ext>
            </p:extLst>
          </p:nvPr>
        </p:nvGraphicFramePr>
        <p:xfrm>
          <a:off x="4724400" y="3412733"/>
          <a:ext cx="20574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4" imgW="1231560" imgH="799920" progId="Equation.3">
                  <p:embed/>
                </p:oleObj>
              </mc:Choice>
              <mc:Fallback>
                <p:oleObj name="Equation" r:id="rId4" imgW="1231560" imgH="799920" progId="Equation.3">
                  <p:embed/>
                  <p:pic>
                    <p:nvPicPr>
                      <p:cNvPr id="1167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412733"/>
                        <a:ext cx="2057400" cy="133667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C185E-4E0B-4085-8D89-7D116170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B7575-DC45-4293-8FD6-78A7D6E2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 for Example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02069" y="1295400"/>
            <a:ext cx="8061325" cy="4996546"/>
          </a:xfrm>
        </p:spPr>
        <p:txBody>
          <a:bodyPr/>
          <a:lstStyle/>
          <a:p>
            <a:r>
              <a:rPr lang="en-US" dirty="0" err="1"/>
              <a:t>CovXY</a:t>
            </a:r>
            <a:r>
              <a:rPr lang="en-US" dirty="0"/>
              <a:t> = 11.126</a:t>
            </a:r>
          </a:p>
          <a:p>
            <a:r>
              <a:rPr lang="en-US" dirty="0" err="1"/>
              <a:t>sX</a:t>
            </a:r>
            <a:r>
              <a:rPr lang="en-US" dirty="0"/>
              <a:t> = 2.334</a:t>
            </a:r>
          </a:p>
          <a:p>
            <a:r>
              <a:rPr lang="en-US" dirty="0" err="1"/>
              <a:t>sY</a:t>
            </a:r>
            <a:r>
              <a:rPr lang="en-US" dirty="0"/>
              <a:t> = 6.690</a:t>
            </a:r>
          </a:p>
          <a:p>
            <a:endParaRPr lang="en-US" dirty="0"/>
          </a:p>
        </p:txBody>
      </p:sp>
      <p:graphicFrame>
        <p:nvGraphicFramePr>
          <p:cNvPr id="218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72610"/>
              </p:ext>
            </p:extLst>
          </p:nvPr>
        </p:nvGraphicFramePr>
        <p:xfrm>
          <a:off x="3985926" y="3657600"/>
          <a:ext cx="252253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4" imgW="774360" imgH="431640" progId="Equation.DSMT4">
                  <p:embed/>
                </p:oleObj>
              </mc:Choice>
              <mc:Fallback>
                <p:oleObj name="Equation" r:id="rId4" imgW="774360" imgH="431640" progId="Equation.DSMT4">
                  <p:embed/>
                  <p:pic>
                    <p:nvPicPr>
                      <p:cNvPr id="2181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926" y="3657600"/>
                        <a:ext cx="2522538" cy="140652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84A10-4C0E-48C4-AFF6-FA929371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7596C-F285-48BD-8D63-4388E477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Correlation = 0.713</a:t>
            </a:r>
          </a:p>
          <a:p>
            <a:r>
              <a:rPr lang="en-US" dirty="0"/>
              <a:t>Sign is positive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If sign were negative</a:t>
            </a:r>
          </a:p>
          <a:p>
            <a:pPr lvl="1"/>
            <a:r>
              <a:rPr lang="en-US" dirty="0"/>
              <a:t>What would it mean?</a:t>
            </a:r>
          </a:p>
          <a:p>
            <a:pPr lvl="1"/>
            <a:r>
              <a:rPr lang="en-US" dirty="0"/>
              <a:t>Would not alter the degree of relationship.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BC1D6-9BD3-49DA-9746-9E972A5B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ACF1A-72F2-4788-8C2A-6FFC2A6F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Correlations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you have a correlation. Now what?</a:t>
            </a:r>
          </a:p>
          <a:p>
            <a:r>
              <a:rPr lang="en-US" dirty="0"/>
              <a:t>In terms of magnitude, how big is big?</a:t>
            </a:r>
          </a:p>
          <a:p>
            <a:pPr lvl="1"/>
            <a:r>
              <a:rPr lang="en-US" dirty="0"/>
              <a:t>Small correlations in large samples are “big.”</a:t>
            </a:r>
          </a:p>
          <a:p>
            <a:pPr lvl="1"/>
            <a:r>
              <a:rPr lang="en-US" dirty="0"/>
              <a:t>Large correlations in small samples aren’t always “big.”</a:t>
            </a:r>
          </a:p>
          <a:p>
            <a:r>
              <a:rPr lang="en-US" dirty="0"/>
              <a:t>Depends upon the magnitude of the correlation coefficient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The size of your sample.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EFF5-B327-4611-8FFB-645003489268}" type="slidenum">
              <a:rPr lang="en-US"/>
              <a:pPr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86F4-BA12-4385-A44C-46EECEFA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r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Population parameter = </a:t>
            </a:r>
            <a:r>
              <a:rPr lang="en-US">
                <a:sym typeface="Symbol" pitchFamily="18" charset="2"/>
              </a:rPr>
              <a:t></a:t>
            </a:r>
          </a:p>
          <a:p>
            <a:r>
              <a:rPr lang="en-US">
                <a:sym typeface="Symbol" pitchFamily="18" charset="2"/>
              </a:rPr>
              <a:t>Null hypothesis H0:  = 0</a:t>
            </a:r>
          </a:p>
          <a:p>
            <a:pPr lvl="1"/>
            <a:r>
              <a:rPr lang="en-US">
                <a:sym typeface="Symbol" pitchFamily="18" charset="2"/>
              </a:rPr>
              <a:t>Test of linear independence</a:t>
            </a:r>
          </a:p>
          <a:p>
            <a:pPr lvl="1"/>
            <a:r>
              <a:rPr lang="en-US">
                <a:sym typeface="Symbol" pitchFamily="18" charset="2"/>
              </a:rPr>
              <a:t>What would a true null mean here?</a:t>
            </a:r>
          </a:p>
          <a:p>
            <a:pPr lvl="1"/>
            <a:r>
              <a:rPr lang="en-US">
                <a:sym typeface="Symbol" pitchFamily="18" charset="2"/>
              </a:rPr>
              <a:t>What would a false null mean here?</a:t>
            </a:r>
          </a:p>
          <a:p>
            <a:r>
              <a:rPr lang="en-US">
                <a:sym typeface="Symbol" pitchFamily="18" charset="2"/>
              </a:rPr>
              <a:t>Alternative hypothesis (H1)   0</a:t>
            </a:r>
          </a:p>
          <a:p>
            <a:pPr lvl="1"/>
            <a:r>
              <a:rPr lang="en-US">
                <a:sym typeface="Symbol" pitchFamily="18" charset="2"/>
              </a:rPr>
              <a:t>Two-tailed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3CC41-057A-4028-A5ED-AA3E9211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0A6D-FBF6-4DC3-8FE6-361CC1BE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 of Significance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convert r to t and test for significance: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DF = N-2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52750"/>
              </p:ext>
            </p:extLst>
          </p:nvPr>
        </p:nvGraphicFramePr>
        <p:xfrm>
          <a:off x="4750231" y="2743200"/>
          <a:ext cx="3487057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4" imgW="787320" imgH="444240" progId="Equation.DSMT4">
                  <p:embed/>
                </p:oleObj>
              </mc:Choice>
              <mc:Fallback>
                <p:oleObj name="Equation" r:id="rId4" imgW="787320" imgH="4442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231" y="2743200"/>
                        <a:ext cx="3487057" cy="19685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8065-0C18-4EE2-ABF0-03CF8E9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84F4-4AE5-4067-AFFE-08AC6610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 of Significance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33800" y="1295400"/>
            <a:ext cx="8229594" cy="49965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our example r was 0.713</a:t>
            </a:r>
          </a:p>
          <a:p>
            <a:r>
              <a:rPr lang="en-US" dirty="0"/>
              <a:t>N - 2 = 21 – 2 = 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T-</a:t>
            </a:r>
            <a:r>
              <a:rPr lang="en-US" dirty="0" err="1"/>
              <a:t>crit</a:t>
            </a:r>
            <a:r>
              <a:rPr lang="en-US" dirty="0"/>
              <a:t> (19) = 2.09</a:t>
            </a:r>
          </a:p>
          <a:p>
            <a:r>
              <a:rPr lang="en-US" dirty="0"/>
              <a:t>Since 6.90 is larger than 2.09 reject r = 0.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562283"/>
              </p:ext>
            </p:extLst>
          </p:nvPr>
        </p:nvGraphicFramePr>
        <p:xfrm>
          <a:off x="3810000" y="2590800"/>
          <a:ext cx="23510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4" imgW="914400" imgH="444240" progId="Equation.DSMT4">
                  <p:embed/>
                </p:oleObj>
              </mc:Choice>
              <mc:Fallback>
                <p:oleObj name="Equation" r:id="rId4" imgW="914400" imgH="4442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90800"/>
                        <a:ext cx="2351087" cy="1143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279C6-C121-439C-853B-0A18EB87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7A0F-399E-4C10-966D-314F4B07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Points - Correlation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 answered by correlation</a:t>
            </a:r>
          </a:p>
          <a:p>
            <a:pPr marL="571500" indent="-571500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Scatterplots</a:t>
            </a:r>
          </a:p>
          <a:p>
            <a:pPr marL="571500" indent="-571500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An example</a:t>
            </a:r>
          </a:p>
          <a:p>
            <a:pPr marL="571500" indent="-571500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correlation coefficient</a:t>
            </a:r>
          </a:p>
          <a:p>
            <a:pPr marL="571500" indent="-571500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Other kinds of correlations </a:t>
            </a:r>
          </a:p>
          <a:p>
            <a:pPr marL="571500" indent="-571500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Factors affecting correlations</a:t>
            </a:r>
          </a:p>
          <a:p>
            <a:pPr marL="571500" indent="-571500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Testing for significance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EBF4-B0BF-44FD-BAE8-299DC13C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698B1-52CA-4A7E-908D-31C8750A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FD7B-D456-4671-B485-69A30FA0A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4CDF9-68C6-4DAF-B411-344BA8803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Y from X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regression?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predict one variable from another?</a:t>
            </a:r>
          </a:p>
          <a:p>
            <a:r>
              <a:rPr lang="en-US" dirty="0"/>
              <a:t>How does one variable change as the other changes?</a:t>
            </a:r>
          </a:p>
          <a:p>
            <a:r>
              <a:rPr lang="en-US" dirty="0"/>
              <a:t>Influence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B65F-8108-475E-8B6D-E6BC6ACBC3CE}" type="slidenum">
              <a:rPr lang="en-US"/>
              <a:pPr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FE7B2-0828-4F38-8D32-13CEF284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technique we use to predict the most likely score on one variable from those on another variable</a:t>
            </a:r>
          </a:p>
          <a:p>
            <a:r>
              <a:rPr lang="en-US" dirty="0"/>
              <a:t>Uses the nature of the relationship (i.e. correlation) between two variables to enhance your prediction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604D-E65D-449F-99A2-1FE8B7BED68D}" type="slidenum">
              <a:rPr lang="en-US"/>
              <a:pPr/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931AA-9D2B-49D1-AA8A-A9DE582B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Regression: Parts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 - the variables you are predicting</a:t>
            </a:r>
          </a:p>
          <a:p>
            <a:pPr lvl="1"/>
            <a:r>
              <a:rPr lang="en-US" dirty="0"/>
              <a:t>i.e. dependent variable</a:t>
            </a:r>
          </a:p>
          <a:p>
            <a:r>
              <a:rPr lang="en-US" dirty="0"/>
              <a:t>X - the variables you are using to predict</a:t>
            </a:r>
          </a:p>
          <a:p>
            <a:pPr lvl="1"/>
            <a:r>
              <a:rPr lang="en-US" dirty="0"/>
              <a:t>i.e. independent variable</a:t>
            </a:r>
          </a:p>
          <a:p>
            <a:r>
              <a:rPr lang="en-US" dirty="0"/>
              <a:t>   - your predictions (also known as Y’)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65D5-36E2-4306-81FF-AA6D26592BB3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2362200" y="4267200"/>
          <a:ext cx="5572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155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5572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2C35-7CDC-436A-8277-962EF2EA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Care?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We may want to make a prediction.</a:t>
            </a:r>
          </a:p>
          <a:p>
            <a:r>
              <a:rPr lang="en-US"/>
              <a:t>More likely, we want to understand the relationship.</a:t>
            </a:r>
          </a:p>
          <a:p>
            <a:pPr lvl="1"/>
            <a:r>
              <a:rPr lang="en-US"/>
              <a:t>How fast does CHD mortality rise with a one unit increase in smoking?</a:t>
            </a:r>
          </a:p>
          <a:p>
            <a:pPr lvl="1"/>
            <a:r>
              <a:rPr lang="en-US"/>
              <a:t>Note: we speak about predicting, but often don’t actually predict.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02D-8F63-4F7B-90EC-4D0AEA45C23E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6BE8-142D-4F8C-899E-418DA4FF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Cigarettes and CHD Mortality again</a:t>
            </a:r>
          </a:p>
          <a:p>
            <a:r>
              <a:rPr lang="en-US" dirty="0"/>
              <a:t>Data repeated on next slide</a:t>
            </a:r>
          </a:p>
          <a:p>
            <a:r>
              <a:rPr lang="en-US" dirty="0"/>
              <a:t>We want to predict level of CHD mortality in a country averaging 10 cigarettes per day.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A993-5962-4D59-B1A6-A16E66D8EC66}" type="slidenum">
              <a:rPr lang="en-US"/>
              <a:pPr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D72CD-758C-42FD-AFA0-913C307E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</a:t>
            </a:r>
          </a:p>
        </p:txBody>
      </p:sp>
      <p:graphicFrame>
        <p:nvGraphicFramePr>
          <p:cNvPr id="15667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21518316"/>
              </p:ext>
            </p:extLst>
          </p:nvPr>
        </p:nvGraphicFramePr>
        <p:xfrm>
          <a:off x="6019800" y="1185333"/>
          <a:ext cx="2232762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Worksheet" r:id="rId4" imgW="1562100" imgH="3571875" progId="Excel.Sheet.8">
                  <p:embed/>
                </p:oleObj>
              </mc:Choice>
              <mc:Fallback>
                <p:oleObj name="Worksheet" r:id="rId4" imgW="1562100" imgH="3571875" progId="Excel.Sheet.8">
                  <p:embed/>
                  <p:pic>
                    <p:nvPicPr>
                      <p:cNvPr id="156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185333"/>
                        <a:ext cx="2232762" cy="5105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716C-CB50-4964-A509-B1B868FD81F7}" type="slidenum">
              <a:rPr lang="en-US"/>
              <a:pPr/>
              <a:t>36</a:t>
            </a:fld>
            <a:endParaRPr 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990600" y="1185333"/>
            <a:ext cx="5105400" cy="403187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200" i="1" dirty="0">
                <a:latin typeface="Times New Roman" pitchFamily="18" charset="0"/>
              </a:rPr>
              <a:t>Based on the data we have what would we predict the rate of CHD be in a country that smoked 10 cigarettes on average?</a:t>
            </a:r>
          </a:p>
          <a:p>
            <a:pPr eaLnBrk="0" hangingPunct="0"/>
            <a:r>
              <a:rPr lang="en-US" sz="3200" i="1" dirty="0">
                <a:latin typeface="Times New Roman" pitchFamily="18" charset="0"/>
              </a:rPr>
              <a:t>First, we need to establish a prediction of CHD from smoking…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A0218-8586-4E40-9633-F91A8D6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3174-19E7-46D4-8208-45F80B4163E5}" type="slidenum">
              <a:rPr lang="en-US"/>
              <a:pPr/>
              <a:t>37</a:t>
            </a:fld>
            <a:endParaRPr 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568452"/>
            <a:ext cx="6858000" cy="54911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5717" name="Line 5"/>
          <p:cNvSpPr>
            <a:spLocks noChangeShapeType="1"/>
          </p:cNvSpPr>
          <p:nvPr/>
        </p:nvSpPr>
        <p:spPr bwMode="auto">
          <a:xfrm flipV="1">
            <a:off x="8077200" y="3090333"/>
            <a:ext cx="0" cy="20574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5867400" y="3090333"/>
            <a:ext cx="22098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8458200" y="4325409"/>
            <a:ext cx="2971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For a country that smokes 6 C/A/D…</a:t>
            </a:r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 flipH="1">
            <a:off x="8153400" y="4690533"/>
            <a:ext cx="304800" cy="381000"/>
          </a:xfrm>
          <a:prstGeom prst="line">
            <a:avLst/>
          </a:prstGeom>
          <a:noFill/>
          <a:ln w="38100" cap="sq">
            <a:solidFill>
              <a:schemeClr val="bg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5867400" y="1642534"/>
            <a:ext cx="17526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We predict a CHD rate of about 14</a:t>
            </a:r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H="1">
            <a:off x="5943600" y="2633133"/>
            <a:ext cx="304800" cy="381000"/>
          </a:xfrm>
          <a:prstGeom prst="line">
            <a:avLst/>
          </a:prstGeom>
          <a:noFill/>
          <a:ln w="38100" cap="sq">
            <a:solidFill>
              <a:schemeClr val="bg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 flipH="1" flipV="1">
            <a:off x="10439400" y="1871133"/>
            <a:ext cx="152400" cy="685800"/>
          </a:xfrm>
          <a:prstGeom prst="line">
            <a:avLst/>
          </a:prstGeom>
          <a:noFill/>
          <a:ln w="38100" cap="sq">
            <a:solidFill>
              <a:schemeClr val="bg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9753600" y="2556934"/>
            <a:ext cx="17526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Regression 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66A61-2147-4E28-A0F6-DC90DF5C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Line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   = the predicted value of Y (e.g. CHD mortality)</a:t>
            </a:r>
          </a:p>
          <a:p>
            <a:pPr lvl="1"/>
            <a:r>
              <a:rPr lang="en-US" dirty="0"/>
              <a:t> X = the predictor variable (e.g. average cig./adult/country)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3FB7-8468-4BA8-A53E-3DC61167141F}" type="slidenum">
              <a:rPr lang="en-US"/>
              <a:pPr/>
              <a:t>38</a:t>
            </a:fld>
            <a:endParaRPr lang="en-US"/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576093"/>
              </p:ext>
            </p:extLst>
          </p:nvPr>
        </p:nvGraphicFramePr>
        <p:xfrm>
          <a:off x="4724400" y="2112911"/>
          <a:ext cx="3124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3" imgW="1346040" imgH="342720" progId="Equation.3">
                  <p:embed/>
                </p:oleObj>
              </mc:Choice>
              <mc:Fallback>
                <p:oleObj name="Equation" r:id="rId3" imgW="1346040" imgH="342720" progId="Equation.3">
                  <p:embed/>
                  <p:pic>
                    <p:nvPicPr>
                      <p:cNvPr id="10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12911"/>
                        <a:ext cx="3124200" cy="79216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84319"/>
              </p:ext>
            </p:extLst>
          </p:nvPr>
        </p:nvGraphicFramePr>
        <p:xfrm>
          <a:off x="5295900" y="3415454"/>
          <a:ext cx="41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5" imgW="139680" imgH="203040" progId="Equation.DSMT4">
                  <p:embed/>
                </p:oleObj>
              </mc:Choice>
              <mc:Fallback>
                <p:oleObj name="Equation" r:id="rId5" imgW="139680" imgH="203040" progId="Equation.DSMT4">
                  <p:embed/>
                  <p:pic>
                    <p:nvPicPr>
                      <p:cNvPr id="1044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415454"/>
                        <a:ext cx="419100" cy="6096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857F-F06A-4530-8D2D-1B19691D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Coefficients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“Coefficients” are a and b</a:t>
            </a:r>
          </a:p>
          <a:p>
            <a:r>
              <a:rPr lang="en-US" dirty="0"/>
              <a:t>b = slope </a:t>
            </a:r>
          </a:p>
          <a:p>
            <a:pPr lvl="1"/>
            <a:r>
              <a:rPr lang="en-US" dirty="0"/>
              <a:t>Change in predicted Y for one unit change in X</a:t>
            </a:r>
          </a:p>
          <a:p>
            <a:r>
              <a:rPr lang="en-US" dirty="0"/>
              <a:t>a = intercept </a:t>
            </a:r>
          </a:p>
          <a:p>
            <a:pPr lvl="1"/>
            <a:r>
              <a:rPr lang="en-US" dirty="0"/>
              <a:t>value of    when X = 0		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C60B-E91D-4F4F-85E1-B8CA837F76F8}" type="slidenum">
              <a:rPr lang="en-US"/>
              <a:pPr/>
              <a:t>39</a:t>
            </a:fld>
            <a:endParaRPr lang="en-US"/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12252"/>
              </p:ext>
            </p:extLst>
          </p:nvPr>
        </p:nvGraphicFramePr>
        <p:xfrm>
          <a:off x="7162800" y="4724400"/>
          <a:ext cx="3968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24400"/>
                        <a:ext cx="396875" cy="5778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7D88B-9FD2-40BC-800B-1C03B4E3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Question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Are two variables related?</a:t>
            </a:r>
          </a:p>
          <a:p>
            <a:pPr lvl="1"/>
            <a:r>
              <a:rPr lang="en-US"/>
              <a:t>Does one increase as the other increases?</a:t>
            </a:r>
          </a:p>
          <a:p>
            <a:pPr lvl="2"/>
            <a:r>
              <a:rPr lang="en-US"/>
              <a:t>e. g. skills and income</a:t>
            </a:r>
          </a:p>
          <a:p>
            <a:pPr lvl="1"/>
            <a:r>
              <a:rPr lang="en-US"/>
              <a:t>Does one decrease as the other increases?</a:t>
            </a:r>
          </a:p>
          <a:p>
            <a:pPr lvl="2"/>
            <a:r>
              <a:rPr lang="en-US"/>
              <a:t>e. g. health problems and nutrition</a:t>
            </a:r>
          </a:p>
          <a:p>
            <a:r>
              <a:rPr lang="en-US"/>
              <a:t>How can we get a numerical measure of the degree of relationship?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DAC25-A1BC-4AC6-9FB6-1457EBBF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3F9D3-68E2-4CB5-9EBA-D3FA2F93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629400" y="1295400"/>
            <a:ext cx="5333994" cy="4996546"/>
          </a:xfrm>
        </p:spPr>
        <p:txBody>
          <a:bodyPr>
            <a:normAutofit/>
          </a:bodyPr>
          <a:lstStyle/>
          <a:p>
            <a:r>
              <a:rPr lang="en-US" dirty="0"/>
              <a:t>Slope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Intercept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02E6-DAF6-4060-B7CE-41206644F100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156104"/>
              </p:ext>
            </p:extLst>
          </p:nvPr>
        </p:nvGraphicFramePr>
        <p:xfrm>
          <a:off x="6781800" y="1987339"/>
          <a:ext cx="4754563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Equation" r:id="rId3" imgW="1562040" imgH="482400" progId="Equation.DSMT4">
                  <p:embed/>
                </p:oleObj>
              </mc:Choice>
              <mc:Fallback>
                <p:oleObj name="Equation" r:id="rId3" imgW="1562040" imgH="482400" progId="Equation.DSMT4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87339"/>
                        <a:ext cx="4754563" cy="147002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63982"/>
              </p:ext>
            </p:extLst>
          </p:nvPr>
        </p:nvGraphicFramePr>
        <p:xfrm>
          <a:off x="6781800" y="4889923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Equation" r:id="rId5" imgW="1371600" imgH="330120" progId="Equation.3">
                  <p:embed/>
                </p:oleObj>
              </mc:Choice>
              <mc:Fallback>
                <p:oleObj name="Equation" r:id="rId5" imgW="1371600" imgH="330120" progId="Equation.3">
                  <p:embed/>
                  <p:pic>
                    <p:nvPicPr>
                      <p:cNvPr id="106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89923"/>
                        <a:ext cx="2819400" cy="6794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DEE2-5C90-467F-84A9-C9060203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Our Data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57600" y="1295400"/>
            <a:ext cx="8305794" cy="4996546"/>
          </a:xfrm>
        </p:spPr>
        <p:txBody>
          <a:bodyPr/>
          <a:lstStyle/>
          <a:p>
            <a:r>
              <a:rPr lang="en-US" dirty="0" err="1"/>
              <a:t>Cov</a:t>
            </a:r>
            <a:r>
              <a:rPr lang="en-US" baseline="-25000" dirty="0" err="1"/>
              <a:t>XY</a:t>
            </a:r>
            <a:r>
              <a:rPr lang="en-US" dirty="0"/>
              <a:t> = 11.126</a:t>
            </a:r>
          </a:p>
          <a:p>
            <a:r>
              <a:rPr lang="en-US" dirty="0"/>
              <a:t>Mean Y = 14.524; Mean X = 5.925</a:t>
            </a:r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baseline="-25000" dirty="0"/>
              <a:t>X</a:t>
            </a:r>
            <a:r>
              <a:rPr lang="en-US" dirty="0"/>
              <a:t> = 2.334 = 5.448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99E-6C97-46D4-8BB8-748AB2C2B5D5}" type="slidenum">
              <a:rPr lang="en-US"/>
              <a:pPr/>
              <a:t>41</a:t>
            </a:fld>
            <a:endParaRPr lang="en-US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E0EF5225-7C6F-46E0-8CED-6DE23C21F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773933"/>
              </p:ext>
            </p:extLst>
          </p:nvPr>
        </p:nvGraphicFramePr>
        <p:xfrm>
          <a:off x="3738563" y="3657600"/>
          <a:ext cx="2357437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3" imgW="774360" imgH="431640" progId="Equation.DSMT4">
                  <p:embed/>
                </p:oleObj>
              </mc:Choice>
              <mc:Fallback>
                <p:oleObj name="Equation" r:id="rId3" imgW="774360" imgH="431640" progId="Equation.DSMT4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3657600"/>
                        <a:ext cx="2357437" cy="131603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0C6BAAA8-434E-47FC-9891-F5FC8E47CE18}"/>
                  </a:ext>
                </a:extLst>
              </p:cNvPr>
              <p:cNvSpPr txBox="1"/>
              <p:nvPr/>
            </p:nvSpPr>
            <p:spPr bwMode="auto">
              <a:xfrm>
                <a:off x="3738563" y="5410200"/>
                <a:ext cx="2819400" cy="6794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bar>
                      <m:barPr>
                        <m:pos m:val="top"/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0C6BAAA8-434E-47FC-9891-F5FC8E47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8563" y="5410200"/>
                <a:ext cx="2819400" cy="679450"/>
              </a:xfrm>
              <a:prstGeom prst="rect">
                <a:avLst/>
              </a:prstGeom>
              <a:blipFill>
                <a:blip r:embed="rId5"/>
                <a:stretch>
                  <a:fillRect t="-7207" r="-4968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BFC305E-109B-4EBF-B616-DA2D004A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Prediction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Second, once we know the relationship we can predict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predict _______ people/10,000 in a country with an average of 10 C/A/D will die of CHD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D4E8-4CA6-4070-ABA4-830F9B4C44C5}" type="slidenum">
              <a:rPr lang="en-US"/>
              <a:pPr/>
              <a:t>42</a:t>
            </a:fld>
            <a:endParaRPr lang="en-US"/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700675"/>
              </p:ext>
            </p:extLst>
          </p:nvPr>
        </p:nvGraphicFramePr>
        <p:xfrm>
          <a:off x="4724400" y="2514600"/>
          <a:ext cx="25860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3" imgW="825480" imgH="215640" progId="Equation.DSMT4">
                  <p:embed/>
                </p:oleObj>
              </mc:Choice>
              <mc:Fallback>
                <p:oleObj name="Equation" r:id="rId3" imgW="825480" imgH="215640" progId="Equation.DSMT4">
                  <p:embed/>
                  <p:pic>
                    <p:nvPicPr>
                      <p:cNvPr id="112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4600"/>
                        <a:ext cx="2586037" cy="67786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A3698-9678-473E-8574-E65BA59F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Coefficient of Determination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a measure of the percent of predictable variability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percentage of the total variability share by X and 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05-149B-493D-B874-F724EBD177A0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951597"/>
              </p:ext>
            </p:extLst>
          </p:nvPr>
        </p:nvGraphicFramePr>
        <p:xfrm>
          <a:off x="4800600" y="3352800"/>
          <a:ext cx="48942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4" imgW="1803240" imgH="228600" progId="Equation.DSMT4">
                  <p:embed/>
                </p:oleObj>
              </mc:Choice>
              <mc:Fallback>
                <p:oleObj name="Equation" r:id="rId4" imgW="1803240" imgH="228600" progId="Equation.DSMT4">
                  <p:embed/>
                  <p:pic>
                    <p:nvPicPr>
                      <p:cNvPr id="118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352800"/>
                        <a:ext cx="4894263" cy="62071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F35D-9670-4B0A-9F1E-FCCDB204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for our example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r</a:t>
            </a:r>
            <a:r>
              <a:rPr lang="en-US" dirty="0"/>
              <a:t> = 0.713</a:t>
            </a:r>
          </a:p>
          <a:p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= 0.713</a:t>
            </a:r>
            <a:r>
              <a:rPr lang="en-US" baseline="30000" dirty="0"/>
              <a:t>2</a:t>
            </a:r>
            <a:r>
              <a:rPr lang="en-US" dirty="0"/>
              <a:t> = 0.508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Approximately 50% in variability of incidence of CHD mortality is associated with variability in smoking.</a:t>
            </a:r>
            <a:endParaRPr lang="en-US" sz="3200" i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2D096-EED9-4220-BE5B-B14B239D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EF44-2020-4711-A8EA-2778D9DCD883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Coefficient of Alienation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defined as 1 -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/>
              <a:t>1 - 0.508 =  0.492</a:t>
            </a:r>
            <a:endParaRPr lang="en-US" baseline="30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8F1B-47AF-4E3D-88E7-04AEE792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7E9-808D-48D3-9EAC-E41119A7BB26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AKA scatter diagram or </a:t>
            </a:r>
            <a:r>
              <a:rPr lang="en-US" dirty="0" err="1"/>
              <a:t>scattergram</a:t>
            </a:r>
            <a:r>
              <a:rPr lang="en-US" dirty="0"/>
              <a:t>.</a:t>
            </a:r>
          </a:p>
          <a:p>
            <a:r>
              <a:rPr lang="en-US" dirty="0"/>
              <a:t>Graphically depicts the relationship between two variables in two dimensional space.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4FC36-1B7B-44DC-9352-7343D1D7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08D8F-F34A-4EDF-8246-9D83562F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11973"/>
              </p:ext>
            </p:extLst>
          </p:nvPr>
        </p:nvGraphicFramePr>
        <p:xfrm>
          <a:off x="990600" y="1035643"/>
          <a:ext cx="6858000" cy="492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Chart" r:id="rId4" imgW="5486400" imgH="3943350" progId="Excel.Sheet.8">
                  <p:embed/>
                </p:oleObj>
              </mc:Choice>
              <mc:Fallback>
                <p:oleObj name="Chart" r:id="rId4" imgW="5486400" imgH="3943350" progId="Excel.Sheet.8">
                  <p:embed/>
                  <p:pic>
                    <p:nvPicPr>
                      <p:cNvPr id="10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35643"/>
                        <a:ext cx="6858000" cy="492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Relationship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39688-680B-4DFB-BBFE-E44EB163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40C2-C5D5-4288-AADA-8F89B1FE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E74-D0EB-4EE1-9315-CC32F7B6E4D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445378"/>
              </p:ext>
            </p:extLst>
          </p:nvPr>
        </p:nvGraphicFramePr>
        <p:xfrm>
          <a:off x="4876800" y="1037336"/>
          <a:ext cx="7162800" cy="488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Chart" r:id="rId4" imgW="5486400" imgH="3390900" progId="Excel.Sheet.8">
                  <p:embed/>
                </p:oleObj>
              </mc:Choice>
              <mc:Fallback>
                <p:oleObj name="Chart" r:id="rId4" imgW="5486400" imgH="3390900" progId="Excel.Sheet.8">
                  <p:embed/>
                  <p:pic>
                    <p:nvPicPr>
                      <p:cNvPr id="104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037336"/>
                        <a:ext cx="7162800" cy="4886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Relationship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15CC-963B-466A-9C96-1103CCC5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B36C-8F23-4FA1-AC89-BD28352A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E74-D0EB-4EE1-9315-CC32F7B6E4D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Does smoking cigarettes increase systolic blood pressure?</a:t>
            </a:r>
          </a:p>
          <a:p>
            <a:r>
              <a:rPr lang="en-US"/>
              <a:t>Plotting number of cigarettes smoked per day against systolic blood pressure</a:t>
            </a:r>
          </a:p>
          <a:p>
            <a:pPr lvl="1"/>
            <a:r>
              <a:rPr lang="en-US"/>
              <a:t>Fairly moderate relationship</a:t>
            </a:r>
          </a:p>
          <a:p>
            <a:pPr lvl="1"/>
            <a:r>
              <a:rPr lang="en-US"/>
              <a:t>Relationship is 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C9B2E-83C5-47DC-95D3-8F43B25B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A4A90-AC8D-4831-A603-B9DFDB22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Trend?</a:t>
            </a:r>
          </a:p>
        </p:txBody>
      </p:sp>
      <p:graphicFrame>
        <p:nvGraphicFramePr>
          <p:cNvPr id="19968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4284961"/>
              </p:ext>
            </p:extLst>
          </p:nvPr>
        </p:nvGraphicFramePr>
        <p:xfrm>
          <a:off x="6019800" y="1219200"/>
          <a:ext cx="5943594" cy="484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Picture" r:id="rId3" imgW="4572000" imgH="3730752" progId="StaticEnhancedMetafile">
                  <p:embed/>
                </p:oleObj>
              </mc:Choice>
              <mc:Fallback>
                <p:oleObj name="Picture" r:id="rId3" imgW="4572000" imgH="3730752" progId="StaticEnhancedMetafile">
                  <p:embed/>
                  <p:pic>
                    <p:nvPicPr>
                      <p:cNvPr id="199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19200"/>
                        <a:ext cx="5943594" cy="4849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76865-6CB9-4A7D-9BEF-9FEB8C77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PsychTesting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9D71-3001-4634-8095-92DFCD24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12923</TotalTime>
  <Words>1381</Words>
  <Application>Microsoft Office PowerPoint</Application>
  <PresentationFormat>Widescreen</PresentationFormat>
  <Paragraphs>333</Paragraphs>
  <Slides>45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Arial</vt:lpstr>
      <vt:lpstr>Calibri</vt:lpstr>
      <vt:lpstr>Cambria Math</vt:lpstr>
      <vt:lpstr>Tahoma</vt:lpstr>
      <vt:lpstr>Times</vt:lpstr>
      <vt:lpstr>Times New Roman</vt:lpstr>
      <vt:lpstr>Tw Cen MT</vt:lpstr>
      <vt:lpstr>Tw Cen MT Condensed</vt:lpstr>
      <vt:lpstr>Wingdings</vt:lpstr>
      <vt:lpstr>Wingdings 3</vt:lpstr>
      <vt:lpstr>Integral</vt:lpstr>
      <vt:lpstr>Chart</vt:lpstr>
      <vt:lpstr>Picture</vt:lpstr>
      <vt:lpstr>Worksheet</vt:lpstr>
      <vt:lpstr>Equation</vt:lpstr>
      <vt:lpstr>Microsoft Excel Worksheet</vt:lpstr>
      <vt:lpstr> Correlation and Regression </vt:lpstr>
      <vt:lpstr> Correlation </vt:lpstr>
      <vt:lpstr>Major Points - Correlation</vt:lpstr>
      <vt:lpstr>The Question</vt:lpstr>
      <vt:lpstr>Scatterplots</vt:lpstr>
      <vt:lpstr>Direct Relationship</vt:lpstr>
      <vt:lpstr>Inverse Relationship</vt:lpstr>
      <vt:lpstr>An Example</vt:lpstr>
      <vt:lpstr>Trend?</vt:lpstr>
      <vt:lpstr>Smoking and BP</vt:lpstr>
      <vt:lpstr>Heart Disease and Cigarettes</vt:lpstr>
      <vt:lpstr>The Data</vt:lpstr>
      <vt:lpstr>Scatterplot of Heart Disease</vt:lpstr>
      <vt:lpstr>PowerPoint Presentation</vt:lpstr>
      <vt:lpstr>What Does the Scatterplot Show?</vt:lpstr>
      <vt:lpstr>Correlation</vt:lpstr>
      <vt:lpstr>Types of Correlation</vt:lpstr>
      <vt:lpstr>Correlation Coefficient</vt:lpstr>
      <vt:lpstr>PowerPoint Presentation</vt:lpstr>
      <vt:lpstr>Covariance</vt:lpstr>
      <vt:lpstr>Example</vt:lpstr>
      <vt:lpstr>Example</vt:lpstr>
      <vt:lpstr>Correlation Coefficient</vt:lpstr>
      <vt:lpstr>Calculation for Example</vt:lpstr>
      <vt:lpstr>Example</vt:lpstr>
      <vt:lpstr>Testing Correlations</vt:lpstr>
      <vt:lpstr>Testing r</vt:lpstr>
      <vt:lpstr>Tables of Significance</vt:lpstr>
      <vt:lpstr>Tables of Significance</vt:lpstr>
      <vt:lpstr>Regression</vt:lpstr>
      <vt:lpstr>What is regression?</vt:lpstr>
      <vt:lpstr>Linear Regression</vt:lpstr>
      <vt:lpstr>Linear Regression: Parts</vt:lpstr>
      <vt:lpstr>Why Do We Care?</vt:lpstr>
      <vt:lpstr>An Example</vt:lpstr>
      <vt:lpstr>The Data</vt:lpstr>
      <vt:lpstr>PowerPoint Presentation</vt:lpstr>
      <vt:lpstr>Regression Line</vt:lpstr>
      <vt:lpstr>Regression Coefficients</vt:lpstr>
      <vt:lpstr>Calculation</vt:lpstr>
      <vt:lpstr>For Our Data</vt:lpstr>
      <vt:lpstr>Making a Prediction</vt:lpstr>
      <vt:lpstr>Coefficient of Determination</vt:lpstr>
      <vt:lpstr>r2 for our example</vt:lpstr>
      <vt:lpstr>Coefficient of Alienation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MANOVA Basics</dc:title>
  <dc:creator>Andrew Ainsworth</dc:creator>
  <cp:lastModifiedBy>Ainsworth, Andrew T</cp:lastModifiedBy>
  <cp:revision>70</cp:revision>
  <dcterms:created xsi:type="dcterms:W3CDTF">2004-03-09T06:23:26Z</dcterms:created>
  <dcterms:modified xsi:type="dcterms:W3CDTF">2020-07-01T00:23:50Z</dcterms:modified>
</cp:coreProperties>
</file>