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2"/>
  </p:notesMasterIdLst>
  <p:sldIdLst>
    <p:sldId id="364" r:id="rId2"/>
    <p:sldId id="559" r:id="rId3"/>
    <p:sldId id="546" r:id="rId4"/>
    <p:sldId id="575" r:id="rId5"/>
    <p:sldId id="574" r:id="rId6"/>
    <p:sldId id="565" r:id="rId7"/>
    <p:sldId id="557" r:id="rId8"/>
    <p:sldId id="564" r:id="rId9"/>
    <p:sldId id="585" r:id="rId10"/>
    <p:sldId id="595" r:id="rId11"/>
    <p:sldId id="623" r:id="rId12"/>
    <p:sldId id="596" r:id="rId13"/>
    <p:sldId id="603" r:id="rId14"/>
    <p:sldId id="604" r:id="rId15"/>
    <p:sldId id="566" r:id="rId16"/>
    <p:sldId id="550" r:id="rId17"/>
    <p:sldId id="576" r:id="rId18"/>
    <p:sldId id="567" r:id="rId19"/>
    <p:sldId id="580" r:id="rId20"/>
    <p:sldId id="578" r:id="rId21"/>
    <p:sldId id="579" r:id="rId22"/>
    <p:sldId id="581" r:id="rId23"/>
    <p:sldId id="582" r:id="rId24"/>
    <p:sldId id="583" r:id="rId25"/>
    <p:sldId id="584" r:id="rId26"/>
    <p:sldId id="593" r:id="rId27"/>
    <p:sldId id="594" r:id="rId28"/>
    <p:sldId id="589" r:id="rId29"/>
    <p:sldId id="590" r:id="rId30"/>
    <p:sldId id="591" r:id="rId31"/>
    <p:sldId id="592" r:id="rId32"/>
    <p:sldId id="597" r:id="rId33"/>
    <p:sldId id="599" r:id="rId34"/>
    <p:sldId id="601" r:id="rId35"/>
    <p:sldId id="602" r:id="rId36"/>
    <p:sldId id="568" r:id="rId37"/>
    <p:sldId id="606" r:id="rId38"/>
    <p:sldId id="570" r:id="rId39"/>
    <p:sldId id="607" r:id="rId40"/>
    <p:sldId id="608" r:id="rId41"/>
    <p:sldId id="612" r:id="rId42"/>
    <p:sldId id="617" r:id="rId43"/>
    <p:sldId id="618" r:id="rId44"/>
    <p:sldId id="615" r:id="rId45"/>
    <p:sldId id="616" r:id="rId46"/>
    <p:sldId id="614" r:id="rId47"/>
    <p:sldId id="619" r:id="rId48"/>
    <p:sldId id="620" r:id="rId49"/>
    <p:sldId id="621" r:id="rId50"/>
    <p:sldId id="622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nsworth, Andrew T" initials="AAT" lastIdx="2" clrIdx="0">
    <p:extLst>
      <p:ext uri="{19B8F6BF-5375-455C-9EA6-DF929625EA0E}">
        <p15:presenceInfo xmlns:p15="http://schemas.microsoft.com/office/powerpoint/2012/main" userId="Ainsworth, Andrew 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2" autoAdjust="0"/>
    <p:restoredTop sz="86486" autoAdjust="0"/>
  </p:normalViewPr>
  <p:slideViewPr>
    <p:cSldViewPr>
      <p:cViewPr varScale="1">
        <p:scale>
          <a:sx n="62" d="100"/>
          <a:sy n="62" d="100"/>
        </p:scale>
        <p:origin x="28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0BA4-5BEE-4A9F-A7BF-DC6506F327D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E971-6D59-457D-82FE-2046BC45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CA34F-77F5-46F3-B86E-3777C5178F65}" type="slidenum">
              <a:rPr lang="en-GB"/>
              <a:pPr/>
              <a:t>1</a:t>
            </a:fld>
            <a:endParaRPr lang="en-GB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3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4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5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D0E58-33B7-4209-AD96-62A98C4BDC20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52400"/>
            <a:ext cx="10939267" cy="9144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996546"/>
          </a:xfrm>
        </p:spPr>
        <p:txBody>
          <a:bodyPr>
            <a:normAutofit/>
          </a:bodyPr>
          <a:lstStyle>
            <a:lvl1pPr marL="400050" indent="-400050">
              <a:buClr>
                <a:schemeClr val="accent1"/>
              </a:buClr>
              <a:buFont typeface="Wingdings" panose="05000000000000000000" pitchFamily="2" charset="2"/>
              <a:buChar char="§"/>
              <a:defRPr sz="4400"/>
            </a:lvl1pPr>
            <a:lvl2pPr marL="457200" indent="-330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4000"/>
            </a:lvl2pPr>
            <a:lvl3pPr marL="569913" indent="-2603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3pPr>
            <a:lvl4pPr marL="744538" indent="-287338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4pPr>
            <a:lvl5pPr marL="914400" indent="-274638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1066787" cy="329184"/>
          </a:xfrm>
        </p:spPr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8A9B13-28F3-45D4-B068-723EAE628BFF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1371600"/>
            <a:ext cx="5529073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371600"/>
            <a:ext cx="47548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BFA-13CF-4F0A-872E-806C0851E8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CA961F-C919-4B8B-BB9F-DBE996D4DCCB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21FDBDC-5266-4DAA-8E39-EF574265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52400"/>
            <a:ext cx="10939267" cy="9144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8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E74-D0EB-4EE1-9315-CC32F7B6E4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0ABC6F-AA3A-4018-BC9C-F29D409A1AC8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F0E0-7FFD-42DE-8B5B-1881E57D75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7" y="148336"/>
            <a:ext cx="10939267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2742" y="1295400"/>
            <a:ext cx="7120658" cy="50139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" y="6440253"/>
            <a:ext cx="1033273" cy="269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381000"/>
            <a:ext cx="533394" cy="374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C2C56D-8673-4DB2-9BEB-D958E4E1B5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9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7" r:id="rId5"/>
    <p:sldLayoutId id="214748368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Test Theory and Reliability</a:t>
            </a:r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PsychTesting</a:t>
            </a:r>
            <a:endParaRPr lang="en-GB" dirty="0"/>
          </a:p>
          <a:p>
            <a:r>
              <a:rPr lang="en-GB" dirty="0"/>
              <a:t>Andrew Ainsworth,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Sampling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Central Component of CTT</a:t>
            </a:r>
          </a:p>
          <a:p>
            <a:r>
              <a:rPr lang="en-US" dirty="0"/>
              <a:t>Another way of thinking about populations and samples</a:t>
            </a:r>
          </a:p>
          <a:p>
            <a:pPr lvl="1"/>
            <a:r>
              <a:rPr lang="en-US" dirty="0"/>
              <a:t>Domain - Population or universe of all possible items measuring a single concept or trait (theoretically infinite)</a:t>
            </a:r>
          </a:p>
          <a:p>
            <a:pPr lvl="1"/>
            <a:r>
              <a:rPr lang="en-US" dirty="0"/>
              <a:t>Test – a sample of items from that universe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E954C-E619-4862-8734-77FE893F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DE36-2C87-47EE-BC7E-57B6D9A7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5612-A9A5-4F3F-9701-B7C1455B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Sampling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897A-F627-466F-8879-A5F5AFA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01A1A-767D-4093-92F5-E9088CFD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58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Sampling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person’s true score would be obtained by having them respond to all items in the “universe” of items</a:t>
            </a:r>
          </a:p>
          <a:p>
            <a:r>
              <a:rPr lang="en-US" dirty="0"/>
              <a:t>We only see responses to the sample of items on the test</a:t>
            </a:r>
          </a:p>
          <a:p>
            <a:r>
              <a:rPr lang="en-US" dirty="0"/>
              <a:t>So, reliability is the proportion of variance in the “universe” explained by the test variance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D987-D2D0-4D76-A08F-0C7FE7B0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9B5-3F68-4533-AA8A-2407C40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Sampling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universe is made up of a (possibly infinitely) large number of items</a:t>
            </a:r>
          </a:p>
          <a:p>
            <a:r>
              <a:rPr lang="en-US" dirty="0"/>
              <a:t>So, as tests get longer they represent the domain better, therefore longer tests should have higher reliability</a:t>
            </a:r>
          </a:p>
          <a:p>
            <a:r>
              <a:rPr lang="en-US" dirty="0"/>
              <a:t>Also, if we take multiple random samples from the population we can have a distribution of sample scores that represent the population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D7E29-5A58-410A-919B-3E8977E9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F6EA-910A-4AE7-9E97-5628003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Sampling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random sample from the universe would be “randomly parallel” to each other</a:t>
            </a:r>
          </a:p>
          <a:p>
            <a:r>
              <a:rPr lang="en-US" dirty="0"/>
              <a:t>Unbiased estimate of reliability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    = correlation between test and true score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= average correlation between the test and all other randomly parallel tests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40750"/>
              </p:ext>
            </p:extLst>
          </p:nvPr>
        </p:nvGraphicFramePr>
        <p:xfrm>
          <a:off x="5105400" y="2895600"/>
          <a:ext cx="249381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9" name="Equation" r:id="rId3" imgW="571320" imgH="279360" progId="Equation.DSMT4">
                  <p:embed/>
                </p:oleObj>
              </mc:Choice>
              <mc:Fallback>
                <p:oleObj name="Equation" r:id="rId3" imgW="571320" imgH="27936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249381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26670"/>
              </p:ext>
            </p:extLst>
          </p:nvPr>
        </p:nvGraphicFramePr>
        <p:xfrm>
          <a:off x="5029200" y="3733800"/>
          <a:ext cx="50840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532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50840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14503"/>
              </p:ext>
            </p:extLst>
          </p:nvPr>
        </p:nvGraphicFramePr>
        <p:xfrm>
          <a:off x="5088467" y="4927600"/>
          <a:ext cx="5611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53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467" y="4927600"/>
                        <a:ext cx="56117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7234-C8E8-42D9-BEFC-0B56234B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8092-7CC1-4C29-9163-B259E07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46140" y="1295400"/>
            <a:ext cx="7315194" cy="499654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Reliability is theoretically the correlation between a test-score and the true score, squared</a:t>
            </a:r>
          </a:p>
          <a:p>
            <a:r>
              <a:rPr lang="en-GB" dirty="0"/>
              <a:t>Essentially the proportion of X that is 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can’t be measured directly so we use other methods to estimate</a:t>
            </a:r>
          </a:p>
        </p:txBody>
      </p:sp>
      <p:graphicFrame>
        <p:nvGraphicFramePr>
          <p:cNvPr id="456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42938"/>
              </p:ext>
            </p:extLst>
          </p:nvPr>
        </p:nvGraphicFramePr>
        <p:xfrm>
          <a:off x="1295400" y="3581400"/>
          <a:ext cx="40925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56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4092575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6A479-003F-4D56-A51D-21E5273F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1766-7665-4619-A76F-B03A280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Reliability Index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Reliability can be viewed as a measure of consistency or how well as test “holds together”</a:t>
            </a:r>
          </a:p>
          <a:p>
            <a:r>
              <a:rPr lang="en-GB" dirty="0"/>
              <a:t>Reliability is measured on a scale of 0-1.  The greater the number the higher the reliability.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6AD65C-7092-4D85-ACCD-8073D86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1877-760D-4010-A8E3-86EEF24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Reliability Index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59687" y="1295400"/>
            <a:ext cx="7315194" cy="499654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approach to estimating reliability depends on </a:t>
            </a:r>
          </a:p>
          <a:p>
            <a:pPr lvl="1"/>
            <a:r>
              <a:rPr lang="en-GB" dirty="0"/>
              <a:t>Estimation of “true” score</a:t>
            </a:r>
          </a:p>
          <a:p>
            <a:pPr lvl="1"/>
            <a:r>
              <a:rPr lang="en-GB" dirty="0"/>
              <a:t>Source of measurement error</a:t>
            </a:r>
          </a:p>
          <a:p>
            <a:r>
              <a:rPr lang="en-GB" dirty="0"/>
              <a:t>Types of reliability</a:t>
            </a:r>
          </a:p>
          <a:p>
            <a:pPr lvl="1"/>
            <a:r>
              <a:rPr lang="en-GB" dirty="0"/>
              <a:t>Test-retest</a:t>
            </a:r>
          </a:p>
          <a:p>
            <a:pPr lvl="1"/>
            <a:r>
              <a:rPr lang="en-GB" dirty="0"/>
              <a:t>Parallel Forms</a:t>
            </a:r>
          </a:p>
          <a:p>
            <a:pPr lvl="1"/>
            <a:r>
              <a:rPr lang="en-GB" dirty="0"/>
              <a:t>Split-half</a:t>
            </a:r>
          </a:p>
          <a:p>
            <a:pPr lvl="1"/>
            <a:r>
              <a:rPr lang="en-GB" dirty="0"/>
              <a:t>Internal Consistency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3AD141-3C7D-43A6-B4F3-48D5FE31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D0EC8-8AA7-40A4-A9B4-6E4251D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Test-Retest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Evaluates the error associated with administering a test at two different times.</a:t>
            </a:r>
          </a:p>
          <a:p>
            <a:r>
              <a:rPr lang="en-US" dirty="0"/>
              <a:t>Time Sampling Error</a:t>
            </a:r>
          </a:p>
          <a:p>
            <a:r>
              <a:rPr lang="en-US" dirty="0"/>
              <a:t>How-To:</a:t>
            </a:r>
          </a:p>
          <a:p>
            <a:pPr lvl="1"/>
            <a:r>
              <a:rPr lang="en-US" dirty="0"/>
              <a:t>Give test at Time 1</a:t>
            </a:r>
          </a:p>
          <a:p>
            <a:pPr lvl="1"/>
            <a:r>
              <a:rPr lang="en-US" dirty="0"/>
              <a:t>Give SAME TEST at Time 2</a:t>
            </a:r>
          </a:p>
          <a:p>
            <a:pPr lvl="1"/>
            <a:r>
              <a:rPr lang="en-US" dirty="0"/>
              <a:t>Calculate r for the two scores</a:t>
            </a:r>
          </a:p>
          <a:p>
            <a:r>
              <a:rPr lang="en-US" dirty="0"/>
              <a:t>Easy to do; one test does it all.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70E58-8944-4ED4-98F0-D2E5FFB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83821-354F-48B7-98A5-42AE98F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Test-Retest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315194" cy="499654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Assume 2 administrations X1 and X2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correlation between the 2 administrations is the reliability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79919"/>
              </p:ext>
            </p:extLst>
          </p:nvPr>
        </p:nvGraphicFramePr>
        <p:xfrm>
          <a:off x="1371600" y="2053644"/>
          <a:ext cx="33956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3" imgW="977760" imgH="228600" progId="Equation.DSMT4">
                  <p:embed/>
                </p:oleObj>
              </mc:Choice>
              <mc:Fallback>
                <p:oleObj name="Equation" r:id="rId3" imgW="97776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3644"/>
                        <a:ext cx="3395662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01729"/>
              </p:ext>
            </p:extLst>
          </p:nvPr>
        </p:nvGraphicFramePr>
        <p:xfrm>
          <a:off x="5791200" y="1971412"/>
          <a:ext cx="22494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5" imgW="647640" imgH="253800" progId="Equation.DSMT4">
                  <p:embed/>
                </p:oleObj>
              </mc:Choice>
              <mc:Fallback>
                <p:oleObj name="Equation" r:id="rId5" imgW="647640" imgH="253800" progId="Equation.DSMT4">
                  <p:embed/>
                  <p:pic>
                    <p:nvPicPr>
                      <p:cNvPr id="457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71412"/>
                        <a:ext cx="2249487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22631"/>
              </p:ext>
            </p:extLst>
          </p:nvPr>
        </p:nvGraphicFramePr>
        <p:xfrm>
          <a:off x="1371600" y="2956267"/>
          <a:ext cx="6262687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7" imgW="1803240" imgH="482400" progId="Equation.DSMT4">
                  <p:embed/>
                </p:oleObj>
              </mc:Choice>
              <mc:Fallback>
                <p:oleObj name="Equation" r:id="rId7" imgW="1803240" imgH="482400" progId="Equation.DSMT4">
                  <p:embed/>
                  <p:pic>
                    <p:nvPicPr>
                      <p:cNvPr id="457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56267"/>
                        <a:ext cx="6262687" cy="167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91FD2-F39A-467E-8FE5-FFD082AF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06A47-26F1-488A-9C6B-EAE6C2B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Classical Test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996546"/>
          </a:xfrm>
        </p:spPr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Theory and Assumptions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Types of Reliability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6561-5329-4369-8281-1FFB394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F8A8-2276-4BEF-BBBE-D552D7B3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Test-Retest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Sources of error</a:t>
            </a:r>
          </a:p>
          <a:p>
            <a:pPr lvl="1"/>
            <a:r>
              <a:rPr lang="en-US" dirty="0"/>
              <a:t>random fluctuations in performance</a:t>
            </a:r>
          </a:p>
          <a:p>
            <a:pPr lvl="1"/>
            <a:r>
              <a:rPr lang="en-US" dirty="0"/>
              <a:t>uncontrolled testing conditions</a:t>
            </a:r>
          </a:p>
          <a:p>
            <a:pPr lvl="2"/>
            <a:r>
              <a:rPr lang="en-US" dirty="0"/>
              <a:t>extreme changes in weather</a:t>
            </a:r>
          </a:p>
          <a:p>
            <a:pPr lvl="2"/>
            <a:r>
              <a:rPr lang="en-US" dirty="0"/>
              <a:t>sudden noises / chronic noise</a:t>
            </a:r>
          </a:p>
          <a:p>
            <a:pPr lvl="2"/>
            <a:r>
              <a:rPr lang="en-US" dirty="0"/>
              <a:t>other distractions</a:t>
            </a:r>
          </a:p>
          <a:p>
            <a:pPr lvl="1"/>
            <a:r>
              <a:rPr lang="en-US" dirty="0"/>
              <a:t>internal factors</a:t>
            </a:r>
          </a:p>
          <a:p>
            <a:pPr lvl="2"/>
            <a:r>
              <a:rPr lang="en-US" dirty="0"/>
              <a:t>illness, fatigue, emotional strain, worry </a:t>
            </a:r>
          </a:p>
          <a:p>
            <a:pPr lvl="2"/>
            <a:r>
              <a:rPr lang="en-US" dirty="0"/>
              <a:t>recent experiences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1DEBC-7E3F-47C5-8264-C77A41F8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EE7A7-BBD5-42DD-BDBE-7462FD6F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Test-Retest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Generally used to evaluate constant traits.</a:t>
            </a:r>
          </a:p>
          <a:p>
            <a:pPr lvl="1"/>
            <a:r>
              <a:rPr lang="en-US" dirty="0"/>
              <a:t>Intelligence, personality</a:t>
            </a:r>
          </a:p>
          <a:p>
            <a:r>
              <a:rPr lang="en-US" dirty="0"/>
              <a:t>Not appropriate for qualities that change rapidly over time.</a:t>
            </a:r>
          </a:p>
          <a:p>
            <a:pPr lvl="1"/>
            <a:r>
              <a:rPr lang="en-US" dirty="0"/>
              <a:t>Mood, hunger</a:t>
            </a:r>
          </a:p>
          <a:p>
            <a:r>
              <a:rPr lang="en-US" dirty="0"/>
              <a:t>Problem: Carryover Effects</a:t>
            </a:r>
          </a:p>
          <a:p>
            <a:pPr lvl="1"/>
            <a:r>
              <a:rPr lang="en-US" dirty="0"/>
              <a:t>Exposure to the test at time #1 influences scores on the test at time #2</a:t>
            </a:r>
          </a:p>
          <a:p>
            <a:r>
              <a:rPr lang="en-US" dirty="0"/>
              <a:t>Only a problem when the effects are random.</a:t>
            </a:r>
          </a:p>
          <a:p>
            <a:r>
              <a:rPr lang="en-US" dirty="0"/>
              <a:t>If everybody goes up 5pts, you still have the same variability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E3E650-D4D1-4104-8166-6AE58B0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8E38C-07D3-4C2A-8966-FFEA90DC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Test-Retest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Practice effects</a:t>
            </a:r>
          </a:p>
          <a:p>
            <a:pPr lvl="1"/>
            <a:r>
              <a:rPr lang="en-US" dirty="0"/>
              <a:t>Type of carryover effect</a:t>
            </a:r>
          </a:p>
          <a:p>
            <a:pPr lvl="1"/>
            <a:r>
              <a:rPr lang="en-US" dirty="0"/>
              <a:t>Some skills improve with practice</a:t>
            </a:r>
          </a:p>
          <a:p>
            <a:pPr lvl="2"/>
            <a:r>
              <a:rPr lang="en-US" dirty="0"/>
              <a:t>Manual dexterity, ingenuity or creativity</a:t>
            </a:r>
          </a:p>
          <a:p>
            <a:pPr lvl="1"/>
            <a:r>
              <a:rPr lang="en-US" dirty="0"/>
              <a:t>Practice effects may not benefit everybody in the same way.</a:t>
            </a:r>
          </a:p>
          <a:p>
            <a:r>
              <a:rPr lang="en-US" dirty="0"/>
              <a:t>Carryover &amp; Practice effects more of a problem with short inter-test intervals (ITI).</a:t>
            </a:r>
          </a:p>
          <a:p>
            <a:r>
              <a:rPr lang="en-US" dirty="0"/>
              <a:t>But, longer ITI’s have other problems</a:t>
            </a:r>
          </a:p>
          <a:p>
            <a:pPr lvl="1"/>
            <a:r>
              <a:rPr lang="en-US" dirty="0"/>
              <a:t>developmental change, maturation, exposure to historical events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423823-AA69-469D-B83E-5CAB4C8F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52C0E-3508-4935-89F1-36326097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Parallel Forms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7315194" cy="4996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Evaluates the error associated with selecting a particular set of items.</a:t>
            </a:r>
          </a:p>
          <a:p>
            <a:r>
              <a:rPr lang="en-US" dirty="0"/>
              <a:t>Item Sampling Error</a:t>
            </a:r>
          </a:p>
          <a:p>
            <a:r>
              <a:rPr lang="en-US" dirty="0"/>
              <a:t>How To:</a:t>
            </a:r>
          </a:p>
          <a:p>
            <a:pPr lvl="1"/>
            <a:r>
              <a:rPr lang="en-US" dirty="0"/>
              <a:t>Develop a large pool of items (i.e. Domain) of varying difficulty.</a:t>
            </a:r>
          </a:p>
          <a:p>
            <a:pPr lvl="1"/>
            <a:r>
              <a:rPr lang="en-US" dirty="0"/>
              <a:t>Choose equal distributions of difficult / easy items to produce multiple forms of the same test.</a:t>
            </a:r>
          </a:p>
          <a:p>
            <a:pPr lvl="1"/>
            <a:r>
              <a:rPr lang="en-US" dirty="0"/>
              <a:t>Give both forms close in time.</a:t>
            </a:r>
          </a:p>
          <a:p>
            <a:pPr lvl="1"/>
            <a:r>
              <a:rPr lang="en-US" dirty="0"/>
              <a:t>Calculate r for the two administrations.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5197E-F89F-476B-A726-7172C29D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A4F3-A6FE-49CF-8C85-3022926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Parallel Forms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Known As:</a:t>
            </a:r>
          </a:p>
          <a:p>
            <a:pPr lvl="1"/>
            <a:r>
              <a:rPr lang="en-US" dirty="0"/>
              <a:t>Alternative Forms or Equivalent Forms</a:t>
            </a:r>
          </a:p>
          <a:p>
            <a:r>
              <a:rPr lang="en-US" dirty="0"/>
              <a:t>Can give parallel forms at different points in time; produces error estimates of time and item sampling.</a:t>
            </a:r>
          </a:p>
          <a:p>
            <a:r>
              <a:rPr lang="en-US" dirty="0"/>
              <a:t>One of the most rigorous assessments of reliability currently in use.</a:t>
            </a:r>
          </a:p>
          <a:p>
            <a:r>
              <a:rPr lang="en-US" dirty="0"/>
              <a:t>Infrequently used in practice – too expensive to develop two tests.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FF24-C282-4D7E-9015-82BA08C5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8E3D2-7EAF-439E-9E24-9C510AB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Parallel Forms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295400"/>
            <a:ext cx="7315194" cy="49965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Assume 2 parallel tests X and X’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correlation between the 2 parallel forms is the reliability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65623"/>
              </p:ext>
            </p:extLst>
          </p:nvPr>
        </p:nvGraphicFramePr>
        <p:xfrm>
          <a:off x="1371600" y="213360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313222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34891"/>
              </p:ext>
            </p:extLst>
          </p:nvPr>
        </p:nvGraphicFramePr>
        <p:xfrm>
          <a:off x="5791200" y="2067719"/>
          <a:ext cx="20288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2" name="Equation" r:id="rId5" imgW="583920" imgH="279360" progId="Equation.DSMT4">
                  <p:embed/>
                </p:oleObj>
              </mc:Choice>
              <mc:Fallback>
                <p:oleObj name="Equation" r:id="rId5" imgW="583920" imgH="279360" progId="Equation.DSMT4">
                  <p:embed/>
                  <p:pic>
                    <p:nvPicPr>
                      <p:cNvPr id="457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67719"/>
                        <a:ext cx="2028825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64904"/>
              </p:ext>
            </p:extLst>
          </p:nvPr>
        </p:nvGraphicFramePr>
        <p:xfrm>
          <a:off x="1371600" y="3200400"/>
          <a:ext cx="59991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3" name="Equation" r:id="rId7" imgW="1726920" imgH="457200" progId="Equation.DSMT4">
                  <p:embed/>
                </p:oleObj>
              </mc:Choice>
              <mc:Fallback>
                <p:oleObj name="Equation" r:id="rId7" imgW="1726920" imgH="457200" progId="Equation.DSMT4">
                  <p:embed/>
                  <p:pic>
                    <p:nvPicPr>
                      <p:cNvPr id="457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5999163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5E3960-5241-401E-98E1-4C2A645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6C249-DEB7-4B44-88F2-D5E9DEAF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Split Half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if we treat halves of one test as parallel forms? (Single test as whole domain)</a:t>
            </a:r>
          </a:p>
          <a:p>
            <a:r>
              <a:rPr lang="en-US" dirty="0"/>
              <a:t>That’s what a split-half reliability does</a:t>
            </a:r>
          </a:p>
          <a:p>
            <a:r>
              <a:rPr lang="en-US" dirty="0"/>
              <a:t>This is testing for Internal Consistency</a:t>
            </a:r>
          </a:p>
          <a:p>
            <a:pPr lvl="1"/>
            <a:r>
              <a:rPr lang="en-US" dirty="0"/>
              <a:t>Scores on one half of a test are correlated with scores on the second half of a test.</a:t>
            </a:r>
          </a:p>
          <a:p>
            <a:r>
              <a:rPr lang="en-US" dirty="0"/>
              <a:t>Big question: “How to split?”</a:t>
            </a:r>
          </a:p>
          <a:p>
            <a:pPr lvl="1"/>
            <a:r>
              <a:rPr lang="en-US" dirty="0"/>
              <a:t>First half vs. last half</a:t>
            </a:r>
          </a:p>
          <a:p>
            <a:pPr lvl="1"/>
            <a:r>
              <a:rPr lang="en-US" dirty="0"/>
              <a:t>Odd </a:t>
            </a:r>
            <a:r>
              <a:rPr lang="en-US" dirty="0" err="1"/>
              <a:t>vs</a:t>
            </a:r>
            <a:r>
              <a:rPr lang="en-US" dirty="0"/>
              <a:t> Even</a:t>
            </a:r>
          </a:p>
          <a:p>
            <a:pPr lvl="1"/>
            <a:r>
              <a:rPr lang="en-US" dirty="0"/>
              <a:t>Create item groups called </a:t>
            </a:r>
            <a:r>
              <a:rPr lang="en-US" dirty="0" err="1"/>
              <a:t>testlets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8F3A3-BB00-4F82-936F-9588B2C9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81E0-0E1D-4A4E-A9C8-96EB7779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Split Half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to:</a:t>
            </a:r>
          </a:p>
          <a:p>
            <a:pPr lvl="1"/>
            <a:r>
              <a:rPr lang="en-US" dirty="0"/>
              <a:t>Compute scores for two halves of single test, calculate r.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GB" dirty="0"/>
              <a:t>Considering the domain sampling theory what’s wrong with this approach?</a:t>
            </a:r>
          </a:p>
          <a:p>
            <a:pPr lvl="1"/>
            <a:r>
              <a:rPr lang="en-GB" dirty="0"/>
              <a:t>A 20 item test cut in half, is 2 10-item tests, what does that do to the reliability?</a:t>
            </a:r>
          </a:p>
          <a:p>
            <a:pPr lvl="1"/>
            <a:r>
              <a:rPr lang="en-GB" dirty="0"/>
              <a:t>If only we could correct for that…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41131-6FDE-4E02-82BC-EC206956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893B5-CA62-41AF-9602-5EC37B89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Spearman Brown Formula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196113"/>
            <a:ext cx="7315194" cy="3147287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Estimates the reliability for the entire test based on the split-half</a:t>
            </a:r>
          </a:p>
          <a:p>
            <a:r>
              <a:rPr lang="en-GB" dirty="0"/>
              <a:t>Can also be used to estimate the affect changing the number of items on a test has on the reliability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04300"/>
              </p:ext>
            </p:extLst>
          </p:nvPr>
        </p:nvGraphicFramePr>
        <p:xfrm>
          <a:off x="3232144" y="4046854"/>
          <a:ext cx="4083050" cy="177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44" y="4046854"/>
                        <a:ext cx="4083050" cy="1773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194" y="381000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800" dirty="0"/>
              <a:t>Where r* is the estimated reliability, r is the correlation between the halves, j is the new length proportional to the old length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649D2-BFF9-4F28-A0B6-26CC0638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4D792B-25D0-4ABA-8822-F31C6162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Spearman Brown Formula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a split-half it would be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Since the full length of the test is twice the length of each half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7623"/>
              </p:ext>
            </p:extLst>
          </p:nvPr>
        </p:nvGraphicFramePr>
        <p:xfrm>
          <a:off x="1371600" y="2057400"/>
          <a:ext cx="3556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3" imgW="698400" imgH="419040" progId="Equation.DSMT4">
                  <p:embed/>
                </p:oleObj>
              </mc:Choice>
              <mc:Fallback>
                <p:oleObj name="Equation" r:id="rId3" imgW="698400" imgH="419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556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16CC0-8451-4500-AC61-F3C15756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79FA6-D9DF-422E-A0C1-0D9B63EB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1052914" y="1219200"/>
            <a:ext cx="7315194" cy="499654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Classical Test Theory (CTT) – often called the “true score model”</a:t>
            </a:r>
          </a:p>
          <a:p>
            <a:pPr>
              <a:buClr>
                <a:schemeClr val="accent1"/>
              </a:buClr>
            </a:pPr>
            <a:r>
              <a:rPr lang="en-GB" dirty="0"/>
              <a:t>Called classic relative to Item Response Theory (IRT) which is a more modern approach</a:t>
            </a:r>
          </a:p>
          <a:p>
            <a:pPr>
              <a:buClr>
                <a:schemeClr val="accent1"/>
              </a:buClr>
            </a:pPr>
            <a:r>
              <a:rPr lang="en-GB" dirty="0"/>
              <a:t>CTT describes a set of psychometric procedures used to test items and scales reliability, difficulty, discrimination, etc.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75607-6230-4F8A-A686-9F80110E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EBC96-3E76-41E1-AB47-53E2A770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Spearman Brown Formula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Example 1: a 30 item test with a split half reliability of .65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0.79 is a much better reliability than the 0.65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36786"/>
              </p:ext>
            </p:extLst>
          </p:nvPr>
        </p:nvGraphicFramePr>
        <p:xfrm>
          <a:off x="5019820" y="2667000"/>
          <a:ext cx="14874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3" imgW="291960" imgH="190440" progId="Equation.DSMT4">
                  <p:embed/>
                </p:oleObj>
              </mc:Choice>
              <mc:Fallback>
                <p:oleObj name="Equation" r:id="rId3" imgW="291960" imgH="1904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820" y="2667000"/>
                        <a:ext cx="148748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A1070-708A-4A27-9208-817E4B3D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B9F3-DFC3-40EC-8402-454FDF78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Spearman Brown Formula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295400"/>
            <a:ext cx="7315194" cy="4419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Example 2: a 30 item test with a test re-test reliability of .65 is lengthened to 90 items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 3: a 30 item test with a test re-test reliability of .65 is cut to 15 items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19328"/>
              </p:ext>
            </p:extLst>
          </p:nvPr>
        </p:nvGraphicFramePr>
        <p:xfrm>
          <a:off x="1371600" y="2618582"/>
          <a:ext cx="603408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3" imgW="1815840" imgH="419040" progId="Equation.DSMT4">
                  <p:embed/>
                </p:oleObj>
              </mc:Choice>
              <mc:Fallback>
                <p:oleObj name="Equation" r:id="rId3" imgW="1815840" imgH="419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18582"/>
                        <a:ext cx="6034088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84593"/>
              </p:ext>
            </p:extLst>
          </p:nvPr>
        </p:nvGraphicFramePr>
        <p:xfrm>
          <a:off x="1371600" y="5313363"/>
          <a:ext cx="62023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5" imgW="1866600" imgH="419040" progId="Equation.DSMT4">
                  <p:embed/>
                </p:oleObj>
              </mc:Choice>
              <mc:Fallback>
                <p:oleObj name="Equation" r:id="rId5" imgW="1866600" imgH="419040" progId="Equation.DSMT4">
                  <p:embed/>
                  <p:pic>
                    <p:nvPicPr>
                      <p:cNvPr id="4935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13363"/>
                        <a:ext cx="6202362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FE2903-47A1-4D92-840A-F3877C3B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B9CA-2890-4FAD-88F0-4DEB2099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1: Variance Sum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Often multiple items are combined in order to create a composite score</a:t>
            </a:r>
          </a:p>
          <a:p>
            <a:r>
              <a:rPr lang="en-US" dirty="0"/>
              <a:t>The variance of the composite is a combination of the variances and covariances of the items creating it</a:t>
            </a:r>
          </a:p>
          <a:p>
            <a:r>
              <a:rPr lang="en-US" dirty="0"/>
              <a:t>General Variance Sum Law states that if X and Y are random variables: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61950"/>
              </p:ext>
            </p:extLst>
          </p:nvPr>
        </p:nvGraphicFramePr>
        <p:xfrm>
          <a:off x="4953000" y="4876800"/>
          <a:ext cx="7186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Equation" r:id="rId3" imgW="1422360" imgH="241200" progId="Equation.DSMT4">
                  <p:embed/>
                </p:oleObj>
              </mc:Choice>
              <mc:Fallback>
                <p:oleObj name="Equation" r:id="rId3" imgW="1422360" imgH="241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71868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8A2BE-7B70-4CE0-BCB9-9EAB93B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4D71-4909-4B9E-95E1-0A45A8C4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1: Variance Sum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7" y="1295400"/>
            <a:ext cx="7315194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multiple variables we can create a variance/covariance matrix</a:t>
            </a:r>
          </a:p>
          <a:p>
            <a:r>
              <a:rPr lang="en-US" dirty="0"/>
              <a:t>For 3 items: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84398"/>
              </p:ext>
            </p:extLst>
          </p:nvPr>
        </p:nvGraphicFramePr>
        <p:xfrm>
          <a:off x="3200400" y="2667000"/>
          <a:ext cx="48752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3" imgW="1244520" imgH="914400" progId="Equation.DSMT4">
                  <p:embed/>
                </p:oleObj>
              </mc:Choice>
              <mc:Fallback>
                <p:oleObj name="Equation" r:id="rId3" imgW="1244520" imgH="914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487521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D8889-8578-433B-BECB-D5BA3751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1834-2DE2-44B5-AE6D-88A429D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1: Variance Sum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6600" y="1295400"/>
            <a:ext cx="8686794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 Variables X, Y and Z</a:t>
            </a:r>
          </a:p>
          <a:p>
            <a:r>
              <a:rPr lang="en-US" dirty="0"/>
              <a:t>Covariance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By the variance sum law the composite variance would be:</a:t>
            </a:r>
          </a:p>
          <a:p>
            <a:endParaRPr lang="en-US" dirty="0"/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26151"/>
              </p:ext>
            </p:extLst>
          </p:nvPr>
        </p:nvGraphicFramePr>
        <p:xfrm>
          <a:off x="3581400" y="2343547"/>
          <a:ext cx="5227637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Worksheet" r:id="rId3" imgW="2223436" imgH="749763" progId="Excel.Sheet.12">
                  <p:embed/>
                </p:oleObj>
              </mc:Choice>
              <mc:Fallback>
                <p:oleObj name="Worksheet" r:id="rId3" imgW="2223436" imgH="749763" progId="Excel.Sheet.12">
                  <p:embed/>
                  <p:pic>
                    <p:nvPicPr>
                      <p:cNvPr id="497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43547"/>
                        <a:ext cx="5227637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483113"/>
              </p:ext>
            </p:extLst>
          </p:nvPr>
        </p:nvGraphicFramePr>
        <p:xfrm>
          <a:off x="3276600" y="5380831"/>
          <a:ext cx="88392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Equation" r:id="rId5" imgW="3187440" imgH="241200" progId="Equation.DSMT4">
                  <p:embed/>
                </p:oleObj>
              </mc:Choice>
              <mc:Fallback>
                <p:oleObj name="Equation" r:id="rId5" imgW="3187440" imgH="241200" progId="Equation.DSMT4">
                  <p:embed/>
                  <p:pic>
                    <p:nvPicPr>
                      <p:cNvPr id="497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80831"/>
                        <a:ext cx="88392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C9370-E0DE-48C7-9F7D-671444C7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3173D-80C0-464B-9C4D-2A672C1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1: Variance Sum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1380" y="3042389"/>
            <a:ext cx="8077194" cy="1295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By the variance sum law the composite variance would be:</a:t>
            </a:r>
          </a:p>
          <a:p>
            <a:endParaRPr lang="en-US" dirty="0"/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35998"/>
              </p:ext>
            </p:extLst>
          </p:nvPr>
        </p:nvGraphicFramePr>
        <p:xfrm>
          <a:off x="868363" y="1174326"/>
          <a:ext cx="5227637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Worksheet" r:id="rId3" imgW="2223436" imgH="749763" progId="Excel.Sheet.12">
                  <p:embed/>
                </p:oleObj>
              </mc:Choice>
              <mc:Fallback>
                <p:oleObj name="Worksheet" r:id="rId3" imgW="2223436" imgH="749763" progId="Excel.Sheet.12">
                  <p:embed/>
                  <p:pic>
                    <p:nvPicPr>
                      <p:cNvPr id="497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174326"/>
                        <a:ext cx="5227637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173623"/>
              </p:ext>
            </p:extLst>
          </p:nvPr>
        </p:nvGraphicFramePr>
        <p:xfrm>
          <a:off x="1024127" y="4191000"/>
          <a:ext cx="16843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497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127" y="4191000"/>
                        <a:ext cx="1684338" cy="84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59187-6176-492D-8A23-979C86F0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B6DE0-14DC-4B9A-9E36-329D1204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Internal Consistency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If items are measuring the same construct they should elicit similar if not identical responses</a:t>
            </a:r>
          </a:p>
          <a:p>
            <a:r>
              <a:rPr lang="en-GB" dirty="0"/>
              <a:t>Coefficient OR </a:t>
            </a:r>
            <a:r>
              <a:rPr lang="en-GB" dirty="0" err="1"/>
              <a:t>Cronbach’s</a:t>
            </a:r>
            <a:r>
              <a:rPr lang="en-GB" dirty="0"/>
              <a:t> Alpha is a widely used measure of internal consistency for continuous data</a:t>
            </a:r>
          </a:p>
          <a:p>
            <a:r>
              <a:rPr lang="en-GB" dirty="0"/>
              <a:t>Knowing the a composite is a sum of the variances and covariances of a measure we can assess consistency by how much covariance exists between the items relative to the total variance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953769-D344-48D0-B518-4B2E1A4E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1911A-A2D9-4D95-85DC-07369051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Internal Consistency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311728"/>
            <a:ext cx="7315194" cy="49965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Coefficient Alpha is defined as: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sym typeface="Symbol"/>
              </a:rPr>
              <a:t>       is the composite variance (if items were summed)</a:t>
            </a:r>
          </a:p>
          <a:p>
            <a:pPr lvl="1"/>
            <a:r>
              <a:rPr lang="en-GB" dirty="0">
                <a:sym typeface="Symbol"/>
              </a:rPr>
              <a:t>       is covariance between the </a:t>
            </a:r>
            <a:r>
              <a:rPr lang="en-GB" dirty="0" err="1">
                <a:sym typeface="Symbol"/>
              </a:rPr>
              <a:t>ith</a:t>
            </a:r>
            <a:r>
              <a:rPr lang="en-GB" dirty="0">
                <a:sym typeface="Symbol"/>
              </a:rPr>
              <a:t> and </a:t>
            </a:r>
            <a:r>
              <a:rPr lang="en-GB" dirty="0" err="1">
                <a:sym typeface="Symbol"/>
              </a:rPr>
              <a:t>jth</a:t>
            </a:r>
            <a:r>
              <a:rPr lang="en-GB" dirty="0">
                <a:sym typeface="Symbol"/>
              </a:rPr>
              <a:t> items where </a:t>
            </a:r>
            <a:r>
              <a:rPr lang="en-GB" dirty="0" err="1">
                <a:sym typeface="Symbol"/>
              </a:rPr>
              <a:t>i</a:t>
            </a:r>
            <a:r>
              <a:rPr lang="en-GB" dirty="0">
                <a:sym typeface="Symbol"/>
              </a:rPr>
              <a:t> is not equal to j</a:t>
            </a:r>
          </a:p>
          <a:p>
            <a:pPr lvl="1"/>
            <a:r>
              <a:rPr lang="en-GB" dirty="0">
                <a:sym typeface="Symbol"/>
              </a:rPr>
              <a:t>k is the number of items</a:t>
            </a:r>
            <a:endParaRPr lang="en-GB" dirty="0"/>
          </a:p>
        </p:txBody>
      </p:sp>
      <p:graphicFrame>
        <p:nvGraphicFramePr>
          <p:cNvPr id="458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00387"/>
              </p:ext>
            </p:extLst>
          </p:nvPr>
        </p:nvGraphicFramePr>
        <p:xfrm>
          <a:off x="1447800" y="1858634"/>
          <a:ext cx="30670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Equation" r:id="rId4" imgW="1079280" imgH="507960" progId="Equation.DSMT4">
                  <p:embed/>
                </p:oleObj>
              </mc:Choice>
              <mc:Fallback>
                <p:oleObj name="Equation" r:id="rId4" imgW="1079280" imgH="507960" progId="Equation.DSMT4">
                  <p:embed/>
                  <p:pic>
                    <p:nvPicPr>
                      <p:cNvPr id="458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8634"/>
                        <a:ext cx="306705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98178"/>
              </p:ext>
            </p:extLst>
          </p:nvPr>
        </p:nvGraphicFramePr>
        <p:xfrm>
          <a:off x="1676400" y="3367882"/>
          <a:ext cx="6207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8"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67882"/>
                        <a:ext cx="62071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19479"/>
              </p:ext>
            </p:extLst>
          </p:nvPr>
        </p:nvGraphicFramePr>
        <p:xfrm>
          <a:off x="1811337" y="4260692"/>
          <a:ext cx="3508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9"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534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7" y="4260692"/>
                        <a:ext cx="35083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B8B92-43FD-4A33-9074-6BA682C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9745F-8878-4050-AC97-9B5E8A05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Internal Consistency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295400"/>
            <a:ext cx="7924794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same continuous items X, Y and Z</a:t>
            </a:r>
          </a:p>
          <a:p>
            <a:r>
              <a:rPr lang="en-GB" dirty="0"/>
              <a:t>The covariance matrix 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total variance is 254.41</a:t>
            </a:r>
          </a:p>
          <a:p>
            <a:r>
              <a:rPr lang="en-GB" dirty="0"/>
              <a:t>The sum of all the covariances is 152.03</a:t>
            </a:r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2368"/>
              </p:ext>
            </p:extLst>
          </p:nvPr>
        </p:nvGraphicFramePr>
        <p:xfrm>
          <a:off x="4419600" y="5029200"/>
          <a:ext cx="31718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Equation" r:id="rId3" imgW="1206360" imgH="507960" progId="Equation.DSMT4">
                  <p:embed/>
                </p:oleObj>
              </mc:Choice>
              <mc:Fallback>
                <p:oleObj name="Equation" r:id="rId3" imgW="1206360" imgH="507960" progId="Equation.DSMT4">
                  <p:embed/>
                  <p:pic>
                    <p:nvPicPr>
                      <p:cNvPr id="459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3171825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75164"/>
              </p:ext>
            </p:extLst>
          </p:nvPr>
        </p:nvGraphicFramePr>
        <p:xfrm>
          <a:off x="4343400" y="2133600"/>
          <a:ext cx="5227947" cy="17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9" name="Worksheet" r:id="rId5" imgW="2223436" imgH="749763" progId="Excel.Sheet.12">
                  <p:embed/>
                </p:oleObj>
              </mc:Choice>
              <mc:Fallback>
                <p:oleObj name="Worksheet" r:id="rId5" imgW="2223436" imgH="749763" progId="Excel.Sheet.12">
                  <p:embed/>
                  <p:pic>
                    <p:nvPicPr>
                      <p:cNvPr id="459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5227947" cy="176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D2C68-15EB-4CFD-8A2B-2356B68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34395-08D3-41DA-B561-224CDB5F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Internal Consistency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1232352"/>
            <a:ext cx="7315194" cy="49965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Coefficient Alpha can also be defined as:</a:t>
            </a: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pPr lvl="1"/>
            <a:r>
              <a:rPr lang="en-GB" dirty="0">
                <a:sym typeface="Symbol"/>
              </a:rPr>
              <a:t>         is the composite variance (if items were summed)</a:t>
            </a:r>
          </a:p>
          <a:p>
            <a:pPr lvl="1"/>
            <a:r>
              <a:rPr lang="en-GB" dirty="0">
                <a:sym typeface="Symbol"/>
              </a:rPr>
              <a:t>       is variance for each item</a:t>
            </a:r>
          </a:p>
          <a:p>
            <a:pPr lvl="1"/>
            <a:r>
              <a:rPr lang="en-GB" dirty="0">
                <a:sym typeface="Symbol"/>
              </a:rPr>
              <a:t>k is the number of items</a:t>
            </a:r>
            <a:endParaRPr lang="en-GB" dirty="0"/>
          </a:p>
        </p:txBody>
      </p:sp>
      <p:graphicFrame>
        <p:nvGraphicFramePr>
          <p:cNvPr id="458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38745"/>
              </p:ext>
            </p:extLst>
          </p:nvPr>
        </p:nvGraphicFramePr>
        <p:xfrm>
          <a:off x="1423193" y="2202314"/>
          <a:ext cx="422116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Equation" r:id="rId3" imgW="1485720" imgH="507960" progId="Equation.DSMT4">
                  <p:embed/>
                </p:oleObj>
              </mc:Choice>
              <mc:Fallback>
                <p:oleObj name="Equation" r:id="rId3" imgW="1485720" imgH="507960" progId="Equation.DSMT4">
                  <p:embed/>
                  <p:pic>
                    <p:nvPicPr>
                      <p:cNvPr id="458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2202314"/>
                        <a:ext cx="4221163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5125"/>
              </p:ext>
            </p:extLst>
          </p:nvPr>
        </p:nvGraphicFramePr>
        <p:xfrm>
          <a:off x="1828800" y="4801166"/>
          <a:ext cx="3508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1166"/>
                        <a:ext cx="3508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07264"/>
              </p:ext>
            </p:extLst>
          </p:nvPr>
        </p:nvGraphicFramePr>
        <p:xfrm>
          <a:off x="1752600" y="3886200"/>
          <a:ext cx="6207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7" imgW="291960" imgH="241200" progId="Equation.DSMT4">
                  <p:embed/>
                </p:oleObj>
              </mc:Choice>
              <mc:Fallback>
                <p:oleObj name="Equation" r:id="rId7" imgW="291960" imgH="241200" progId="Equation.DSMT4">
                  <p:embed/>
                  <p:pic>
                    <p:nvPicPr>
                      <p:cNvPr id="535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620712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B0A146-C4A6-4DEC-8900-2ADEED72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61ED6-1E9C-4A2D-91AA-903C7A36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CTT analyses are the easiest and most widely used form of analyses.  The statistics can be computed by readily available statistical packages (or even by hand)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CTT Analyses are performed on the test as a whole rather than on the item and although item statistics can be generated, they apply only to that group of students on that collection of items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BC7498-5945-48CD-AE6C-ED65F616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40E65-C6C4-4892-B27C-80A9C46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CTT: Internal Consistency Reliability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136894" y="1295400"/>
            <a:ext cx="8826500" cy="3733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same continuous items X, Y and Z</a:t>
            </a:r>
          </a:p>
          <a:p>
            <a:r>
              <a:rPr lang="en-GB" dirty="0"/>
              <a:t>The covariance matrix 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total variance is 254.41</a:t>
            </a:r>
          </a:p>
          <a:p>
            <a:r>
              <a:rPr lang="en-GB" dirty="0"/>
              <a:t>The sum of all the variances is 102.38</a:t>
            </a:r>
          </a:p>
          <a:p>
            <a:endParaRPr lang="en-GB" dirty="0"/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17958"/>
              </p:ext>
            </p:extLst>
          </p:nvPr>
        </p:nvGraphicFramePr>
        <p:xfrm>
          <a:off x="3160601" y="4924425"/>
          <a:ext cx="88265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3" imgW="3517560" imgH="507960" progId="Equation.DSMT4">
                  <p:embed/>
                </p:oleObj>
              </mc:Choice>
              <mc:Fallback>
                <p:oleObj name="Equation" r:id="rId3" imgW="3517560" imgH="507960" progId="Equation.DSMT4">
                  <p:embed/>
                  <p:pic>
                    <p:nvPicPr>
                      <p:cNvPr id="459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601" y="4924425"/>
                        <a:ext cx="88265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93443"/>
              </p:ext>
            </p:extLst>
          </p:nvPr>
        </p:nvGraphicFramePr>
        <p:xfrm>
          <a:off x="4038600" y="2133600"/>
          <a:ext cx="5227947" cy="17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Worksheet" r:id="rId5" imgW="2223436" imgH="749763" progId="Excel.Sheet.12">
                  <p:embed/>
                </p:oleObj>
              </mc:Choice>
              <mc:Fallback>
                <p:oleObj name="Worksheet" r:id="rId5" imgW="2223436" imgH="749763" progId="Excel.Sheet.12">
                  <p:embed/>
                  <p:pic>
                    <p:nvPicPr>
                      <p:cNvPr id="459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33600"/>
                        <a:ext cx="5227947" cy="176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90D97-DE5F-4600-9120-6486F6D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0D63A-AEC9-4308-942A-C9B6DEED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Reliability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687" y="1295400"/>
            <a:ext cx="7315194" cy="4996546"/>
          </a:xfrm>
        </p:spPr>
        <p:txBody>
          <a:bodyPr/>
          <a:lstStyle/>
          <a:p>
            <a:r>
              <a:rPr lang="en-US" dirty="0"/>
              <a:t>What if you’re not using a test but instead observing individual’s behaviors as a psychological assessment tool?</a:t>
            </a:r>
          </a:p>
          <a:p>
            <a:r>
              <a:rPr lang="en-US" dirty="0"/>
              <a:t>How can we tell if the judge’s (assessor’s) are reliable?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BA154-7613-4911-9331-7FF07DA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6B01-4E4D-44E0-9768-A1F39B5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Reliability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Typically a set of criteria are established for judging the behavior and the judge is trained on the criteria</a:t>
            </a:r>
          </a:p>
          <a:p>
            <a:r>
              <a:rPr lang="en-US" dirty="0"/>
              <a:t>Then to establish the reliability of both the set of criteria and the judge, multiple judges rate the same series of behaviors</a:t>
            </a:r>
          </a:p>
          <a:p>
            <a:r>
              <a:rPr lang="en-US" dirty="0"/>
              <a:t>The correlation between the judges is the typical measure of reliability </a:t>
            </a:r>
          </a:p>
          <a:p>
            <a:r>
              <a:rPr lang="en-US" dirty="0"/>
              <a:t>But, couldn’t they agree by accident?  Especially on dichotomous or ordinal scales?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95709-8DFD-49F4-9025-5BA1647F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9B447-6E1A-4008-BBEE-BDC96467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Reliability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Kappa is a measure of inter-rater reliability that controls for chance agreement</a:t>
            </a:r>
          </a:p>
          <a:p>
            <a:r>
              <a:rPr lang="en-US" dirty="0"/>
              <a:t>Values range from -1 (less agreement than expected by chance) to +1 (perfect agreement)</a:t>
            </a:r>
          </a:p>
          <a:p>
            <a:r>
              <a:rPr lang="en-US" dirty="0"/>
              <a:t>+.75 “excellent”</a:t>
            </a:r>
          </a:p>
          <a:p>
            <a:r>
              <a:rPr lang="en-US" dirty="0"/>
              <a:t>.40 - .75 “fair to good”</a:t>
            </a:r>
          </a:p>
          <a:p>
            <a:r>
              <a:rPr lang="en-US" dirty="0"/>
              <a:t>Below .40 “poor”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32B80-102F-4DE4-B81E-1CAE60D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68DB2-5C69-473F-944A-6D142547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 far we’ve talked about measurement error as the error associated with trying to estimate a true score from a specific test</a:t>
            </a:r>
          </a:p>
          <a:p>
            <a:r>
              <a:rPr lang="en-US" dirty="0"/>
              <a:t>This error can come from many sources</a:t>
            </a:r>
          </a:p>
          <a:p>
            <a:r>
              <a:rPr lang="en-US" dirty="0"/>
              <a:t>We can calculate it’s size by: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 is the standard deviation; r is reliability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12760"/>
              </p:ext>
            </p:extLst>
          </p:nvPr>
        </p:nvGraphicFramePr>
        <p:xfrm>
          <a:off x="5029200" y="38862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86200"/>
                        <a:ext cx="3733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89C4-C9E9-4A6E-8706-D1AD2281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B7A-BE18-4A9B-A13E-A02DD590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Measurement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962400" y="1295400"/>
            <a:ext cx="8000994" cy="4996546"/>
          </a:xfrm>
        </p:spPr>
        <p:txBody>
          <a:bodyPr/>
          <a:lstStyle/>
          <a:p>
            <a:r>
              <a:rPr lang="en-GB" dirty="0"/>
              <a:t>Using the same continuous items X, Y and Z</a:t>
            </a:r>
          </a:p>
          <a:p>
            <a:r>
              <a:rPr lang="en-GB" dirty="0"/>
              <a:t>The total variance is 254.41</a:t>
            </a:r>
          </a:p>
          <a:p>
            <a:r>
              <a:rPr lang="en-GB" dirty="0" err="1"/>
              <a:t>s</a:t>
            </a:r>
            <a:r>
              <a:rPr lang="en-GB" dirty="0"/>
              <a:t> = SQRT(254.41) = 15.95</a:t>
            </a:r>
          </a:p>
          <a:p>
            <a:r>
              <a:rPr lang="en-GB" dirty="0">
                <a:sym typeface="Symbol"/>
              </a:rPr>
              <a:t> = .8964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EBBB7D-C043-421E-AF9F-4ED0D98D4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16066"/>
              </p:ext>
            </p:extLst>
          </p:nvPr>
        </p:nvGraphicFramePr>
        <p:xfrm>
          <a:off x="3962400" y="4953000"/>
          <a:ext cx="426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53000"/>
                        <a:ext cx="4267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7E01B-A6D3-4869-99EC-3CC18A6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CE0B7-EBBB-40C5-9895-1FE3602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The Prophecy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19200"/>
            <a:ext cx="7315194" cy="49965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much reliability do we want?</a:t>
            </a:r>
          </a:p>
          <a:p>
            <a:r>
              <a:rPr lang="en-US" dirty="0"/>
              <a:t>Typically we want values above .80</a:t>
            </a:r>
          </a:p>
          <a:p>
            <a:r>
              <a:rPr lang="en-US" dirty="0"/>
              <a:t>What if we don’t have them?</a:t>
            </a:r>
          </a:p>
          <a:p>
            <a:r>
              <a:rPr lang="en-US" dirty="0"/>
              <a:t>The Spearman-Brown can be algebraically manipulated to achieve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j = # of tests at the current length, </a:t>
            </a:r>
          </a:p>
          <a:p>
            <a:pPr lvl="1"/>
            <a:r>
              <a:rPr lang="en-US" dirty="0"/>
              <a:t>	rd = desired reliability, </a:t>
            </a:r>
            <a:r>
              <a:rPr lang="en-US" dirty="0" err="1"/>
              <a:t>ro</a:t>
            </a:r>
            <a:r>
              <a:rPr lang="en-US" dirty="0"/>
              <a:t> = observed reliability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33729"/>
              </p:ext>
            </p:extLst>
          </p:nvPr>
        </p:nvGraphicFramePr>
        <p:xfrm>
          <a:off x="1295400" y="3505200"/>
          <a:ext cx="272527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272527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F1FA-4226-449D-9D21-43F07F02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11C7-D32A-4085-AEC9-BD077B82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The Prophecy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49" y="1295400"/>
            <a:ext cx="8629645" cy="4800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same continuous items X, Y and Z</a:t>
            </a:r>
          </a:p>
          <a:p>
            <a:r>
              <a:rPr lang="en-GB" dirty="0">
                <a:sym typeface="Symbol"/>
              </a:rPr>
              <a:t> = 0.8964</a:t>
            </a:r>
            <a:endParaRPr lang="en-GB" dirty="0"/>
          </a:p>
          <a:p>
            <a:r>
              <a:rPr lang="en-US" dirty="0"/>
              <a:t>What if we want a .95 reliability?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a test that is 2.2 times longer than the original</a:t>
            </a:r>
          </a:p>
          <a:p>
            <a:r>
              <a:rPr lang="en-US" dirty="0"/>
              <a:t>Nearly 7 items to achieve .95 reliability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52248"/>
              </p:ext>
            </p:extLst>
          </p:nvPr>
        </p:nvGraphicFramePr>
        <p:xfrm>
          <a:off x="3581400" y="2819400"/>
          <a:ext cx="31099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310991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04C9-8B01-4AAC-85DC-491F975E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2644-2376-4E50-95D3-44B427B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7315194" cy="49965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Correlations are typically sought at the true score level but the presence of measurement error can cloud (attenuate) the size the relationship</a:t>
            </a:r>
          </a:p>
          <a:p>
            <a:endParaRPr lang="en-US" dirty="0"/>
          </a:p>
          <a:p>
            <a:r>
              <a:rPr lang="en-US" dirty="0"/>
              <a:t>We can correct the size of a correlation for the low reliability of the items.</a:t>
            </a:r>
          </a:p>
          <a:p>
            <a:endParaRPr lang="en-US" dirty="0"/>
          </a:p>
          <a:p>
            <a:r>
              <a:rPr lang="en-US" dirty="0"/>
              <a:t>Called the Correction for Attenuation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B1255-9828-4691-AAB9-796A6D2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72F7B-A4F5-43CF-921F-3E49C7C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Correction for attenuation is calculated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is the corrected correlation</a:t>
            </a:r>
          </a:p>
          <a:p>
            <a:r>
              <a:rPr lang="en-US" dirty="0"/>
              <a:t>        is the uncorrected correlation</a:t>
            </a:r>
          </a:p>
          <a:p>
            <a:r>
              <a:rPr lang="en-US" dirty="0"/>
              <a:t>                   the reliabilities of the tests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51068"/>
              </p:ext>
            </p:extLst>
          </p:nvPr>
        </p:nvGraphicFramePr>
        <p:xfrm>
          <a:off x="5029200" y="1997287"/>
          <a:ext cx="274743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Equation" r:id="rId3" imgW="749160" imgH="457200" progId="Equation.DSMT4">
                  <p:embed/>
                </p:oleObj>
              </mc:Choice>
              <mc:Fallback>
                <p:oleObj name="Equation" r:id="rId3" imgW="74916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97287"/>
                        <a:ext cx="274743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85142"/>
              </p:ext>
            </p:extLst>
          </p:nvPr>
        </p:nvGraphicFramePr>
        <p:xfrm>
          <a:off x="5181600" y="3725516"/>
          <a:ext cx="652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575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25516"/>
                        <a:ext cx="652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76958"/>
              </p:ext>
            </p:extLst>
          </p:nvPr>
        </p:nvGraphicFramePr>
        <p:xfrm>
          <a:off x="5181599" y="4267200"/>
          <a:ext cx="652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4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575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4267200"/>
                        <a:ext cx="652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265203"/>
              </p:ext>
            </p:extLst>
          </p:nvPr>
        </p:nvGraphicFramePr>
        <p:xfrm>
          <a:off x="5210385" y="4860713"/>
          <a:ext cx="2236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5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575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385" y="4860713"/>
                        <a:ext cx="22367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DEFE-B72E-4130-9872-0C2C94AA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932A-C6A1-43F5-930C-32B08B8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1075147" y="1219200"/>
            <a:ext cx="7315194" cy="4114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Assumes that every person has a true score on an item or a scale if we can only measure it directly without error</a:t>
            </a:r>
          </a:p>
          <a:p>
            <a:r>
              <a:rPr lang="en-GB" dirty="0"/>
              <a:t>CTT analyses assumes that a person’s test score is comprised of their “true” score plus some measurement error (E).  </a:t>
            </a:r>
          </a:p>
          <a:p>
            <a:r>
              <a:rPr lang="en-GB" dirty="0"/>
              <a:t>This is the common true score model</a:t>
            </a:r>
          </a:p>
          <a:p>
            <a:endParaRPr lang="en-GB" dirty="0"/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037956"/>
              </p:ext>
            </p:extLst>
          </p:nvPr>
        </p:nvGraphicFramePr>
        <p:xfrm>
          <a:off x="1371600" y="5257800"/>
          <a:ext cx="343564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4" imgW="672840" imgH="164880" progId="Equation.DSMT4">
                  <p:embed/>
                </p:oleObj>
              </mc:Choice>
              <mc:Fallback>
                <p:oleObj name="Equation" r:id="rId4" imgW="672840" imgH="164880" progId="Equation.DSMT4">
                  <p:embed/>
                  <p:pic>
                    <p:nvPicPr>
                      <p:cNvPr id="484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3435648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65DB6-45ED-40FD-97F4-5A08C3D9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EA3F1-BD5C-4264-8532-A34DA406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CTT: 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20" y="1219200"/>
            <a:ext cx="8305794" cy="4996546"/>
          </a:xfrm>
        </p:spPr>
        <p:txBody>
          <a:bodyPr/>
          <a:lstStyle/>
          <a:p>
            <a:r>
              <a:rPr lang="en-US" dirty="0"/>
              <a:t>For example X and Y are correlated at .45, X has a reliability of .8 and Y has a reliability of .6, the corrected correlation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22173"/>
              </p:ext>
            </p:extLst>
          </p:nvPr>
        </p:nvGraphicFramePr>
        <p:xfrm>
          <a:off x="1447800" y="4191000"/>
          <a:ext cx="3213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Equation" r:id="rId3" imgW="876240" imgH="457200" progId="Equation.DSMT4">
                  <p:embed/>
                </p:oleObj>
              </mc:Choice>
              <mc:Fallback>
                <p:oleObj name="Equation" r:id="rId3" imgW="87624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3213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9728-8A8E-4D5A-9210-2BBAB73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FCE5-3575-41F1-8909-1877472C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86287" y="1295400"/>
            <a:ext cx="7315194" cy="499654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Based on the expected values of each component for each person we can see that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 and X are random variables, t is constant</a:t>
            </a:r>
          </a:p>
          <a:p>
            <a:r>
              <a:rPr lang="en-GB" dirty="0"/>
              <a:t>However this is theoretical and not done at the individual level.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04208"/>
              </p:ext>
            </p:extLst>
          </p:nvPr>
        </p:nvGraphicFramePr>
        <p:xfrm>
          <a:off x="4953000" y="2209800"/>
          <a:ext cx="62769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Equation" r:id="rId3" imgW="2184120" imgH="685800" progId="Equation.DSMT4">
                  <p:embed/>
                </p:oleObj>
              </mc:Choice>
              <mc:Fallback>
                <p:oleObj name="Equation" r:id="rId3" imgW="2184120" imgH="685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62769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892DD-7FB9-4B2F-86BB-F39887EE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82FD0-E9F2-4608-BE60-8FDE2C60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Test Theory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1046140" y="1295400"/>
            <a:ext cx="7315194" cy="499654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If we assume that people are randomly selected then t becomes a random variable as well and we get:</a:t>
            </a:r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dirty="0"/>
              <a:t>Therefore, in CTT we assume that the error:</a:t>
            </a:r>
          </a:p>
          <a:p>
            <a:pPr lvl="1"/>
            <a:r>
              <a:rPr lang="en-GB" dirty="0"/>
              <a:t>Is normally distributed</a:t>
            </a:r>
          </a:p>
          <a:p>
            <a:pPr lvl="1"/>
            <a:r>
              <a:rPr lang="en-GB" dirty="0"/>
              <a:t>Uncorrelated with true score</a:t>
            </a:r>
          </a:p>
          <a:p>
            <a:pPr lvl="1"/>
            <a:r>
              <a:rPr lang="en-GB" dirty="0"/>
              <a:t>Has a mean of Zero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03177"/>
              </p:ext>
            </p:extLst>
          </p:nvPr>
        </p:nvGraphicFramePr>
        <p:xfrm>
          <a:off x="1371600" y="2667000"/>
          <a:ext cx="23002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3" imgW="672840" imgH="164880" progId="Equation.DSMT4">
                  <p:embed/>
                </p:oleObj>
              </mc:Choice>
              <mc:Fallback>
                <p:oleObj name="Equation" r:id="rId3" imgW="672840" imgH="1648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23002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677A8-3317-4D11-9601-8776B506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F1374-5807-4032-9EFC-342D417B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0" y="304801"/>
            <a:ext cx="49149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62600" y="29512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479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589338"/>
            <a:ext cx="49149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81600" y="6227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X=T+E</a:t>
            </a:r>
          </a:p>
        </p:txBody>
      </p:sp>
      <p:graphicFrame>
        <p:nvGraphicFramePr>
          <p:cNvPr id="537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351913"/>
              </p:ext>
            </p:extLst>
          </p:nvPr>
        </p:nvGraphicFramePr>
        <p:xfrm>
          <a:off x="6011863" y="533400"/>
          <a:ext cx="1989137" cy="52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537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33400"/>
                        <a:ext cx="1989137" cy="52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879608"/>
              </p:ext>
            </p:extLst>
          </p:nvPr>
        </p:nvGraphicFramePr>
        <p:xfrm>
          <a:off x="6400800" y="3810000"/>
          <a:ext cx="1520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537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0"/>
                        <a:ext cx="15208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52B4-0DCE-4148-85A9-D7E72320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BC26D-2C4F-431A-BF42-7477A66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Scores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4601" y="1905000"/>
            <a:ext cx="9448793" cy="438694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Measurement error around a T can be large or small</a:t>
            </a:r>
          </a:p>
        </p:txBody>
      </p:sp>
      <p:pic>
        <p:nvPicPr>
          <p:cNvPr id="488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1" y="1219200"/>
            <a:ext cx="68238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5200" y="518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18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518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92D050"/>
                </a:solidFill>
              </a:rPr>
              <a:t>T</a:t>
            </a:r>
            <a:r>
              <a:rPr lang="en-US" baseline="-250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C899-AC6E-4363-9D59-04AFDD19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4C6CC-8F23-4AAF-9FE9-F6D855A3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13599</TotalTime>
  <Words>2177</Words>
  <Application>Microsoft Office PowerPoint</Application>
  <PresentationFormat>Widescreen</PresentationFormat>
  <Paragraphs>417</Paragraphs>
  <Slides>50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Equation</vt:lpstr>
      <vt:lpstr>Worksheet</vt:lpstr>
      <vt:lpstr>Classical Test Theory and Reliability</vt:lpstr>
      <vt:lpstr>Basics of Classical Test Theory</vt:lpstr>
      <vt:lpstr>Classical Test Theory</vt:lpstr>
      <vt:lpstr>Classical Test Theory</vt:lpstr>
      <vt:lpstr>Classical Test Theory</vt:lpstr>
      <vt:lpstr>Classical Test Theory</vt:lpstr>
      <vt:lpstr>Classical Test Theory</vt:lpstr>
      <vt:lpstr>PowerPoint Presentation</vt:lpstr>
      <vt:lpstr>True Scores</vt:lpstr>
      <vt:lpstr>Domain Sampling Theory</vt:lpstr>
      <vt:lpstr>Domain Sampling Diagram</vt:lpstr>
      <vt:lpstr>Domain Sampling Theory</vt:lpstr>
      <vt:lpstr>Domain Sampling Theory</vt:lpstr>
      <vt:lpstr>Domain Sampling Theory</vt:lpstr>
      <vt:lpstr>Classical Test Theory Reliability</vt:lpstr>
      <vt:lpstr>CTT: Reliability Index</vt:lpstr>
      <vt:lpstr>CTT: Reliability Index</vt:lpstr>
      <vt:lpstr>CTT: Test-Retest Reliability</vt:lpstr>
      <vt:lpstr>CTT: Test-Retest Reliability</vt:lpstr>
      <vt:lpstr>CTT: Test-Retest Reliability</vt:lpstr>
      <vt:lpstr>CTT: Test-Retest Reliability</vt:lpstr>
      <vt:lpstr>CTT: Test-Retest Reliability</vt:lpstr>
      <vt:lpstr>CTT: Parallel Forms Reliability</vt:lpstr>
      <vt:lpstr>CTT: Parallel Forms Reliability</vt:lpstr>
      <vt:lpstr>CTT: Parallel Forms Reliability</vt:lpstr>
      <vt:lpstr>CTT: Split Half Reliability</vt:lpstr>
      <vt:lpstr>CTT: Split Half Reliability</vt:lpstr>
      <vt:lpstr>Spearman Brown Formula</vt:lpstr>
      <vt:lpstr>Spearman Brown Formula</vt:lpstr>
      <vt:lpstr>Spearman Brown Formula</vt:lpstr>
      <vt:lpstr>Spearman Brown Formula</vt:lpstr>
      <vt:lpstr>Detour 1: Variance Sum Law</vt:lpstr>
      <vt:lpstr>Detour 1: Variance Sum Law</vt:lpstr>
      <vt:lpstr>Detour 1: Variance Sum Law</vt:lpstr>
      <vt:lpstr>Detour 1: Variance Sum Law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CTT: Reliability of Observations</vt:lpstr>
      <vt:lpstr>CTT: Reliability of Observations</vt:lpstr>
      <vt:lpstr>CTT: Reliability of Observations</vt:lpstr>
      <vt:lpstr>Standard Error of Measurement</vt:lpstr>
      <vt:lpstr>Standard Error of Measurement</vt:lpstr>
      <vt:lpstr>CTT: The Prophecy Formula</vt:lpstr>
      <vt:lpstr>CTT: The Prophecy Formula</vt:lpstr>
      <vt:lpstr>CTT: Attenuation</vt:lpstr>
      <vt:lpstr>CTT: Attenuation</vt:lpstr>
      <vt:lpstr>CTT: Attenuation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 Basics</dc:title>
  <dc:creator>Andrew Ainsworth</dc:creator>
  <cp:lastModifiedBy>Ainsworth, Andrew T</cp:lastModifiedBy>
  <cp:revision>104</cp:revision>
  <dcterms:created xsi:type="dcterms:W3CDTF">2004-03-09T06:23:26Z</dcterms:created>
  <dcterms:modified xsi:type="dcterms:W3CDTF">2020-06-29T20:16:39Z</dcterms:modified>
</cp:coreProperties>
</file>