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8"/>
  </p:notesMasterIdLst>
  <p:sldIdLst>
    <p:sldId id="364" r:id="rId2"/>
    <p:sldId id="257" r:id="rId3"/>
    <p:sldId id="276" r:id="rId4"/>
    <p:sldId id="281" r:id="rId5"/>
    <p:sldId id="277" r:id="rId6"/>
    <p:sldId id="278" r:id="rId7"/>
    <p:sldId id="279"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2"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nsworth, Andrew T" initials="AAT" lastIdx="2" clrIdx="0">
    <p:extLst>
      <p:ext uri="{19B8F6BF-5375-455C-9EA6-DF929625EA0E}">
        <p15:presenceInfo xmlns:p15="http://schemas.microsoft.com/office/powerpoint/2012/main" userId="Ainsworth, Andrew 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22" autoAdjust="0"/>
    <p:restoredTop sz="86486" autoAdjust="0"/>
  </p:normalViewPr>
  <p:slideViewPr>
    <p:cSldViewPr>
      <p:cViewPr varScale="1">
        <p:scale>
          <a:sx n="60" d="100"/>
          <a:sy n="60" d="100"/>
        </p:scale>
        <p:origin x="108"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F0BA4-5BEE-4A9F-A7BF-DC6506F327D6}"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CE971-6D59-457D-82FE-2046BC459840}" type="slidenum">
              <a:rPr lang="en-US" smtClean="0"/>
              <a:t>‹#›</a:t>
            </a:fld>
            <a:endParaRPr lang="en-US"/>
          </a:p>
        </p:txBody>
      </p:sp>
    </p:spTree>
    <p:extLst>
      <p:ext uri="{BB962C8B-B14F-4D97-AF65-F5344CB8AC3E}">
        <p14:creationId xmlns:p14="http://schemas.microsoft.com/office/powerpoint/2010/main" val="76717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949CA34F-77F5-46F3-B86E-3777C5178F65}" type="slidenum">
              <a:rPr lang="en-GB"/>
              <a:pPr/>
              <a:t>1</a:t>
            </a:fld>
            <a:endParaRPr lang="en-GB"/>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GB"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a:solidFill>
            <a:srgbClr val="C00000"/>
          </a:solidFill>
          <a:ln>
            <a:solidFill>
              <a:schemeClr val="accent2">
                <a:lumMod val="60000"/>
                <a:lumOff val="40000"/>
              </a:schemeClr>
            </a:solidFill>
          </a:ln>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20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7" y="152400"/>
            <a:ext cx="10939267" cy="914400"/>
          </a:xfrm>
          <a:solidFill>
            <a:srgbClr val="C00000"/>
          </a:solidFill>
          <a:ln>
            <a:solidFill>
              <a:schemeClr val="accent2">
                <a:lumMod val="60000"/>
                <a:lumOff val="40000"/>
              </a:schemeClr>
            </a:solidFill>
          </a:ln>
        </p:spPr>
        <p:txBody>
          <a:bodyPr/>
          <a:lstStyle/>
          <a:p>
            <a:r>
              <a:rPr lang="en-US" dirty="0"/>
              <a:t>Click to edit Master title style</a:t>
            </a:r>
          </a:p>
        </p:txBody>
      </p:sp>
      <p:sp>
        <p:nvSpPr>
          <p:cNvPr id="3" name="Content Placeholder 2"/>
          <p:cNvSpPr>
            <a:spLocks noGrp="1"/>
          </p:cNvSpPr>
          <p:nvPr>
            <p:ph idx="1"/>
          </p:nvPr>
        </p:nvSpPr>
        <p:spPr>
          <a:xfrm>
            <a:off x="4648200" y="1295400"/>
            <a:ext cx="7315194" cy="4996546"/>
          </a:xfrm>
        </p:spPr>
        <p:txBody>
          <a:bodyPr>
            <a:normAutofit/>
          </a:bodyPr>
          <a:lstStyle>
            <a:lvl1pPr marL="400050" indent="-400050">
              <a:buClr>
                <a:srgbClr val="C00000"/>
              </a:buClr>
              <a:buFont typeface="Wingdings" panose="05000000000000000000" pitchFamily="2" charset="2"/>
              <a:buChar char="§"/>
              <a:defRPr sz="4400"/>
            </a:lvl1pPr>
            <a:lvl2pPr marL="457200" indent="-330200">
              <a:buClr>
                <a:srgbClr val="C00000"/>
              </a:buClr>
              <a:buFont typeface="Wingdings" panose="05000000000000000000" pitchFamily="2" charset="2"/>
              <a:buChar char="§"/>
              <a:defRPr sz="4000"/>
            </a:lvl2pPr>
            <a:lvl3pPr marL="569913" indent="-260350">
              <a:buClr>
                <a:srgbClr val="C00000"/>
              </a:buClr>
              <a:buFont typeface="Wingdings" panose="05000000000000000000" pitchFamily="2" charset="2"/>
              <a:buChar char="§"/>
              <a:defRPr sz="3200"/>
            </a:lvl3pPr>
            <a:lvl4pPr marL="744538" indent="-287338">
              <a:buClr>
                <a:srgbClr val="C00000"/>
              </a:buClr>
              <a:buFont typeface="Wingdings" panose="05000000000000000000" pitchFamily="2" charset="2"/>
              <a:buChar char="§"/>
              <a:defRPr sz="3200"/>
            </a:lvl4pPr>
            <a:lvl5pPr marL="914400" indent="-274638">
              <a:buClr>
                <a:srgbClr val="C00000"/>
              </a:buClr>
              <a:buFont typeface="Wingdings" panose="05000000000000000000" pitchFamily="2" charset="2"/>
              <a:buChar cha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76200" y="6400800"/>
            <a:ext cx="1066787" cy="329184"/>
          </a:xfrm>
        </p:spPr>
        <p:txBody>
          <a:bodyPr/>
          <a:lstStyle/>
          <a:p>
            <a:r>
              <a:rPr lang="en-US" altLang="en-US"/>
              <a:t>PsychTesting</a:t>
            </a:r>
            <a:endParaRPr lang="en-US" altLang="en-US" dirty="0"/>
          </a:p>
        </p:txBody>
      </p:sp>
      <p:sp>
        <p:nvSpPr>
          <p:cNvPr id="6" name="Slide Number Placeholder 5"/>
          <p:cNvSpPr>
            <a:spLocks noGrp="1"/>
          </p:cNvSpPr>
          <p:nvPr>
            <p:ph type="sldNum" sz="quarter" idx="12"/>
          </p:nvPr>
        </p:nvSpPr>
        <p:spPr/>
        <p:txBody>
          <a:bodyPr/>
          <a:lstStyle/>
          <a:p>
            <a:fld id="{BC9DDE9D-BC5B-40E7-AE81-9737E43F9F23}" type="slidenum">
              <a:rPr lang="en-US" altLang="en-US" smtClean="0"/>
              <a:pPr/>
              <a:t>‹#›</a:t>
            </a:fld>
            <a:endParaRPr lang="en-US" altLang="en-US" dirty="0"/>
          </a:p>
        </p:txBody>
      </p:sp>
      <p:cxnSp>
        <p:nvCxnSpPr>
          <p:cNvPr id="7" name="Straight Connector 6">
            <a:extLst>
              <a:ext uri="{FF2B5EF4-FFF2-40B4-BE49-F238E27FC236}">
                <a16:creationId xmlns:a16="http://schemas.microsoft.com/office/drawing/2014/main" id="{AA8A9B13-28F3-45D4-B068-723EAE628BFF}"/>
              </a:ext>
            </a:extLst>
          </p:cNvPr>
          <p:cNvCxnSpPr/>
          <p:nvPr userDrawn="1"/>
        </p:nvCxnSpPr>
        <p:spPr>
          <a:xfrm flipV="1">
            <a:off x="762000" y="128016"/>
            <a:ext cx="0" cy="914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9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66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4126" y="1371600"/>
            <a:ext cx="5529073"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371600"/>
            <a:ext cx="47548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ltLang="en-US"/>
              <a:t>PsychTesting</a:t>
            </a:r>
          </a:p>
        </p:txBody>
      </p:sp>
      <p:sp>
        <p:nvSpPr>
          <p:cNvPr id="7" name="Slide Number Placeholder 6"/>
          <p:cNvSpPr>
            <a:spLocks noGrp="1"/>
          </p:cNvSpPr>
          <p:nvPr>
            <p:ph type="sldNum" sz="quarter" idx="12"/>
          </p:nvPr>
        </p:nvSpPr>
        <p:spPr/>
        <p:txBody>
          <a:bodyPr/>
          <a:lstStyle/>
          <a:p>
            <a:fld id="{353DFBFA-13CF-4F0A-872E-806C0851E83E}" type="slidenum">
              <a:rPr lang="en-US" altLang="en-US" smtClean="0"/>
              <a:pPr/>
              <a:t>‹#›</a:t>
            </a:fld>
            <a:endParaRPr lang="en-US" altLang="en-US"/>
          </a:p>
        </p:txBody>
      </p:sp>
      <p:cxnSp>
        <p:nvCxnSpPr>
          <p:cNvPr id="8" name="Straight Connector 7">
            <a:extLst>
              <a:ext uri="{FF2B5EF4-FFF2-40B4-BE49-F238E27FC236}">
                <a16:creationId xmlns:a16="http://schemas.microsoft.com/office/drawing/2014/main" id="{8ECA961F-C919-4B8B-BB9F-DBE996D4DCCB}"/>
              </a:ext>
            </a:extLst>
          </p:cNvPr>
          <p:cNvCxnSpPr/>
          <p:nvPr userDrawn="1"/>
        </p:nvCxnSpPr>
        <p:spPr>
          <a:xfrm flipV="1">
            <a:off x="762000" y="128016"/>
            <a:ext cx="0" cy="914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321FDBDC-5266-4DAA-8E39-EF5742655B8E}"/>
              </a:ext>
            </a:extLst>
          </p:cNvPr>
          <p:cNvSpPr>
            <a:spLocks noGrp="1"/>
          </p:cNvSpPr>
          <p:nvPr>
            <p:ph type="title"/>
          </p:nvPr>
        </p:nvSpPr>
        <p:spPr>
          <a:xfrm>
            <a:off x="1024127" y="152400"/>
            <a:ext cx="10939267" cy="914400"/>
          </a:xfrm>
          <a:solidFill>
            <a:srgbClr val="C00000"/>
          </a:solidFill>
          <a:ln>
            <a:solidFill>
              <a:schemeClr val="accent2">
                <a:lumMod val="60000"/>
                <a:lumOff val="40000"/>
              </a:schemeClr>
            </a:solidFill>
          </a:ln>
        </p:spPr>
        <p:txBody>
          <a:bodyPr/>
          <a:lstStyle/>
          <a:p>
            <a:r>
              <a:rPr lang="en-US" dirty="0"/>
              <a:t>Click to edit Master title style</a:t>
            </a:r>
          </a:p>
        </p:txBody>
      </p:sp>
    </p:spTree>
    <p:extLst>
      <p:ext uri="{BB962C8B-B14F-4D97-AF65-F5344CB8AC3E}">
        <p14:creationId xmlns:p14="http://schemas.microsoft.com/office/powerpoint/2010/main" val="30688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4" name="Footer Placeholder 3"/>
          <p:cNvSpPr>
            <a:spLocks noGrp="1"/>
          </p:cNvSpPr>
          <p:nvPr>
            <p:ph type="ftr" sz="quarter" idx="11"/>
          </p:nvPr>
        </p:nvSpPr>
        <p:spPr/>
        <p:txBody>
          <a:bodyPr/>
          <a:lstStyle/>
          <a:p>
            <a:r>
              <a:rPr lang="en-US" altLang="en-US"/>
              <a:t>PsychTesting</a:t>
            </a:r>
          </a:p>
        </p:txBody>
      </p:sp>
      <p:sp>
        <p:nvSpPr>
          <p:cNvPr id="5" name="Slide Number Placeholder 4"/>
          <p:cNvSpPr>
            <a:spLocks noGrp="1"/>
          </p:cNvSpPr>
          <p:nvPr>
            <p:ph type="sldNum" sz="quarter" idx="12"/>
          </p:nvPr>
        </p:nvSpPr>
        <p:spPr/>
        <p:txBody>
          <a:bodyPr/>
          <a:lstStyle/>
          <a:p>
            <a:fld id="{A7716E74-D0EB-4EE1-9315-CC32F7B6E4D1}" type="slidenum">
              <a:rPr lang="en-US" altLang="en-US" smtClean="0"/>
              <a:pPr/>
              <a:t>‹#›</a:t>
            </a:fld>
            <a:endParaRPr lang="en-US" altLang="en-US"/>
          </a:p>
        </p:txBody>
      </p:sp>
      <p:cxnSp>
        <p:nvCxnSpPr>
          <p:cNvPr id="6" name="Straight Connector 5">
            <a:extLst>
              <a:ext uri="{FF2B5EF4-FFF2-40B4-BE49-F238E27FC236}">
                <a16:creationId xmlns:a16="http://schemas.microsoft.com/office/drawing/2014/main" id="{7E0ABC6F-AA3A-4018-BC9C-F29D409A1AC8}"/>
              </a:ext>
            </a:extLst>
          </p:cNvPr>
          <p:cNvCxnSpPr/>
          <p:nvPr userDrawn="1"/>
        </p:nvCxnSpPr>
        <p:spPr>
          <a:xfrm flipV="1">
            <a:off x="762000" y="12801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7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3" name="Footer Placeholder 2"/>
          <p:cNvSpPr>
            <a:spLocks noGrp="1"/>
          </p:cNvSpPr>
          <p:nvPr>
            <p:ph type="ftr" sz="quarter" idx="11"/>
          </p:nvPr>
        </p:nvSpPr>
        <p:spPr/>
        <p:txBody>
          <a:bodyPr/>
          <a:lstStyle/>
          <a:p>
            <a:r>
              <a:rPr lang="en-US" altLang="en-US"/>
              <a:t>PsychTesting</a:t>
            </a:r>
          </a:p>
        </p:txBody>
      </p:sp>
      <p:sp>
        <p:nvSpPr>
          <p:cNvPr id="4" name="Slide Number Placeholder 3"/>
          <p:cNvSpPr>
            <a:spLocks noGrp="1"/>
          </p:cNvSpPr>
          <p:nvPr>
            <p:ph type="sldNum" sz="quarter" idx="12"/>
          </p:nvPr>
        </p:nvSpPr>
        <p:spPr/>
        <p:txBody>
          <a:bodyPr/>
          <a:lstStyle/>
          <a:p>
            <a:fld id="{99D9F0E0-7FFD-42DE-8B5B-1881E57D75B9}" type="slidenum">
              <a:rPr lang="en-US" altLang="en-US" smtClean="0"/>
              <a:pPr/>
              <a:t>‹#›</a:t>
            </a:fld>
            <a:endParaRPr lang="en-US" altLang="en-US"/>
          </a:p>
        </p:txBody>
      </p:sp>
    </p:spTree>
    <p:extLst>
      <p:ext uri="{BB962C8B-B14F-4D97-AF65-F5344CB8AC3E}">
        <p14:creationId xmlns:p14="http://schemas.microsoft.com/office/powerpoint/2010/main" val="258122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148336"/>
            <a:ext cx="10939267" cy="914400"/>
          </a:xfrm>
          <a:prstGeom prst="rect">
            <a:avLst/>
          </a:prstGeom>
          <a:solidFill>
            <a:srgbClr val="C00000"/>
          </a:solidFill>
          <a:ln>
            <a:solidFill>
              <a:schemeClr val="accent2">
                <a:lumMod val="60000"/>
                <a:lumOff val="40000"/>
              </a:schemeClr>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42742" y="1295400"/>
            <a:ext cx="7120658" cy="50139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09727" y="6440253"/>
            <a:ext cx="1033273" cy="269411"/>
          </a:xfrm>
          <a:prstGeom prst="rect">
            <a:avLst/>
          </a:prstGeom>
        </p:spPr>
        <p:txBody>
          <a:bodyPr vert="horz" lIns="91440" tIns="45720" rIns="91440" bIns="45720" rtlCol="0" anchor="ctr"/>
          <a:lstStyle>
            <a:lvl1pPr algn="ctr">
              <a:defRPr sz="1400" cap="all" baseline="0">
                <a:solidFill>
                  <a:schemeClr val="tx1">
                    <a:lumMod val="95000"/>
                    <a:lumOff val="5000"/>
                  </a:schemeClr>
                </a:solidFill>
                <a:latin typeface="+mj-lt"/>
              </a:defRPr>
            </a:lvl1pPr>
          </a:lstStyle>
          <a:p>
            <a:r>
              <a:rPr lang="en-US" altLang="en-US"/>
              <a:t>PsychTesting</a:t>
            </a:r>
            <a:endParaRPr lang="en-US" altLang="en-US" dirty="0"/>
          </a:p>
        </p:txBody>
      </p:sp>
      <p:sp>
        <p:nvSpPr>
          <p:cNvPr id="6" name="Slide Number Placeholder 5"/>
          <p:cNvSpPr>
            <a:spLocks noGrp="1"/>
          </p:cNvSpPr>
          <p:nvPr>
            <p:ph type="sldNum" sz="quarter" idx="4"/>
          </p:nvPr>
        </p:nvSpPr>
        <p:spPr>
          <a:xfrm>
            <a:off x="152400" y="381000"/>
            <a:ext cx="533394" cy="374904"/>
          </a:xfrm>
          <a:prstGeom prst="rect">
            <a:avLst/>
          </a:prstGeom>
        </p:spPr>
        <p:txBody>
          <a:bodyPr vert="horz" lIns="91440" tIns="45720" rIns="91440" bIns="45720" rtlCol="0" anchor="ctr"/>
          <a:lstStyle>
            <a:lvl1pPr algn="ctr">
              <a:defRPr sz="1600">
                <a:solidFill>
                  <a:schemeClr val="tx1">
                    <a:lumMod val="95000"/>
                    <a:lumOff val="5000"/>
                  </a:schemeClr>
                </a:solidFill>
                <a:latin typeface="+mj-lt"/>
              </a:defRPr>
            </a:lvl1pPr>
          </a:lstStyle>
          <a:p>
            <a:fld id="{73C2C56D-8673-4DB2-9BEB-D958E4E1B5B1}" type="slidenum">
              <a:rPr lang="en-US" altLang="en-US" smtClean="0"/>
              <a:pPr/>
              <a:t>‹#›</a:t>
            </a:fld>
            <a:endParaRPr lang="en-US" altLang="en-US" dirty="0"/>
          </a:p>
        </p:txBody>
      </p:sp>
      <p:cxnSp>
        <p:nvCxnSpPr>
          <p:cNvPr id="7" name="Straight Connector 6"/>
          <p:cNvCxnSpPr/>
          <p:nvPr/>
        </p:nvCxnSpPr>
        <p:spPr>
          <a:xfrm flipV="1">
            <a:off x="762000" y="128016"/>
            <a:ext cx="0" cy="914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9556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7" r:id="rId5"/>
    <p:sldLayoutId id="2147483688" r:id="rId6"/>
  </p:sldLayoutIdLst>
  <p:hf hd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287338" indent="-287338" algn="l" defTabSz="914400" rtl="0" eaLnBrk="1" latinLnBrk="0" hangingPunct="1">
        <a:lnSpc>
          <a:spcPct val="90000"/>
        </a:lnSpc>
        <a:spcBef>
          <a:spcPts val="1200"/>
        </a:spcBef>
        <a:spcAft>
          <a:spcPts val="200"/>
        </a:spcAft>
        <a:buClr>
          <a:srgbClr val="C00000"/>
        </a:buClr>
        <a:buSzPct val="100000"/>
        <a:buFont typeface="Wingdings" panose="05000000000000000000" pitchFamily="2" charset="2"/>
        <a:buChar char="§"/>
        <a:defRPr sz="36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32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2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2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rgbClr val="C00000"/>
        </a:buClr>
        <a:buFont typeface="Wingdings" panose="05000000000000000000" pitchFamily="2" charset="2"/>
        <a:buChar char="§"/>
        <a:defRPr sz="2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22"/>
          <p:cNvSpPr>
            <a:spLocks noGrp="1" noChangeArrowheads="1"/>
          </p:cNvSpPr>
          <p:nvPr>
            <p:ph type="ctrTitle"/>
          </p:nvPr>
        </p:nvSpPr>
        <p:spPr/>
        <p:txBody>
          <a:bodyPr/>
          <a:lstStyle/>
          <a:p>
            <a:r>
              <a:rPr lang="en-US" dirty="0"/>
              <a:t>Validity</a:t>
            </a:r>
            <a:endParaRPr lang="en-GB" dirty="0"/>
          </a:p>
        </p:txBody>
      </p:sp>
      <p:sp>
        <p:nvSpPr>
          <p:cNvPr id="2071" name="Rectangle 23"/>
          <p:cNvSpPr>
            <a:spLocks noGrp="1" noChangeArrowheads="1"/>
          </p:cNvSpPr>
          <p:nvPr>
            <p:ph type="subTitle" idx="1"/>
          </p:nvPr>
        </p:nvSpPr>
        <p:spPr/>
        <p:txBody>
          <a:bodyPr/>
          <a:lstStyle/>
          <a:p>
            <a:r>
              <a:rPr lang="en-GB" dirty="0" err="1"/>
              <a:t>PsychTesting</a:t>
            </a:r>
            <a:endParaRPr lang="en-GB" dirty="0"/>
          </a:p>
          <a:p>
            <a:r>
              <a:rPr lang="en-GB" dirty="0"/>
              <a:t>Andrew Ainsworth,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ED8B-EE29-432A-BB78-1105FFBCFB31}"/>
              </a:ext>
            </a:extLst>
          </p:cNvPr>
          <p:cNvSpPr>
            <a:spLocks noGrp="1"/>
          </p:cNvSpPr>
          <p:nvPr>
            <p:ph type="title"/>
          </p:nvPr>
        </p:nvSpPr>
        <p:spPr/>
        <p:txBody>
          <a:bodyPr/>
          <a:lstStyle/>
          <a:p>
            <a:r>
              <a:rPr lang="en-US" dirty="0"/>
              <a:t>Validity - Definitions</a:t>
            </a:r>
          </a:p>
        </p:txBody>
      </p:sp>
      <p:sp>
        <p:nvSpPr>
          <p:cNvPr id="3" name="Content Placeholder 2">
            <a:extLst>
              <a:ext uri="{FF2B5EF4-FFF2-40B4-BE49-F238E27FC236}">
                <a16:creationId xmlns:a16="http://schemas.microsoft.com/office/drawing/2014/main" id="{A8A163B7-4B86-44EE-95CF-FE925034F9CD}"/>
              </a:ext>
            </a:extLst>
          </p:cNvPr>
          <p:cNvSpPr>
            <a:spLocks noGrp="1"/>
          </p:cNvSpPr>
          <p:nvPr>
            <p:ph idx="1"/>
          </p:nvPr>
        </p:nvSpPr>
        <p:spPr/>
        <p:txBody>
          <a:bodyPr>
            <a:normAutofit fontScale="70000" lnSpcReduction="20000"/>
          </a:bodyPr>
          <a:lstStyle/>
          <a:p>
            <a:r>
              <a:rPr lang="en-US" dirty="0"/>
              <a:t>Content-related evidence (Content Validity)</a:t>
            </a:r>
          </a:p>
          <a:p>
            <a:pPr lvl="1"/>
            <a:r>
              <a:rPr lang="en-US" dirty="0"/>
              <a:t>Based upon an analysis of the body of knowledge surveyed.</a:t>
            </a:r>
          </a:p>
          <a:p>
            <a:r>
              <a:rPr lang="en-US" dirty="0"/>
              <a:t>Criterion-related evidence (Criterion Validity)</a:t>
            </a:r>
          </a:p>
          <a:p>
            <a:pPr lvl="1"/>
            <a:r>
              <a:rPr lang="en-US" dirty="0"/>
              <a:t>Based upon the relationship between scores on a particular test and performance or abilities on a second measure (or in real life).</a:t>
            </a:r>
          </a:p>
          <a:p>
            <a:r>
              <a:rPr lang="en-US" dirty="0"/>
              <a:t>Construct-related evidence (Construct Validity)</a:t>
            </a:r>
          </a:p>
          <a:p>
            <a:pPr lvl="1"/>
            <a:r>
              <a:rPr lang="en-US" dirty="0"/>
              <a:t>Based upon an investigation of the psychological constructs or characteristics of the test.</a:t>
            </a:r>
          </a:p>
        </p:txBody>
      </p:sp>
      <p:sp>
        <p:nvSpPr>
          <p:cNvPr id="6" name="Footer Placeholder 5">
            <a:extLst>
              <a:ext uri="{FF2B5EF4-FFF2-40B4-BE49-F238E27FC236}">
                <a16:creationId xmlns:a16="http://schemas.microsoft.com/office/drawing/2014/main" id="{3BDB58AE-BBDB-42DF-A6E9-B12FE0CE5047}"/>
              </a:ext>
            </a:extLst>
          </p:cNvPr>
          <p:cNvSpPr>
            <a:spLocks noGrp="1"/>
          </p:cNvSpPr>
          <p:nvPr>
            <p:ph type="ftr" sz="quarter" idx="11"/>
          </p:nvPr>
        </p:nvSpPr>
        <p:spPr/>
        <p:txBody>
          <a:bodyPr/>
          <a:lstStyle/>
          <a:p>
            <a:r>
              <a:rPr lang="en-US" altLang="en-US"/>
              <a:t>PsychTesting</a:t>
            </a:r>
            <a:endParaRPr lang="en-US" altLang="en-US" dirty="0"/>
          </a:p>
        </p:txBody>
      </p:sp>
      <p:sp>
        <p:nvSpPr>
          <p:cNvPr id="7" name="Slide Number Placeholder 6">
            <a:extLst>
              <a:ext uri="{FF2B5EF4-FFF2-40B4-BE49-F238E27FC236}">
                <a16:creationId xmlns:a16="http://schemas.microsoft.com/office/drawing/2014/main" id="{3DAA00C6-C8ED-4040-89E4-F2ED25E516D9}"/>
              </a:ext>
            </a:extLst>
          </p:cNvPr>
          <p:cNvSpPr>
            <a:spLocks noGrp="1"/>
          </p:cNvSpPr>
          <p:nvPr>
            <p:ph type="sldNum" sz="quarter" idx="12"/>
          </p:nvPr>
        </p:nvSpPr>
        <p:spPr/>
        <p:txBody>
          <a:bodyPr/>
          <a:lstStyle/>
          <a:p>
            <a:fld id="{BC9DDE9D-BC5B-40E7-AE81-9737E43F9F23}"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E355-15C4-4209-A53C-3F2C629FD15C}"/>
              </a:ext>
            </a:extLst>
          </p:cNvPr>
          <p:cNvSpPr>
            <a:spLocks noGrp="1"/>
          </p:cNvSpPr>
          <p:nvPr>
            <p:ph type="title"/>
          </p:nvPr>
        </p:nvSpPr>
        <p:spPr/>
        <p:txBody>
          <a:bodyPr/>
          <a:lstStyle/>
          <a:p>
            <a:r>
              <a:rPr lang="en-US" dirty="0"/>
              <a:t>Validity That Isn’t</a:t>
            </a:r>
          </a:p>
        </p:txBody>
      </p:sp>
      <p:sp>
        <p:nvSpPr>
          <p:cNvPr id="19459" name="Content Placeholder 2">
            <a:extLst>
              <a:ext uri="{FF2B5EF4-FFF2-40B4-BE49-F238E27FC236}">
                <a16:creationId xmlns:a16="http://schemas.microsoft.com/office/drawing/2014/main" id="{3C932ABA-08F9-4F5B-9EF6-CA74433E72F9}"/>
              </a:ext>
            </a:extLst>
          </p:cNvPr>
          <p:cNvSpPr>
            <a:spLocks noGrp="1"/>
          </p:cNvSpPr>
          <p:nvPr>
            <p:ph idx="1"/>
          </p:nvPr>
        </p:nvSpPr>
        <p:spPr>
          <a:xfrm>
            <a:off x="1041848" y="1235527"/>
            <a:ext cx="7315194" cy="4996546"/>
          </a:xfrm>
        </p:spPr>
        <p:txBody>
          <a:bodyPr>
            <a:normAutofit fontScale="70000" lnSpcReduction="20000"/>
          </a:bodyPr>
          <a:lstStyle/>
          <a:p>
            <a:r>
              <a:rPr lang="en-US" altLang="en-US" dirty="0"/>
              <a:t>Face Validity</a:t>
            </a:r>
          </a:p>
          <a:p>
            <a:pPr lvl="1"/>
            <a:r>
              <a:rPr lang="en-US" altLang="en-US" dirty="0"/>
              <a:t>The mere appearance that a test has validity.</a:t>
            </a:r>
          </a:p>
          <a:p>
            <a:pPr lvl="1"/>
            <a:r>
              <a:rPr lang="en-US" altLang="en-US" dirty="0"/>
              <a:t>Does the test look like it measures what it is supposed to measure?</a:t>
            </a:r>
          </a:p>
          <a:p>
            <a:pPr lvl="1"/>
            <a:r>
              <a:rPr lang="en-US" altLang="en-US" dirty="0"/>
              <a:t>Do the items seem to be reasonably related to the perceived purpose of the test.</a:t>
            </a:r>
          </a:p>
          <a:p>
            <a:r>
              <a:rPr lang="en-US" altLang="en-US" dirty="0"/>
              <a:t>Does a depression inventory ask questions about being sad?</a:t>
            </a:r>
          </a:p>
          <a:p>
            <a:pPr lvl="1"/>
            <a:r>
              <a:rPr lang="en-US" altLang="en-US" dirty="0"/>
              <a:t>Not a “real” measure of validity, but one that is commonly seen in the literature.</a:t>
            </a:r>
          </a:p>
          <a:p>
            <a:pPr lvl="1"/>
            <a:r>
              <a:rPr lang="en-US" altLang="en-US" dirty="0"/>
              <a:t>Not considered legitimate form of validity by the Joint Committee.</a:t>
            </a:r>
          </a:p>
        </p:txBody>
      </p:sp>
      <p:sp>
        <p:nvSpPr>
          <p:cNvPr id="5" name="Footer Placeholder 4">
            <a:extLst>
              <a:ext uri="{FF2B5EF4-FFF2-40B4-BE49-F238E27FC236}">
                <a16:creationId xmlns:a16="http://schemas.microsoft.com/office/drawing/2014/main" id="{04B78B71-183C-453A-8142-D2B9AB0BA87D}"/>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A08DC5D3-AA17-4777-B65B-99988DA7036C}"/>
              </a:ext>
            </a:extLst>
          </p:cNvPr>
          <p:cNvSpPr>
            <a:spLocks noGrp="1"/>
          </p:cNvSpPr>
          <p:nvPr>
            <p:ph type="sldNum" sz="quarter" idx="12"/>
          </p:nvPr>
        </p:nvSpPr>
        <p:spPr/>
        <p:txBody>
          <a:bodyPr/>
          <a:lstStyle/>
          <a:p>
            <a:fld id="{BC9DDE9D-BC5B-40E7-AE81-9737E43F9F23}"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52F2-3B7F-4B17-A497-8AB948FD7037}"/>
              </a:ext>
            </a:extLst>
          </p:cNvPr>
          <p:cNvSpPr>
            <a:spLocks noGrp="1"/>
          </p:cNvSpPr>
          <p:nvPr>
            <p:ph type="title"/>
          </p:nvPr>
        </p:nvSpPr>
        <p:spPr/>
        <p:txBody>
          <a:bodyPr/>
          <a:lstStyle/>
          <a:p>
            <a:r>
              <a:rPr lang="en-US" dirty="0"/>
              <a:t>Content-Related Evidence</a:t>
            </a:r>
          </a:p>
        </p:txBody>
      </p:sp>
      <p:sp>
        <p:nvSpPr>
          <p:cNvPr id="20483" name="Content Placeholder 2">
            <a:extLst>
              <a:ext uri="{FF2B5EF4-FFF2-40B4-BE49-F238E27FC236}">
                <a16:creationId xmlns:a16="http://schemas.microsoft.com/office/drawing/2014/main" id="{BBE405FF-CC0E-42AE-8341-0B09C4142F25}"/>
              </a:ext>
            </a:extLst>
          </p:cNvPr>
          <p:cNvSpPr>
            <a:spLocks noGrp="1"/>
          </p:cNvSpPr>
          <p:nvPr>
            <p:ph idx="1"/>
          </p:nvPr>
        </p:nvSpPr>
        <p:spPr/>
        <p:txBody>
          <a:bodyPr>
            <a:normAutofit fontScale="85000" lnSpcReduction="10000"/>
          </a:bodyPr>
          <a:lstStyle/>
          <a:p>
            <a:r>
              <a:rPr lang="en-US" altLang="en-US"/>
              <a:t>Does the test adequately sample the content or behavior domain that it is designed to measure?</a:t>
            </a:r>
          </a:p>
          <a:p>
            <a:r>
              <a:rPr lang="en-US" altLang="en-US"/>
              <a:t>If items are not a good sample, results of testing will be misleading.</a:t>
            </a:r>
          </a:p>
          <a:p>
            <a:r>
              <a:rPr lang="en-US" altLang="en-US"/>
              <a:t>Usually developed during test development.</a:t>
            </a:r>
          </a:p>
          <a:p>
            <a:pPr lvl="1"/>
            <a:r>
              <a:rPr lang="en-US" altLang="en-US"/>
              <a:t>Not generally empirically evaluated.</a:t>
            </a:r>
          </a:p>
          <a:p>
            <a:pPr lvl="1"/>
            <a:r>
              <a:rPr lang="en-US" altLang="en-US"/>
              <a:t>Judgment of subject matter experts.</a:t>
            </a:r>
          </a:p>
          <a:p>
            <a:endParaRPr lang="en-US" altLang="en-US"/>
          </a:p>
          <a:p>
            <a:endParaRPr lang="en-US" altLang="en-US"/>
          </a:p>
        </p:txBody>
      </p:sp>
      <p:sp>
        <p:nvSpPr>
          <p:cNvPr id="5" name="Footer Placeholder 4">
            <a:extLst>
              <a:ext uri="{FF2B5EF4-FFF2-40B4-BE49-F238E27FC236}">
                <a16:creationId xmlns:a16="http://schemas.microsoft.com/office/drawing/2014/main" id="{03DE3689-ADA1-4782-B887-A3EE72153C73}"/>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59EA85AF-F505-4799-B1EE-0C9CE28BB463}"/>
              </a:ext>
            </a:extLst>
          </p:cNvPr>
          <p:cNvSpPr>
            <a:spLocks noGrp="1"/>
          </p:cNvSpPr>
          <p:nvPr>
            <p:ph type="sldNum" sz="quarter" idx="12"/>
          </p:nvPr>
        </p:nvSpPr>
        <p:spPr/>
        <p:txBody>
          <a:bodyPr/>
          <a:lstStyle/>
          <a:p>
            <a:fld id="{BC9DDE9D-BC5B-40E7-AE81-9737E43F9F23}"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96C5-7292-4024-B49F-60D34DD4F633}"/>
              </a:ext>
            </a:extLst>
          </p:cNvPr>
          <p:cNvSpPr>
            <a:spLocks noGrp="1"/>
          </p:cNvSpPr>
          <p:nvPr>
            <p:ph type="title"/>
          </p:nvPr>
        </p:nvSpPr>
        <p:spPr/>
        <p:txBody>
          <a:bodyPr/>
          <a:lstStyle/>
          <a:p>
            <a:r>
              <a:rPr lang="en-US" dirty="0"/>
              <a:t>Content-Related Evidence</a:t>
            </a:r>
          </a:p>
        </p:txBody>
      </p:sp>
      <p:sp>
        <p:nvSpPr>
          <p:cNvPr id="21507" name="Content Placeholder 2">
            <a:extLst>
              <a:ext uri="{FF2B5EF4-FFF2-40B4-BE49-F238E27FC236}">
                <a16:creationId xmlns:a16="http://schemas.microsoft.com/office/drawing/2014/main" id="{CB01D498-6287-414A-BAA1-D92C2C029BD7}"/>
              </a:ext>
            </a:extLst>
          </p:cNvPr>
          <p:cNvSpPr>
            <a:spLocks noGrp="1"/>
          </p:cNvSpPr>
          <p:nvPr>
            <p:ph idx="1"/>
          </p:nvPr>
        </p:nvSpPr>
        <p:spPr>
          <a:xfrm>
            <a:off x="1024127" y="1224894"/>
            <a:ext cx="7315194" cy="4996546"/>
          </a:xfrm>
        </p:spPr>
        <p:txBody>
          <a:bodyPr>
            <a:normAutofit fontScale="92500" lnSpcReduction="10000"/>
          </a:bodyPr>
          <a:lstStyle/>
          <a:p>
            <a:r>
              <a:rPr lang="en-US" altLang="en-US" dirty="0"/>
              <a:t>To develop a test with high content-related evidence of validity, you need:</a:t>
            </a:r>
          </a:p>
          <a:p>
            <a:pPr lvl="1"/>
            <a:r>
              <a:rPr lang="en-US" altLang="en-US" dirty="0"/>
              <a:t>good logic</a:t>
            </a:r>
          </a:p>
          <a:p>
            <a:pPr lvl="1"/>
            <a:r>
              <a:rPr lang="en-US" altLang="en-US" dirty="0"/>
              <a:t>intuitive skills</a:t>
            </a:r>
          </a:p>
          <a:p>
            <a:pPr lvl="1"/>
            <a:r>
              <a:rPr lang="en-US" altLang="en-US" dirty="0"/>
              <a:t>Perseverance</a:t>
            </a:r>
          </a:p>
          <a:p>
            <a:r>
              <a:rPr lang="en-US" altLang="en-US" dirty="0"/>
              <a:t>Must consider:</a:t>
            </a:r>
          </a:p>
          <a:p>
            <a:pPr lvl="1"/>
            <a:r>
              <a:rPr lang="en-US" altLang="en-US" dirty="0"/>
              <a:t>wording</a:t>
            </a:r>
          </a:p>
          <a:p>
            <a:pPr lvl="1"/>
            <a:r>
              <a:rPr lang="en-US" altLang="en-US" dirty="0"/>
              <a:t>reading level</a:t>
            </a:r>
          </a:p>
        </p:txBody>
      </p:sp>
      <p:sp>
        <p:nvSpPr>
          <p:cNvPr id="5" name="Footer Placeholder 4">
            <a:extLst>
              <a:ext uri="{FF2B5EF4-FFF2-40B4-BE49-F238E27FC236}">
                <a16:creationId xmlns:a16="http://schemas.microsoft.com/office/drawing/2014/main" id="{6F9C92E7-0B82-4115-9D65-0F3F5654E6A7}"/>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60ED3E71-ED88-40C3-AC9D-D2396F4613FD}"/>
              </a:ext>
            </a:extLst>
          </p:cNvPr>
          <p:cNvSpPr>
            <a:spLocks noGrp="1"/>
          </p:cNvSpPr>
          <p:nvPr>
            <p:ph type="sldNum" sz="quarter" idx="12"/>
          </p:nvPr>
        </p:nvSpPr>
        <p:spPr/>
        <p:txBody>
          <a:bodyPr/>
          <a:lstStyle/>
          <a:p>
            <a:fld id="{BC9DDE9D-BC5B-40E7-AE81-9737E43F9F23}"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149E-0F7F-420A-B928-2D2C4B55D077}"/>
              </a:ext>
            </a:extLst>
          </p:cNvPr>
          <p:cNvSpPr>
            <a:spLocks noGrp="1"/>
          </p:cNvSpPr>
          <p:nvPr>
            <p:ph type="title"/>
          </p:nvPr>
        </p:nvSpPr>
        <p:spPr/>
        <p:txBody>
          <a:bodyPr/>
          <a:lstStyle/>
          <a:p>
            <a:r>
              <a:rPr lang="en-US" dirty="0"/>
              <a:t>Content-Related Evidence</a:t>
            </a:r>
          </a:p>
        </p:txBody>
      </p:sp>
      <p:sp>
        <p:nvSpPr>
          <p:cNvPr id="22531" name="Content Placeholder 2">
            <a:extLst>
              <a:ext uri="{FF2B5EF4-FFF2-40B4-BE49-F238E27FC236}">
                <a16:creationId xmlns:a16="http://schemas.microsoft.com/office/drawing/2014/main" id="{388F2C08-0529-4767-9AF4-D8ABBEA27B74}"/>
              </a:ext>
            </a:extLst>
          </p:cNvPr>
          <p:cNvSpPr>
            <a:spLocks noGrp="1"/>
          </p:cNvSpPr>
          <p:nvPr>
            <p:ph idx="1"/>
          </p:nvPr>
        </p:nvSpPr>
        <p:spPr/>
        <p:txBody>
          <a:bodyPr>
            <a:normAutofit fontScale="77500" lnSpcReduction="20000"/>
          </a:bodyPr>
          <a:lstStyle/>
          <a:p>
            <a:r>
              <a:rPr lang="en-US" altLang="en-US"/>
              <a:t>Other content-related evidence terms</a:t>
            </a:r>
          </a:p>
          <a:p>
            <a:pPr lvl="1"/>
            <a:r>
              <a:rPr lang="en-US" altLang="en-US"/>
              <a:t>Construct underrepresentation: failure to capture important components of a construct.</a:t>
            </a:r>
          </a:p>
          <a:p>
            <a:pPr lvl="2"/>
            <a:r>
              <a:rPr lang="en-US" altLang="en-US"/>
              <a:t>Test is designed for chapters 1-10 but only chapters 1-8 show up on the test.</a:t>
            </a:r>
          </a:p>
          <a:p>
            <a:pPr lvl="1"/>
            <a:r>
              <a:rPr lang="en-US" altLang="en-US"/>
              <a:t>Construct-irrelevant variance: occurs when scores are influenced by factors irrelevant to the construct.</a:t>
            </a:r>
          </a:p>
          <a:p>
            <a:pPr lvl="2"/>
            <a:r>
              <a:rPr lang="en-US" altLang="en-US"/>
              <a:t>Test is well-intentioned, but problems secondary to the test negatively influence the results (e.g., reading level, vocabulary, unmeasured secondary domains)</a:t>
            </a:r>
          </a:p>
          <a:p>
            <a:endParaRPr lang="en-US" altLang="en-US"/>
          </a:p>
        </p:txBody>
      </p:sp>
      <p:sp>
        <p:nvSpPr>
          <p:cNvPr id="5" name="Footer Placeholder 4">
            <a:extLst>
              <a:ext uri="{FF2B5EF4-FFF2-40B4-BE49-F238E27FC236}">
                <a16:creationId xmlns:a16="http://schemas.microsoft.com/office/drawing/2014/main" id="{4D045646-E2EB-4956-A712-4645C2B378F7}"/>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7E7455A6-A390-4CBC-9643-F2A28C853A2C}"/>
              </a:ext>
            </a:extLst>
          </p:cNvPr>
          <p:cNvSpPr>
            <a:spLocks noGrp="1"/>
          </p:cNvSpPr>
          <p:nvPr>
            <p:ph type="sldNum" sz="quarter" idx="12"/>
          </p:nvPr>
        </p:nvSpPr>
        <p:spPr/>
        <p:txBody>
          <a:bodyPr/>
          <a:lstStyle/>
          <a:p>
            <a:fld id="{BC9DDE9D-BC5B-40E7-AE81-9737E43F9F23}"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32D2-4848-41BA-98EB-A495F0122AC6}"/>
              </a:ext>
            </a:extLst>
          </p:cNvPr>
          <p:cNvSpPr>
            <a:spLocks noGrp="1"/>
          </p:cNvSpPr>
          <p:nvPr>
            <p:ph type="title"/>
          </p:nvPr>
        </p:nvSpPr>
        <p:spPr/>
        <p:txBody>
          <a:bodyPr/>
          <a:lstStyle/>
          <a:p>
            <a:r>
              <a:rPr lang="en-US" dirty="0"/>
              <a:t>Criterion-Related Evidence</a:t>
            </a:r>
          </a:p>
        </p:txBody>
      </p:sp>
      <p:sp>
        <p:nvSpPr>
          <p:cNvPr id="23555" name="Content Placeholder 2">
            <a:extLst>
              <a:ext uri="{FF2B5EF4-FFF2-40B4-BE49-F238E27FC236}">
                <a16:creationId xmlns:a16="http://schemas.microsoft.com/office/drawing/2014/main" id="{20870D10-0D0F-427B-AC0F-2B6CF1CD7E1C}"/>
              </a:ext>
            </a:extLst>
          </p:cNvPr>
          <p:cNvSpPr>
            <a:spLocks noGrp="1"/>
          </p:cNvSpPr>
          <p:nvPr>
            <p:ph idx="1"/>
          </p:nvPr>
        </p:nvSpPr>
        <p:spPr>
          <a:xfrm>
            <a:off x="1024127" y="1235527"/>
            <a:ext cx="7315194" cy="4996546"/>
          </a:xfrm>
        </p:spPr>
        <p:txBody>
          <a:bodyPr>
            <a:normAutofit fontScale="85000" lnSpcReduction="10000"/>
          </a:bodyPr>
          <a:lstStyle/>
          <a:p>
            <a:r>
              <a:rPr lang="en-US" altLang="en-US" dirty="0"/>
              <a:t>Tells us how well a test corresponds with a particular criterion</a:t>
            </a:r>
          </a:p>
          <a:p>
            <a:pPr lvl="1"/>
            <a:r>
              <a:rPr lang="en-US" altLang="en-US" dirty="0"/>
              <a:t>criterion: behavioral or measurable outcome</a:t>
            </a:r>
          </a:p>
          <a:p>
            <a:pPr lvl="1"/>
            <a:r>
              <a:rPr lang="en-US" altLang="en-US" dirty="0"/>
              <a:t>SAT predicting GPA (GPA is criterion)</a:t>
            </a:r>
          </a:p>
          <a:p>
            <a:pPr lvl="1"/>
            <a:r>
              <a:rPr lang="en-US" altLang="en-US" dirty="0"/>
              <a:t>BDI scores predicting suicidality (suicide is criterion).</a:t>
            </a:r>
          </a:p>
          <a:p>
            <a:r>
              <a:rPr lang="en-US" altLang="en-US" dirty="0"/>
              <a:t>Used to “predict the future” or “predict the present.”</a:t>
            </a:r>
          </a:p>
          <a:p>
            <a:endParaRPr lang="en-US" altLang="en-US" dirty="0"/>
          </a:p>
        </p:txBody>
      </p:sp>
      <p:sp>
        <p:nvSpPr>
          <p:cNvPr id="5" name="Footer Placeholder 4">
            <a:extLst>
              <a:ext uri="{FF2B5EF4-FFF2-40B4-BE49-F238E27FC236}">
                <a16:creationId xmlns:a16="http://schemas.microsoft.com/office/drawing/2014/main" id="{3BC6195F-7125-40A7-B9B1-42ECCF4F4B05}"/>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7E57B4E7-9605-4E3F-8A86-97B47879D085}"/>
              </a:ext>
            </a:extLst>
          </p:cNvPr>
          <p:cNvSpPr>
            <a:spLocks noGrp="1"/>
          </p:cNvSpPr>
          <p:nvPr>
            <p:ph type="sldNum" sz="quarter" idx="12"/>
          </p:nvPr>
        </p:nvSpPr>
        <p:spPr/>
        <p:txBody>
          <a:bodyPr/>
          <a:lstStyle/>
          <a:p>
            <a:fld id="{BC9DDE9D-BC5B-40E7-AE81-9737E43F9F23}"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F499-F73B-4406-A2B0-2A42735EF6E0}"/>
              </a:ext>
            </a:extLst>
          </p:cNvPr>
          <p:cNvSpPr>
            <a:spLocks noGrp="1"/>
          </p:cNvSpPr>
          <p:nvPr>
            <p:ph type="title"/>
          </p:nvPr>
        </p:nvSpPr>
        <p:spPr/>
        <p:txBody>
          <a:bodyPr/>
          <a:lstStyle/>
          <a:p>
            <a:r>
              <a:rPr lang="en-US" dirty="0"/>
              <a:t>Criterion-Related Evidence</a:t>
            </a:r>
          </a:p>
        </p:txBody>
      </p:sp>
      <p:sp>
        <p:nvSpPr>
          <p:cNvPr id="24579" name="Content Placeholder 2">
            <a:extLst>
              <a:ext uri="{FF2B5EF4-FFF2-40B4-BE49-F238E27FC236}">
                <a16:creationId xmlns:a16="http://schemas.microsoft.com/office/drawing/2014/main" id="{486F65C9-3681-45D3-9E69-59F007CAE120}"/>
              </a:ext>
            </a:extLst>
          </p:cNvPr>
          <p:cNvSpPr>
            <a:spLocks noGrp="1"/>
          </p:cNvSpPr>
          <p:nvPr>
            <p:ph idx="1"/>
          </p:nvPr>
        </p:nvSpPr>
        <p:spPr/>
        <p:txBody>
          <a:bodyPr>
            <a:normAutofit fontScale="92500" lnSpcReduction="10000"/>
          </a:bodyPr>
          <a:lstStyle/>
          <a:p>
            <a:r>
              <a:rPr lang="en-US" altLang="en-US"/>
              <a:t>Predictive Validity Evidence</a:t>
            </a:r>
          </a:p>
          <a:p>
            <a:pPr lvl="1"/>
            <a:r>
              <a:rPr lang="en-US" altLang="en-US"/>
              <a:t>forecasting the future</a:t>
            </a:r>
          </a:p>
          <a:p>
            <a:pPr lvl="1"/>
            <a:r>
              <a:rPr lang="en-US" altLang="en-US"/>
              <a:t>how well does a test predict future outcomes</a:t>
            </a:r>
          </a:p>
          <a:p>
            <a:pPr lvl="1"/>
            <a:r>
              <a:rPr lang="en-US" altLang="en-US"/>
              <a:t>SAT predicting 1st yr GPA</a:t>
            </a:r>
          </a:p>
          <a:p>
            <a:pPr lvl="1"/>
            <a:r>
              <a:rPr lang="en-US" altLang="en-US"/>
              <a:t>most tests don’t have great predictive validity</a:t>
            </a:r>
          </a:p>
          <a:p>
            <a:r>
              <a:rPr lang="en-US" altLang="en-US"/>
              <a:t>decrease due to time &amp; method variance</a:t>
            </a:r>
          </a:p>
          <a:p>
            <a:endParaRPr lang="en-US" altLang="en-US"/>
          </a:p>
        </p:txBody>
      </p:sp>
      <p:sp>
        <p:nvSpPr>
          <p:cNvPr id="5" name="Footer Placeholder 4">
            <a:extLst>
              <a:ext uri="{FF2B5EF4-FFF2-40B4-BE49-F238E27FC236}">
                <a16:creationId xmlns:a16="http://schemas.microsoft.com/office/drawing/2014/main" id="{38BE894A-1DCC-4222-AAE2-FA1BC4732D38}"/>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CE63A713-0FCB-4384-B67E-19DA4D87F27B}"/>
              </a:ext>
            </a:extLst>
          </p:cNvPr>
          <p:cNvSpPr>
            <a:spLocks noGrp="1"/>
          </p:cNvSpPr>
          <p:nvPr>
            <p:ph type="sldNum" sz="quarter" idx="12"/>
          </p:nvPr>
        </p:nvSpPr>
        <p:spPr/>
        <p:txBody>
          <a:bodyPr/>
          <a:lstStyle/>
          <a:p>
            <a:fld id="{BC9DDE9D-BC5B-40E7-AE81-9737E43F9F23}"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B787-0DCB-46B2-AAC0-C3E7E5631AEA}"/>
              </a:ext>
            </a:extLst>
          </p:cNvPr>
          <p:cNvSpPr>
            <a:spLocks noGrp="1"/>
          </p:cNvSpPr>
          <p:nvPr>
            <p:ph type="title"/>
          </p:nvPr>
        </p:nvSpPr>
        <p:spPr/>
        <p:txBody>
          <a:bodyPr/>
          <a:lstStyle/>
          <a:p>
            <a:r>
              <a:rPr lang="en-US" dirty="0"/>
              <a:t>Criterion-Related Evidence</a:t>
            </a:r>
          </a:p>
        </p:txBody>
      </p:sp>
      <p:sp>
        <p:nvSpPr>
          <p:cNvPr id="25603" name="Content Placeholder 2">
            <a:extLst>
              <a:ext uri="{FF2B5EF4-FFF2-40B4-BE49-F238E27FC236}">
                <a16:creationId xmlns:a16="http://schemas.microsoft.com/office/drawing/2014/main" id="{5543899F-8ED7-41C4-88AF-DEE5EF73675F}"/>
              </a:ext>
            </a:extLst>
          </p:cNvPr>
          <p:cNvSpPr>
            <a:spLocks noGrp="1"/>
          </p:cNvSpPr>
          <p:nvPr>
            <p:ph idx="1"/>
          </p:nvPr>
        </p:nvSpPr>
        <p:spPr>
          <a:xfrm>
            <a:off x="1024127" y="1235527"/>
            <a:ext cx="7315194" cy="4996546"/>
          </a:xfrm>
        </p:spPr>
        <p:txBody>
          <a:bodyPr>
            <a:normAutofit fontScale="92500" lnSpcReduction="10000"/>
          </a:bodyPr>
          <a:lstStyle/>
          <a:p>
            <a:r>
              <a:rPr lang="en-US" altLang="en-US" dirty="0"/>
              <a:t>Concurrent Validity Evidence</a:t>
            </a:r>
          </a:p>
          <a:p>
            <a:pPr lvl="1"/>
            <a:r>
              <a:rPr lang="en-US" altLang="en-US" dirty="0"/>
              <a:t>forecasting the present</a:t>
            </a:r>
          </a:p>
          <a:p>
            <a:pPr lvl="1"/>
            <a:r>
              <a:rPr lang="en-US" altLang="en-US" dirty="0"/>
              <a:t>how well does a test predict current similar outcomes</a:t>
            </a:r>
          </a:p>
          <a:p>
            <a:pPr lvl="1"/>
            <a:r>
              <a:rPr lang="en-US" altLang="en-US" dirty="0"/>
              <a:t>job samples, alternative tests used to demonstrate concurrent validity evidence</a:t>
            </a:r>
          </a:p>
          <a:p>
            <a:r>
              <a:rPr lang="en-US" altLang="en-US" dirty="0"/>
              <a:t>generally higher than predictive validity estimates</a:t>
            </a:r>
          </a:p>
          <a:p>
            <a:endParaRPr lang="en-US" altLang="en-US" dirty="0"/>
          </a:p>
        </p:txBody>
      </p:sp>
      <p:sp>
        <p:nvSpPr>
          <p:cNvPr id="5" name="Footer Placeholder 4">
            <a:extLst>
              <a:ext uri="{FF2B5EF4-FFF2-40B4-BE49-F238E27FC236}">
                <a16:creationId xmlns:a16="http://schemas.microsoft.com/office/drawing/2014/main" id="{CDB81925-3E5B-4792-BDE8-AA1CBC708C02}"/>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8678E116-9088-441D-BC2C-33B2E266F7F6}"/>
              </a:ext>
            </a:extLst>
          </p:cNvPr>
          <p:cNvSpPr>
            <a:spLocks noGrp="1"/>
          </p:cNvSpPr>
          <p:nvPr>
            <p:ph type="sldNum" sz="quarter" idx="12"/>
          </p:nvPr>
        </p:nvSpPr>
        <p:spPr/>
        <p:txBody>
          <a:bodyPr/>
          <a:lstStyle/>
          <a:p>
            <a:fld id="{BC9DDE9D-BC5B-40E7-AE81-9737E43F9F23}"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AA84-0A37-4683-8A67-E5990489B934}"/>
              </a:ext>
            </a:extLst>
          </p:cNvPr>
          <p:cNvSpPr>
            <a:spLocks noGrp="1"/>
          </p:cNvSpPr>
          <p:nvPr>
            <p:ph type="title"/>
          </p:nvPr>
        </p:nvSpPr>
        <p:spPr/>
        <p:txBody>
          <a:bodyPr/>
          <a:lstStyle/>
          <a:p>
            <a:r>
              <a:rPr lang="en-US" dirty="0"/>
              <a:t>Quantifying Criterion-Related Evidence</a:t>
            </a:r>
          </a:p>
        </p:txBody>
      </p:sp>
      <p:sp>
        <p:nvSpPr>
          <p:cNvPr id="26627" name="Content Placeholder 2">
            <a:extLst>
              <a:ext uri="{FF2B5EF4-FFF2-40B4-BE49-F238E27FC236}">
                <a16:creationId xmlns:a16="http://schemas.microsoft.com/office/drawing/2014/main" id="{4752F97E-9BFB-4652-BBA8-B63418419971}"/>
              </a:ext>
            </a:extLst>
          </p:cNvPr>
          <p:cNvSpPr>
            <a:spLocks noGrp="1"/>
          </p:cNvSpPr>
          <p:nvPr>
            <p:ph idx="1"/>
          </p:nvPr>
        </p:nvSpPr>
        <p:spPr/>
        <p:txBody>
          <a:bodyPr>
            <a:normAutofit fontScale="77500" lnSpcReduction="20000"/>
          </a:bodyPr>
          <a:lstStyle/>
          <a:p>
            <a:r>
              <a:rPr lang="en-US" altLang="en-US"/>
              <a:t>Validity Coefficient</a:t>
            </a:r>
          </a:p>
          <a:p>
            <a:pPr lvl="1"/>
            <a:r>
              <a:rPr lang="en-US" altLang="en-US"/>
              <a:t>correlation between the test and the criterion</a:t>
            </a:r>
          </a:p>
          <a:p>
            <a:pPr lvl="1"/>
            <a:r>
              <a:rPr lang="en-US" altLang="en-US"/>
              <a:t>usually between .30 and .60 in real life.</a:t>
            </a:r>
          </a:p>
          <a:p>
            <a:pPr lvl="1"/>
            <a:r>
              <a:rPr lang="en-US" altLang="en-US"/>
              <a:t>In general, as long as they are statistically significant, evidence is considered valid.</a:t>
            </a:r>
          </a:p>
          <a:p>
            <a:r>
              <a:rPr lang="en-US" altLang="en-US"/>
              <a:t>However,</a:t>
            </a:r>
          </a:p>
          <a:p>
            <a:pPr lvl="1"/>
            <a:r>
              <a:rPr lang="en-US" altLang="en-US"/>
              <a:t>recall that r2 indicates explained variance.</a:t>
            </a:r>
          </a:p>
          <a:p>
            <a:pPr lvl="1"/>
            <a:r>
              <a:rPr lang="en-US" altLang="en-US"/>
              <a:t>SO, in reality, we are only looking at explained criterion variance in the range of 9 to 36%.</a:t>
            </a:r>
          </a:p>
          <a:p>
            <a:r>
              <a:rPr lang="en-US" altLang="en-US"/>
              <a:t>Sound Problematic??</a:t>
            </a:r>
          </a:p>
          <a:p>
            <a:endParaRPr lang="en-US" altLang="en-US"/>
          </a:p>
        </p:txBody>
      </p:sp>
      <p:sp>
        <p:nvSpPr>
          <p:cNvPr id="5" name="Footer Placeholder 4">
            <a:extLst>
              <a:ext uri="{FF2B5EF4-FFF2-40B4-BE49-F238E27FC236}">
                <a16:creationId xmlns:a16="http://schemas.microsoft.com/office/drawing/2014/main" id="{893294A6-C905-47F1-B360-FE4599AAAC7D}"/>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72F7A3B1-D6BD-4EBA-B6F9-BA8186D47C0F}"/>
              </a:ext>
            </a:extLst>
          </p:cNvPr>
          <p:cNvSpPr>
            <a:spLocks noGrp="1"/>
          </p:cNvSpPr>
          <p:nvPr>
            <p:ph type="sldNum" sz="quarter" idx="12"/>
          </p:nvPr>
        </p:nvSpPr>
        <p:spPr/>
        <p:txBody>
          <a:bodyPr/>
          <a:lstStyle/>
          <a:p>
            <a:fld id="{BC9DDE9D-BC5B-40E7-AE81-9737E43F9F23}"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8E5A-27CF-44BF-A860-39FCD15EDBD1}"/>
              </a:ext>
            </a:extLst>
          </p:cNvPr>
          <p:cNvSpPr>
            <a:spLocks noGrp="1"/>
          </p:cNvSpPr>
          <p:nvPr>
            <p:ph type="title"/>
          </p:nvPr>
        </p:nvSpPr>
        <p:spPr/>
        <p:txBody>
          <a:bodyPr/>
          <a:lstStyle/>
          <a:p>
            <a:r>
              <a:rPr lang="en-US" dirty="0"/>
              <a:t>Evaluating Criterion-Related Evidence</a:t>
            </a:r>
          </a:p>
        </p:txBody>
      </p:sp>
      <p:sp>
        <p:nvSpPr>
          <p:cNvPr id="3" name="Content Placeholder 2">
            <a:extLst>
              <a:ext uri="{FF2B5EF4-FFF2-40B4-BE49-F238E27FC236}">
                <a16:creationId xmlns:a16="http://schemas.microsoft.com/office/drawing/2014/main" id="{E39D5DAD-9198-4EC3-8C62-21CC6644964E}"/>
              </a:ext>
            </a:extLst>
          </p:cNvPr>
          <p:cNvSpPr>
            <a:spLocks noGrp="1"/>
          </p:cNvSpPr>
          <p:nvPr>
            <p:ph idx="1"/>
          </p:nvPr>
        </p:nvSpPr>
        <p:spPr>
          <a:xfrm>
            <a:off x="1024127" y="1217806"/>
            <a:ext cx="7315194" cy="5487794"/>
          </a:xfrm>
        </p:spPr>
        <p:txBody>
          <a:bodyPr>
            <a:normAutofit fontScale="70000" lnSpcReduction="20000"/>
          </a:bodyPr>
          <a:lstStyle/>
          <a:p>
            <a:r>
              <a:rPr lang="en-US" dirty="0"/>
              <a:t>Look for changes in the cause of relationships. (third variable effect)</a:t>
            </a:r>
          </a:p>
          <a:p>
            <a:pPr lvl="1"/>
            <a:r>
              <a:rPr lang="en-US" dirty="0"/>
              <a:t>E.g. Situational factors during validation that  are replicated in later uses of the scale</a:t>
            </a:r>
          </a:p>
          <a:p>
            <a:r>
              <a:rPr lang="en-US" dirty="0"/>
              <a:t>Examine what the criterion really means.</a:t>
            </a:r>
          </a:p>
          <a:p>
            <a:pPr lvl="1"/>
            <a:r>
              <a:rPr lang="en-US" dirty="0"/>
              <a:t>Optimally the criterion should be something the test is trying to measure</a:t>
            </a:r>
          </a:p>
          <a:p>
            <a:pPr lvl="1"/>
            <a:r>
              <a:rPr lang="en-US" dirty="0"/>
              <a:t>If the criterion is not valid and reliable, you have no evidence of criterion-related validity!</a:t>
            </a:r>
          </a:p>
          <a:p>
            <a:r>
              <a:rPr lang="en-US" dirty="0"/>
              <a:t>Review the subject population in the validity study.</a:t>
            </a:r>
          </a:p>
          <a:p>
            <a:pPr lvl="1"/>
            <a:r>
              <a:rPr lang="en-US" dirty="0"/>
              <a:t>If the normative sample is not representative, you have little evidence of criterion-related validity.</a:t>
            </a:r>
          </a:p>
        </p:txBody>
      </p:sp>
      <p:sp>
        <p:nvSpPr>
          <p:cNvPr id="6" name="Footer Placeholder 5">
            <a:extLst>
              <a:ext uri="{FF2B5EF4-FFF2-40B4-BE49-F238E27FC236}">
                <a16:creationId xmlns:a16="http://schemas.microsoft.com/office/drawing/2014/main" id="{691E2E11-F772-4E3B-96DC-8A5A19D8CB31}"/>
              </a:ext>
            </a:extLst>
          </p:cNvPr>
          <p:cNvSpPr>
            <a:spLocks noGrp="1"/>
          </p:cNvSpPr>
          <p:nvPr>
            <p:ph type="ftr" sz="quarter" idx="11"/>
          </p:nvPr>
        </p:nvSpPr>
        <p:spPr/>
        <p:txBody>
          <a:bodyPr/>
          <a:lstStyle/>
          <a:p>
            <a:r>
              <a:rPr lang="en-US" altLang="en-US"/>
              <a:t>PsychTesting</a:t>
            </a:r>
            <a:endParaRPr lang="en-US" altLang="en-US" dirty="0"/>
          </a:p>
        </p:txBody>
      </p:sp>
      <p:sp>
        <p:nvSpPr>
          <p:cNvPr id="7" name="Slide Number Placeholder 6">
            <a:extLst>
              <a:ext uri="{FF2B5EF4-FFF2-40B4-BE49-F238E27FC236}">
                <a16:creationId xmlns:a16="http://schemas.microsoft.com/office/drawing/2014/main" id="{B3A32E45-1921-4606-B788-FFEC998FD16B}"/>
              </a:ext>
            </a:extLst>
          </p:cNvPr>
          <p:cNvSpPr>
            <a:spLocks noGrp="1"/>
          </p:cNvSpPr>
          <p:nvPr>
            <p:ph type="sldNum" sz="quarter" idx="12"/>
          </p:nvPr>
        </p:nvSpPr>
        <p:spPr/>
        <p:txBody>
          <a:bodyPr/>
          <a:lstStyle/>
          <a:p>
            <a:fld id="{BC9DDE9D-BC5B-40E7-AE81-9737E43F9F23}"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924D-D24D-4F42-87F1-AF3A6C52576D}"/>
              </a:ext>
            </a:extLst>
          </p:cNvPr>
          <p:cNvSpPr>
            <a:spLocks noGrp="1"/>
          </p:cNvSpPr>
          <p:nvPr>
            <p:ph type="title"/>
          </p:nvPr>
        </p:nvSpPr>
        <p:spPr/>
        <p:txBody>
          <a:bodyPr/>
          <a:lstStyle/>
          <a:p>
            <a:r>
              <a:rPr lang="en-US" dirty="0"/>
              <a:t>Validity - Definitions</a:t>
            </a:r>
          </a:p>
        </p:txBody>
      </p:sp>
      <p:sp>
        <p:nvSpPr>
          <p:cNvPr id="10243" name="Content Placeholder 2">
            <a:extLst>
              <a:ext uri="{FF2B5EF4-FFF2-40B4-BE49-F238E27FC236}">
                <a16:creationId xmlns:a16="http://schemas.microsoft.com/office/drawing/2014/main" id="{BBDC0289-A7E8-4CB2-A355-5D961AB01499}"/>
              </a:ext>
            </a:extLst>
          </p:cNvPr>
          <p:cNvSpPr>
            <a:spLocks noGrp="1"/>
          </p:cNvSpPr>
          <p:nvPr>
            <p:ph idx="1"/>
          </p:nvPr>
        </p:nvSpPr>
        <p:spPr/>
        <p:txBody>
          <a:bodyPr>
            <a:normAutofit fontScale="92500" lnSpcReduction="10000"/>
          </a:bodyPr>
          <a:lstStyle/>
          <a:p>
            <a:r>
              <a:rPr lang="en-US" altLang="en-US" dirty="0"/>
              <a:t>The extent to which a test measures what it was designed to measure.</a:t>
            </a:r>
          </a:p>
          <a:p>
            <a:r>
              <a:rPr lang="en-US" altLang="en-US" dirty="0"/>
              <a:t>Agreement between a test score or measure and the quality/trait it is believed to measure.</a:t>
            </a:r>
          </a:p>
          <a:p>
            <a:r>
              <a:rPr lang="en-US" altLang="en-US" dirty="0"/>
              <a:t>Proliferation of definitions led to a dilution of the meaning of the word into all kinds of “validities”</a:t>
            </a:r>
          </a:p>
          <a:p>
            <a:endParaRPr lang="en-US" altLang="en-US" dirty="0"/>
          </a:p>
        </p:txBody>
      </p:sp>
      <p:sp>
        <p:nvSpPr>
          <p:cNvPr id="5" name="Footer Placeholder 4">
            <a:extLst>
              <a:ext uri="{FF2B5EF4-FFF2-40B4-BE49-F238E27FC236}">
                <a16:creationId xmlns:a16="http://schemas.microsoft.com/office/drawing/2014/main" id="{F371244D-7923-47F8-A25F-ED1743FEB094}"/>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A5F581B2-2A64-4DD1-B4B0-13E544D799DC}"/>
              </a:ext>
            </a:extLst>
          </p:cNvPr>
          <p:cNvSpPr>
            <a:spLocks noGrp="1"/>
          </p:cNvSpPr>
          <p:nvPr>
            <p:ph type="sldNum" sz="quarter" idx="12"/>
          </p:nvPr>
        </p:nvSpPr>
        <p:spPr/>
        <p:txBody>
          <a:bodyPr/>
          <a:lstStyle/>
          <a:p>
            <a:fld id="{BC9DDE9D-BC5B-40E7-AE81-9737E43F9F23}"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CF68-463D-40C5-A390-497D4BA40287}"/>
              </a:ext>
            </a:extLst>
          </p:cNvPr>
          <p:cNvSpPr>
            <a:spLocks noGrp="1"/>
          </p:cNvSpPr>
          <p:nvPr>
            <p:ph type="title"/>
          </p:nvPr>
        </p:nvSpPr>
        <p:spPr/>
        <p:txBody>
          <a:bodyPr/>
          <a:lstStyle/>
          <a:p>
            <a:r>
              <a:rPr lang="en-US" dirty="0"/>
              <a:t>Evaluating Criterion-Related Evidence</a:t>
            </a:r>
          </a:p>
        </p:txBody>
      </p:sp>
      <p:sp>
        <p:nvSpPr>
          <p:cNvPr id="28675" name="Content Placeholder 2">
            <a:extLst>
              <a:ext uri="{FF2B5EF4-FFF2-40B4-BE49-F238E27FC236}">
                <a16:creationId xmlns:a16="http://schemas.microsoft.com/office/drawing/2014/main" id="{DFC5F3E6-93AE-4653-87E5-35DE6607AC4A}"/>
              </a:ext>
            </a:extLst>
          </p:cNvPr>
          <p:cNvSpPr>
            <a:spLocks noGrp="1"/>
          </p:cNvSpPr>
          <p:nvPr>
            <p:ph idx="1"/>
          </p:nvPr>
        </p:nvSpPr>
        <p:spPr/>
        <p:txBody>
          <a:bodyPr>
            <a:normAutofit fontScale="70000" lnSpcReduction="20000"/>
          </a:bodyPr>
          <a:lstStyle/>
          <a:p>
            <a:r>
              <a:rPr lang="en-US" altLang="en-US" dirty="0"/>
              <a:t>Ensure the sample size in the validity study was adequate.</a:t>
            </a:r>
          </a:p>
          <a:p>
            <a:r>
              <a:rPr lang="en-US" altLang="en-US" dirty="0"/>
              <a:t>Never confuse the criterion with the predictor.</a:t>
            </a:r>
          </a:p>
          <a:p>
            <a:pPr lvl="1"/>
            <a:r>
              <a:rPr lang="en-US" altLang="en-US" dirty="0"/>
              <a:t>GREs are used to predict success in grad school</a:t>
            </a:r>
          </a:p>
          <a:p>
            <a:pPr lvl="1"/>
            <a:r>
              <a:rPr lang="en-US" altLang="en-US" dirty="0"/>
              <a:t>Some grad programs may admit low GRE students but then require a certain GRE before they can graduate.</a:t>
            </a:r>
          </a:p>
          <a:p>
            <a:pPr lvl="1"/>
            <a:r>
              <a:rPr lang="en-US" altLang="en-US" dirty="0"/>
              <a:t>So, low GRE scores succeed, this demonstrates poor predictive validity!</a:t>
            </a:r>
          </a:p>
          <a:p>
            <a:pPr lvl="1"/>
            <a:r>
              <a:rPr lang="en-US" altLang="en-US" dirty="0"/>
              <a:t>But the process was dumb to begin with…</a:t>
            </a:r>
          </a:p>
          <a:p>
            <a:r>
              <a:rPr lang="en-US" altLang="en-US" dirty="0"/>
              <a:t>Watch for restricted ranges.</a:t>
            </a:r>
          </a:p>
        </p:txBody>
      </p:sp>
      <p:sp>
        <p:nvSpPr>
          <p:cNvPr id="5" name="Footer Placeholder 4">
            <a:extLst>
              <a:ext uri="{FF2B5EF4-FFF2-40B4-BE49-F238E27FC236}">
                <a16:creationId xmlns:a16="http://schemas.microsoft.com/office/drawing/2014/main" id="{05AC0776-482A-4172-A8B8-9144C7B3417F}"/>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3525EC17-BEDE-427A-AC41-EB0933583564}"/>
              </a:ext>
            </a:extLst>
          </p:cNvPr>
          <p:cNvSpPr>
            <a:spLocks noGrp="1"/>
          </p:cNvSpPr>
          <p:nvPr>
            <p:ph type="sldNum" sz="quarter" idx="12"/>
          </p:nvPr>
        </p:nvSpPr>
        <p:spPr/>
        <p:txBody>
          <a:bodyPr/>
          <a:lstStyle/>
          <a:p>
            <a:fld id="{BC9DDE9D-BC5B-40E7-AE81-9737E43F9F23}"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F9F3-7099-450B-8067-FDADDF0C5FE1}"/>
              </a:ext>
            </a:extLst>
          </p:cNvPr>
          <p:cNvSpPr>
            <a:spLocks noGrp="1"/>
          </p:cNvSpPr>
          <p:nvPr>
            <p:ph type="title"/>
          </p:nvPr>
        </p:nvSpPr>
        <p:spPr/>
        <p:txBody>
          <a:bodyPr/>
          <a:lstStyle/>
          <a:p>
            <a:r>
              <a:rPr lang="en-US" dirty="0"/>
              <a:t>Evaluating Criterion-Related Evidence</a:t>
            </a:r>
          </a:p>
        </p:txBody>
      </p:sp>
      <p:sp>
        <p:nvSpPr>
          <p:cNvPr id="29699" name="Content Placeholder 2">
            <a:extLst>
              <a:ext uri="{FF2B5EF4-FFF2-40B4-BE49-F238E27FC236}">
                <a16:creationId xmlns:a16="http://schemas.microsoft.com/office/drawing/2014/main" id="{2E8A26F0-71B7-4DAA-A0E9-6CC021D26902}"/>
              </a:ext>
            </a:extLst>
          </p:cNvPr>
          <p:cNvSpPr>
            <a:spLocks noGrp="1"/>
          </p:cNvSpPr>
          <p:nvPr>
            <p:ph idx="1"/>
          </p:nvPr>
        </p:nvSpPr>
        <p:spPr>
          <a:xfrm>
            <a:off x="1024127" y="1235527"/>
            <a:ext cx="7315194" cy="4996546"/>
          </a:xfrm>
        </p:spPr>
        <p:txBody>
          <a:bodyPr>
            <a:normAutofit fontScale="77500" lnSpcReduction="20000"/>
          </a:bodyPr>
          <a:lstStyle/>
          <a:p>
            <a:r>
              <a:rPr lang="en-US" altLang="en-US" dirty="0"/>
              <a:t>Review evidence for validity generalization.</a:t>
            </a:r>
          </a:p>
          <a:p>
            <a:pPr lvl="1"/>
            <a:r>
              <a:rPr lang="en-US" altLang="en-US" dirty="0"/>
              <a:t>Tests only given in laboratory settings, then expected to demonstrate validity in classrooms?</a:t>
            </a:r>
          </a:p>
          <a:p>
            <a:pPr lvl="1"/>
            <a:r>
              <a:rPr lang="en-US" altLang="en-US" dirty="0"/>
              <a:t>Ecological validity?</a:t>
            </a:r>
          </a:p>
          <a:p>
            <a:r>
              <a:rPr lang="en-US" altLang="en-US" dirty="0"/>
              <a:t>Consider differential prediction.</a:t>
            </a:r>
          </a:p>
          <a:p>
            <a:pPr lvl="1"/>
            <a:r>
              <a:rPr lang="en-US" altLang="en-US" dirty="0"/>
              <a:t>Just because a test has good predictive validity for the normative sample may not ensure good predictive validity for people outside the normative sample.</a:t>
            </a:r>
          </a:p>
          <a:p>
            <a:pPr lvl="1"/>
            <a:r>
              <a:rPr lang="en-US" altLang="en-US" dirty="0"/>
              <a:t>External validity?</a:t>
            </a:r>
          </a:p>
        </p:txBody>
      </p:sp>
      <p:sp>
        <p:nvSpPr>
          <p:cNvPr id="5" name="Footer Placeholder 4">
            <a:extLst>
              <a:ext uri="{FF2B5EF4-FFF2-40B4-BE49-F238E27FC236}">
                <a16:creationId xmlns:a16="http://schemas.microsoft.com/office/drawing/2014/main" id="{D5454715-1C3B-423F-875A-65419B049ABE}"/>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2122AC61-5294-4BD5-941F-3B5937DFDAFA}"/>
              </a:ext>
            </a:extLst>
          </p:cNvPr>
          <p:cNvSpPr>
            <a:spLocks noGrp="1"/>
          </p:cNvSpPr>
          <p:nvPr>
            <p:ph type="sldNum" sz="quarter" idx="12"/>
          </p:nvPr>
        </p:nvSpPr>
        <p:spPr/>
        <p:txBody>
          <a:bodyPr/>
          <a:lstStyle/>
          <a:p>
            <a:fld id="{BC9DDE9D-BC5B-40E7-AE81-9737E43F9F23}" type="slidenum">
              <a:rPr lang="en-US" altLang="en-US" smtClean="0"/>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C292-F333-44DF-96D8-6DFF4809BF18}"/>
              </a:ext>
            </a:extLst>
          </p:cNvPr>
          <p:cNvSpPr>
            <a:spLocks noGrp="1"/>
          </p:cNvSpPr>
          <p:nvPr>
            <p:ph type="title"/>
          </p:nvPr>
        </p:nvSpPr>
        <p:spPr/>
        <p:txBody>
          <a:bodyPr/>
          <a:lstStyle/>
          <a:p>
            <a:r>
              <a:rPr lang="en-US" dirty="0"/>
              <a:t>Construct-Related Evidence</a:t>
            </a:r>
          </a:p>
        </p:txBody>
      </p:sp>
      <p:sp>
        <p:nvSpPr>
          <p:cNvPr id="30723" name="Content Placeholder 2">
            <a:extLst>
              <a:ext uri="{FF2B5EF4-FFF2-40B4-BE49-F238E27FC236}">
                <a16:creationId xmlns:a16="http://schemas.microsoft.com/office/drawing/2014/main" id="{D3ED9E9D-0842-4D7B-B8EC-F1FDC4ECED00}"/>
              </a:ext>
            </a:extLst>
          </p:cNvPr>
          <p:cNvSpPr>
            <a:spLocks noGrp="1"/>
          </p:cNvSpPr>
          <p:nvPr>
            <p:ph idx="1"/>
          </p:nvPr>
        </p:nvSpPr>
        <p:spPr/>
        <p:txBody>
          <a:bodyPr>
            <a:normAutofit fontScale="92500" lnSpcReduction="10000"/>
          </a:bodyPr>
          <a:lstStyle/>
          <a:p>
            <a:r>
              <a:rPr lang="en-US" altLang="en-US"/>
              <a:t>Construct: something constructed by mental synthesis</a:t>
            </a:r>
          </a:p>
          <a:p>
            <a:pPr lvl="1"/>
            <a:r>
              <a:rPr lang="en-US" altLang="en-US"/>
              <a:t>What is Intelligence? Love? Depression?</a:t>
            </a:r>
          </a:p>
          <a:p>
            <a:r>
              <a:rPr lang="en-US" altLang="en-US"/>
              <a:t>Construct Validity Evidence</a:t>
            </a:r>
          </a:p>
          <a:p>
            <a:pPr lvl="1"/>
            <a:r>
              <a:rPr lang="en-US" altLang="en-US"/>
              <a:t>assembling evidence about what a test means (and what it doesn’t)</a:t>
            </a:r>
          </a:p>
          <a:p>
            <a:pPr lvl="1"/>
            <a:r>
              <a:rPr lang="en-US" altLang="en-US"/>
              <a:t>sequential process; generally takes several studies</a:t>
            </a:r>
          </a:p>
          <a:p>
            <a:endParaRPr lang="en-US" altLang="en-US"/>
          </a:p>
        </p:txBody>
      </p:sp>
      <p:sp>
        <p:nvSpPr>
          <p:cNvPr id="5" name="Footer Placeholder 4">
            <a:extLst>
              <a:ext uri="{FF2B5EF4-FFF2-40B4-BE49-F238E27FC236}">
                <a16:creationId xmlns:a16="http://schemas.microsoft.com/office/drawing/2014/main" id="{5150EE21-775F-4F5E-9019-F08231614BCD}"/>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F3B1D37A-94A4-4EEF-AAB2-0D677D1EDFC8}"/>
              </a:ext>
            </a:extLst>
          </p:cNvPr>
          <p:cNvSpPr>
            <a:spLocks noGrp="1"/>
          </p:cNvSpPr>
          <p:nvPr>
            <p:ph type="sldNum" sz="quarter" idx="12"/>
          </p:nvPr>
        </p:nvSpPr>
        <p:spPr/>
        <p:txBody>
          <a:bodyPr/>
          <a:lstStyle/>
          <a:p>
            <a:fld id="{BC9DDE9D-BC5B-40E7-AE81-9737E43F9F23}"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1010-5961-4D2D-9190-CB304EFA26DA}"/>
              </a:ext>
            </a:extLst>
          </p:cNvPr>
          <p:cNvSpPr>
            <a:spLocks noGrp="1"/>
          </p:cNvSpPr>
          <p:nvPr>
            <p:ph type="title"/>
          </p:nvPr>
        </p:nvSpPr>
        <p:spPr/>
        <p:txBody>
          <a:bodyPr/>
          <a:lstStyle/>
          <a:p>
            <a:r>
              <a:rPr lang="en-US" dirty="0"/>
              <a:t>Construct-Related Evidence</a:t>
            </a:r>
          </a:p>
        </p:txBody>
      </p:sp>
      <p:sp>
        <p:nvSpPr>
          <p:cNvPr id="3" name="Content Placeholder 2">
            <a:extLst>
              <a:ext uri="{FF2B5EF4-FFF2-40B4-BE49-F238E27FC236}">
                <a16:creationId xmlns:a16="http://schemas.microsoft.com/office/drawing/2014/main" id="{3C2B6B7A-A506-4A28-B951-2E5A35ECC8D2}"/>
              </a:ext>
            </a:extLst>
          </p:cNvPr>
          <p:cNvSpPr>
            <a:spLocks noGrp="1"/>
          </p:cNvSpPr>
          <p:nvPr>
            <p:ph idx="1"/>
          </p:nvPr>
        </p:nvSpPr>
        <p:spPr>
          <a:xfrm>
            <a:off x="1024127" y="1235527"/>
            <a:ext cx="7315194" cy="4996546"/>
          </a:xfrm>
        </p:spPr>
        <p:txBody>
          <a:bodyPr>
            <a:normAutofit fontScale="70000" lnSpcReduction="20000"/>
          </a:bodyPr>
          <a:lstStyle/>
          <a:p>
            <a:r>
              <a:rPr lang="en-US" dirty="0"/>
              <a:t>Convergent Evidence</a:t>
            </a:r>
          </a:p>
          <a:p>
            <a:pPr lvl="1"/>
            <a:r>
              <a:rPr lang="en-US" dirty="0"/>
              <a:t>obtained when a measure correlates well with other tests believed to measure the same construct.</a:t>
            </a:r>
          </a:p>
          <a:p>
            <a:pPr lvl="2"/>
            <a:r>
              <a:rPr lang="en-US" dirty="0"/>
              <a:t>Self-report, collateral-report measures</a:t>
            </a:r>
          </a:p>
          <a:p>
            <a:r>
              <a:rPr lang="en-US" dirty="0" err="1"/>
              <a:t>Discriminant</a:t>
            </a:r>
            <a:r>
              <a:rPr lang="en-US" dirty="0"/>
              <a:t> Evidence</a:t>
            </a:r>
          </a:p>
          <a:p>
            <a:pPr lvl="1"/>
            <a:r>
              <a:rPr lang="en-US" dirty="0"/>
              <a:t>obtained when a measure correlates less strong with other tests believed to measure something slightly different</a:t>
            </a:r>
          </a:p>
          <a:p>
            <a:pPr lvl="1"/>
            <a:r>
              <a:rPr lang="en-US" dirty="0"/>
              <a:t>This does not mean any old test that you know won’t correlate; should be something that could be related but you want to show is separate</a:t>
            </a:r>
          </a:p>
          <a:p>
            <a:pPr lvl="2"/>
            <a:r>
              <a:rPr lang="en-US" dirty="0"/>
              <a:t>Example: IQ and Achievement Tests</a:t>
            </a:r>
          </a:p>
        </p:txBody>
      </p:sp>
      <p:sp>
        <p:nvSpPr>
          <p:cNvPr id="6" name="Footer Placeholder 5">
            <a:extLst>
              <a:ext uri="{FF2B5EF4-FFF2-40B4-BE49-F238E27FC236}">
                <a16:creationId xmlns:a16="http://schemas.microsoft.com/office/drawing/2014/main" id="{D94B2A42-EF93-4448-9803-34AEFA970B21}"/>
              </a:ext>
            </a:extLst>
          </p:cNvPr>
          <p:cNvSpPr>
            <a:spLocks noGrp="1"/>
          </p:cNvSpPr>
          <p:nvPr>
            <p:ph type="ftr" sz="quarter" idx="11"/>
          </p:nvPr>
        </p:nvSpPr>
        <p:spPr/>
        <p:txBody>
          <a:bodyPr/>
          <a:lstStyle/>
          <a:p>
            <a:r>
              <a:rPr lang="en-US" altLang="en-US"/>
              <a:t>PsychTesting</a:t>
            </a:r>
            <a:endParaRPr lang="en-US" altLang="en-US" dirty="0"/>
          </a:p>
        </p:txBody>
      </p:sp>
      <p:sp>
        <p:nvSpPr>
          <p:cNvPr id="7" name="Slide Number Placeholder 6">
            <a:extLst>
              <a:ext uri="{FF2B5EF4-FFF2-40B4-BE49-F238E27FC236}">
                <a16:creationId xmlns:a16="http://schemas.microsoft.com/office/drawing/2014/main" id="{7B457EB2-CDAD-4D9B-BA30-D3069C16388B}"/>
              </a:ext>
            </a:extLst>
          </p:cNvPr>
          <p:cNvSpPr>
            <a:spLocks noGrp="1"/>
          </p:cNvSpPr>
          <p:nvPr>
            <p:ph type="sldNum" sz="quarter" idx="12"/>
          </p:nvPr>
        </p:nvSpPr>
        <p:spPr/>
        <p:txBody>
          <a:bodyPr/>
          <a:lstStyle/>
          <a:p>
            <a:fld id="{BC9DDE9D-BC5B-40E7-AE81-9737E43F9F23}"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42D4-85F0-47D4-94E9-BE9D199A2E66}"/>
              </a:ext>
            </a:extLst>
          </p:cNvPr>
          <p:cNvSpPr>
            <a:spLocks noGrp="1"/>
          </p:cNvSpPr>
          <p:nvPr>
            <p:ph type="title"/>
          </p:nvPr>
        </p:nvSpPr>
        <p:spPr/>
        <p:txBody>
          <a:bodyPr/>
          <a:lstStyle/>
          <a:p>
            <a:r>
              <a:rPr lang="en-US" dirty="0"/>
              <a:t>Validity &amp; Estimates</a:t>
            </a:r>
          </a:p>
        </p:txBody>
      </p:sp>
      <p:sp>
        <p:nvSpPr>
          <p:cNvPr id="1031" name="Content Placeholder 2">
            <a:extLst>
              <a:ext uri="{FF2B5EF4-FFF2-40B4-BE49-F238E27FC236}">
                <a16:creationId xmlns:a16="http://schemas.microsoft.com/office/drawing/2014/main" id="{7062D19A-2EA5-40A9-B22F-AA14306153CC}"/>
              </a:ext>
            </a:extLst>
          </p:cNvPr>
          <p:cNvSpPr>
            <a:spLocks noGrp="1"/>
          </p:cNvSpPr>
          <p:nvPr>
            <p:ph idx="1"/>
          </p:nvPr>
        </p:nvSpPr>
        <p:spPr/>
        <p:txBody>
          <a:bodyPr>
            <a:normAutofit fontScale="85000" lnSpcReduction="20000"/>
          </a:bodyPr>
          <a:lstStyle/>
          <a:p>
            <a:r>
              <a:rPr lang="en-US" altLang="en-US" dirty="0"/>
              <a:t>Standard Error of Estimate:</a:t>
            </a:r>
          </a:p>
          <a:p>
            <a:pPr lvl="1"/>
            <a:endParaRPr lang="en-US" altLang="en-US" dirty="0"/>
          </a:p>
          <a:p>
            <a:pPr lvl="1"/>
            <a:endParaRPr lang="en-US" altLang="en-US" dirty="0"/>
          </a:p>
          <a:p>
            <a:pPr lvl="1"/>
            <a:endParaRPr lang="en-US" altLang="en-US" dirty="0"/>
          </a:p>
          <a:p>
            <a:pPr lvl="1"/>
            <a:r>
              <a:rPr lang="en-US" altLang="en-US" dirty="0"/>
              <a:t>        standard error of estimate</a:t>
            </a:r>
          </a:p>
          <a:p>
            <a:pPr lvl="1"/>
            <a:r>
              <a:rPr lang="en-US" altLang="en-US" dirty="0"/>
              <a:t>        standard deviation of the test</a:t>
            </a:r>
          </a:p>
          <a:p>
            <a:pPr lvl="1"/>
            <a:r>
              <a:rPr lang="en-US" altLang="en-US" dirty="0"/>
              <a:t>        </a:t>
            </a:r>
            <a:r>
              <a:rPr lang="en-US" altLang="en-US" dirty="0" err="1"/>
              <a:t>relibility</a:t>
            </a:r>
            <a:r>
              <a:rPr lang="en-US" altLang="en-US" dirty="0"/>
              <a:t> of the test</a:t>
            </a:r>
          </a:p>
          <a:p>
            <a:endParaRPr lang="en-US" altLang="en-US" dirty="0"/>
          </a:p>
          <a:p>
            <a:r>
              <a:rPr lang="en-US" altLang="en-US" dirty="0"/>
              <a:t>Essentially, this is regression all over again.</a:t>
            </a:r>
          </a:p>
          <a:p>
            <a:endParaRPr lang="en-US" altLang="en-US" dirty="0"/>
          </a:p>
        </p:txBody>
      </p:sp>
      <p:graphicFrame>
        <p:nvGraphicFramePr>
          <p:cNvPr id="1026" name="Object 3">
            <a:extLst>
              <a:ext uri="{FF2B5EF4-FFF2-40B4-BE49-F238E27FC236}">
                <a16:creationId xmlns:a16="http://schemas.microsoft.com/office/drawing/2014/main" id="{51427AF3-72F5-4FA1-A970-9E7C43BBC7A5}"/>
              </a:ext>
            </a:extLst>
          </p:cNvPr>
          <p:cNvGraphicFramePr>
            <a:graphicFrameLocks noChangeAspect="1"/>
          </p:cNvGraphicFramePr>
          <p:nvPr>
            <p:extLst>
              <p:ext uri="{D42A27DB-BD31-4B8C-83A1-F6EECF244321}">
                <p14:modId xmlns:p14="http://schemas.microsoft.com/office/powerpoint/2010/main" val="3563875761"/>
              </p:ext>
            </p:extLst>
          </p:nvPr>
        </p:nvGraphicFramePr>
        <p:xfrm>
          <a:off x="5105400" y="1828800"/>
          <a:ext cx="4692894" cy="1143000"/>
        </p:xfrm>
        <a:graphic>
          <a:graphicData uri="http://schemas.openxmlformats.org/presentationml/2006/ole">
            <mc:AlternateContent xmlns:mc="http://schemas.openxmlformats.org/markup-compatibility/2006">
              <mc:Choice xmlns:v="urn:schemas-microsoft-com:vml" Requires="v">
                <p:oleObj spid="_x0000_s130058" name="Equation" r:id="rId3" imgW="1981080" imgH="482400" progId="Equation.DSMT4">
                  <p:embed/>
                </p:oleObj>
              </mc:Choice>
              <mc:Fallback>
                <p:oleObj name="Equation" r:id="rId3" imgW="1981080" imgH="482400" progId="Equation.DSMT4">
                  <p:embed/>
                  <p:pic>
                    <p:nvPicPr>
                      <p:cNvPr id="1026" name="Object 3">
                        <a:extLst>
                          <a:ext uri="{FF2B5EF4-FFF2-40B4-BE49-F238E27FC236}">
                            <a16:creationId xmlns:a16="http://schemas.microsoft.com/office/drawing/2014/main" id="{51427AF3-72F5-4FA1-A970-9E7C43BBC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28800"/>
                        <a:ext cx="4692894" cy="1143000"/>
                      </a:xfrm>
                      <a:prstGeom prst="rect">
                        <a:avLst/>
                      </a:prstGeom>
                      <a:solidFill>
                        <a:schemeClr val="tx1"/>
                      </a:solidFill>
                    </p:spPr>
                  </p:pic>
                </p:oleObj>
              </mc:Fallback>
            </mc:AlternateContent>
          </a:graphicData>
        </a:graphic>
      </p:graphicFrame>
      <p:graphicFrame>
        <p:nvGraphicFramePr>
          <p:cNvPr id="1027" name="Object 4">
            <a:extLst>
              <a:ext uri="{FF2B5EF4-FFF2-40B4-BE49-F238E27FC236}">
                <a16:creationId xmlns:a16="http://schemas.microsoft.com/office/drawing/2014/main" id="{B51A6EAE-34F6-463E-8CF1-55F79D75F72E}"/>
              </a:ext>
            </a:extLst>
          </p:cNvPr>
          <p:cNvGraphicFramePr>
            <a:graphicFrameLocks noChangeAspect="1"/>
          </p:cNvGraphicFramePr>
          <p:nvPr>
            <p:extLst>
              <p:ext uri="{D42A27DB-BD31-4B8C-83A1-F6EECF244321}">
                <p14:modId xmlns:p14="http://schemas.microsoft.com/office/powerpoint/2010/main" val="3782444015"/>
              </p:ext>
            </p:extLst>
          </p:nvPr>
        </p:nvGraphicFramePr>
        <p:xfrm>
          <a:off x="5397500" y="3028950"/>
          <a:ext cx="469900" cy="469900"/>
        </p:xfrm>
        <a:graphic>
          <a:graphicData uri="http://schemas.openxmlformats.org/presentationml/2006/ole">
            <mc:AlternateContent xmlns:mc="http://schemas.openxmlformats.org/markup-compatibility/2006">
              <mc:Choice xmlns:v="urn:schemas-microsoft-com:vml" Requires="v">
                <p:oleObj spid="_x0000_s130059" name="Equation" r:id="rId5" imgW="228600" imgH="228600" progId="Equation.DSMT4">
                  <p:embed/>
                </p:oleObj>
              </mc:Choice>
              <mc:Fallback>
                <p:oleObj name="Equation" r:id="rId5" imgW="228600" imgH="228600" progId="Equation.DSMT4">
                  <p:embed/>
                  <p:pic>
                    <p:nvPicPr>
                      <p:cNvPr id="1027" name="Object 4">
                        <a:extLst>
                          <a:ext uri="{FF2B5EF4-FFF2-40B4-BE49-F238E27FC236}">
                            <a16:creationId xmlns:a16="http://schemas.microsoft.com/office/drawing/2014/main" id="{B51A6EAE-34F6-463E-8CF1-55F79D75F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3028950"/>
                        <a:ext cx="469900" cy="469900"/>
                      </a:xfrm>
                      <a:prstGeom prst="rect">
                        <a:avLst/>
                      </a:prstGeom>
                      <a:solidFill>
                        <a:schemeClr val="tx1"/>
                      </a:solidFill>
                    </p:spPr>
                  </p:pic>
                </p:oleObj>
              </mc:Fallback>
            </mc:AlternateContent>
          </a:graphicData>
        </a:graphic>
      </p:graphicFrame>
      <p:graphicFrame>
        <p:nvGraphicFramePr>
          <p:cNvPr id="1028" name="Object 5">
            <a:extLst>
              <a:ext uri="{FF2B5EF4-FFF2-40B4-BE49-F238E27FC236}">
                <a16:creationId xmlns:a16="http://schemas.microsoft.com/office/drawing/2014/main" id="{B29A25CE-CCFE-4EB2-93D6-67309C36559F}"/>
              </a:ext>
            </a:extLst>
          </p:cNvPr>
          <p:cNvGraphicFramePr>
            <a:graphicFrameLocks noChangeAspect="1"/>
          </p:cNvGraphicFramePr>
          <p:nvPr>
            <p:extLst>
              <p:ext uri="{D42A27DB-BD31-4B8C-83A1-F6EECF244321}">
                <p14:modId xmlns:p14="http://schemas.microsoft.com/office/powerpoint/2010/main" val="968469309"/>
              </p:ext>
            </p:extLst>
          </p:nvPr>
        </p:nvGraphicFramePr>
        <p:xfrm>
          <a:off x="5451475" y="3505200"/>
          <a:ext cx="339725" cy="495300"/>
        </p:xfrm>
        <a:graphic>
          <a:graphicData uri="http://schemas.openxmlformats.org/presentationml/2006/ole">
            <mc:AlternateContent xmlns:mc="http://schemas.openxmlformats.org/markup-compatibility/2006">
              <mc:Choice xmlns:v="urn:schemas-microsoft-com:vml" Requires="v">
                <p:oleObj spid="_x0000_s130060" name="Equation" r:id="rId7" imgW="164880" imgH="241200" progId="Equation.DSMT4">
                  <p:embed/>
                </p:oleObj>
              </mc:Choice>
              <mc:Fallback>
                <p:oleObj name="Equation" r:id="rId7" imgW="164880" imgH="241200" progId="Equation.DSMT4">
                  <p:embed/>
                  <p:pic>
                    <p:nvPicPr>
                      <p:cNvPr id="1028" name="Object 5">
                        <a:extLst>
                          <a:ext uri="{FF2B5EF4-FFF2-40B4-BE49-F238E27FC236}">
                            <a16:creationId xmlns:a16="http://schemas.microsoft.com/office/drawing/2014/main" id="{B29A25CE-CCFE-4EB2-93D6-67309C3655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1475" y="3505200"/>
                        <a:ext cx="339725" cy="495300"/>
                      </a:xfrm>
                      <a:prstGeom prst="rect">
                        <a:avLst/>
                      </a:prstGeom>
                      <a:solidFill>
                        <a:schemeClr val="tx1"/>
                      </a:solidFill>
                    </p:spPr>
                  </p:pic>
                </p:oleObj>
              </mc:Fallback>
            </mc:AlternateContent>
          </a:graphicData>
        </a:graphic>
      </p:graphicFrame>
      <p:graphicFrame>
        <p:nvGraphicFramePr>
          <p:cNvPr id="1029" name="Object 6">
            <a:extLst>
              <a:ext uri="{FF2B5EF4-FFF2-40B4-BE49-F238E27FC236}">
                <a16:creationId xmlns:a16="http://schemas.microsoft.com/office/drawing/2014/main" id="{CE7F3F59-024A-4672-BB77-8E7D6EFBD04F}"/>
              </a:ext>
            </a:extLst>
          </p:cNvPr>
          <p:cNvGraphicFramePr>
            <a:graphicFrameLocks noChangeAspect="1"/>
          </p:cNvGraphicFramePr>
          <p:nvPr>
            <p:extLst>
              <p:ext uri="{D42A27DB-BD31-4B8C-83A1-F6EECF244321}">
                <p14:modId xmlns:p14="http://schemas.microsoft.com/office/powerpoint/2010/main" val="2418238301"/>
              </p:ext>
            </p:extLst>
          </p:nvPr>
        </p:nvGraphicFramePr>
        <p:xfrm>
          <a:off x="5451476" y="4038600"/>
          <a:ext cx="339724" cy="376451"/>
        </p:xfrm>
        <a:graphic>
          <a:graphicData uri="http://schemas.openxmlformats.org/presentationml/2006/ole">
            <mc:AlternateContent xmlns:mc="http://schemas.openxmlformats.org/markup-compatibility/2006">
              <mc:Choice xmlns:v="urn:schemas-microsoft-com:vml" Requires="v">
                <p:oleObj spid="_x0000_s130061" name="Equation" r:id="rId9" imgW="114120" imgH="126720" progId="Equation.DSMT4">
                  <p:embed/>
                </p:oleObj>
              </mc:Choice>
              <mc:Fallback>
                <p:oleObj name="Equation" r:id="rId9" imgW="114120" imgH="126720" progId="Equation.DSMT4">
                  <p:embed/>
                  <p:pic>
                    <p:nvPicPr>
                      <p:cNvPr id="1029" name="Object 6">
                        <a:extLst>
                          <a:ext uri="{FF2B5EF4-FFF2-40B4-BE49-F238E27FC236}">
                            <a16:creationId xmlns:a16="http://schemas.microsoft.com/office/drawing/2014/main" id="{CE7F3F59-024A-4672-BB77-8E7D6EFBD0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1476" y="4038600"/>
                        <a:ext cx="339724" cy="376451"/>
                      </a:xfrm>
                      <a:prstGeom prst="rect">
                        <a:avLst/>
                      </a:prstGeom>
                      <a:solidFill>
                        <a:schemeClr val="tx1"/>
                      </a:solidFill>
                    </p:spPr>
                  </p:pic>
                </p:oleObj>
              </mc:Fallback>
            </mc:AlternateContent>
          </a:graphicData>
        </a:graphic>
      </p:graphicFrame>
      <p:sp>
        <p:nvSpPr>
          <p:cNvPr id="5" name="Footer Placeholder 4">
            <a:extLst>
              <a:ext uri="{FF2B5EF4-FFF2-40B4-BE49-F238E27FC236}">
                <a16:creationId xmlns:a16="http://schemas.microsoft.com/office/drawing/2014/main" id="{A5EC243E-F031-4165-A4B4-E457AF88B606}"/>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9EDD7ADC-8E9E-4FB9-9DEC-1507501CED32}"/>
              </a:ext>
            </a:extLst>
          </p:cNvPr>
          <p:cNvSpPr>
            <a:spLocks noGrp="1"/>
          </p:cNvSpPr>
          <p:nvPr>
            <p:ph type="sldNum" sz="quarter" idx="12"/>
          </p:nvPr>
        </p:nvSpPr>
        <p:spPr/>
        <p:txBody>
          <a:bodyPr/>
          <a:lstStyle/>
          <a:p>
            <a:fld id="{BC9DDE9D-BC5B-40E7-AE81-9737E43F9F23}"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B81D-1CFD-4F8E-850B-1BF442DF8D26}"/>
              </a:ext>
            </a:extLst>
          </p:cNvPr>
          <p:cNvSpPr>
            <a:spLocks noGrp="1"/>
          </p:cNvSpPr>
          <p:nvPr>
            <p:ph type="title"/>
          </p:nvPr>
        </p:nvSpPr>
        <p:spPr/>
        <p:txBody>
          <a:bodyPr/>
          <a:lstStyle/>
          <a:p>
            <a:r>
              <a:rPr lang="en-US" dirty="0"/>
              <a:t>Validity and Reliability</a:t>
            </a:r>
          </a:p>
        </p:txBody>
      </p:sp>
      <p:sp>
        <p:nvSpPr>
          <p:cNvPr id="2055" name="Content Placeholder 2">
            <a:extLst>
              <a:ext uri="{FF2B5EF4-FFF2-40B4-BE49-F238E27FC236}">
                <a16:creationId xmlns:a16="http://schemas.microsoft.com/office/drawing/2014/main" id="{AA169318-0CC9-428F-9AFB-06E6C4BC15FD}"/>
              </a:ext>
            </a:extLst>
          </p:cNvPr>
          <p:cNvSpPr>
            <a:spLocks noGrp="1"/>
          </p:cNvSpPr>
          <p:nvPr>
            <p:ph idx="1"/>
          </p:nvPr>
        </p:nvSpPr>
        <p:spPr/>
        <p:txBody>
          <a:bodyPr>
            <a:normAutofit fontScale="92500" lnSpcReduction="10000"/>
          </a:bodyPr>
          <a:lstStyle/>
          <a:p>
            <a:r>
              <a:rPr lang="en-US" altLang="en-US" dirty="0"/>
              <a:t>Maximum Validity depends on Reliability</a:t>
            </a:r>
          </a:p>
          <a:p>
            <a:endParaRPr lang="en-US" altLang="en-US" dirty="0"/>
          </a:p>
          <a:p>
            <a:endParaRPr lang="en-US" altLang="en-US" dirty="0"/>
          </a:p>
          <a:p>
            <a:endParaRPr lang="en-US" altLang="en-US" dirty="0"/>
          </a:p>
          <a:p>
            <a:pPr lvl="1"/>
            <a:r>
              <a:rPr lang="en-US" altLang="en-US" dirty="0"/>
              <a:t>                is the maximum validity</a:t>
            </a:r>
          </a:p>
          <a:p>
            <a:pPr lvl="1"/>
            <a:r>
              <a:rPr lang="en-US" altLang="en-US" dirty="0"/>
              <a:t>       is the reliability of test 1       </a:t>
            </a:r>
          </a:p>
          <a:p>
            <a:pPr lvl="1"/>
            <a:r>
              <a:rPr lang="en-US" altLang="en-US" dirty="0"/>
              <a:t>       is the reliability of test 1  </a:t>
            </a:r>
          </a:p>
          <a:p>
            <a:endParaRPr lang="en-US" altLang="en-US" dirty="0"/>
          </a:p>
        </p:txBody>
      </p:sp>
      <p:graphicFrame>
        <p:nvGraphicFramePr>
          <p:cNvPr id="2050" name="Object 2">
            <a:extLst>
              <a:ext uri="{FF2B5EF4-FFF2-40B4-BE49-F238E27FC236}">
                <a16:creationId xmlns:a16="http://schemas.microsoft.com/office/drawing/2014/main" id="{DE573817-04D4-499A-8EF9-61251AEACD58}"/>
              </a:ext>
            </a:extLst>
          </p:cNvPr>
          <p:cNvGraphicFramePr>
            <a:graphicFrameLocks noChangeAspect="1"/>
          </p:cNvGraphicFramePr>
          <p:nvPr>
            <p:extLst>
              <p:ext uri="{D42A27DB-BD31-4B8C-83A1-F6EECF244321}">
                <p14:modId xmlns:p14="http://schemas.microsoft.com/office/powerpoint/2010/main" val="335912415"/>
              </p:ext>
            </p:extLst>
          </p:nvPr>
        </p:nvGraphicFramePr>
        <p:xfrm>
          <a:off x="7391400" y="2209800"/>
          <a:ext cx="4000500" cy="1333500"/>
        </p:xfrm>
        <a:graphic>
          <a:graphicData uri="http://schemas.openxmlformats.org/presentationml/2006/ole">
            <mc:AlternateContent xmlns:mc="http://schemas.openxmlformats.org/markup-compatibility/2006">
              <mc:Choice xmlns:v="urn:schemas-microsoft-com:vml" Requires="v">
                <p:oleObj spid="_x0000_s131082" name="Equation" r:id="rId3" imgW="799920" imgH="266400" progId="Equation.DSMT4">
                  <p:embed/>
                </p:oleObj>
              </mc:Choice>
              <mc:Fallback>
                <p:oleObj name="Equation" r:id="rId3" imgW="799920" imgH="266400" progId="Equation.DSMT4">
                  <p:embed/>
                  <p:pic>
                    <p:nvPicPr>
                      <p:cNvPr id="2050" name="Object 2">
                        <a:extLst>
                          <a:ext uri="{FF2B5EF4-FFF2-40B4-BE49-F238E27FC236}">
                            <a16:creationId xmlns:a16="http://schemas.microsoft.com/office/drawing/2014/main" id="{DE573817-04D4-499A-8EF9-61251AEAC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209800"/>
                        <a:ext cx="4000500" cy="1333500"/>
                      </a:xfrm>
                      <a:prstGeom prst="rect">
                        <a:avLst/>
                      </a:prstGeom>
                      <a:solidFill>
                        <a:schemeClr val="tx2"/>
                      </a:solidFill>
                    </p:spPr>
                  </p:pic>
                </p:oleObj>
              </mc:Fallback>
            </mc:AlternateContent>
          </a:graphicData>
        </a:graphic>
      </p:graphicFrame>
      <p:graphicFrame>
        <p:nvGraphicFramePr>
          <p:cNvPr id="2051" name="Object 3">
            <a:extLst>
              <a:ext uri="{FF2B5EF4-FFF2-40B4-BE49-F238E27FC236}">
                <a16:creationId xmlns:a16="http://schemas.microsoft.com/office/drawing/2014/main" id="{65EC4E97-2F8D-4BA9-A10E-29B58EBEFAAC}"/>
              </a:ext>
            </a:extLst>
          </p:cNvPr>
          <p:cNvGraphicFramePr>
            <a:graphicFrameLocks noChangeAspect="1"/>
          </p:cNvGraphicFramePr>
          <p:nvPr>
            <p:extLst>
              <p:ext uri="{D42A27DB-BD31-4B8C-83A1-F6EECF244321}">
                <p14:modId xmlns:p14="http://schemas.microsoft.com/office/powerpoint/2010/main" val="2060325817"/>
              </p:ext>
            </p:extLst>
          </p:nvPr>
        </p:nvGraphicFramePr>
        <p:xfrm>
          <a:off x="6019800" y="4114800"/>
          <a:ext cx="1131888" cy="784225"/>
        </p:xfrm>
        <a:graphic>
          <a:graphicData uri="http://schemas.openxmlformats.org/presentationml/2006/ole">
            <mc:AlternateContent xmlns:mc="http://schemas.openxmlformats.org/markup-compatibility/2006">
              <mc:Choice xmlns:v="urn:schemas-microsoft-com:vml" Requires="v">
                <p:oleObj spid="_x0000_s131083" name="Equation" r:id="rId5" imgW="330120" imgH="228600" progId="Equation.DSMT4">
                  <p:embed/>
                </p:oleObj>
              </mc:Choice>
              <mc:Fallback>
                <p:oleObj name="Equation" r:id="rId5" imgW="330120" imgH="228600" progId="Equation.DSMT4">
                  <p:embed/>
                  <p:pic>
                    <p:nvPicPr>
                      <p:cNvPr id="2051" name="Object 3">
                        <a:extLst>
                          <a:ext uri="{FF2B5EF4-FFF2-40B4-BE49-F238E27FC236}">
                            <a16:creationId xmlns:a16="http://schemas.microsoft.com/office/drawing/2014/main" id="{65EC4E97-2F8D-4BA9-A10E-29B58EBEFA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4114800"/>
                        <a:ext cx="1131888" cy="784225"/>
                      </a:xfrm>
                      <a:prstGeom prst="rect">
                        <a:avLst/>
                      </a:prstGeom>
                      <a:solidFill>
                        <a:schemeClr val="tx2"/>
                      </a:solidFill>
                    </p:spPr>
                  </p:pic>
                </p:oleObj>
              </mc:Fallback>
            </mc:AlternateContent>
          </a:graphicData>
        </a:graphic>
      </p:graphicFrame>
      <p:graphicFrame>
        <p:nvGraphicFramePr>
          <p:cNvPr id="2052" name="Object 4">
            <a:extLst>
              <a:ext uri="{FF2B5EF4-FFF2-40B4-BE49-F238E27FC236}">
                <a16:creationId xmlns:a16="http://schemas.microsoft.com/office/drawing/2014/main" id="{88086D92-8B56-4AC9-B255-429B16B4F288}"/>
              </a:ext>
            </a:extLst>
          </p:cNvPr>
          <p:cNvGraphicFramePr>
            <a:graphicFrameLocks noChangeAspect="1"/>
          </p:cNvGraphicFramePr>
          <p:nvPr>
            <p:extLst>
              <p:ext uri="{D42A27DB-BD31-4B8C-83A1-F6EECF244321}">
                <p14:modId xmlns:p14="http://schemas.microsoft.com/office/powerpoint/2010/main" val="1571997240"/>
              </p:ext>
            </p:extLst>
          </p:nvPr>
        </p:nvGraphicFramePr>
        <p:xfrm>
          <a:off x="5334000" y="4723288"/>
          <a:ext cx="381000" cy="686912"/>
        </p:xfrm>
        <a:graphic>
          <a:graphicData uri="http://schemas.openxmlformats.org/presentationml/2006/ole">
            <mc:AlternateContent xmlns:mc="http://schemas.openxmlformats.org/markup-compatibility/2006">
              <mc:Choice xmlns:v="urn:schemas-microsoft-com:vml" Requires="v">
                <p:oleObj spid="_x0000_s131084" name="Equation" r:id="rId7" imgW="126720" imgH="228600" progId="Equation.DSMT4">
                  <p:embed/>
                </p:oleObj>
              </mc:Choice>
              <mc:Fallback>
                <p:oleObj name="Equation" r:id="rId7" imgW="126720" imgH="228600" progId="Equation.DSMT4">
                  <p:embed/>
                  <p:pic>
                    <p:nvPicPr>
                      <p:cNvPr id="2052" name="Object 4">
                        <a:extLst>
                          <a:ext uri="{FF2B5EF4-FFF2-40B4-BE49-F238E27FC236}">
                            <a16:creationId xmlns:a16="http://schemas.microsoft.com/office/drawing/2014/main" id="{88086D92-8B56-4AC9-B255-429B16B4F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723288"/>
                        <a:ext cx="381000" cy="686912"/>
                      </a:xfrm>
                      <a:prstGeom prst="rect">
                        <a:avLst/>
                      </a:prstGeom>
                      <a:solidFill>
                        <a:schemeClr val="tx1"/>
                      </a:solidFill>
                    </p:spPr>
                  </p:pic>
                </p:oleObj>
              </mc:Fallback>
            </mc:AlternateContent>
          </a:graphicData>
        </a:graphic>
      </p:graphicFrame>
      <p:graphicFrame>
        <p:nvGraphicFramePr>
          <p:cNvPr id="2053" name="Object 5">
            <a:extLst>
              <a:ext uri="{FF2B5EF4-FFF2-40B4-BE49-F238E27FC236}">
                <a16:creationId xmlns:a16="http://schemas.microsoft.com/office/drawing/2014/main" id="{1E2396D8-371A-477A-A193-1A6BB0EC67C4}"/>
              </a:ext>
            </a:extLst>
          </p:cNvPr>
          <p:cNvGraphicFramePr>
            <a:graphicFrameLocks noChangeAspect="1"/>
          </p:cNvGraphicFramePr>
          <p:nvPr>
            <p:extLst>
              <p:ext uri="{D42A27DB-BD31-4B8C-83A1-F6EECF244321}">
                <p14:modId xmlns:p14="http://schemas.microsoft.com/office/powerpoint/2010/main" val="2700976642"/>
              </p:ext>
            </p:extLst>
          </p:nvPr>
        </p:nvGraphicFramePr>
        <p:xfrm>
          <a:off x="5334000" y="5410200"/>
          <a:ext cx="386257" cy="631825"/>
        </p:xfrm>
        <a:graphic>
          <a:graphicData uri="http://schemas.openxmlformats.org/presentationml/2006/ole">
            <mc:AlternateContent xmlns:mc="http://schemas.openxmlformats.org/markup-compatibility/2006">
              <mc:Choice xmlns:v="urn:schemas-microsoft-com:vml" Requires="v">
                <p:oleObj spid="_x0000_s131085" name="Equation" r:id="rId9" imgW="139680" imgH="228600" progId="Equation.DSMT4">
                  <p:embed/>
                </p:oleObj>
              </mc:Choice>
              <mc:Fallback>
                <p:oleObj name="Equation" r:id="rId9" imgW="139680" imgH="228600" progId="Equation.DSMT4">
                  <p:embed/>
                  <p:pic>
                    <p:nvPicPr>
                      <p:cNvPr id="2053" name="Object 5">
                        <a:extLst>
                          <a:ext uri="{FF2B5EF4-FFF2-40B4-BE49-F238E27FC236}">
                            <a16:creationId xmlns:a16="http://schemas.microsoft.com/office/drawing/2014/main" id="{1E2396D8-371A-477A-A193-1A6BB0EC67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5410200"/>
                        <a:ext cx="386257" cy="631825"/>
                      </a:xfrm>
                      <a:prstGeom prst="rect">
                        <a:avLst/>
                      </a:prstGeom>
                      <a:solidFill>
                        <a:schemeClr val="tx1"/>
                      </a:solidFill>
                    </p:spPr>
                  </p:pic>
                </p:oleObj>
              </mc:Fallback>
            </mc:AlternateContent>
          </a:graphicData>
        </a:graphic>
      </p:graphicFrame>
      <p:sp>
        <p:nvSpPr>
          <p:cNvPr id="5" name="Footer Placeholder 4">
            <a:extLst>
              <a:ext uri="{FF2B5EF4-FFF2-40B4-BE49-F238E27FC236}">
                <a16:creationId xmlns:a16="http://schemas.microsoft.com/office/drawing/2014/main" id="{9910F992-80CF-47D0-8FB8-5EAFC36CE8E7}"/>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D540D6D3-3860-4379-860F-F56A36F4C013}"/>
              </a:ext>
            </a:extLst>
          </p:cNvPr>
          <p:cNvSpPr>
            <a:spLocks noGrp="1"/>
          </p:cNvSpPr>
          <p:nvPr>
            <p:ph type="sldNum" sz="quarter" idx="12"/>
          </p:nvPr>
        </p:nvSpPr>
        <p:spPr/>
        <p:txBody>
          <a:bodyPr/>
          <a:lstStyle/>
          <a:p>
            <a:fld id="{BC9DDE9D-BC5B-40E7-AE81-9737E43F9F23}" type="slidenum">
              <a:rPr lang="en-US" altLang="en-US" smtClean="0"/>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7D8B-CCBF-43C1-ABE9-8A3359E4598A}"/>
              </a:ext>
            </a:extLst>
          </p:cNvPr>
          <p:cNvSpPr>
            <a:spLocks noGrp="1"/>
          </p:cNvSpPr>
          <p:nvPr>
            <p:ph type="title"/>
          </p:nvPr>
        </p:nvSpPr>
        <p:spPr/>
        <p:txBody>
          <a:bodyPr/>
          <a:lstStyle/>
          <a:p>
            <a:r>
              <a:rPr lang="en-US" dirty="0"/>
              <a:t>Validity and Reliability</a:t>
            </a:r>
          </a:p>
        </p:txBody>
      </p:sp>
      <p:graphicFrame>
        <p:nvGraphicFramePr>
          <p:cNvPr id="3074" name="Object 6">
            <a:extLst>
              <a:ext uri="{FF2B5EF4-FFF2-40B4-BE49-F238E27FC236}">
                <a16:creationId xmlns:a16="http://schemas.microsoft.com/office/drawing/2014/main" id="{7B4EBBE5-F358-421F-8466-180743E6E861}"/>
              </a:ext>
            </a:extLst>
          </p:cNvPr>
          <p:cNvGraphicFramePr>
            <a:graphicFrameLocks noChangeAspect="1"/>
          </p:cNvGraphicFramePr>
          <p:nvPr>
            <p:extLst>
              <p:ext uri="{D42A27DB-BD31-4B8C-83A1-F6EECF244321}">
                <p14:modId xmlns:p14="http://schemas.microsoft.com/office/powerpoint/2010/main" val="3841587455"/>
              </p:ext>
            </p:extLst>
          </p:nvPr>
        </p:nvGraphicFramePr>
        <p:xfrm>
          <a:off x="6435834" y="1219200"/>
          <a:ext cx="5519093" cy="5151438"/>
        </p:xfrm>
        <a:graphic>
          <a:graphicData uri="http://schemas.openxmlformats.org/presentationml/2006/ole">
            <mc:AlternateContent xmlns:mc="http://schemas.openxmlformats.org/markup-compatibility/2006">
              <mc:Choice xmlns:v="urn:schemas-microsoft-com:vml" Requires="v">
                <p:oleObj spid="_x0000_s132100" name="Worksheet" r:id="rId3" imgW="5189179" imgH="4843236" progId="Excel.Sheet.12">
                  <p:embed/>
                </p:oleObj>
              </mc:Choice>
              <mc:Fallback>
                <p:oleObj name="Worksheet" r:id="rId3" imgW="5189179" imgH="4843236" progId="Excel.Sheet.12">
                  <p:embed/>
                  <p:pic>
                    <p:nvPicPr>
                      <p:cNvPr id="3074" name="Object 6">
                        <a:extLst>
                          <a:ext uri="{FF2B5EF4-FFF2-40B4-BE49-F238E27FC236}">
                            <a16:creationId xmlns:a16="http://schemas.microsoft.com/office/drawing/2014/main" id="{7B4EBBE5-F358-421F-8466-180743E6E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834" y="1219200"/>
                        <a:ext cx="5519093" cy="5151438"/>
                      </a:xfrm>
                      <a:prstGeom prst="rect">
                        <a:avLst/>
                      </a:prstGeom>
                      <a:solidFill>
                        <a:schemeClr val="tx2"/>
                      </a:solid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1B3467F0-D824-4B0C-86BC-77942AE5A31A}"/>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5DB1AE0D-0943-4957-A9EB-A47FFC5AF194}"/>
              </a:ext>
            </a:extLst>
          </p:cNvPr>
          <p:cNvSpPr>
            <a:spLocks noGrp="1"/>
          </p:cNvSpPr>
          <p:nvPr>
            <p:ph type="sldNum" sz="quarter" idx="12"/>
          </p:nvPr>
        </p:nvSpPr>
        <p:spPr/>
        <p:txBody>
          <a:bodyPr/>
          <a:lstStyle/>
          <a:p>
            <a:fld id="{BC9DDE9D-BC5B-40E7-AE81-9737E43F9F23}" type="slidenum">
              <a:rPr lang="en-US" altLang="en-US" smtClean="0"/>
              <a:pPr/>
              <a:t>26</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E5C7-7BA7-4355-81E3-3960E9D352A5}"/>
              </a:ext>
            </a:extLst>
          </p:cNvPr>
          <p:cNvSpPr>
            <a:spLocks noGrp="1"/>
          </p:cNvSpPr>
          <p:nvPr>
            <p:ph type="title"/>
          </p:nvPr>
        </p:nvSpPr>
        <p:spPr/>
        <p:txBody>
          <a:bodyPr/>
          <a:lstStyle/>
          <a:p>
            <a:r>
              <a:rPr lang="en-US" dirty="0"/>
              <a:t>Validity - Definitions</a:t>
            </a:r>
          </a:p>
        </p:txBody>
      </p:sp>
      <p:sp>
        <p:nvSpPr>
          <p:cNvPr id="3" name="Content Placeholder 2">
            <a:extLst>
              <a:ext uri="{FF2B5EF4-FFF2-40B4-BE49-F238E27FC236}">
                <a16:creationId xmlns:a16="http://schemas.microsoft.com/office/drawing/2014/main" id="{BEEB4998-CB88-4A22-BDA5-1BDC749BD05B}"/>
              </a:ext>
            </a:extLst>
          </p:cNvPr>
          <p:cNvSpPr>
            <a:spLocks noGrp="1"/>
          </p:cNvSpPr>
          <p:nvPr>
            <p:ph idx="1"/>
          </p:nvPr>
        </p:nvSpPr>
        <p:spPr>
          <a:xfrm>
            <a:off x="1031215" y="1219200"/>
            <a:ext cx="7315194" cy="5410200"/>
          </a:xfrm>
        </p:spPr>
        <p:txBody>
          <a:bodyPr>
            <a:normAutofit fontScale="70000" lnSpcReduction="20000"/>
          </a:bodyPr>
          <a:lstStyle/>
          <a:p>
            <a:r>
              <a:rPr lang="en-US" dirty="0"/>
              <a:t>Internal validity – Cause and effect in experimentation; high levels of control; elimination of confounding variables</a:t>
            </a:r>
          </a:p>
          <a:p>
            <a:r>
              <a:rPr lang="en-US" dirty="0"/>
              <a:t>External validity - to what extent one may safely generalize the (internally valid) causal inference (a) from the sample studied to the defined target population and (b) to other populations (i.e. across time and space). Generalize to other people</a:t>
            </a:r>
          </a:p>
          <a:p>
            <a:pPr lvl="1"/>
            <a:r>
              <a:rPr lang="en-US" dirty="0"/>
              <a:t>Population validity – can the sample results be generalized to the target population</a:t>
            </a:r>
          </a:p>
          <a:p>
            <a:pPr lvl="1"/>
            <a:r>
              <a:rPr lang="en-US" dirty="0"/>
              <a:t>Ecological validity - whether the results can be applied to real life situations. Generalize to other (real) situations</a:t>
            </a:r>
          </a:p>
        </p:txBody>
      </p:sp>
      <p:sp>
        <p:nvSpPr>
          <p:cNvPr id="6" name="Footer Placeholder 5">
            <a:extLst>
              <a:ext uri="{FF2B5EF4-FFF2-40B4-BE49-F238E27FC236}">
                <a16:creationId xmlns:a16="http://schemas.microsoft.com/office/drawing/2014/main" id="{A4156925-2BE5-4665-A403-2906F7FFD721}"/>
              </a:ext>
            </a:extLst>
          </p:cNvPr>
          <p:cNvSpPr>
            <a:spLocks noGrp="1"/>
          </p:cNvSpPr>
          <p:nvPr>
            <p:ph type="ftr" sz="quarter" idx="11"/>
          </p:nvPr>
        </p:nvSpPr>
        <p:spPr/>
        <p:txBody>
          <a:bodyPr/>
          <a:lstStyle/>
          <a:p>
            <a:r>
              <a:rPr lang="en-US" altLang="en-US"/>
              <a:t>PsychTesting</a:t>
            </a:r>
            <a:endParaRPr lang="en-US" altLang="en-US" dirty="0"/>
          </a:p>
        </p:txBody>
      </p:sp>
      <p:sp>
        <p:nvSpPr>
          <p:cNvPr id="7" name="Slide Number Placeholder 6">
            <a:extLst>
              <a:ext uri="{FF2B5EF4-FFF2-40B4-BE49-F238E27FC236}">
                <a16:creationId xmlns:a16="http://schemas.microsoft.com/office/drawing/2014/main" id="{A33BE9AF-EDE5-441D-90D3-0D126E6FD2D7}"/>
              </a:ext>
            </a:extLst>
          </p:cNvPr>
          <p:cNvSpPr>
            <a:spLocks noGrp="1"/>
          </p:cNvSpPr>
          <p:nvPr>
            <p:ph type="sldNum" sz="quarter" idx="12"/>
          </p:nvPr>
        </p:nvSpPr>
        <p:spPr/>
        <p:txBody>
          <a:bodyPr/>
          <a:lstStyle/>
          <a:p>
            <a:fld id="{BC9DDE9D-BC5B-40E7-AE81-9737E43F9F23}"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C2D6-8AC6-4815-A345-02677F9285DE}"/>
              </a:ext>
            </a:extLst>
          </p:cNvPr>
          <p:cNvSpPr>
            <a:spLocks noGrp="1"/>
          </p:cNvSpPr>
          <p:nvPr>
            <p:ph type="title"/>
          </p:nvPr>
        </p:nvSpPr>
        <p:spPr/>
        <p:txBody>
          <a:bodyPr/>
          <a:lstStyle/>
          <a:p>
            <a:r>
              <a:rPr lang="en-US" dirty="0"/>
              <a:t>Validity - Definitions</a:t>
            </a:r>
          </a:p>
        </p:txBody>
      </p:sp>
      <p:sp>
        <p:nvSpPr>
          <p:cNvPr id="12291" name="Content Placeholder 2">
            <a:extLst>
              <a:ext uri="{FF2B5EF4-FFF2-40B4-BE49-F238E27FC236}">
                <a16:creationId xmlns:a16="http://schemas.microsoft.com/office/drawing/2014/main" id="{60847A43-5374-435B-8A78-1B7479D47E05}"/>
              </a:ext>
            </a:extLst>
          </p:cNvPr>
          <p:cNvSpPr>
            <a:spLocks noGrp="1"/>
          </p:cNvSpPr>
          <p:nvPr>
            <p:ph idx="1"/>
          </p:nvPr>
        </p:nvSpPr>
        <p:spPr/>
        <p:txBody>
          <a:bodyPr>
            <a:normAutofit fontScale="92500" lnSpcReduction="20000"/>
          </a:bodyPr>
          <a:lstStyle/>
          <a:p>
            <a:r>
              <a:rPr lang="en-US" altLang="en-US"/>
              <a:t>Content validity – when trying to measure a domain are all sub-domains represented</a:t>
            </a:r>
          </a:p>
          <a:p>
            <a:pPr lvl="1"/>
            <a:r>
              <a:rPr lang="en-US" altLang="en-US"/>
              <a:t>When measuring depression are all 16 clinical criteria represented in the items</a:t>
            </a:r>
          </a:p>
          <a:p>
            <a:pPr lvl="1"/>
            <a:r>
              <a:rPr lang="en-US" altLang="en-US"/>
              <a:t>Very complimentary to domain sampling theory and reliability</a:t>
            </a:r>
          </a:p>
          <a:p>
            <a:pPr lvl="1"/>
            <a:r>
              <a:rPr lang="en-US" altLang="en-US"/>
              <a:t>However, often high levels of content validity will lead to lower internal consistency reliability</a:t>
            </a:r>
          </a:p>
          <a:p>
            <a:endParaRPr lang="en-US" altLang="en-US"/>
          </a:p>
        </p:txBody>
      </p:sp>
      <p:sp>
        <p:nvSpPr>
          <p:cNvPr id="5" name="Footer Placeholder 4">
            <a:extLst>
              <a:ext uri="{FF2B5EF4-FFF2-40B4-BE49-F238E27FC236}">
                <a16:creationId xmlns:a16="http://schemas.microsoft.com/office/drawing/2014/main" id="{69B856FB-0C61-43E9-9F0A-D54B0D3D2B55}"/>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23FD72CB-1407-4B14-B8BE-31C84CD39720}"/>
              </a:ext>
            </a:extLst>
          </p:cNvPr>
          <p:cNvSpPr>
            <a:spLocks noGrp="1"/>
          </p:cNvSpPr>
          <p:nvPr>
            <p:ph type="sldNum" sz="quarter" idx="12"/>
          </p:nvPr>
        </p:nvSpPr>
        <p:spPr/>
        <p:txBody>
          <a:bodyPr/>
          <a:lstStyle/>
          <a:p>
            <a:fld id="{BC9DDE9D-BC5B-40E7-AE81-9737E43F9F23}"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D9A5-C6F1-4596-8742-B891C83AEC0C}"/>
              </a:ext>
            </a:extLst>
          </p:cNvPr>
          <p:cNvSpPr>
            <a:spLocks noGrp="1"/>
          </p:cNvSpPr>
          <p:nvPr>
            <p:ph type="title"/>
          </p:nvPr>
        </p:nvSpPr>
        <p:spPr/>
        <p:txBody>
          <a:bodyPr/>
          <a:lstStyle/>
          <a:p>
            <a:r>
              <a:rPr lang="en-US" dirty="0"/>
              <a:t>Validity - Definitions</a:t>
            </a:r>
          </a:p>
        </p:txBody>
      </p:sp>
      <p:sp>
        <p:nvSpPr>
          <p:cNvPr id="3" name="Content Placeholder 2">
            <a:extLst>
              <a:ext uri="{FF2B5EF4-FFF2-40B4-BE49-F238E27FC236}">
                <a16:creationId xmlns:a16="http://schemas.microsoft.com/office/drawing/2014/main" id="{87E7D9D1-BB7A-4206-9ECE-163F3E5AB9F8}"/>
              </a:ext>
            </a:extLst>
          </p:cNvPr>
          <p:cNvSpPr>
            <a:spLocks noGrp="1"/>
          </p:cNvSpPr>
          <p:nvPr>
            <p:ph idx="1"/>
          </p:nvPr>
        </p:nvSpPr>
        <p:spPr>
          <a:xfrm>
            <a:off x="1020583" y="1143000"/>
            <a:ext cx="7315194" cy="5029200"/>
          </a:xfrm>
        </p:spPr>
        <p:txBody>
          <a:bodyPr>
            <a:normAutofit fontScale="70000" lnSpcReduction="20000"/>
          </a:bodyPr>
          <a:lstStyle/>
          <a:p>
            <a:r>
              <a:rPr lang="en-US" dirty="0"/>
              <a:t>Construct validity – overall are you measuring what you are intending to measure</a:t>
            </a:r>
          </a:p>
          <a:p>
            <a:pPr lvl="1"/>
            <a:r>
              <a:rPr lang="en-US" dirty="0"/>
              <a:t>Intentional validity – are you measuring what you are intending and not something else.  Requires that constructs be specific enough to differentiate</a:t>
            </a:r>
          </a:p>
          <a:p>
            <a:pPr lvl="1"/>
            <a:r>
              <a:rPr lang="en-US" dirty="0"/>
              <a:t>Representation validity or translation validity – how well have the constructs been translated into measureable outcomes.  Validity of the operational definitions</a:t>
            </a:r>
          </a:p>
          <a:p>
            <a:pPr lvl="1"/>
            <a:r>
              <a:rPr lang="en-US" dirty="0"/>
              <a:t>Face validity – Does a test “appear” to be measuring the content of interest.  Do questions about depression have the words “sad” or “depressed” in them</a:t>
            </a:r>
          </a:p>
        </p:txBody>
      </p:sp>
      <p:sp>
        <p:nvSpPr>
          <p:cNvPr id="6" name="Footer Placeholder 5">
            <a:extLst>
              <a:ext uri="{FF2B5EF4-FFF2-40B4-BE49-F238E27FC236}">
                <a16:creationId xmlns:a16="http://schemas.microsoft.com/office/drawing/2014/main" id="{7AFE6184-3685-4F96-AB9D-C02560114A24}"/>
              </a:ext>
            </a:extLst>
          </p:cNvPr>
          <p:cNvSpPr>
            <a:spLocks noGrp="1"/>
          </p:cNvSpPr>
          <p:nvPr>
            <p:ph type="ftr" sz="quarter" idx="11"/>
          </p:nvPr>
        </p:nvSpPr>
        <p:spPr/>
        <p:txBody>
          <a:bodyPr/>
          <a:lstStyle/>
          <a:p>
            <a:r>
              <a:rPr lang="en-US" altLang="en-US"/>
              <a:t>PsychTesting</a:t>
            </a:r>
            <a:endParaRPr lang="en-US" altLang="en-US" dirty="0"/>
          </a:p>
        </p:txBody>
      </p:sp>
      <p:sp>
        <p:nvSpPr>
          <p:cNvPr id="7" name="Slide Number Placeholder 6">
            <a:extLst>
              <a:ext uri="{FF2B5EF4-FFF2-40B4-BE49-F238E27FC236}">
                <a16:creationId xmlns:a16="http://schemas.microsoft.com/office/drawing/2014/main" id="{61232984-2281-44CC-B1B0-E8EDE58A9DA1}"/>
              </a:ext>
            </a:extLst>
          </p:cNvPr>
          <p:cNvSpPr>
            <a:spLocks noGrp="1"/>
          </p:cNvSpPr>
          <p:nvPr>
            <p:ph type="sldNum" sz="quarter" idx="12"/>
          </p:nvPr>
        </p:nvSpPr>
        <p:spPr/>
        <p:txBody>
          <a:bodyPr/>
          <a:lstStyle/>
          <a:p>
            <a:fld id="{BC9DDE9D-BC5B-40E7-AE81-9737E43F9F23}"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A636-1187-4FA3-A2A8-2A5A32955D76}"/>
              </a:ext>
            </a:extLst>
          </p:cNvPr>
          <p:cNvSpPr>
            <a:spLocks noGrp="1"/>
          </p:cNvSpPr>
          <p:nvPr>
            <p:ph type="title"/>
          </p:nvPr>
        </p:nvSpPr>
        <p:spPr/>
        <p:txBody>
          <a:bodyPr/>
          <a:lstStyle/>
          <a:p>
            <a:r>
              <a:rPr lang="en-US" dirty="0"/>
              <a:t>Validity - Definitions</a:t>
            </a:r>
          </a:p>
        </p:txBody>
      </p:sp>
      <p:sp>
        <p:nvSpPr>
          <p:cNvPr id="14339" name="Content Placeholder 2">
            <a:extLst>
              <a:ext uri="{FF2B5EF4-FFF2-40B4-BE49-F238E27FC236}">
                <a16:creationId xmlns:a16="http://schemas.microsoft.com/office/drawing/2014/main" id="{DA3A986E-100C-49B1-9541-9DD5B0B1AFC9}"/>
              </a:ext>
            </a:extLst>
          </p:cNvPr>
          <p:cNvSpPr>
            <a:spLocks noGrp="1"/>
          </p:cNvSpPr>
          <p:nvPr>
            <p:ph idx="1"/>
          </p:nvPr>
        </p:nvSpPr>
        <p:spPr/>
        <p:txBody>
          <a:bodyPr>
            <a:normAutofit fontScale="77500" lnSpcReduction="20000"/>
          </a:bodyPr>
          <a:lstStyle/>
          <a:p>
            <a:r>
              <a:rPr lang="en-US" altLang="en-US"/>
              <a:t>Construct Validity</a:t>
            </a:r>
          </a:p>
          <a:p>
            <a:pPr lvl="1"/>
            <a:r>
              <a:rPr lang="en-US" altLang="en-US"/>
              <a:t>Observation validity – how good are the measures themselves. Akin to reliability</a:t>
            </a:r>
          </a:p>
          <a:p>
            <a:pPr lvl="1"/>
            <a:r>
              <a:rPr lang="en-US" altLang="en-US"/>
              <a:t>Convergent validity - Convergent validity refers to the degree to which a measure is correlated with other measures that it is theoretically predicted to correlate with.</a:t>
            </a:r>
          </a:p>
          <a:p>
            <a:pPr lvl="1"/>
            <a:r>
              <a:rPr lang="en-US" altLang="en-US"/>
              <a:t>Discriminant validity - Discriminant validity describes the degree to which the operationalization does not correlate with other operationalizations that it theoretically should not correlated with.</a:t>
            </a:r>
          </a:p>
        </p:txBody>
      </p:sp>
      <p:sp>
        <p:nvSpPr>
          <p:cNvPr id="5" name="Footer Placeholder 4">
            <a:extLst>
              <a:ext uri="{FF2B5EF4-FFF2-40B4-BE49-F238E27FC236}">
                <a16:creationId xmlns:a16="http://schemas.microsoft.com/office/drawing/2014/main" id="{E9E93BFA-8AEB-4E9F-AC8B-AE0365922907}"/>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943537E1-EFE4-4083-917B-845F76AB2D76}"/>
              </a:ext>
            </a:extLst>
          </p:cNvPr>
          <p:cNvSpPr>
            <a:spLocks noGrp="1"/>
          </p:cNvSpPr>
          <p:nvPr>
            <p:ph type="sldNum" sz="quarter" idx="12"/>
          </p:nvPr>
        </p:nvSpPr>
        <p:spPr/>
        <p:txBody>
          <a:bodyPr/>
          <a:lstStyle/>
          <a:p>
            <a:fld id="{BC9DDE9D-BC5B-40E7-AE81-9737E43F9F23}"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0E95-69AC-4C84-B477-BBB2E96F342C}"/>
              </a:ext>
            </a:extLst>
          </p:cNvPr>
          <p:cNvSpPr>
            <a:spLocks noGrp="1"/>
          </p:cNvSpPr>
          <p:nvPr>
            <p:ph type="title"/>
          </p:nvPr>
        </p:nvSpPr>
        <p:spPr/>
        <p:txBody>
          <a:bodyPr/>
          <a:lstStyle/>
          <a:p>
            <a:r>
              <a:rPr lang="en-US" dirty="0"/>
              <a:t>Validity - Definitions</a:t>
            </a:r>
          </a:p>
        </p:txBody>
      </p:sp>
      <p:sp>
        <p:nvSpPr>
          <p:cNvPr id="3" name="Content Placeholder 2">
            <a:extLst>
              <a:ext uri="{FF2B5EF4-FFF2-40B4-BE49-F238E27FC236}">
                <a16:creationId xmlns:a16="http://schemas.microsoft.com/office/drawing/2014/main" id="{E14286E6-5C16-47AD-BEB7-2D4ACD30BB9F}"/>
              </a:ext>
            </a:extLst>
          </p:cNvPr>
          <p:cNvSpPr>
            <a:spLocks noGrp="1"/>
          </p:cNvSpPr>
          <p:nvPr>
            <p:ph idx="1"/>
          </p:nvPr>
        </p:nvSpPr>
        <p:spPr>
          <a:xfrm>
            <a:off x="1024127" y="1143000"/>
            <a:ext cx="7315194" cy="5410200"/>
          </a:xfrm>
        </p:spPr>
        <p:txBody>
          <a:bodyPr>
            <a:normAutofit fontScale="70000" lnSpcReduction="20000"/>
          </a:bodyPr>
          <a:lstStyle/>
          <a:p>
            <a:r>
              <a:rPr lang="en-US" dirty="0"/>
              <a:t>Criterion-Related Validity - the success of measures used for prediction or estimation. There are two types:</a:t>
            </a:r>
          </a:p>
          <a:p>
            <a:pPr lvl="1"/>
            <a:r>
              <a:rPr lang="en-US" dirty="0"/>
              <a:t>Concurrent validity - the degree to which a test correlates with an external criteria that is measured at the same time (e.g. does a depression inventory correlated with clinical diagnoses)</a:t>
            </a:r>
          </a:p>
          <a:p>
            <a:pPr lvl="1"/>
            <a:r>
              <a:rPr lang="en-US" dirty="0"/>
              <a:t>Predictive validity - the degree to which a test predicts (correlates) with an external criteria that is measured some time in the future (e.g. does a depression inventory score predict later clinical diagnosis)</a:t>
            </a:r>
          </a:p>
          <a:p>
            <a:r>
              <a:rPr lang="en-US" dirty="0"/>
              <a:t>Social validity – refers to the social importance and acceptability of a measure</a:t>
            </a:r>
          </a:p>
        </p:txBody>
      </p:sp>
      <p:sp>
        <p:nvSpPr>
          <p:cNvPr id="6" name="Footer Placeholder 5">
            <a:extLst>
              <a:ext uri="{FF2B5EF4-FFF2-40B4-BE49-F238E27FC236}">
                <a16:creationId xmlns:a16="http://schemas.microsoft.com/office/drawing/2014/main" id="{E8C98936-BB3B-4C0D-B20A-9AE366EB5C82}"/>
              </a:ext>
            </a:extLst>
          </p:cNvPr>
          <p:cNvSpPr>
            <a:spLocks noGrp="1"/>
          </p:cNvSpPr>
          <p:nvPr>
            <p:ph type="ftr" sz="quarter" idx="11"/>
          </p:nvPr>
        </p:nvSpPr>
        <p:spPr/>
        <p:txBody>
          <a:bodyPr/>
          <a:lstStyle/>
          <a:p>
            <a:r>
              <a:rPr lang="en-US" altLang="en-US"/>
              <a:t>PsychTesting</a:t>
            </a:r>
            <a:endParaRPr lang="en-US" altLang="en-US" dirty="0"/>
          </a:p>
        </p:txBody>
      </p:sp>
      <p:sp>
        <p:nvSpPr>
          <p:cNvPr id="7" name="Slide Number Placeholder 6">
            <a:extLst>
              <a:ext uri="{FF2B5EF4-FFF2-40B4-BE49-F238E27FC236}">
                <a16:creationId xmlns:a16="http://schemas.microsoft.com/office/drawing/2014/main" id="{11486201-C31A-4126-ACEC-B385FED0D99D}"/>
              </a:ext>
            </a:extLst>
          </p:cNvPr>
          <p:cNvSpPr>
            <a:spLocks noGrp="1"/>
          </p:cNvSpPr>
          <p:nvPr>
            <p:ph type="sldNum" sz="quarter" idx="12"/>
          </p:nvPr>
        </p:nvSpPr>
        <p:spPr/>
        <p:txBody>
          <a:bodyPr/>
          <a:lstStyle/>
          <a:p>
            <a:fld id="{BC9DDE9D-BC5B-40E7-AE81-9737E43F9F23}"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C438-C5F6-4C13-AA97-3ED8F138E312}"/>
              </a:ext>
            </a:extLst>
          </p:cNvPr>
          <p:cNvSpPr>
            <a:spLocks noGrp="1"/>
          </p:cNvSpPr>
          <p:nvPr>
            <p:ph type="title"/>
          </p:nvPr>
        </p:nvSpPr>
        <p:spPr/>
        <p:txBody>
          <a:bodyPr/>
          <a:lstStyle/>
          <a:p>
            <a:r>
              <a:rPr lang="en-US" dirty="0"/>
              <a:t>Validity - Definitions</a:t>
            </a:r>
          </a:p>
        </p:txBody>
      </p:sp>
      <p:sp>
        <p:nvSpPr>
          <p:cNvPr id="16387" name="Content Placeholder 2">
            <a:extLst>
              <a:ext uri="{FF2B5EF4-FFF2-40B4-BE49-F238E27FC236}">
                <a16:creationId xmlns:a16="http://schemas.microsoft.com/office/drawing/2014/main" id="{72CFFC5C-CBC7-461E-9F45-37C6FDBE3022}"/>
              </a:ext>
            </a:extLst>
          </p:cNvPr>
          <p:cNvSpPr>
            <a:spLocks noGrp="1"/>
          </p:cNvSpPr>
          <p:nvPr>
            <p:ph idx="1"/>
          </p:nvPr>
        </p:nvSpPr>
        <p:spPr/>
        <p:txBody>
          <a:bodyPr>
            <a:normAutofit fontScale="77500" lnSpcReduction="20000"/>
          </a:bodyPr>
          <a:lstStyle/>
          <a:p>
            <a:r>
              <a:rPr lang="en-US" altLang="en-US"/>
              <a:t>There is a total mess of “validities” and their definitions, what to do?</a:t>
            </a:r>
          </a:p>
          <a:p>
            <a:r>
              <a:rPr lang="en-US" altLang="en-US"/>
              <a:t>1985 - Joint Committee of</a:t>
            </a:r>
          </a:p>
          <a:p>
            <a:pPr lvl="1"/>
            <a:r>
              <a:rPr lang="en-US" altLang="en-US"/>
              <a:t>AERA: American Education Research Association</a:t>
            </a:r>
          </a:p>
          <a:p>
            <a:pPr lvl="1"/>
            <a:r>
              <a:rPr lang="en-US" altLang="en-US"/>
              <a:t>APA: American Psychological Association</a:t>
            </a:r>
          </a:p>
          <a:p>
            <a:pPr lvl="1"/>
            <a:r>
              <a:rPr lang="en-US" altLang="en-US"/>
              <a:t>NCME: National Council on Measurement in Education </a:t>
            </a:r>
          </a:p>
          <a:p>
            <a:r>
              <a:rPr lang="en-US" altLang="en-US"/>
              <a:t>developed Standards for Educational and Psychological Testing (revised in 1999).</a:t>
            </a:r>
          </a:p>
        </p:txBody>
      </p:sp>
      <p:sp>
        <p:nvSpPr>
          <p:cNvPr id="5" name="Footer Placeholder 4">
            <a:extLst>
              <a:ext uri="{FF2B5EF4-FFF2-40B4-BE49-F238E27FC236}">
                <a16:creationId xmlns:a16="http://schemas.microsoft.com/office/drawing/2014/main" id="{7F37558D-EC3D-4448-9DCB-3722B7F012BC}"/>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53A6876F-463E-421A-BDA3-D6C8B329E79E}"/>
              </a:ext>
            </a:extLst>
          </p:cNvPr>
          <p:cNvSpPr>
            <a:spLocks noGrp="1"/>
          </p:cNvSpPr>
          <p:nvPr>
            <p:ph type="sldNum" sz="quarter" idx="12"/>
          </p:nvPr>
        </p:nvSpPr>
        <p:spPr/>
        <p:txBody>
          <a:bodyPr/>
          <a:lstStyle/>
          <a:p>
            <a:fld id="{BC9DDE9D-BC5B-40E7-AE81-9737E43F9F23}"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30A5-2F72-4285-835C-509F09215A2E}"/>
              </a:ext>
            </a:extLst>
          </p:cNvPr>
          <p:cNvSpPr>
            <a:spLocks noGrp="1"/>
          </p:cNvSpPr>
          <p:nvPr>
            <p:ph type="title"/>
          </p:nvPr>
        </p:nvSpPr>
        <p:spPr/>
        <p:txBody>
          <a:bodyPr/>
          <a:lstStyle/>
          <a:p>
            <a:r>
              <a:rPr lang="en-US" dirty="0"/>
              <a:t>Validity - Definitions</a:t>
            </a:r>
          </a:p>
        </p:txBody>
      </p:sp>
      <p:sp>
        <p:nvSpPr>
          <p:cNvPr id="17411" name="Content Placeholder 2">
            <a:extLst>
              <a:ext uri="{FF2B5EF4-FFF2-40B4-BE49-F238E27FC236}">
                <a16:creationId xmlns:a16="http://schemas.microsoft.com/office/drawing/2014/main" id="{EE655614-CD6E-401E-AA12-5DE1570EEEE9}"/>
              </a:ext>
            </a:extLst>
          </p:cNvPr>
          <p:cNvSpPr>
            <a:spLocks noGrp="1"/>
          </p:cNvSpPr>
          <p:nvPr>
            <p:ph idx="1"/>
          </p:nvPr>
        </p:nvSpPr>
        <p:spPr>
          <a:xfrm>
            <a:off x="1024127" y="1216034"/>
            <a:ext cx="7315194" cy="4996546"/>
          </a:xfrm>
        </p:spPr>
        <p:txBody>
          <a:bodyPr>
            <a:normAutofit fontScale="85000" lnSpcReduction="10000"/>
          </a:bodyPr>
          <a:lstStyle/>
          <a:p>
            <a:r>
              <a:rPr lang="en-US" altLang="en-US" dirty="0"/>
              <a:t>According to the Joint Committee:</a:t>
            </a:r>
          </a:p>
          <a:p>
            <a:r>
              <a:rPr lang="en-US" altLang="en-US" dirty="0"/>
              <a:t>Validity is the evidence for inferences made about a test score.</a:t>
            </a:r>
          </a:p>
          <a:p>
            <a:r>
              <a:rPr lang="en-US" altLang="en-US" dirty="0"/>
              <a:t>Three types of evidence:</a:t>
            </a:r>
          </a:p>
          <a:p>
            <a:pPr lvl="1"/>
            <a:r>
              <a:rPr lang="en-US" altLang="en-US" dirty="0"/>
              <a:t>Content-related</a:t>
            </a:r>
          </a:p>
          <a:p>
            <a:pPr lvl="1"/>
            <a:r>
              <a:rPr lang="en-US" altLang="en-US" dirty="0"/>
              <a:t>Criterion-related</a:t>
            </a:r>
          </a:p>
          <a:p>
            <a:pPr lvl="1"/>
            <a:r>
              <a:rPr lang="en-US" altLang="en-US" dirty="0"/>
              <a:t>Construct-related</a:t>
            </a:r>
          </a:p>
          <a:p>
            <a:r>
              <a:rPr lang="en-US" altLang="en-US" dirty="0"/>
              <a:t>Different from the notion of “different types of validity”</a:t>
            </a:r>
          </a:p>
        </p:txBody>
      </p:sp>
      <p:sp>
        <p:nvSpPr>
          <p:cNvPr id="5" name="Footer Placeholder 4">
            <a:extLst>
              <a:ext uri="{FF2B5EF4-FFF2-40B4-BE49-F238E27FC236}">
                <a16:creationId xmlns:a16="http://schemas.microsoft.com/office/drawing/2014/main" id="{FE25EF27-F5EB-41BA-86EE-544F2D8E77EC}"/>
              </a:ext>
            </a:extLst>
          </p:cNvPr>
          <p:cNvSpPr>
            <a:spLocks noGrp="1"/>
          </p:cNvSpPr>
          <p:nvPr>
            <p:ph type="ftr" sz="quarter" idx="11"/>
          </p:nvPr>
        </p:nvSpPr>
        <p:spPr/>
        <p:txBody>
          <a:bodyPr/>
          <a:lstStyle/>
          <a:p>
            <a:r>
              <a:rPr lang="en-US" altLang="en-US"/>
              <a:t>PsychTesting</a:t>
            </a:r>
            <a:endParaRPr lang="en-US" altLang="en-US" dirty="0"/>
          </a:p>
        </p:txBody>
      </p:sp>
      <p:sp>
        <p:nvSpPr>
          <p:cNvPr id="6" name="Slide Number Placeholder 5">
            <a:extLst>
              <a:ext uri="{FF2B5EF4-FFF2-40B4-BE49-F238E27FC236}">
                <a16:creationId xmlns:a16="http://schemas.microsoft.com/office/drawing/2014/main" id="{A3340801-EFE2-4493-AA1E-8320FDEE0152}"/>
              </a:ext>
            </a:extLst>
          </p:cNvPr>
          <p:cNvSpPr>
            <a:spLocks noGrp="1"/>
          </p:cNvSpPr>
          <p:nvPr>
            <p:ph type="sldNum" sz="quarter" idx="12"/>
          </p:nvPr>
        </p:nvSpPr>
        <p:spPr/>
        <p:txBody>
          <a:bodyPr/>
          <a:lstStyle/>
          <a:p>
            <a:fld id="{BC9DDE9D-BC5B-40E7-AE81-9737E43F9F23}" type="slidenum">
              <a:rPr lang="en-US" altLang="en-US" smtClean="0"/>
              <a:pPr/>
              <a:t>9</a:t>
            </a:fld>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13629</TotalTime>
  <Words>1546</Words>
  <Application>Microsoft Office PowerPoint</Application>
  <PresentationFormat>Widescreen</PresentationFormat>
  <Paragraphs>217</Paragraphs>
  <Slides>26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5" baseType="lpstr">
      <vt:lpstr>Calibri</vt:lpstr>
      <vt:lpstr>Tahoma</vt:lpstr>
      <vt:lpstr>Tw Cen MT</vt:lpstr>
      <vt:lpstr>Tw Cen MT Condensed</vt:lpstr>
      <vt:lpstr>Wingdings</vt:lpstr>
      <vt:lpstr>Wingdings 3</vt:lpstr>
      <vt:lpstr>Integral</vt:lpstr>
      <vt:lpstr>Equation</vt:lpstr>
      <vt:lpstr>Microsoft Office Excel Worksheet</vt:lpstr>
      <vt:lpstr>Validity</vt:lpstr>
      <vt:lpstr>Validity - Definitions</vt:lpstr>
      <vt:lpstr>Validity - Definitions</vt:lpstr>
      <vt:lpstr>Validity - Definitions</vt:lpstr>
      <vt:lpstr>Validity - Definitions</vt:lpstr>
      <vt:lpstr>Validity - Definitions</vt:lpstr>
      <vt:lpstr>Validity - Definitions</vt:lpstr>
      <vt:lpstr>Validity - Definitions</vt:lpstr>
      <vt:lpstr>Validity - Definitions</vt:lpstr>
      <vt:lpstr>Validity - Definitions</vt:lpstr>
      <vt:lpstr>Validity That Isn’t</vt:lpstr>
      <vt:lpstr>Content-Related Evidence</vt:lpstr>
      <vt:lpstr>Content-Related Evidence</vt:lpstr>
      <vt:lpstr>Content-Related Evidence</vt:lpstr>
      <vt:lpstr>Criterion-Related Evidence</vt:lpstr>
      <vt:lpstr>Criterion-Related Evidence</vt:lpstr>
      <vt:lpstr>Criterion-Related Evidence</vt:lpstr>
      <vt:lpstr>Quantifying Criterion-Related Evidence</vt:lpstr>
      <vt:lpstr>Evaluating Criterion-Related Evidence</vt:lpstr>
      <vt:lpstr>Evaluating Criterion-Related Evidence</vt:lpstr>
      <vt:lpstr>Evaluating Criterion-Related Evidence</vt:lpstr>
      <vt:lpstr>Construct-Related Evidence</vt:lpstr>
      <vt:lpstr>Construct-Related Evidence</vt:lpstr>
      <vt:lpstr>Validity &amp; Estimates</vt:lpstr>
      <vt:lpstr>Validity and Reliability</vt:lpstr>
      <vt:lpstr>Validity and Reliability</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 Basics</dc:title>
  <dc:creator>Andrew Ainsworth</dc:creator>
  <cp:lastModifiedBy>Ainsworth, Andrew T</cp:lastModifiedBy>
  <cp:revision>106</cp:revision>
  <dcterms:created xsi:type="dcterms:W3CDTF">2004-03-09T06:23:26Z</dcterms:created>
  <dcterms:modified xsi:type="dcterms:W3CDTF">2020-07-06T22:58:09Z</dcterms:modified>
</cp:coreProperties>
</file>