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65" r:id="rId13"/>
    <p:sldId id="266" r:id="rId14"/>
    <p:sldId id="279" r:id="rId15"/>
    <p:sldId id="280" r:id="rId16"/>
    <p:sldId id="278" r:id="rId17"/>
    <p:sldId id="267" r:id="rId18"/>
    <p:sldId id="268" r:id="rId19"/>
    <p:sldId id="286" r:id="rId20"/>
    <p:sldId id="287" r:id="rId21"/>
    <p:sldId id="281" r:id="rId22"/>
    <p:sldId id="288" r:id="rId23"/>
    <p:sldId id="282" r:id="rId24"/>
    <p:sldId id="289" r:id="rId25"/>
    <p:sldId id="283" r:id="rId26"/>
    <p:sldId id="290" r:id="rId27"/>
    <p:sldId id="271" r:id="rId28"/>
    <p:sldId id="272" r:id="rId29"/>
    <p:sldId id="284" r:id="rId30"/>
    <p:sldId id="291" r:id="rId31"/>
    <p:sldId id="273" r:id="rId32"/>
    <p:sldId id="293" r:id="rId33"/>
    <p:sldId id="285" r:id="rId34"/>
    <p:sldId id="292" r:id="rId35"/>
    <p:sldId id="322" r:id="rId36"/>
    <p:sldId id="321" r:id="rId37"/>
    <p:sldId id="323" r:id="rId38"/>
    <p:sldId id="274" r:id="rId39"/>
    <p:sldId id="318" r:id="rId40"/>
    <p:sldId id="320" r:id="rId41"/>
    <p:sldId id="319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275" r:id="rId67"/>
    <p:sldId id="324" r:id="rId68"/>
    <p:sldId id="325" r:id="rId69"/>
    <p:sldId id="326" r:id="rId70"/>
    <p:sldId id="32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nsworth, Andrew T" initials="AAT" lastIdx="1" clrIdx="0">
    <p:extLst>
      <p:ext uri="{19B8F6BF-5375-455C-9EA6-DF929625EA0E}">
        <p15:presenceInfo xmlns:p15="http://schemas.microsoft.com/office/powerpoint/2012/main" userId="Ainsworth, Andrew 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32" y="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19A4F-7519-4CAF-AF89-241EC1FC9535}" type="datetimeFigureOut">
              <a:rPr lang="en-US" smtClean="0"/>
              <a:pPr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1B50-170D-48BC-ADBE-85140CB65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4083784D-AF8C-438E-9278-BE8F4C5FC255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E9F5FC4B-25C5-412F-85B4-688C298496C6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ACBE93C7-6492-4173-A5ED-C96590E1E069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8351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30EB3B45-BC02-4E60-B5DC-CF07CF29472D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CEFC63ED-D648-4BCA-B4B1-BBFBE6697AC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F776D9E2-0497-41B6-A244-7453325CD8A3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6DA3AAE9-1C60-4A21-BE6C-662C035AE99E}" type="datetime1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A1E2503A-BB5B-488F-B45E-A1F9C06636EE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453BED38-848F-48FA-AE82-51E8DD2CAF4A}" type="datetime1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/>
          <a:lstStyle/>
          <a:p>
            <a:fld id="{86CB0975-1497-4B6D-AB36-DC4DF5768785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  <a:prstGeom prst="rect">
            <a:avLst/>
          </a:prstGeom>
        </p:spPr>
        <p:txBody>
          <a:bodyPr/>
          <a:lstStyle/>
          <a:p>
            <a:fld id="{D541F326-BC68-471D-9E01-3431D544D8E4}" type="datetime1">
              <a:rPr lang="en-US" smtClean="0"/>
              <a:t>7/14/2020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PsychTesting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C38D6275-1193-45B5-B5B2-815D7E9C5B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99060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4300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1143000"/>
            <a:ext cx="5638800" cy="498348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507481"/>
            <a:ext cx="2041804" cy="304801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dirty="0" err="1"/>
              <a:t>PsychTesting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" y="367747"/>
            <a:ext cx="411480" cy="228601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8D6275-1193-45B5-B5B2-815D7E9C5B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hyperlink" Target="http://www.csun.edu/~ata20315/psy427/California%20QSort.pdf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psychology.sunysb.edu/attachment/measures/content/aqs_items.pdf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Items and Item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PsychTesting</a:t>
            </a:r>
            <a:endParaRPr lang="en-US" dirty="0"/>
          </a:p>
          <a:p>
            <a:r>
              <a:rPr lang="en-US" dirty="0"/>
              <a:t>Cal State Northridge</a:t>
            </a:r>
          </a:p>
          <a:p>
            <a:r>
              <a:rPr lang="en-US" dirty="0"/>
              <a:t>Andrew Ainsworth PhD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Q-Sorts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4348"/>
            <a:ext cx="5638800" cy="4983481"/>
          </a:xfrm>
        </p:spPr>
        <p:txBody>
          <a:bodyPr>
            <a:normAutofit/>
          </a:bodyPr>
          <a:lstStyle/>
          <a:p>
            <a:r>
              <a:rPr lang="en-US" dirty="0"/>
              <a:t>Adjective Checklists </a:t>
            </a:r>
          </a:p>
          <a:p>
            <a:pPr lvl="1"/>
            <a:r>
              <a:rPr lang="en-US" dirty="0"/>
              <a:t>In psychometrics, any list of adjectives that can be marked as applicable or not applicable </a:t>
            </a:r>
          </a:p>
          <a:p>
            <a:pPr lvl="2"/>
            <a:r>
              <a:rPr lang="en-US" dirty="0"/>
              <a:t>to oneself</a:t>
            </a:r>
          </a:p>
          <a:p>
            <a:pPr lvl="2"/>
            <a:r>
              <a:rPr lang="en-US" dirty="0"/>
              <a:t>to one's ideal self</a:t>
            </a:r>
          </a:p>
          <a:p>
            <a:pPr lvl="2"/>
            <a:r>
              <a:rPr lang="en-US" dirty="0"/>
              <a:t>to another person, OR </a:t>
            </a:r>
          </a:p>
          <a:p>
            <a:pPr lvl="2"/>
            <a:r>
              <a:rPr lang="en-US" dirty="0"/>
              <a:t>to some other entity or concept.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5234" name="Picture 2" descr="Mood adjective checklist containing 24 positive adjectives and 23 ...">
            <a:extLst>
              <a:ext uri="{FF2B5EF4-FFF2-40B4-BE49-F238E27FC236}">
                <a16:creationId xmlns:a16="http://schemas.microsoft.com/office/drawing/2014/main" id="{DAD145A1-DCBB-42C8-A550-F09E6F703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42448"/>
            <a:ext cx="3970333" cy="510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Q-Sorts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066800"/>
            <a:ext cx="7543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Checklists</a:t>
            </a:r>
          </a:p>
          <a:p>
            <a:pPr lvl="1"/>
            <a:r>
              <a:rPr lang="en-US" dirty="0"/>
              <a:t>When written with initial uppercase letters (ACL), the term denotes more specifically a measure consisting of a list of 300 adjectives, from absent-minded to zany</a:t>
            </a:r>
          </a:p>
          <a:p>
            <a:pPr lvl="1"/>
            <a:r>
              <a:rPr lang="en-US" dirty="0"/>
              <a:t>Selected by the US psychologist Harrison G. Gough (born 1921) and introduced as a commercial test in 1952. </a:t>
            </a:r>
          </a:p>
          <a:p>
            <a:pPr lvl="1"/>
            <a:r>
              <a:rPr lang="en-US" dirty="0"/>
              <a:t>The test yields 24 scores, including measures of personal adjustment, self-confidence, self-control, lability, counselling readiness, some response styles, and 15 personality needs, such as achievement, dominance, and endurance.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Q-Sorts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6781800" cy="4983481"/>
          </a:xfrm>
        </p:spPr>
        <p:txBody>
          <a:bodyPr>
            <a:normAutofit fontScale="92500"/>
          </a:bodyPr>
          <a:lstStyle/>
          <a:p>
            <a:r>
              <a:rPr lang="en-US" dirty="0"/>
              <a:t>Q-Sorts</a:t>
            </a:r>
          </a:p>
          <a:p>
            <a:pPr lvl="1"/>
            <a:r>
              <a:rPr lang="en-US" dirty="0"/>
              <a:t>Introduced by William Stephenson in 1935</a:t>
            </a:r>
          </a:p>
          <a:p>
            <a:pPr lvl="2"/>
            <a:r>
              <a:rPr lang="en-US" dirty="0"/>
              <a:t>PhD in physics 1926; PhD in psychology in 1929</a:t>
            </a:r>
          </a:p>
          <a:p>
            <a:pPr lvl="2"/>
            <a:r>
              <a:rPr lang="en-US" dirty="0"/>
              <a:t>Student of Charles Spearman</a:t>
            </a:r>
          </a:p>
          <a:p>
            <a:pPr lvl="1"/>
            <a:r>
              <a:rPr lang="en-US" dirty="0"/>
              <a:t>Goal: to get a quantitative description of a person’s perceptions of a concept</a:t>
            </a:r>
          </a:p>
          <a:p>
            <a:pPr lvl="1"/>
            <a:r>
              <a:rPr lang="en-US" dirty="0"/>
              <a:t>Process: give subject a pile of numbered “cards” &amp; have them sort them into piles</a:t>
            </a:r>
          </a:p>
          <a:p>
            <a:pPr lvl="1"/>
            <a:r>
              <a:rPr lang="en-US" dirty="0"/>
              <a:t>Piles represent graded degrees of description (most descriptive to least descriptive).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Q-Sorts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3000"/>
            <a:ext cx="7239000" cy="4983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Q-Sorts</a:t>
            </a:r>
          </a:p>
          <a:p>
            <a:pPr lvl="1"/>
            <a:r>
              <a:rPr lang="en-US" dirty="0"/>
              <a:t>Means of self-evaluation of client’s current status  </a:t>
            </a:r>
          </a:p>
          <a:p>
            <a:pPr lvl="1"/>
            <a:r>
              <a:rPr lang="en-US" dirty="0"/>
              <a:t>The Q-Sort consists of a number of cards, often as many as 40 or 50, even 100 items each consisting of a single trait, belief, or behavior.  </a:t>
            </a:r>
          </a:p>
          <a:p>
            <a:pPr lvl="1"/>
            <a:r>
              <a:rPr lang="en-US" dirty="0"/>
              <a:t>The goal is to sort these cards into one of five columns ranging from statements such as, ‘very much like me’ to ‘not at all like me.’  </a:t>
            </a:r>
          </a:p>
          <a:p>
            <a:pPr lvl="1"/>
            <a:r>
              <a:rPr lang="en-US" dirty="0"/>
              <a:t>There are typically a specific number of cards allowed for each column, forcing the client to balance the cards evenly. 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California Q-sort , Attachment Q-sort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Q-sort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" y="1447800"/>
            <a:ext cx="811085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Q-Sort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FBDA9D-B815-4675-8015-6BDE8FCBA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550" y="1219200"/>
            <a:ext cx="3524250" cy="4623816"/>
          </a:xfrm>
        </p:spPr>
        <p:txBody>
          <a:bodyPr/>
          <a:lstStyle/>
          <a:p>
            <a:r>
              <a:rPr lang="en-US" dirty="0">
                <a:hlinkClick r:id="rId2"/>
              </a:rPr>
              <a:t>California Q-sort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219200"/>
            <a:ext cx="6553200" cy="47877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Q-sort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2FC813-6412-447D-9F85-6D0A665483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Attachment Q-sort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552450" y="586115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Attachment Q-sort Distribution (number of items per pile designated)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 </a:t>
            </a:r>
            <a:endParaRPr lang="en-US" sz="14400" dirty="0">
              <a:latin typeface="Arial" charset="0"/>
            </a:endParaRPr>
          </a:p>
        </p:txBody>
      </p:sp>
      <p:pic>
        <p:nvPicPr>
          <p:cNvPr id="17410" name="Picture 2" descr="Figure 12.1 Attachment Q-sort Distribution (number of items per pile designated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08349"/>
            <a:ext cx="680085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143000"/>
            <a:ext cx="6934200" cy="4983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used to evaluate test items.</a:t>
            </a:r>
          </a:p>
          <a:p>
            <a:r>
              <a:rPr lang="en-US" dirty="0"/>
              <a:t>What are good items?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Item Difficulty (or easiness)</a:t>
            </a:r>
          </a:p>
          <a:p>
            <a:pPr lvl="1"/>
            <a:r>
              <a:rPr lang="en-US" dirty="0" err="1"/>
              <a:t>Discriminability</a:t>
            </a:r>
            <a:endParaRPr lang="en-US" dirty="0"/>
          </a:p>
          <a:p>
            <a:pPr lvl="2"/>
            <a:r>
              <a:rPr lang="en-US" dirty="0"/>
              <a:t>Extreme Group</a:t>
            </a:r>
          </a:p>
          <a:p>
            <a:pPr lvl="2"/>
            <a:r>
              <a:rPr lang="en-US" dirty="0"/>
              <a:t>Item/Total Correlation</a:t>
            </a:r>
          </a:p>
          <a:p>
            <a:pPr lvl="1"/>
            <a:r>
              <a:rPr lang="en-US" dirty="0"/>
              <a:t>Item Characteristic Curves</a:t>
            </a:r>
          </a:p>
          <a:p>
            <a:pPr lvl="1"/>
            <a:r>
              <a:rPr lang="en-US" dirty="0"/>
              <a:t>Item Response Theory</a:t>
            </a:r>
          </a:p>
          <a:p>
            <a:pPr lvl="1"/>
            <a:r>
              <a:rPr lang="en-US" dirty="0"/>
              <a:t>Criterion-Referenced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0950"/>
            <a:ext cx="6858000" cy="4983481"/>
          </a:xfrm>
        </p:spPr>
        <p:txBody>
          <a:bodyPr>
            <a:normAutofit/>
          </a:bodyPr>
          <a:lstStyle/>
          <a:p>
            <a:r>
              <a:rPr lang="en-US" sz="3600" dirty="0"/>
              <a:t>The proportion of people who get a particular item correct or that endorse an item (if there is no “correct” response, e.g. MMPI)</a:t>
            </a:r>
          </a:p>
          <a:p>
            <a:r>
              <a:rPr lang="en-US" sz="3600" dirty="0"/>
              <a:t>Often thought of as the item’s easiness because it is based on the number correct/endorsed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143000"/>
            <a:ext cx="7772400" cy="4983481"/>
          </a:xfrm>
        </p:spPr>
        <p:txBody>
          <a:bodyPr/>
          <a:lstStyle/>
          <a:p>
            <a:r>
              <a:rPr lang="en-US" dirty="0"/>
              <a:t>The difficulty can be given in proportion form or it can be standardized in to a Z-value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35569"/>
              </p:ext>
            </p:extLst>
          </p:nvPr>
        </p:nvGraphicFramePr>
        <p:xfrm>
          <a:off x="4606412" y="2895600"/>
          <a:ext cx="74331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412" y="2895600"/>
                        <a:ext cx="7433188" cy="2133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Dichotomous Format</a:t>
            </a:r>
          </a:p>
          <a:p>
            <a:pPr lvl="1"/>
            <a:r>
              <a:rPr lang="en-US" dirty="0"/>
              <a:t>Two alternatives</a:t>
            </a:r>
          </a:p>
          <a:p>
            <a:pPr lvl="1"/>
            <a:r>
              <a:rPr lang="en-US" dirty="0"/>
              <a:t>True/False</a:t>
            </a:r>
          </a:p>
          <a:p>
            <a:pPr lvl="1"/>
            <a:r>
              <a:rPr lang="en-US" dirty="0"/>
              <a:t>e.g., MMPI/2; MMPI/A</a:t>
            </a:r>
          </a:p>
          <a:p>
            <a:r>
              <a:rPr lang="en-US" dirty="0" err="1"/>
              <a:t>Polytomous</a:t>
            </a:r>
            <a:r>
              <a:rPr lang="en-US" dirty="0"/>
              <a:t> or </a:t>
            </a:r>
            <a:r>
              <a:rPr lang="en-US" dirty="0" err="1"/>
              <a:t>Polychotomous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More than two alternatives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 dirty="0"/>
              <a:t>Psy427 Midterm, SAT, GRE,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638800" cy="1295400"/>
          </a:xfrm>
        </p:spPr>
        <p:txBody>
          <a:bodyPr/>
          <a:lstStyle/>
          <a:p>
            <a:r>
              <a:rPr lang="en-US" dirty="0"/>
              <a:t>For example a test with the difficulty of .84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2796"/>
              </p:ext>
            </p:extLst>
          </p:nvPr>
        </p:nvGraphicFramePr>
        <p:xfrm>
          <a:off x="542290" y="2286000"/>
          <a:ext cx="4724400" cy="409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1714320" imgH="1485720" progId="Equation.DSMT4">
                  <p:embed/>
                </p:oleObj>
              </mc:Choice>
              <mc:Fallback>
                <p:oleObj name="Equation" r:id="rId3" imgW="1714320" imgH="1485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" y="2286000"/>
                        <a:ext cx="4724400" cy="409448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Item (35%)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143000"/>
            <a:ext cx="7543800" cy="4983481"/>
          </a:xfrm>
        </p:spPr>
        <p:txBody>
          <a:bodyPr/>
          <a:lstStyle/>
          <a:p>
            <a:r>
              <a:rPr lang="en-US" dirty="0"/>
              <a:t>If you are taking a criterion referenced test in a social psychology course and you need to score a 92 in order to get an A, the criterion is</a:t>
            </a:r>
          </a:p>
          <a:p>
            <a:pPr lvl="1"/>
            <a:r>
              <a:rPr lang="en-US" dirty="0"/>
              <a:t>Social Psychology *</a:t>
            </a:r>
          </a:p>
          <a:p>
            <a:pPr lvl="1"/>
            <a:r>
              <a:rPr lang="en-US" dirty="0"/>
              <a:t>Scoring a 92</a:t>
            </a:r>
          </a:p>
          <a:p>
            <a:pPr lvl="1"/>
            <a:r>
              <a:rPr lang="en-US" dirty="0"/>
              <a:t>Getting an A</a:t>
            </a:r>
          </a:p>
          <a:p>
            <a:pPr lvl="1"/>
            <a:r>
              <a:rPr lang="en-US" dirty="0"/>
              <a:t>Not enough info.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Item (35%)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00723"/>
              </p:ext>
            </p:extLst>
          </p:nvPr>
        </p:nvGraphicFramePr>
        <p:xfrm>
          <a:off x="609600" y="1279684"/>
          <a:ext cx="4337050" cy="495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1434960" imgH="1638000" progId="Equation.DSMT4">
                  <p:embed/>
                </p:oleObj>
              </mc:Choice>
              <mc:Fallback>
                <p:oleObj name="Equation" r:id="rId3" imgW="1434960" imgH="163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79684"/>
                        <a:ext cx="4337050" cy="49514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Moderate Item (51%)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143000"/>
            <a:ext cx="6705600" cy="4983481"/>
          </a:xfrm>
        </p:spPr>
        <p:txBody>
          <a:bodyPr/>
          <a:lstStyle/>
          <a:p>
            <a:r>
              <a:rPr lang="en-US" dirty="0"/>
              <a:t>The correlation between X and  is .54.  X has a SD of 1.2 and Y has a SD of 5.4.  What is the regression coefficient (b) when Y is predicted by X?</a:t>
            </a:r>
          </a:p>
          <a:p>
            <a:pPr lvl="1"/>
            <a:r>
              <a:rPr lang="en-US" dirty="0"/>
              <a:t>.12</a:t>
            </a:r>
          </a:p>
          <a:p>
            <a:pPr lvl="1"/>
            <a:r>
              <a:rPr lang="en-US" dirty="0"/>
              <a:t>2.43*</a:t>
            </a:r>
          </a:p>
          <a:p>
            <a:pPr lvl="1"/>
            <a:r>
              <a:rPr lang="en-US" dirty="0"/>
              <a:t>.375</a:t>
            </a:r>
          </a:p>
          <a:p>
            <a:pPr lvl="1"/>
            <a:r>
              <a:rPr lang="en-US" dirty="0"/>
              <a:t>.45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Item (51%)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6840"/>
              </p:ext>
            </p:extLst>
          </p:nvPr>
        </p:nvGraphicFramePr>
        <p:xfrm>
          <a:off x="685800" y="1181419"/>
          <a:ext cx="4297363" cy="495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3" imgW="1422360" imgH="1638000" progId="Equation.DSMT4">
                  <p:embed/>
                </p:oleObj>
              </mc:Choice>
              <mc:Fallback>
                <p:oleObj name="Equation" r:id="rId3" imgW="1422360" imgH="163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81419"/>
                        <a:ext cx="4297363" cy="49514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Item (100%)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38600" y="1143000"/>
            <a:ext cx="8001000" cy="4983481"/>
          </a:xfrm>
        </p:spPr>
        <p:txBody>
          <a:bodyPr/>
          <a:lstStyle/>
          <a:p>
            <a:r>
              <a:rPr lang="en-US" dirty="0"/>
              <a:t>For the following set of data [5  9  5  5  2  4 ], the mean is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5*</a:t>
            </a:r>
          </a:p>
          <a:p>
            <a:pPr lvl="1"/>
            <a:r>
              <a:rPr lang="en-US" dirty="0"/>
              <a:t>4.5</a:t>
            </a:r>
          </a:p>
          <a:p>
            <a:pPr lvl="1"/>
            <a:r>
              <a:rPr lang="en-US" dirty="0"/>
              <a:t>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Item (100%)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85566"/>
              </p:ext>
            </p:extLst>
          </p:nvPr>
        </p:nvGraphicFramePr>
        <p:xfrm>
          <a:off x="685800" y="1524000"/>
          <a:ext cx="4144963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1371600" imgH="1002960" progId="Equation.DSMT4">
                  <p:embed/>
                </p:oleObj>
              </mc:Choice>
              <mc:Fallback>
                <p:oleObj name="Equation" r:id="rId3" imgW="1371600" imgH="1002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4144963" cy="30321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143000"/>
            <a:ext cx="7391400" cy="498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Mathematically: half-way between chance and 100%.</a:t>
            </a:r>
          </a:p>
          <a:p>
            <a:r>
              <a:rPr lang="en-US" dirty="0"/>
              <a:t>Steps (assuming a 5-choice test) </a:t>
            </a:r>
          </a:p>
          <a:p>
            <a:pPr lvl="1"/>
            <a:r>
              <a:rPr lang="en-US" dirty="0"/>
              <a:t>Find half-way between 100% and chance</a:t>
            </a:r>
          </a:p>
          <a:p>
            <a:pPr lvl="2"/>
            <a:r>
              <a:rPr lang="en-US" dirty="0"/>
              <a:t>1 - .2 = .8, .8/2 = .4</a:t>
            </a:r>
          </a:p>
          <a:p>
            <a:pPr lvl="1"/>
            <a:r>
              <a:rPr lang="en-US" dirty="0"/>
              <a:t>Add this value to chance alone</a:t>
            </a:r>
          </a:p>
          <a:p>
            <a:pPr lvl="2"/>
            <a:r>
              <a:rPr lang="en-US" dirty="0"/>
              <a:t>.4 + .2 = .6</a:t>
            </a:r>
          </a:p>
          <a:p>
            <a:r>
              <a:rPr lang="en-US" dirty="0"/>
              <a:t>Alternately: Chance + 1.0 / 2 = optimum difficulty</a:t>
            </a:r>
          </a:p>
          <a:p>
            <a:r>
              <a:rPr lang="en-US" dirty="0"/>
              <a:t>A good test will have difficulty values between .30 and .70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858000" cy="4983481"/>
          </a:xfrm>
        </p:spPr>
        <p:txBody>
          <a:bodyPr>
            <a:normAutofit fontScale="92500"/>
          </a:bodyPr>
          <a:lstStyle/>
          <a:p>
            <a:r>
              <a:rPr lang="en-US" dirty="0"/>
              <a:t>Can be defined in 2 ways:</a:t>
            </a:r>
          </a:p>
          <a:p>
            <a:pPr lvl="1"/>
            <a:r>
              <a:rPr lang="en-US" dirty="0"/>
              <a:t>How well does each item distinguish (discriminate) between individuals who are scoring high and low on the test as a whole (e.g. the trait of interest).</a:t>
            </a:r>
          </a:p>
          <a:p>
            <a:pPr lvl="1"/>
            <a:r>
              <a:rPr lang="en-US" dirty="0"/>
              <a:t>Or simply how well is each item related to the trait (e.g. loadings in factor analysis)</a:t>
            </a:r>
          </a:p>
          <a:p>
            <a:pPr lvl="1"/>
            <a:r>
              <a:rPr lang="en-US" dirty="0"/>
              <a:t>1 and 2 are really the same the more an item is related to the trait the better it can distinguish high and low scoring individuals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143000"/>
            <a:ext cx="6629400" cy="4983481"/>
          </a:xfrm>
        </p:spPr>
        <p:txBody>
          <a:bodyPr>
            <a:normAutofit/>
          </a:bodyPr>
          <a:lstStyle/>
          <a:p>
            <a:r>
              <a:rPr lang="en-US" dirty="0"/>
              <a:t>Extreme Group Method</a:t>
            </a:r>
          </a:p>
          <a:p>
            <a:pPr lvl="1"/>
            <a:r>
              <a:rPr lang="en-US" dirty="0"/>
              <a:t>First</a:t>
            </a:r>
          </a:p>
          <a:p>
            <a:pPr lvl="2"/>
            <a:r>
              <a:rPr lang="en-US" dirty="0"/>
              <a:t>Identify two “extreme” groups</a:t>
            </a:r>
          </a:p>
          <a:p>
            <a:pPr lvl="2"/>
            <a:r>
              <a:rPr lang="en-US" dirty="0"/>
              <a:t>Top third vs. bottom third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Compute “Difficulty” for the top group</a:t>
            </a:r>
          </a:p>
          <a:p>
            <a:pPr lvl="2"/>
            <a:r>
              <a:rPr lang="en-US" dirty="0"/>
              <a:t>Compute “Difficulty” for the bottom group</a:t>
            </a:r>
          </a:p>
          <a:p>
            <a:pPr lvl="2"/>
            <a:r>
              <a:rPr lang="en-US" dirty="0"/>
              <a:t>Compute the difference between Top Difficulty and Bottom Difficulty</a:t>
            </a:r>
          </a:p>
          <a:p>
            <a:pPr lvl="2"/>
            <a:r>
              <a:rPr lang="en-US" dirty="0"/>
              <a:t>Result = </a:t>
            </a:r>
            <a:r>
              <a:rPr lang="en-US" dirty="0" err="1"/>
              <a:t>Discriminability</a:t>
            </a:r>
            <a:r>
              <a:rPr lang="en-US" dirty="0"/>
              <a:t> Index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629400" cy="4983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Distractors</a:t>
            </a:r>
            <a:endParaRPr lang="en-US" dirty="0"/>
          </a:p>
          <a:p>
            <a:pPr lvl="1"/>
            <a:r>
              <a:rPr lang="en-US" dirty="0"/>
              <a:t>Item Formats</a:t>
            </a:r>
          </a:p>
          <a:p>
            <a:pPr lvl="2"/>
            <a:r>
              <a:rPr lang="en-US" dirty="0"/>
              <a:t>Incorrect choices on a </a:t>
            </a:r>
            <a:r>
              <a:rPr lang="en-US" dirty="0" err="1"/>
              <a:t>polychotomous</a:t>
            </a:r>
            <a:r>
              <a:rPr lang="en-US" dirty="0"/>
              <a:t> test</a:t>
            </a:r>
          </a:p>
          <a:p>
            <a:pPr lvl="2"/>
            <a:r>
              <a:rPr lang="en-US" dirty="0"/>
              <a:t>Best to have three or four</a:t>
            </a:r>
          </a:p>
          <a:p>
            <a:pPr lvl="1"/>
            <a:r>
              <a:rPr lang="en-US" dirty="0"/>
              <a:t>BUT -</a:t>
            </a:r>
          </a:p>
          <a:p>
            <a:pPr lvl="2"/>
            <a:r>
              <a:rPr lang="en-US" dirty="0"/>
              <a:t>one study (</a:t>
            </a:r>
            <a:r>
              <a:rPr lang="en-US" dirty="0" err="1"/>
              <a:t>Sidick</a:t>
            </a:r>
            <a:r>
              <a:rPr lang="en-US" dirty="0"/>
              <a:t>, </a:t>
            </a:r>
            <a:r>
              <a:rPr lang="en-US" dirty="0" err="1"/>
              <a:t>Barret</a:t>
            </a:r>
            <a:r>
              <a:rPr lang="en-US" dirty="0"/>
              <a:t>, &amp; </a:t>
            </a:r>
            <a:r>
              <a:rPr lang="en-US" dirty="0" err="1"/>
              <a:t>Doverspike</a:t>
            </a:r>
            <a:r>
              <a:rPr lang="en-US" dirty="0"/>
              <a:t>, 1994) found equivalent validity and reliability for a test with two </a:t>
            </a:r>
            <a:r>
              <a:rPr lang="en-US" dirty="0" err="1"/>
              <a:t>distractors</a:t>
            </a:r>
            <a:r>
              <a:rPr lang="en-US" dirty="0"/>
              <a:t> (three items) as one with four </a:t>
            </a:r>
            <a:r>
              <a:rPr lang="en-US" dirty="0" err="1"/>
              <a:t>distractors</a:t>
            </a:r>
            <a:r>
              <a:rPr lang="en-US" dirty="0"/>
              <a:t> (five items).</a:t>
            </a:r>
          </a:p>
          <a:p>
            <a:pPr lvl="1"/>
            <a:r>
              <a:rPr lang="en-US" dirty="0"/>
              <a:t>SO, best might be to have two to four (further study is needed)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8182"/>
              </p:ext>
            </p:extLst>
          </p:nvPr>
        </p:nvGraphicFramePr>
        <p:xfrm>
          <a:off x="609600" y="152400"/>
          <a:ext cx="9296400" cy="616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Worksheet" r:id="rId3" imgW="7531772" imgH="4991003" progId="Excel.Sheet.12">
                  <p:embed/>
                </p:oleObj>
              </mc:Choice>
              <mc:Fallback>
                <p:oleObj name="Worksheet" r:id="rId3" imgW="7531772" imgH="4991003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"/>
                        <a:ext cx="9296400" cy="616102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143000"/>
            <a:ext cx="7162800" cy="4983481"/>
          </a:xfrm>
        </p:spPr>
        <p:txBody>
          <a:bodyPr>
            <a:normAutofit/>
          </a:bodyPr>
          <a:lstStyle/>
          <a:p>
            <a:r>
              <a:rPr lang="en-US" dirty="0"/>
              <a:t>Item/Total Correlation</a:t>
            </a:r>
          </a:p>
          <a:p>
            <a:pPr lvl="1"/>
            <a:r>
              <a:rPr lang="en-US" dirty="0"/>
              <a:t>Let the total test score “stand in” for the trait of interest; a roughly estimated “factor” of sorts</a:t>
            </a:r>
          </a:p>
          <a:p>
            <a:pPr lvl="1"/>
            <a:r>
              <a:rPr lang="en-US" dirty="0"/>
              <a:t>Correlate each item with the total test score; items with higher item/total correlations are more discriminating</a:t>
            </a:r>
          </a:p>
          <a:p>
            <a:pPr lvl="1"/>
            <a:r>
              <a:rPr lang="en-US" dirty="0"/>
              <a:t>These correlations are like rough factor loadings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" y="1143000"/>
            <a:ext cx="7084060" cy="4983481"/>
          </a:xfrm>
        </p:spPr>
        <p:txBody>
          <a:bodyPr>
            <a:normAutofit/>
          </a:bodyPr>
          <a:lstStyle/>
          <a:p>
            <a:r>
              <a:rPr lang="en-US" dirty="0"/>
              <a:t>Point </a:t>
            </a:r>
            <a:r>
              <a:rPr lang="en-US" dirty="0" err="1"/>
              <a:t>Biserial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If you have dichotomous scored items (e.g. MMPI) or items with a correct answer</a:t>
            </a:r>
          </a:p>
          <a:p>
            <a:pPr lvl="1"/>
            <a:r>
              <a:rPr lang="en-US" dirty="0"/>
              <a:t>Correlate the proportion of people getting each item correct with total test score.</a:t>
            </a:r>
          </a:p>
          <a:p>
            <a:pPr lvl="1"/>
            <a:r>
              <a:rPr lang="en-US" dirty="0"/>
              <a:t>One dichotomous variable (correct/incorrect) correlated with one continuous variable (total score) is a Point-</a:t>
            </a:r>
            <a:r>
              <a:rPr lang="en-US" dirty="0" err="1"/>
              <a:t>Biserial</a:t>
            </a:r>
            <a:r>
              <a:rPr lang="en-US" dirty="0"/>
              <a:t> correlation</a:t>
            </a:r>
          </a:p>
          <a:p>
            <a:pPr lvl="1"/>
            <a:r>
              <a:rPr lang="en-US" dirty="0"/>
              <a:t>Measures </a:t>
            </a:r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061" y="242355"/>
            <a:ext cx="5638800" cy="685800"/>
          </a:xfrm>
        </p:spPr>
        <p:txBody>
          <a:bodyPr/>
          <a:lstStyle/>
          <a:p>
            <a:r>
              <a:rPr lang="en-US" dirty="0"/>
              <a:t>Point </a:t>
            </a:r>
            <a:r>
              <a:rPr lang="en-US" dirty="0" err="1"/>
              <a:t>Biserial</a:t>
            </a:r>
            <a:r>
              <a:rPr lang="en-US" dirty="0"/>
              <a:t>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93605"/>
              </p:ext>
            </p:extLst>
          </p:nvPr>
        </p:nvGraphicFramePr>
        <p:xfrm>
          <a:off x="609600" y="928155"/>
          <a:ext cx="5435741" cy="557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Worksheet" r:id="rId3" imgW="4626783" imgH="4750477" progId="Excel.Sheet.12">
                  <p:embed/>
                </p:oleObj>
              </mc:Choice>
              <mc:Fallback>
                <p:oleObj name="Worksheet" r:id="rId3" imgW="4626783" imgH="4750477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28155"/>
                        <a:ext cx="5435741" cy="557932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143000"/>
            <a:ext cx="8763000" cy="498348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discimination</a:t>
            </a:r>
            <a:r>
              <a:rPr lang="en-US" dirty="0"/>
              <a:t> can be standardized in to a Z-value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9511"/>
              </p:ext>
            </p:extLst>
          </p:nvPr>
        </p:nvGraphicFramePr>
        <p:xfrm>
          <a:off x="3400425" y="2438400"/>
          <a:ext cx="8639175" cy="1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1663560" imgH="203040" progId="Equation.DSMT4">
                  <p:embed/>
                </p:oleObj>
              </mc:Choice>
              <mc:Fallback>
                <p:oleObj name="Equation" r:id="rId3" imgW="166356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438400"/>
                        <a:ext cx="8639175" cy="10542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1143000"/>
            <a:ext cx="5638800" cy="498348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discimination</a:t>
            </a:r>
            <a:r>
              <a:rPr lang="en-US" dirty="0"/>
              <a:t> can be standardized in to a Z-value as well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774581"/>
              </p:ext>
            </p:extLst>
          </p:nvPr>
        </p:nvGraphicFramePr>
        <p:xfrm>
          <a:off x="1066800" y="2735581"/>
          <a:ext cx="3659186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Worksheet" r:id="rId3" imgW="1792094" imgH="1754149" progId="Excel.Sheet.12">
                  <p:embed/>
                </p:oleObj>
              </mc:Choice>
              <mc:Fallback>
                <p:oleObj name="Worksheet" r:id="rId3" imgW="1792094" imgH="1754149" progId="Excel.Shee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35581"/>
                        <a:ext cx="3659186" cy="35814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Discriminability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98750"/>
              </p:ext>
            </p:extLst>
          </p:nvPr>
        </p:nvGraphicFramePr>
        <p:xfrm>
          <a:off x="5105400" y="304800"/>
          <a:ext cx="6908129" cy="5935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Worksheet" r:id="rId3" imgW="5527698" imgH="4750477" progId="Excel.Sheet.12">
                  <p:embed/>
                </p:oleObj>
              </mc:Choice>
              <mc:Fallback>
                <p:oleObj name="Worksheet" r:id="rId3" imgW="5527698" imgH="4750477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6908129" cy="59359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705600" cy="4983481"/>
          </a:xfrm>
        </p:spPr>
        <p:txBody>
          <a:bodyPr/>
          <a:lstStyle/>
          <a:p>
            <a:r>
              <a:rPr lang="en-US" dirty="0"/>
              <a:t>Using Difficulty and Discrimination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2346364"/>
            <a:ext cx="6705600" cy="4130636"/>
            <a:chOff x="990600" y="2362200"/>
            <a:chExt cx="6705600" cy="4130636"/>
          </a:xfrm>
        </p:grpSpPr>
        <p:pic>
          <p:nvPicPr>
            <p:cNvPr id="9830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2362200"/>
              <a:ext cx="6705600" cy="4130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4343400" y="3810000"/>
              <a:ext cx="3124200" cy="1066800"/>
            </a:xfrm>
            <a:prstGeom prst="rect">
              <a:avLst/>
            </a:prstGeom>
            <a:solidFill>
              <a:schemeClr val="bg2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143000"/>
            <a:ext cx="7315200" cy="4983481"/>
          </a:xfrm>
        </p:spPr>
        <p:txBody>
          <a:bodyPr>
            <a:normAutofit/>
          </a:bodyPr>
          <a:lstStyle/>
          <a:p>
            <a:r>
              <a:rPr lang="en-US" dirty="0"/>
              <a:t>A graph of the proportion of people getting each item correct, compared to total scores on the test.</a:t>
            </a:r>
          </a:p>
          <a:p>
            <a:r>
              <a:rPr lang="en-US" dirty="0"/>
              <a:t>Ideally, lower test scores should go along with lower proportions of people getting a particular item correct.</a:t>
            </a:r>
          </a:p>
          <a:p>
            <a:r>
              <a:rPr lang="en-US" dirty="0"/>
              <a:t>Ideally, higher test scores should go along with higher proportions of people getting a particular item correct.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you guess on polytomous 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143000"/>
            <a:ext cx="6248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Depends… Correction for guessing: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 is the number correct</a:t>
            </a:r>
          </a:p>
          <a:p>
            <a:pPr lvl="1"/>
            <a:r>
              <a:rPr lang="en-US" dirty="0"/>
              <a:t>W is the number incorrect</a:t>
            </a:r>
          </a:p>
          <a:p>
            <a:pPr lvl="1"/>
            <a:r>
              <a:rPr lang="en-US" dirty="0"/>
              <a:t>n is the number of </a:t>
            </a:r>
            <a:r>
              <a:rPr lang="en-US" dirty="0" err="1"/>
              <a:t>polytomous</a:t>
            </a:r>
            <a:r>
              <a:rPr lang="en-US" dirty="0"/>
              <a:t> choices</a:t>
            </a:r>
          </a:p>
          <a:p>
            <a:r>
              <a:rPr lang="en-US" dirty="0"/>
              <a:t>If no correction for guessing, guess away.</a:t>
            </a:r>
          </a:p>
          <a:p>
            <a:r>
              <a:rPr lang="en-US" dirty="0"/>
              <a:t>If there is a correction for guessing, better to leave some blank (unless you can beat the odds)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69251"/>
              </p:ext>
            </p:extLst>
          </p:nvPr>
        </p:nvGraphicFramePr>
        <p:xfrm>
          <a:off x="5980470" y="1752600"/>
          <a:ext cx="6059130" cy="137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739880" imgH="393480" progId="Equation.DSMT4">
                  <p:embed/>
                </p:oleObj>
              </mc:Choice>
              <mc:Fallback>
                <p:oleObj name="Equation" r:id="rId3" imgW="17398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470" y="1752600"/>
                        <a:ext cx="6059130" cy="13710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40296" cy="452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Test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30" y="1280337"/>
            <a:ext cx="7196470" cy="4983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Likert</a:t>
            </a:r>
            <a:r>
              <a:rPr lang="en-US" dirty="0"/>
              <a:t> scales</a:t>
            </a:r>
          </a:p>
          <a:p>
            <a:pPr lvl="1"/>
            <a:r>
              <a:rPr lang="en-US" dirty="0"/>
              <a:t>On a rating scale of 1-5, or 1-6, 1-7, etc. where</a:t>
            </a:r>
          </a:p>
          <a:p>
            <a:pPr lvl="1"/>
            <a:r>
              <a:rPr lang="en-US" dirty="0"/>
              <a:t>1 = strongly disagree</a:t>
            </a:r>
          </a:p>
          <a:p>
            <a:pPr lvl="1"/>
            <a:r>
              <a:rPr lang="en-US" dirty="0"/>
              <a:t>2 = moderately disagree</a:t>
            </a:r>
          </a:p>
          <a:p>
            <a:pPr lvl="1"/>
            <a:r>
              <a:rPr lang="en-US" dirty="0"/>
              <a:t>3 = mildly disagree</a:t>
            </a:r>
          </a:p>
          <a:p>
            <a:pPr lvl="1"/>
            <a:r>
              <a:rPr lang="en-US" dirty="0"/>
              <a:t>4 = mildly agree</a:t>
            </a:r>
          </a:p>
          <a:p>
            <a:pPr lvl="1"/>
            <a:r>
              <a:rPr lang="en-US" dirty="0"/>
              <a:t>5 = moderately agree</a:t>
            </a:r>
          </a:p>
          <a:p>
            <a:pPr lvl="1"/>
            <a:r>
              <a:rPr lang="en-US" dirty="0"/>
              <a:t>6 = strongly agree</a:t>
            </a:r>
          </a:p>
          <a:p>
            <a:r>
              <a:rPr lang="en-US" dirty="0"/>
              <a:t>rate the following statements….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143000"/>
            <a:ext cx="6781800" cy="4983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Likert</a:t>
            </a:r>
            <a:r>
              <a:rPr lang="en-US" dirty="0"/>
              <a:t> scales</a:t>
            </a:r>
          </a:p>
          <a:p>
            <a:pPr lvl="1"/>
            <a:r>
              <a:rPr lang="en-US" dirty="0"/>
              <a:t>Even vs. odd number of choices </a:t>
            </a:r>
          </a:p>
          <a:p>
            <a:pPr lvl="2"/>
            <a:r>
              <a:rPr lang="en-US" dirty="0"/>
              <a:t>Even numbers prevents “fence-sitting”</a:t>
            </a:r>
          </a:p>
          <a:p>
            <a:pPr lvl="2"/>
            <a:r>
              <a:rPr lang="en-US" dirty="0"/>
              <a:t>Odd numbers allows people to be neutral</a:t>
            </a:r>
          </a:p>
          <a:p>
            <a:pPr lvl="1"/>
            <a:r>
              <a:rPr lang="en-US" dirty="0" err="1"/>
              <a:t>Likert</a:t>
            </a:r>
            <a:r>
              <a:rPr lang="en-US" dirty="0"/>
              <a:t> items are VERY popular measurement items in psychology.</a:t>
            </a:r>
          </a:p>
          <a:p>
            <a:pPr lvl="1"/>
            <a:r>
              <a:rPr lang="en-US" dirty="0"/>
              <a:t>Technically ordinal but are often assumed continuous if 5 or more choices</a:t>
            </a:r>
          </a:p>
          <a:p>
            <a:pPr lvl="1"/>
            <a:r>
              <a:rPr lang="en-US" dirty="0"/>
              <a:t>With that assumption we can calculate means, factor analyze, etc.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Characteristic Curves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554480"/>
            <a:ext cx="693872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6934200" cy="4983481"/>
          </a:xfrm>
        </p:spPr>
        <p:txBody>
          <a:bodyPr/>
          <a:lstStyle/>
          <a:p>
            <a:r>
              <a:rPr lang="en-US" dirty="0"/>
              <a:t>Factor Analysis</a:t>
            </a:r>
          </a:p>
          <a:p>
            <a:pPr lvl="1"/>
            <a:r>
              <a:rPr lang="en-US" dirty="0"/>
              <a:t>Focuses on Item Discrimination (Loadings)</a:t>
            </a:r>
          </a:p>
          <a:p>
            <a:pPr lvl="1"/>
            <a:r>
              <a:rPr lang="en-US" dirty="0"/>
              <a:t>Next topic</a:t>
            </a:r>
          </a:p>
          <a:p>
            <a:r>
              <a:rPr lang="en-US" dirty="0"/>
              <a:t>Item Response Theory</a:t>
            </a:r>
          </a:p>
          <a:p>
            <a:pPr lvl="1"/>
            <a:r>
              <a:rPr lang="en-US" dirty="0"/>
              <a:t>viewing item response curves at different levels of difficulty</a:t>
            </a:r>
          </a:p>
          <a:p>
            <a:pPr lvl="1"/>
            <a:r>
              <a:rPr lang="en-US" dirty="0"/>
              <a:t>Looks at standard error at different ranges of the trait you are trying to measure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7467600" cy="498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Criterion-Referenced Tests</a:t>
            </a:r>
          </a:p>
          <a:p>
            <a:pPr lvl="1"/>
            <a:r>
              <a:rPr lang="en-US" dirty="0"/>
              <a:t>Instead of comparing a score on a test or scale to other respondents’ scores we can compare each individual to what they “should have scored”.</a:t>
            </a:r>
          </a:p>
          <a:p>
            <a:pPr lvl="1"/>
            <a:r>
              <a:rPr lang="en-US" dirty="0"/>
              <a:t>Requires that there is a set objective in order to assess whether the objective has been met</a:t>
            </a:r>
          </a:p>
          <a:p>
            <a:pPr lvl="1"/>
            <a:r>
              <a:rPr lang="en-US" dirty="0"/>
              <a:t>E.g. In intro stats students should learn how to run an independent samples t-test a criterion referenced test could be used to test this. This needs to be demonstrated before moving on to another objective.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143000"/>
            <a:ext cx="7315200" cy="4983481"/>
          </a:xfrm>
        </p:spPr>
        <p:txBody>
          <a:bodyPr>
            <a:normAutofit/>
          </a:bodyPr>
          <a:lstStyle/>
          <a:p>
            <a:r>
              <a:rPr lang="en-US" dirty="0"/>
              <a:t>Criterion-Referenced Tests</a:t>
            </a:r>
          </a:p>
          <a:p>
            <a:pPr lvl="1"/>
            <a:r>
              <a:rPr lang="en-US" dirty="0"/>
              <a:t>To evaluate CRT items</a:t>
            </a:r>
          </a:p>
          <a:p>
            <a:pPr lvl="2"/>
            <a:r>
              <a:rPr lang="en-US" dirty="0"/>
              <a:t>Give the test to 2 groups one exposed to the material and one that has not seen the material</a:t>
            </a:r>
          </a:p>
          <a:p>
            <a:pPr lvl="2"/>
            <a:r>
              <a:rPr lang="en-US" dirty="0"/>
              <a:t>Distribute the scores for the test in a frequency polygon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antimode</a:t>
            </a:r>
            <a:r>
              <a:rPr lang="en-US" dirty="0"/>
              <a:t> (</a:t>
            </a:r>
            <a:r>
              <a:rPr lang="en-US" dirty="0" err="1"/>
              <a:t>leasts</a:t>
            </a:r>
            <a:r>
              <a:rPr lang="en-US" dirty="0"/>
              <a:t> frequent value) represents the cut score between those who were exposed to the material and those who weren’t</a:t>
            </a:r>
          </a:p>
          <a:p>
            <a:pPr lvl="2"/>
            <a:r>
              <a:rPr lang="en-US" dirty="0"/>
              <a:t>Scores above the cut score are assumed to have mastered the material, and vice versa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Referenced 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143000"/>
            <a:ext cx="7467600" cy="438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2DE27D-8442-46EF-8D4C-F06226336CE9}"/>
              </a:ext>
            </a:extLst>
          </p:cNvPr>
          <p:cNvCxnSpPr>
            <a:cxnSpLocks/>
          </p:cNvCxnSpPr>
          <p:nvPr/>
        </p:nvCxnSpPr>
        <p:spPr>
          <a:xfrm flipH="1">
            <a:off x="3505200" y="5791200"/>
            <a:ext cx="2667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045E8F-690F-461D-A98A-DC4BE5F812E1}"/>
              </a:ext>
            </a:extLst>
          </p:cNvPr>
          <p:cNvCxnSpPr>
            <a:cxnSpLocks/>
          </p:cNvCxnSpPr>
          <p:nvPr/>
        </p:nvCxnSpPr>
        <p:spPr>
          <a:xfrm>
            <a:off x="6324600" y="5797550"/>
            <a:ext cx="33528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C29440-922A-48F5-9E8A-C28AB45C926B}"/>
              </a:ext>
            </a:extLst>
          </p:cNvPr>
          <p:cNvSpPr txBox="1"/>
          <p:nvPr/>
        </p:nvSpPr>
        <p:spPr>
          <a:xfrm>
            <a:off x="35052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exposed to material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5F852-F101-4AA1-99FC-7749652C6C81}"/>
              </a:ext>
            </a:extLst>
          </p:cNvPr>
          <p:cNvSpPr txBox="1"/>
          <p:nvPr/>
        </p:nvSpPr>
        <p:spPr>
          <a:xfrm>
            <a:off x="7042150" y="588128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Exposed to material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467600" cy="4983481"/>
          </a:xfrm>
        </p:spPr>
        <p:txBody>
          <a:bodyPr>
            <a:normAutofit/>
          </a:bodyPr>
          <a:lstStyle/>
          <a:p>
            <a:r>
              <a:rPr lang="en-US" sz="3600" dirty="0"/>
              <a:t>Category format</a:t>
            </a:r>
          </a:p>
          <a:p>
            <a:pPr lvl="1"/>
            <a:r>
              <a:rPr lang="en-US" sz="3200" dirty="0"/>
              <a:t>Like </a:t>
            </a:r>
            <a:r>
              <a:rPr lang="en-US" sz="3200" dirty="0" err="1"/>
              <a:t>Likert</a:t>
            </a:r>
            <a:r>
              <a:rPr lang="en-US" sz="3200" dirty="0"/>
              <a:t>, but with MANY more categories</a:t>
            </a:r>
          </a:p>
          <a:p>
            <a:pPr lvl="2"/>
            <a:r>
              <a:rPr lang="en-US" sz="2800" dirty="0"/>
              <a:t>e.g., 10-point scale</a:t>
            </a:r>
          </a:p>
          <a:p>
            <a:pPr lvl="1"/>
            <a:r>
              <a:rPr lang="en-US" sz="3200" dirty="0"/>
              <a:t>Best if used with anchors</a:t>
            </a:r>
          </a:p>
          <a:p>
            <a:pPr lvl="1"/>
            <a:r>
              <a:rPr lang="en-US" sz="3200" dirty="0"/>
              <a:t>Research supports use of 7-point scales to 21-point scales</a:t>
            </a:r>
          </a:p>
          <a:p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143000"/>
            <a:ext cx="7543800" cy="4876800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Criterion-Referenced Tests</a:t>
            </a:r>
          </a:p>
          <a:p>
            <a:pPr lvl="1"/>
            <a:r>
              <a:rPr lang="en-US" sz="3600" dirty="0"/>
              <a:t>Often used with Mastery style learning</a:t>
            </a:r>
          </a:p>
          <a:p>
            <a:pPr lvl="2"/>
            <a:r>
              <a:rPr lang="en-US" sz="3200" dirty="0"/>
              <a:t>Once a student indicates they’ve “mastered” the material he/she moves on to the next “module” of material</a:t>
            </a:r>
          </a:p>
          <a:p>
            <a:pPr lvl="2"/>
            <a:r>
              <a:rPr lang="en-US" sz="3200" dirty="0"/>
              <a:t>If they do not pass the cut score for mastery they receive more instruction until they can master the material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143000"/>
            <a:ext cx="7924800" cy="4983481"/>
          </a:xfrm>
        </p:spPr>
        <p:txBody>
          <a:bodyPr/>
          <a:lstStyle/>
          <a:p>
            <a:r>
              <a:rPr lang="en-US" dirty="0"/>
              <a:t>Visual Analogue Scale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400" dirty="0"/>
              <a:t>No Headache				                  Worst Headache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used in research</a:t>
            </a:r>
          </a:p>
          <a:p>
            <a:pPr lvl="1"/>
            <a:r>
              <a:rPr lang="en-US" dirty="0"/>
              <a:t>dials, knobs</a:t>
            </a:r>
          </a:p>
          <a:p>
            <a:pPr lvl="1"/>
            <a:r>
              <a:rPr lang="en-US" dirty="0"/>
              <a:t>time sampling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572000" y="2894012"/>
            <a:ext cx="6629400" cy="0"/>
          </a:xfrm>
          <a:prstGeom prst="line">
            <a:avLst/>
          </a:prstGeom>
          <a:ln cap="sq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Checklists &amp; Q-Sorts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143000"/>
            <a:ext cx="6705600" cy="498348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Both used in qualitative research as well as quantitative research</a:t>
            </a:r>
          </a:p>
          <a:p>
            <a:r>
              <a:rPr lang="en-US" sz="3600" dirty="0"/>
              <a:t>Checklists</a:t>
            </a:r>
          </a:p>
          <a:p>
            <a:pPr lvl="1"/>
            <a:r>
              <a:rPr lang="en-US" sz="3200" dirty="0"/>
              <a:t>Present list of words (adjectives)</a:t>
            </a:r>
          </a:p>
          <a:p>
            <a:pPr lvl="1"/>
            <a:r>
              <a:rPr lang="en-US" sz="3200" dirty="0"/>
              <a:t>Have person choose to endorse each item</a:t>
            </a:r>
          </a:p>
          <a:p>
            <a:pPr lvl="1"/>
            <a:r>
              <a:rPr lang="en-US" sz="3200" dirty="0"/>
              <a:t>Can determine perceptions of concepts using checklists.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PsychTesting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6275-1193-45B5-B5B2-815D7E9C5B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2584</TotalTime>
  <Words>1770</Words>
  <Application>Microsoft Office PowerPoint</Application>
  <PresentationFormat>Widescreen</PresentationFormat>
  <Paragraphs>386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Equation</vt:lpstr>
      <vt:lpstr>Worksheet</vt:lpstr>
      <vt:lpstr>Test Items and Item Analysis</vt:lpstr>
      <vt:lpstr>Item Formats</vt:lpstr>
      <vt:lpstr>Item Formats</vt:lpstr>
      <vt:lpstr>Should you guess on polytomous tests?</vt:lpstr>
      <vt:lpstr>Other Test Items</vt:lpstr>
      <vt:lpstr>Other Test Items</vt:lpstr>
      <vt:lpstr>Other Test Items</vt:lpstr>
      <vt:lpstr>Other Test Items</vt:lpstr>
      <vt:lpstr>Checklists &amp; Q-Sorts</vt:lpstr>
      <vt:lpstr>Checklists &amp; Q-Sorts</vt:lpstr>
      <vt:lpstr>Checklists &amp; Q-Sorts</vt:lpstr>
      <vt:lpstr>Checklists &amp; Q-Sorts</vt:lpstr>
      <vt:lpstr>Checklists &amp; Q-Sorts</vt:lpstr>
      <vt:lpstr>Example Q-sort</vt:lpstr>
      <vt:lpstr>California Q-Sort</vt:lpstr>
      <vt:lpstr>Attachment Q-sort</vt:lpstr>
      <vt:lpstr>Item Analysis</vt:lpstr>
      <vt:lpstr>Item Difficulty</vt:lpstr>
      <vt:lpstr>Item Difficulty</vt:lpstr>
      <vt:lpstr>Item Difficulty</vt:lpstr>
      <vt:lpstr>Difficult Item (35%)</vt:lpstr>
      <vt:lpstr>Difficult Item (35%)</vt:lpstr>
      <vt:lpstr>Moderate Item (51%)</vt:lpstr>
      <vt:lpstr>Difficult Item (51%)</vt:lpstr>
      <vt:lpstr>Easy Item (100%)</vt:lpstr>
      <vt:lpstr>Difficult Item (100%)</vt:lpstr>
      <vt:lpstr>Optimum Difficulty</vt:lpstr>
      <vt:lpstr>Discriminability</vt:lpstr>
      <vt:lpstr>Discriminability</vt:lpstr>
      <vt:lpstr>PowerPoint Presentation</vt:lpstr>
      <vt:lpstr>Discriminability</vt:lpstr>
      <vt:lpstr>Discriminability</vt:lpstr>
      <vt:lpstr>Discriminability</vt:lpstr>
      <vt:lpstr>Discriminability</vt:lpstr>
      <vt:lpstr>Discriminability</vt:lpstr>
      <vt:lpstr>Discriminability</vt:lpstr>
      <vt:lpstr>Selecting Items 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Item Characteristic Curves</vt:lpstr>
      <vt:lpstr>Other Evaluation Techniques</vt:lpstr>
      <vt:lpstr>Other Evaluation Techniques</vt:lpstr>
      <vt:lpstr>Other Evaluation Techniques</vt:lpstr>
      <vt:lpstr>Criterion Referenced Test</vt:lpstr>
      <vt:lpstr>Other Evaluation Techniques</vt:lpstr>
    </vt:vector>
  </TitlesOfParts>
  <Company>CSUN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Ainsworth</dc:creator>
  <cp:lastModifiedBy>Ainsworth, Andrew T</cp:lastModifiedBy>
  <cp:revision>19</cp:revision>
  <dcterms:created xsi:type="dcterms:W3CDTF">2008-03-05T06:26:25Z</dcterms:created>
  <dcterms:modified xsi:type="dcterms:W3CDTF">2020-07-15T02:10:58Z</dcterms:modified>
</cp:coreProperties>
</file>