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3" r:id="rId3"/>
    <p:sldId id="314" r:id="rId4"/>
    <p:sldId id="315" r:id="rId5"/>
    <p:sldId id="316" r:id="rId6"/>
    <p:sldId id="317" r:id="rId7"/>
    <p:sldId id="320" r:id="rId8"/>
    <p:sldId id="322" r:id="rId9"/>
    <p:sldId id="319" r:id="rId10"/>
    <p:sldId id="323" r:id="rId11"/>
    <p:sldId id="318" r:id="rId12"/>
    <p:sldId id="324" r:id="rId13"/>
    <p:sldId id="321" r:id="rId14"/>
    <p:sldId id="325" r:id="rId15"/>
    <p:sldId id="326" r:id="rId16"/>
    <p:sldId id="327" r:id="rId17"/>
    <p:sldId id="328" r:id="rId18"/>
    <p:sldId id="329" r:id="rId19"/>
    <p:sldId id="257" r:id="rId20"/>
    <p:sldId id="258" r:id="rId21"/>
    <p:sldId id="338" r:id="rId22"/>
    <p:sldId id="364" r:id="rId23"/>
    <p:sldId id="365" r:id="rId24"/>
    <p:sldId id="366" r:id="rId25"/>
    <p:sldId id="332" r:id="rId26"/>
    <p:sldId id="333" r:id="rId27"/>
    <p:sldId id="335" r:id="rId28"/>
    <p:sldId id="334" r:id="rId29"/>
    <p:sldId id="33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4" r:id="rId42"/>
    <p:sldId id="349" r:id="rId43"/>
    <p:sldId id="367" r:id="rId44"/>
    <p:sldId id="368" r:id="rId45"/>
    <p:sldId id="356" r:id="rId46"/>
    <p:sldId id="355" r:id="rId47"/>
    <p:sldId id="358" r:id="rId48"/>
    <p:sldId id="359" r:id="rId49"/>
    <p:sldId id="360" r:id="rId50"/>
    <p:sldId id="361" r:id="rId51"/>
    <p:sldId id="362" r:id="rId52"/>
    <p:sldId id="357" r:id="rId53"/>
    <p:sldId id="363" r:id="rId54"/>
    <p:sldId id="369" r:id="rId55"/>
    <p:sldId id="370" r:id="rId56"/>
    <p:sldId id="371" r:id="rId57"/>
    <p:sldId id="372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4" autoAdjust="0"/>
    <p:restoredTop sz="91820" autoAdjust="0"/>
  </p:normalViewPr>
  <p:slideViewPr>
    <p:cSldViewPr>
      <p:cViewPr varScale="1">
        <p:scale>
          <a:sx n="59" d="100"/>
          <a:sy n="59" d="100"/>
        </p:scale>
        <p:origin x="134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DC72936-F7F1-48DE-9415-6CF2CF1DFFB6}" type="datetimeFigureOut">
              <a:rPr lang="en-US"/>
              <a:pPr>
                <a:defRPr/>
              </a:pPr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B0863F1-AD23-485F-9BE7-75BE201AC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44C51C66-8794-4FAD-AA68-D1E2B1129B20}" type="datetimeFigureOut">
              <a:rPr lang="en-US"/>
              <a:pPr>
                <a:defRPr/>
              </a:pPr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B8BB043-378F-415C-8ED3-659C3CB84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0B7257-D4E4-4E92-9D7A-1C02E1A7C81A}" type="slidenum">
              <a:rPr lang="en-GB">
                <a:latin typeface="Arial" pitchFamily="34" charset="0"/>
              </a:rPr>
              <a:pPr/>
              <a:t>27</a:t>
            </a:fld>
            <a:endParaRPr lang="en-GB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0760B-B0E5-4C71-9DBE-779A8C28F5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04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70341-05FD-41D7-A201-55155E956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58367-8FBE-42E4-92F9-3480EE431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0CF21-34F5-4467-9AC1-39EE0A46E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2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9CFCA-09D0-4729-9211-9286D5B15F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76E9-40DC-4BF2-97E8-EC6CFE2ED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216C2-A293-4CC7-A996-EB02332AC8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1408F-1797-40A9-90EB-49C5E2CA8A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D1F69-72F2-4186-B20E-CF78A1523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E274-DADE-4BE0-A120-6C9F0CF794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5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6" y="152400"/>
            <a:ext cx="1112519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4182" y="1245979"/>
            <a:ext cx="5486394" cy="50901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657" y="6470904"/>
            <a:ext cx="1447991" cy="311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PsychTesting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657" y="472440"/>
            <a:ext cx="33053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273C8BE-AE82-4ED8-B533-B23818CF9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5240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4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Factor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15400" y="5181600"/>
            <a:ext cx="2319338" cy="900113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 err="1"/>
              <a:t>PsychTesting</a:t>
            </a:r>
            <a:endParaRPr lang="en-US" dirty="0"/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Cal State Northridge</a:t>
            </a:r>
          </a:p>
          <a:p>
            <a:pPr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Andrew Ainsworth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PsychTesting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3E44ED8-BBEC-4042-880F-F4A13081320C}" type="slidenum">
              <a:rPr lang="en-US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3080" y="152400"/>
            <a:ext cx="380190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50652" y="1143000"/>
            <a:ext cx="6769348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Tests that we use to measure a concept/construct typically have a moderate to large number of items (i.e. domain sampling)</a:t>
            </a:r>
          </a:p>
          <a:p>
            <a:r>
              <a:rPr lang="en-US" dirty="0"/>
              <a:t>With this comes a whole mess of relationships (i.e. covariances/correlations)</a:t>
            </a:r>
          </a:p>
          <a:p>
            <a:r>
              <a:rPr lang="en-US" dirty="0"/>
              <a:t>Alpha just looks for one consistent pattern, what if there are more patterns? And what if some items relate negatively (reverse coded)?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6C1D7-651E-46DF-B424-604FD7C9552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- MAS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7B09-410F-4D04-9C1C-02530FA50906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29161"/>
              </p:ext>
            </p:extLst>
          </p:nvPr>
        </p:nvGraphicFramePr>
        <p:xfrm>
          <a:off x="2653733" y="1066800"/>
          <a:ext cx="934300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8720373" imgH="4622124" progId="Excel.Sheet.12">
                  <p:embed/>
                </p:oleObj>
              </mc:Choice>
              <mc:Fallback>
                <p:oleObj name="Worksheet" r:id="rId3" imgW="8720373" imgH="4622124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733" y="1066800"/>
                        <a:ext cx="9343005" cy="495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029200" y="1245979"/>
            <a:ext cx="6791376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alpha can give us a single value that illustrates the relationship among the items as long as there is only one consistent pattern</a:t>
            </a:r>
          </a:p>
          <a:p>
            <a:r>
              <a:rPr lang="en-US" dirty="0"/>
              <a:t>If we could measure the concept directly we could do this differently and reduce the entire matrix on the previous page down to a single value as well; a single correlation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6D0-300A-473A-8AB4-62ED56C4834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267200" y="1245979"/>
            <a:ext cx="7553376" cy="5090160"/>
          </a:xfrm>
        </p:spPr>
        <p:txBody>
          <a:bodyPr/>
          <a:lstStyle/>
          <a:p>
            <a:r>
              <a:rPr lang="en-US" dirty="0"/>
              <a:t>Remember that: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651C-7E77-4E50-BC87-3C3B9AA050E0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0051"/>
              </p:ext>
            </p:extLst>
          </p:nvPr>
        </p:nvGraphicFramePr>
        <p:xfrm>
          <a:off x="4343400" y="2120368"/>
          <a:ext cx="765651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108160" imgH="965160" progId="Equation.DSMT4">
                  <p:embed/>
                </p:oleObj>
              </mc:Choice>
              <mc:Fallback>
                <p:oleObj name="Equation" r:id="rId3" imgW="21081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20368"/>
                        <a:ext cx="7656513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ADFF6BA-2382-4C4C-9D39-42AC3B09E5C0}" type="slidenum">
              <a:rPr lang="en-US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Freeform 9"/>
          <p:cNvSpPr>
            <a:spLocks/>
          </p:cNvSpPr>
          <p:nvPr/>
        </p:nvSpPr>
        <p:spPr bwMode="auto">
          <a:xfrm>
            <a:off x="5204697" y="200977"/>
            <a:ext cx="6843713" cy="5476875"/>
          </a:xfrm>
          <a:custGeom>
            <a:avLst/>
            <a:gdLst>
              <a:gd name="T0" fmla="*/ 4311 w 4311"/>
              <a:gd name="T1" fmla="*/ 3450 h 3450"/>
              <a:gd name="T2" fmla="*/ 0 w 4311"/>
              <a:gd name="T3" fmla="*/ 0 h 3450"/>
              <a:gd name="T4" fmla="*/ 0 w 4311"/>
              <a:gd name="T5" fmla="*/ 3450 h 3450"/>
              <a:gd name="T6" fmla="*/ 4311 w 4311"/>
              <a:gd name="T7" fmla="*/ 345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4" name="Freeform 10"/>
          <p:cNvSpPr>
            <a:spLocks/>
          </p:cNvSpPr>
          <p:nvPr/>
        </p:nvSpPr>
        <p:spPr bwMode="auto">
          <a:xfrm>
            <a:off x="5204697" y="200977"/>
            <a:ext cx="6843713" cy="5476875"/>
          </a:xfrm>
          <a:custGeom>
            <a:avLst/>
            <a:gdLst>
              <a:gd name="T0" fmla="*/ 0 w 4311"/>
              <a:gd name="T1" fmla="*/ 0 h 3450"/>
              <a:gd name="T2" fmla="*/ 4311 w 4311"/>
              <a:gd name="T3" fmla="*/ 0 h 3450"/>
              <a:gd name="T4" fmla="*/ 4311 w 4311"/>
              <a:gd name="T5" fmla="*/ 3450 h 3450"/>
              <a:gd name="T6" fmla="*/ 0 w 4311"/>
              <a:gd name="T7" fmla="*/ 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5" name="Freeform 11"/>
          <p:cNvSpPr>
            <a:spLocks/>
          </p:cNvSpPr>
          <p:nvPr/>
        </p:nvSpPr>
        <p:spPr bwMode="auto">
          <a:xfrm>
            <a:off x="5204697" y="200977"/>
            <a:ext cx="6843713" cy="5476875"/>
          </a:xfrm>
          <a:custGeom>
            <a:avLst/>
            <a:gdLst>
              <a:gd name="T0" fmla="*/ 4311 w 4311"/>
              <a:gd name="T1" fmla="*/ 3450 h 3450"/>
              <a:gd name="T2" fmla="*/ 0 w 4311"/>
              <a:gd name="T3" fmla="*/ 0 h 3450"/>
              <a:gd name="T4" fmla="*/ 0 w 4311"/>
              <a:gd name="T5" fmla="*/ 3450 h 3450"/>
              <a:gd name="T6" fmla="*/ 4311 w 4311"/>
              <a:gd name="T7" fmla="*/ 345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6" name="Freeform 12"/>
          <p:cNvSpPr>
            <a:spLocks/>
          </p:cNvSpPr>
          <p:nvPr/>
        </p:nvSpPr>
        <p:spPr bwMode="auto">
          <a:xfrm>
            <a:off x="5204697" y="200977"/>
            <a:ext cx="6843713" cy="5476875"/>
          </a:xfrm>
          <a:custGeom>
            <a:avLst/>
            <a:gdLst>
              <a:gd name="T0" fmla="*/ 0 w 4311"/>
              <a:gd name="T1" fmla="*/ 0 h 3450"/>
              <a:gd name="T2" fmla="*/ 4311 w 4311"/>
              <a:gd name="T3" fmla="*/ 0 h 3450"/>
              <a:gd name="T4" fmla="*/ 4311 w 4311"/>
              <a:gd name="T5" fmla="*/ 3450 h 3450"/>
              <a:gd name="T6" fmla="*/ 0 w 4311"/>
              <a:gd name="T7" fmla="*/ 0 h 3450"/>
              <a:gd name="T8" fmla="*/ 0 60000 65536"/>
              <a:gd name="T9" fmla="*/ 0 60000 65536"/>
              <a:gd name="T10" fmla="*/ 0 60000 65536"/>
              <a:gd name="T11" fmla="*/ 0 60000 65536"/>
              <a:gd name="T12" fmla="*/ 0 w 4311"/>
              <a:gd name="T13" fmla="*/ 0 h 3450"/>
              <a:gd name="T14" fmla="*/ 4311 w 4311"/>
              <a:gd name="T15" fmla="*/ 3450 h 3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7119221" y="5320665"/>
            <a:ext cx="37396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Cigarette Consumption per Adult per Day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11691221" y="486346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29" name="Rectangle 15"/>
          <p:cNvSpPr>
            <a:spLocks noChangeArrowheads="1"/>
          </p:cNvSpPr>
          <p:nvPr/>
        </p:nvSpPr>
        <p:spPr bwMode="auto">
          <a:xfrm>
            <a:off x="10562509" y="486346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0" name="Rectangle 16"/>
          <p:cNvSpPr>
            <a:spLocks noChangeArrowheads="1"/>
          </p:cNvSpPr>
          <p:nvPr/>
        </p:nvSpPr>
        <p:spPr bwMode="auto">
          <a:xfrm>
            <a:off x="9490946" y="486346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8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8376521" y="486346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6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2" name="Rectangle 18"/>
          <p:cNvSpPr>
            <a:spLocks noChangeArrowheads="1"/>
          </p:cNvSpPr>
          <p:nvPr/>
        </p:nvSpPr>
        <p:spPr bwMode="auto">
          <a:xfrm>
            <a:off x="7262096" y="486346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4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3" name="Rectangle 19"/>
          <p:cNvSpPr>
            <a:spLocks noChangeArrowheads="1"/>
          </p:cNvSpPr>
          <p:nvPr/>
        </p:nvSpPr>
        <p:spPr bwMode="auto">
          <a:xfrm>
            <a:off x="6133384" y="486346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4" name="Rectangle 20"/>
          <p:cNvSpPr>
            <a:spLocks noChangeArrowheads="1"/>
          </p:cNvSpPr>
          <p:nvPr/>
        </p:nvSpPr>
        <p:spPr bwMode="auto">
          <a:xfrm rot="-5400000">
            <a:off x="4524372" y="2479754"/>
            <a:ext cx="23147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CHD Mortality per 10,000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5" name="Rectangle 21"/>
          <p:cNvSpPr>
            <a:spLocks noChangeArrowheads="1"/>
          </p:cNvSpPr>
          <p:nvPr/>
        </p:nvSpPr>
        <p:spPr bwMode="auto">
          <a:xfrm>
            <a:off x="5919071" y="401001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30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6" name="Rectangle 22"/>
          <p:cNvSpPr>
            <a:spLocks noChangeArrowheads="1"/>
          </p:cNvSpPr>
          <p:nvPr/>
        </p:nvSpPr>
        <p:spPr bwMode="auto">
          <a:xfrm>
            <a:off x="5919071" y="183133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7" name="Rectangle 23"/>
          <p:cNvSpPr>
            <a:spLocks noChangeArrowheads="1"/>
          </p:cNvSpPr>
          <p:nvPr/>
        </p:nvSpPr>
        <p:spPr bwMode="auto">
          <a:xfrm>
            <a:off x="5919071" y="3261676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8" name="Rectangle 24"/>
          <p:cNvSpPr>
            <a:spLocks noChangeArrowheads="1"/>
          </p:cNvSpPr>
          <p:nvPr/>
        </p:nvSpPr>
        <p:spPr bwMode="auto">
          <a:xfrm>
            <a:off x="6004796" y="4620576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739" name="Line 25"/>
          <p:cNvSpPr>
            <a:spLocks noChangeShapeType="1"/>
          </p:cNvSpPr>
          <p:nvPr/>
        </p:nvSpPr>
        <p:spPr bwMode="auto">
          <a:xfrm>
            <a:off x="11776946" y="4806315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10662521" y="4806315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27"/>
          <p:cNvSpPr>
            <a:spLocks noChangeShapeType="1"/>
          </p:cNvSpPr>
          <p:nvPr/>
        </p:nvSpPr>
        <p:spPr bwMode="auto">
          <a:xfrm>
            <a:off x="9548096" y="4806315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28"/>
          <p:cNvSpPr>
            <a:spLocks noChangeShapeType="1"/>
          </p:cNvSpPr>
          <p:nvPr/>
        </p:nvSpPr>
        <p:spPr bwMode="auto">
          <a:xfrm>
            <a:off x="8419385" y="4806315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9"/>
          <p:cNvSpPr>
            <a:spLocks noChangeShapeType="1"/>
          </p:cNvSpPr>
          <p:nvPr/>
        </p:nvSpPr>
        <p:spPr bwMode="auto">
          <a:xfrm>
            <a:off x="7304960" y="4806315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30"/>
          <p:cNvSpPr>
            <a:spLocks noChangeShapeType="1"/>
          </p:cNvSpPr>
          <p:nvPr/>
        </p:nvSpPr>
        <p:spPr bwMode="auto">
          <a:xfrm>
            <a:off x="6190535" y="4806315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31"/>
          <p:cNvSpPr>
            <a:spLocks noChangeShapeType="1"/>
          </p:cNvSpPr>
          <p:nvPr/>
        </p:nvSpPr>
        <p:spPr bwMode="auto">
          <a:xfrm>
            <a:off x="6147672" y="472440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32"/>
          <p:cNvSpPr>
            <a:spLocks noChangeShapeType="1"/>
          </p:cNvSpPr>
          <p:nvPr/>
        </p:nvSpPr>
        <p:spPr bwMode="auto">
          <a:xfrm>
            <a:off x="6147672" y="1917065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33"/>
          <p:cNvSpPr>
            <a:spLocks noChangeShapeType="1"/>
          </p:cNvSpPr>
          <p:nvPr/>
        </p:nvSpPr>
        <p:spPr bwMode="auto">
          <a:xfrm>
            <a:off x="6147672" y="3347401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34"/>
          <p:cNvSpPr>
            <a:spLocks noChangeShapeType="1"/>
          </p:cNvSpPr>
          <p:nvPr/>
        </p:nvSpPr>
        <p:spPr bwMode="auto">
          <a:xfrm>
            <a:off x="6147672" y="4792026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Freeform 35"/>
          <p:cNvSpPr>
            <a:spLocks/>
          </p:cNvSpPr>
          <p:nvPr/>
        </p:nvSpPr>
        <p:spPr bwMode="auto">
          <a:xfrm>
            <a:off x="6190534" y="472440"/>
            <a:ext cx="5586412" cy="4319587"/>
          </a:xfrm>
          <a:custGeom>
            <a:avLst/>
            <a:gdLst>
              <a:gd name="T0" fmla="*/ 3519 w 3519"/>
              <a:gd name="T1" fmla="*/ 2721 h 2721"/>
              <a:gd name="T2" fmla="*/ 0 w 3519"/>
              <a:gd name="T3" fmla="*/ 0 h 2721"/>
              <a:gd name="T4" fmla="*/ 0 w 3519"/>
              <a:gd name="T5" fmla="*/ 2721 h 2721"/>
              <a:gd name="T6" fmla="*/ 3519 w 3519"/>
              <a:gd name="T7" fmla="*/ 2721 h 2721"/>
              <a:gd name="T8" fmla="*/ 0 60000 65536"/>
              <a:gd name="T9" fmla="*/ 0 60000 65536"/>
              <a:gd name="T10" fmla="*/ 0 60000 65536"/>
              <a:gd name="T11" fmla="*/ 0 60000 65536"/>
              <a:gd name="T12" fmla="*/ 0 w 3519"/>
              <a:gd name="T13" fmla="*/ 0 h 2721"/>
              <a:gd name="T14" fmla="*/ 3519 w 3519"/>
              <a:gd name="T15" fmla="*/ 2721 h 2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9" h="2721">
                <a:moveTo>
                  <a:pt x="3519" y="2721"/>
                </a:moveTo>
                <a:lnTo>
                  <a:pt x="0" y="0"/>
                </a:lnTo>
                <a:lnTo>
                  <a:pt x="0" y="2721"/>
                </a:lnTo>
                <a:lnTo>
                  <a:pt x="3519" y="27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0" name="Freeform 36"/>
          <p:cNvSpPr>
            <a:spLocks/>
          </p:cNvSpPr>
          <p:nvPr/>
        </p:nvSpPr>
        <p:spPr bwMode="auto">
          <a:xfrm>
            <a:off x="6190534" y="472440"/>
            <a:ext cx="5586412" cy="4319587"/>
          </a:xfrm>
          <a:custGeom>
            <a:avLst/>
            <a:gdLst>
              <a:gd name="T0" fmla="*/ 0 w 3519"/>
              <a:gd name="T1" fmla="*/ 0 h 2721"/>
              <a:gd name="T2" fmla="*/ 3519 w 3519"/>
              <a:gd name="T3" fmla="*/ 0 h 2721"/>
              <a:gd name="T4" fmla="*/ 3519 w 3519"/>
              <a:gd name="T5" fmla="*/ 2721 h 2721"/>
              <a:gd name="T6" fmla="*/ 0 w 3519"/>
              <a:gd name="T7" fmla="*/ 0 h 2721"/>
              <a:gd name="T8" fmla="*/ 0 60000 65536"/>
              <a:gd name="T9" fmla="*/ 0 60000 65536"/>
              <a:gd name="T10" fmla="*/ 0 60000 65536"/>
              <a:gd name="T11" fmla="*/ 0 60000 65536"/>
              <a:gd name="T12" fmla="*/ 0 w 3519"/>
              <a:gd name="T13" fmla="*/ 0 h 2721"/>
              <a:gd name="T14" fmla="*/ 3519 w 3519"/>
              <a:gd name="T15" fmla="*/ 2721 h 2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9" h="2721">
                <a:moveTo>
                  <a:pt x="0" y="0"/>
                </a:moveTo>
                <a:lnTo>
                  <a:pt x="3519" y="0"/>
                </a:lnTo>
                <a:lnTo>
                  <a:pt x="3519" y="27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1" name="Rectangle 37"/>
          <p:cNvSpPr>
            <a:spLocks noChangeArrowheads="1"/>
          </p:cNvSpPr>
          <p:nvPr/>
        </p:nvSpPr>
        <p:spPr bwMode="auto">
          <a:xfrm>
            <a:off x="6190534" y="472440"/>
            <a:ext cx="5586412" cy="43195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2" name="Freeform 38"/>
          <p:cNvSpPr>
            <a:spLocks/>
          </p:cNvSpPr>
          <p:nvPr/>
        </p:nvSpPr>
        <p:spPr bwMode="auto">
          <a:xfrm>
            <a:off x="6704885" y="27314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3" name="Freeform 39"/>
          <p:cNvSpPr>
            <a:spLocks/>
          </p:cNvSpPr>
          <p:nvPr/>
        </p:nvSpPr>
        <p:spPr bwMode="auto">
          <a:xfrm>
            <a:off x="6704885" y="27314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4" name="Freeform 40"/>
          <p:cNvSpPr>
            <a:spLocks/>
          </p:cNvSpPr>
          <p:nvPr/>
        </p:nvSpPr>
        <p:spPr bwMode="auto">
          <a:xfrm>
            <a:off x="6704885" y="4176077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0 w 54"/>
              <a:gd name="T5" fmla="*/ 0 h 54"/>
              <a:gd name="T6" fmla="*/ 0 w 54"/>
              <a:gd name="T7" fmla="*/ 54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5" name="Freeform 41"/>
          <p:cNvSpPr>
            <a:spLocks/>
          </p:cNvSpPr>
          <p:nvPr/>
        </p:nvSpPr>
        <p:spPr bwMode="auto">
          <a:xfrm>
            <a:off x="6704885" y="4176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6" name="Freeform 42"/>
          <p:cNvSpPr>
            <a:spLocks/>
          </p:cNvSpPr>
          <p:nvPr/>
        </p:nvSpPr>
        <p:spPr bwMode="auto">
          <a:xfrm>
            <a:off x="6704885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7" name="Freeform 43"/>
          <p:cNvSpPr>
            <a:spLocks/>
          </p:cNvSpPr>
          <p:nvPr/>
        </p:nvSpPr>
        <p:spPr bwMode="auto">
          <a:xfrm>
            <a:off x="6704885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8" name="Freeform 44"/>
          <p:cNvSpPr>
            <a:spLocks/>
          </p:cNvSpPr>
          <p:nvPr/>
        </p:nvSpPr>
        <p:spPr bwMode="auto">
          <a:xfrm>
            <a:off x="7262097" y="3890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59" name="Freeform 45"/>
          <p:cNvSpPr>
            <a:spLocks/>
          </p:cNvSpPr>
          <p:nvPr/>
        </p:nvSpPr>
        <p:spPr bwMode="auto">
          <a:xfrm>
            <a:off x="7262097" y="3890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0" name="Freeform 46"/>
          <p:cNvSpPr>
            <a:spLocks/>
          </p:cNvSpPr>
          <p:nvPr/>
        </p:nvSpPr>
        <p:spPr bwMode="auto">
          <a:xfrm>
            <a:off x="7262097" y="25885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1" name="Freeform 47"/>
          <p:cNvSpPr>
            <a:spLocks/>
          </p:cNvSpPr>
          <p:nvPr/>
        </p:nvSpPr>
        <p:spPr bwMode="auto">
          <a:xfrm>
            <a:off x="7262097" y="25885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2" name="Freeform 48"/>
          <p:cNvSpPr>
            <a:spLocks/>
          </p:cNvSpPr>
          <p:nvPr/>
        </p:nvSpPr>
        <p:spPr bwMode="auto">
          <a:xfrm>
            <a:off x="7262097" y="316166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3" name="Freeform 49"/>
          <p:cNvSpPr>
            <a:spLocks/>
          </p:cNvSpPr>
          <p:nvPr/>
        </p:nvSpPr>
        <p:spPr bwMode="auto">
          <a:xfrm>
            <a:off x="7262097" y="316166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4" name="Freeform 50"/>
          <p:cNvSpPr>
            <a:spLocks/>
          </p:cNvSpPr>
          <p:nvPr/>
        </p:nvSpPr>
        <p:spPr bwMode="auto">
          <a:xfrm>
            <a:off x="7819310" y="43189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5" name="Freeform 51"/>
          <p:cNvSpPr>
            <a:spLocks/>
          </p:cNvSpPr>
          <p:nvPr/>
        </p:nvSpPr>
        <p:spPr bwMode="auto">
          <a:xfrm>
            <a:off x="7819310" y="43189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6" name="Freeform 52"/>
          <p:cNvSpPr>
            <a:spLocks/>
          </p:cNvSpPr>
          <p:nvPr/>
        </p:nvSpPr>
        <p:spPr bwMode="auto">
          <a:xfrm>
            <a:off x="7819310" y="3018790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0 w 54"/>
              <a:gd name="T5" fmla="*/ 0 h 54"/>
              <a:gd name="T6" fmla="*/ 0 w 54"/>
              <a:gd name="T7" fmla="*/ 54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7" name="Freeform 53"/>
          <p:cNvSpPr>
            <a:spLocks/>
          </p:cNvSpPr>
          <p:nvPr/>
        </p:nvSpPr>
        <p:spPr bwMode="auto">
          <a:xfrm>
            <a:off x="7819310" y="301879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8" name="Freeform 54"/>
          <p:cNvSpPr>
            <a:spLocks/>
          </p:cNvSpPr>
          <p:nvPr/>
        </p:nvSpPr>
        <p:spPr bwMode="auto">
          <a:xfrm>
            <a:off x="7819310" y="21599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69" name="Freeform 55"/>
          <p:cNvSpPr>
            <a:spLocks/>
          </p:cNvSpPr>
          <p:nvPr/>
        </p:nvSpPr>
        <p:spPr bwMode="auto">
          <a:xfrm>
            <a:off x="7819310" y="2159952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0" name="Freeform 56"/>
          <p:cNvSpPr>
            <a:spLocks/>
          </p:cNvSpPr>
          <p:nvPr/>
        </p:nvSpPr>
        <p:spPr bwMode="auto">
          <a:xfrm>
            <a:off x="7819310" y="4176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1" name="Freeform 57"/>
          <p:cNvSpPr>
            <a:spLocks/>
          </p:cNvSpPr>
          <p:nvPr/>
        </p:nvSpPr>
        <p:spPr bwMode="auto">
          <a:xfrm>
            <a:off x="7819310" y="4176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2" name="Freeform 58"/>
          <p:cNvSpPr>
            <a:spLocks/>
          </p:cNvSpPr>
          <p:nvPr/>
        </p:nvSpPr>
        <p:spPr bwMode="auto">
          <a:xfrm>
            <a:off x="7819310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3" name="Freeform 59"/>
          <p:cNvSpPr>
            <a:spLocks/>
          </p:cNvSpPr>
          <p:nvPr/>
        </p:nvSpPr>
        <p:spPr bwMode="auto">
          <a:xfrm>
            <a:off x="7819310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4" name="Freeform 60"/>
          <p:cNvSpPr>
            <a:spLocks/>
          </p:cNvSpPr>
          <p:nvPr/>
        </p:nvSpPr>
        <p:spPr bwMode="auto">
          <a:xfrm>
            <a:off x="7819310" y="25885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5" name="Freeform 61"/>
          <p:cNvSpPr>
            <a:spLocks/>
          </p:cNvSpPr>
          <p:nvPr/>
        </p:nvSpPr>
        <p:spPr bwMode="auto">
          <a:xfrm>
            <a:off x="7819310" y="25885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6" name="Freeform 62"/>
          <p:cNvSpPr>
            <a:spLocks/>
          </p:cNvSpPr>
          <p:nvPr/>
        </p:nvSpPr>
        <p:spPr bwMode="auto">
          <a:xfrm>
            <a:off x="8376522" y="143129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7" name="Freeform 63"/>
          <p:cNvSpPr>
            <a:spLocks/>
          </p:cNvSpPr>
          <p:nvPr/>
        </p:nvSpPr>
        <p:spPr bwMode="auto">
          <a:xfrm>
            <a:off x="8376522" y="1431290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8" name="Freeform 64"/>
          <p:cNvSpPr>
            <a:spLocks/>
          </p:cNvSpPr>
          <p:nvPr/>
        </p:nvSpPr>
        <p:spPr bwMode="auto">
          <a:xfrm>
            <a:off x="8376522" y="316166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79" name="Freeform 65"/>
          <p:cNvSpPr>
            <a:spLocks/>
          </p:cNvSpPr>
          <p:nvPr/>
        </p:nvSpPr>
        <p:spPr bwMode="auto">
          <a:xfrm>
            <a:off x="8376522" y="316166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0" name="Freeform 66"/>
          <p:cNvSpPr>
            <a:spLocks/>
          </p:cNvSpPr>
          <p:nvPr/>
        </p:nvSpPr>
        <p:spPr bwMode="auto">
          <a:xfrm>
            <a:off x="9505235" y="2017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1" name="Freeform 67"/>
          <p:cNvSpPr>
            <a:spLocks/>
          </p:cNvSpPr>
          <p:nvPr/>
        </p:nvSpPr>
        <p:spPr bwMode="auto">
          <a:xfrm>
            <a:off x="9505235" y="2017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2" name="Freeform 68"/>
          <p:cNvSpPr>
            <a:spLocks/>
          </p:cNvSpPr>
          <p:nvPr/>
        </p:nvSpPr>
        <p:spPr bwMode="auto">
          <a:xfrm>
            <a:off x="9505235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3" name="Freeform 69"/>
          <p:cNvSpPr>
            <a:spLocks/>
          </p:cNvSpPr>
          <p:nvPr/>
        </p:nvSpPr>
        <p:spPr bwMode="auto">
          <a:xfrm>
            <a:off x="9505235" y="28759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4" name="Freeform 70"/>
          <p:cNvSpPr>
            <a:spLocks/>
          </p:cNvSpPr>
          <p:nvPr/>
        </p:nvSpPr>
        <p:spPr bwMode="auto">
          <a:xfrm>
            <a:off x="9505235" y="2017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5" name="Freeform 71"/>
          <p:cNvSpPr>
            <a:spLocks/>
          </p:cNvSpPr>
          <p:nvPr/>
        </p:nvSpPr>
        <p:spPr bwMode="auto">
          <a:xfrm>
            <a:off x="9505235" y="201707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6" name="Freeform 72"/>
          <p:cNvSpPr>
            <a:spLocks/>
          </p:cNvSpPr>
          <p:nvPr/>
        </p:nvSpPr>
        <p:spPr bwMode="auto">
          <a:xfrm>
            <a:off x="10062447" y="1731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7" name="Freeform 73"/>
          <p:cNvSpPr>
            <a:spLocks/>
          </p:cNvSpPr>
          <p:nvPr/>
        </p:nvSpPr>
        <p:spPr bwMode="auto">
          <a:xfrm>
            <a:off x="10062447" y="1731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8" name="Freeform 74"/>
          <p:cNvSpPr>
            <a:spLocks/>
          </p:cNvSpPr>
          <p:nvPr/>
        </p:nvSpPr>
        <p:spPr bwMode="auto">
          <a:xfrm>
            <a:off x="10062447" y="12884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89" name="Freeform 75"/>
          <p:cNvSpPr>
            <a:spLocks/>
          </p:cNvSpPr>
          <p:nvPr/>
        </p:nvSpPr>
        <p:spPr bwMode="auto">
          <a:xfrm>
            <a:off x="10062447" y="1288415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0" name="Freeform 76"/>
          <p:cNvSpPr>
            <a:spLocks/>
          </p:cNvSpPr>
          <p:nvPr/>
        </p:nvSpPr>
        <p:spPr bwMode="auto">
          <a:xfrm>
            <a:off x="10062447" y="1731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54 h 54"/>
              <a:gd name="T4" fmla="*/ 0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1" name="Freeform 77"/>
          <p:cNvSpPr>
            <a:spLocks/>
          </p:cNvSpPr>
          <p:nvPr/>
        </p:nvSpPr>
        <p:spPr bwMode="auto">
          <a:xfrm>
            <a:off x="10062447" y="1731327"/>
            <a:ext cx="85725" cy="85725"/>
          </a:xfrm>
          <a:custGeom>
            <a:avLst/>
            <a:gdLst>
              <a:gd name="T0" fmla="*/ 0 w 54"/>
              <a:gd name="T1" fmla="*/ 0 h 54"/>
              <a:gd name="T2" fmla="*/ 54 w 54"/>
              <a:gd name="T3" fmla="*/ 0 h 54"/>
              <a:gd name="T4" fmla="*/ 54 w 54"/>
              <a:gd name="T5" fmla="*/ 54 h 54"/>
              <a:gd name="T6" fmla="*/ 0 w 54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4"/>
              <a:gd name="T14" fmla="*/ 54 w 54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2" name="Freeform 78"/>
          <p:cNvSpPr>
            <a:spLocks/>
          </p:cNvSpPr>
          <p:nvPr/>
        </p:nvSpPr>
        <p:spPr bwMode="auto">
          <a:xfrm>
            <a:off x="11176872" y="1001077"/>
            <a:ext cx="85725" cy="87313"/>
          </a:xfrm>
          <a:custGeom>
            <a:avLst/>
            <a:gdLst>
              <a:gd name="T0" fmla="*/ 0 w 54"/>
              <a:gd name="T1" fmla="*/ 0 h 55"/>
              <a:gd name="T2" fmla="*/ 54 w 54"/>
              <a:gd name="T3" fmla="*/ 55 h 55"/>
              <a:gd name="T4" fmla="*/ 0 w 54"/>
              <a:gd name="T5" fmla="*/ 55 h 55"/>
              <a:gd name="T6" fmla="*/ 0 w 54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5"/>
              <a:gd name="T14" fmla="*/ 54 w 54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5">
                <a:moveTo>
                  <a:pt x="0" y="0"/>
                </a:moveTo>
                <a:lnTo>
                  <a:pt x="54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3" name="Freeform 79"/>
          <p:cNvSpPr>
            <a:spLocks/>
          </p:cNvSpPr>
          <p:nvPr/>
        </p:nvSpPr>
        <p:spPr bwMode="auto">
          <a:xfrm>
            <a:off x="11176872" y="1001077"/>
            <a:ext cx="85725" cy="87313"/>
          </a:xfrm>
          <a:custGeom>
            <a:avLst/>
            <a:gdLst>
              <a:gd name="T0" fmla="*/ 0 w 54"/>
              <a:gd name="T1" fmla="*/ 0 h 55"/>
              <a:gd name="T2" fmla="*/ 54 w 54"/>
              <a:gd name="T3" fmla="*/ 0 h 55"/>
              <a:gd name="T4" fmla="*/ 54 w 54"/>
              <a:gd name="T5" fmla="*/ 55 h 55"/>
              <a:gd name="T6" fmla="*/ 0 w 54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5"/>
              <a:gd name="T14" fmla="*/ 54 w 54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5">
                <a:moveTo>
                  <a:pt x="0" y="0"/>
                </a:moveTo>
                <a:lnTo>
                  <a:pt x="54" y="0"/>
                </a:lnTo>
                <a:lnTo>
                  <a:pt x="54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4" name="Line 80"/>
          <p:cNvSpPr>
            <a:spLocks noChangeShapeType="1"/>
          </p:cNvSpPr>
          <p:nvPr/>
        </p:nvSpPr>
        <p:spPr bwMode="auto">
          <a:xfrm flipV="1">
            <a:off x="8976596" y="915351"/>
            <a:ext cx="2800350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5" name="Line 81"/>
          <p:cNvSpPr>
            <a:spLocks noChangeShapeType="1"/>
          </p:cNvSpPr>
          <p:nvPr/>
        </p:nvSpPr>
        <p:spPr bwMode="auto">
          <a:xfrm flipV="1">
            <a:off x="6190534" y="2388551"/>
            <a:ext cx="2786062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6" name="Line 82"/>
          <p:cNvSpPr>
            <a:spLocks noChangeShapeType="1"/>
          </p:cNvSpPr>
          <p:nvPr/>
        </p:nvSpPr>
        <p:spPr bwMode="auto">
          <a:xfrm>
            <a:off x="6190534" y="4792026"/>
            <a:ext cx="55864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7" name="Line 83"/>
          <p:cNvSpPr>
            <a:spLocks noChangeShapeType="1"/>
          </p:cNvSpPr>
          <p:nvPr/>
        </p:nvSpPr>
        <p:spPr bwMode="auto">
          <a:xfrm flipV="1">
            <a:off x="6190535" y="472440"/>
            <a:ext cx="1587" cy="4319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8" name="AutoShape 5"/>
          <p:cNvSpPr>
            <a:spLocks/>
          </p:cNvSpPr>
          <p:nvPr/>
        </p:nvSpPr>
        <p:spPr bwMode="auto">
          <a:xfrm>
            <a:off x="6246097" y="1024890"/>
            <a:ext cx="1127125" cy="376237"/>
          </a:xfrm>
          <a:prstGeom prst="borderCallout2">
            <a:avLst>
              <a:gd name="adj1" fmla="val 30380"/>
              <a:gd name="adj2" fmla="val 106759"/>
              <a:gd name="adj3" fmla="val 30380"/>
              <a:gd name="adj4" fmla="val 106759"/>
              <a:gd name="adj5" fmla="val 262023"/>
              <a:gd name="adj6" fmla="val 161972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Residual</a:t>
            </a:r>
          </a:p>
        </p:txBody>
      </p:sp>
      <p:sp>
        <p:nvSpPr>
          <p:cNvPr id="30799" name="AutoShape 6"/>
          <p:cNvSpPr>
            <a:spLocks/>
          </p:cNvSpPr>
          <p:nvPr/>
        </p:nvSpPr>
        <p:spPr bwMode="auto">
          <a:xfrm>
            <a:off x="9852896" y="2567940"/>
            <a:ext cx="1219200" cy="376237"/>
          </a:xfrm>
          <a:prstGeom prst="borderCallout2">
            <a:avLst>
              <a:gd name="adj1" fmla="val 30380"/>
              <a:gd name="adj2" fmla="val -6250"/>
              <a:gd name="adj3" fmla="val 30380"/>
              <a:gd name="adj4" fmla="val -6250"/>
              <a:gd name="adj5" fmla="val 32912"/>
              <a:gd name="adj6" fmla="val -113801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Prediction</a:t>
            </a:r>
          </a:p>
        </p:txBody>
      </p:sp>
      <p:sp>
        <p:nvSpPr>
          <p:cNvPr id="30800" name="AutoShape 8"/>
          <p:cNvSpPr>
            <a:spLocks/>
          </p:cNvSpPr>
          <p:nvPr/>
        </p:nvSpPr>
        <p:spPr bwMode="auto">
          <a:xfrm>
            <a:off x="8100296" y="1496376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97E110-1F8F-4E8B-A5EC-D6F103BE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Correlation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869278" y="1143000"/>
            <a:ext cx="6522121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So, that means that Y-hat is the part of Y that is related to ALL of the </a:t>
            </a:r>
            <a:r>
              <a:rPr lang="en-US" dirty="0" err="1"/>
              <a:t>Xs</a:t>
            </a:r>
            <a:r>
              <a:rPr lang="en-US" dirty="0"/>
              <a:t> combined</a:t>
            </a:r>
          </a:p>
          <a:p>
            <a:r>
              <a:rPr lang="en-US" dirty="0"/>
              <a:t>The multiple correlation is simple the correlation between Y and Y-hat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demonstrate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A07C-5A41-49D5-9034-4F7E81BD11BD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05956"/>
              </p:ext>
            </p:extLst>
          </p:nvPr>
        </p:nvGraphicFramePr>
        <p:xfrm>
          <a:off x="990600" y="3886200"/>
          <a:ext cx="63166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6316663" cy="1600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245979"/>
            <a:ext cx="6715176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even square the value and get the Squared Multiple Correlation (SMC), which will tell us the proportion of Y that is explained by the Xs</a:t>
            </a:r>
          </a:p>
          <a:p>
            <a:r>
              <a:rPr lang="en-US" dirty="0"/>
              <a:t>So, (importantly) if Y is the concept/criterion we are trying to measure and the Xs are the items of a test this would give us a single measure of how well the items measure the concept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BCB4-A7C8-402C-A618-9CE3759C1D8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do???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94178" y="1223772"/>
            <a:ext cx="7130621" cy="5090160"/>
          </a:xfrm>
        </p:spPr>
        <p:txBody>
          <a:bodyPr>
            <a:normAutofit fontScale="92500"/>
          </a:bodyPr>
          <a:lstStyle/>
          <a:p>
            <a:r>
              <a:rPr lang="en-US" dirty="0"/>
              <a:t>Same problem, if we can’t measure the concept directly we can’t apply a regression equation to establish the optimal weights for adding items up and we can’t reduce the number of patterns (using R) because we can’t measure the concept directly</a:t>
            </a:r>
          </a:p>
          <a:p>
            <a:r>
              <a:rPr lang="en-US" dirty="0"/>
              <a:t>If only there were a way to handle this…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4A7-8411-4BFF-B277-48A07EC71DA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 Analysis (FA)?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70473" y="1188212"/>
            <a:ext cx="6562776" cy="5090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 and PCA (principal components analysis) are methods of data reduction</a:t>
            </a:r>
          </a:p>
          <a:p>
            <a:pPr lvl="1"/>
            <a:r>
              <a:rPr lang="en-US" dirty="0"/>
              <a:t>Take many variables and explain them with a few “factors” or “components”</a:t>
            </a:r>
          </a:p>
          <a:p>
            <a:pPr lvl="1"/>
            <a:r>
              <a:rPr lang="en-US" dirty="0"/>
              <a:t>Correlated variables are grouped together and separated from other variables with low or no correlation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3773-5685-4EBD-9B7B-36192EEA2B9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4291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Topics so far…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1990725" y="1857376"/>
            <a:ext cx="8248650" cy="442912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Defining Psychometrics and History</a:t>
            </a:r>
          </a:p>
          <a:p>
            <a:r>
              <a:rPr lang="en-US"/>
              <a:t>Basic Inferential Stats and Norms</a:t>
            </a:r>
          </a:p>
          <a:p>
            <a:r>
              <a:rPr lang="en-US"/>
              <a:t>Correlation and Regression</a:t>
            </a:r>
          </a:p>
          <a:p>
            <a:r>
              <a:rPr lang="en-US"/>
              <a:t>Reliability</a:t>
            </a:r>
          </a:p>
          <a:p>
            <a:r>
              <a:rPr lang="en-US"/>
              <a:t>Validity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PsychTesting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F858AA6-B9C6-4C39-96FC-D7AAA0B24E77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Patterns of correlations are identified and either used as descriptive (PCA) or as indicative of underlying theory (FA)</a:t>
            </a:r>
          </a:p>
          <a:p>
            <a:r>
              <a:rPr lang="en-US"/>
              <a:t>Process of providing an operational definition for latent construct (through a regression like equation)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449-E394-4226-B897-36B96963A33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PsychTesting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4C410C7-C5A4-42C5-B3A4-E9C210091216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9445" y="228600"/>
            <a:ext cx="5589693" cy="55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Steps to FA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6" y="1223772"/>
            <a:ext cx="7162794" cy="5090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Selecting and Measuring a set of items in a given domain</a:t>
            </a:r>
          </a:p>
          <a:p>
            <a:r>
              <a:rPr lang="en-US" dirty="0"/>
              <a:t>Step 2: Data screening in order to prepare the correlation matrix</a:t>
            </a:r>
          </a:p>
          <a:p>
            <a:r>
              <a:rPr lang="en-US" dirty="0"/>
              <a:t>Step 3: Factor Extraction</a:t>
            </a:r>
          </a:p>
          <a:p>
            <a:r>
              <a:rPr lang="en-US" dirty="0"/>
              <a:t>Step 4: Factor Rotation to increase interpretability </a:t>
            </a:r>
          </a:p>
          <a:p>
            <a:r>
              <a:rPr lang="en-US" dirty="0"/>
              <a:t>Step 5: Interpretation</a:t>
            </a:r>
          </a:p>
          <a:p>
            <a:r>
              <a:rPr lang="en-US" dirty="0"/>
              <a:t>Step 6: Further Validation and Reliability of the measures</a:t>
            </a: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1AA5-B99A-43C6-8020-D0F1C4036FD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Questions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1245979"/>
            <a:ext cx="6486576" cy="5090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general goals: data reduction, describe relationships and test theories about relationships (next chapter)</a:t>
            </a:r>
          </a:p>
          <a:p>
            <a:r>
              <a:rPr lang="en-US" dirty="0"/>
              <a:t>How many interpretable factors exist in the data? or How many factors are needed to summarize the pattern of correlations?</a:t>
            </a:r>
          </a:p>
          <a:p>
            <a:r>
              <a:rPr lang="en-US" dirty="0"/>
              <a:t>What does each factor mean? Interpretation?</a:t>
            </a:r>
          </a:p>
          <a:p>
            <a:r>
              <a:rPr lang="en-US" dirty="0"/>
              <a:t>What is the percentage of variance in the data accounted for by the factors?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Questions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6" y="1244092"/>
            <a:ext cx="6400794" cy="5090160"/>
          </a:xfrm>
        </p:spPr>
        <p:txBody>
          <a:bodyPr>
            <a:normAutofit/>
          </a:bodyPr>
          <a:lstStyle/>
          <a:p>
            <a:r>
              <a:rPr lang="en-US" dirty="0"/>
              <a:t>Which factors account for the most variance?</a:t>
            </a:r>
          </a:p>
          <a:p>
            <a:r>
              <a:rPr lang="en-US" dirty="0"/>
              <a:t>How well does the factor structure fit a given theory?</a:t>
            </a:r>
          </a:p>
          <a:p>
            <a:r>
              <a:rPr lang="en-US" dirty="0"/>
              <a:t>What would each subject’s score be if they could be measured directly on the factors?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Exploratory FA</a:t>
            </a:r>
          </a:p>
          <a:p>
            <a:pPr lvl="1"/>
            <a:r>
              <a:rPr lang="en-US"/>
              <a:t>Summarizing data by grouping correlated variables</a:t>
            </a:r>
          </a:p>
          <a:p>
            <a:pPr lvl="1"/>
            <a:r>
              <a:rPr lang="en-US"/>
              <a:t>Investigating sets of measured variables related to theoretical constructs</a:t>
            </a:r>
          </a:p>
          <a:p>
            <a:pPr lvl="1"/>
            <a:r>
              <a:rPr lang="en-US"/>
              <a:t>Usually done near the onset of research</a:t>
            </a:r>
          </a:p>
          <a:p>
            <a:pPr lvl="1"/>
            <a:r>
              <a:rPr lang="en-US"/>
              <a:t>The type we are talking about in this lecture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EDF4-1550-4305-AA72-1A74568BC9CD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42184" y="1223772"/>
            <a:ext cx="6396815" cy="5090160"/>
          </a:xfrm>
        </p:spPr>
        <p:txBody>
          <a:bodyPr>
            <a:normAutofit/>
          </a:bodyPr>
          <a:lstStyle/>
          <a:p>
            <a:r>
              <a:rPr lang="en-US" dirty="0"/>
              <a:t>Confirmatory FA</a:t>
            </a:r>
          </a:p>
          <a:p>
            <a:pPr lvl="1"/>
            <a:r>
              <a:rPr lang="en-US" dirty="0"/>
              <a:t>More advanced technique</a:t>
            </a:r>
          </a:p>
          <a:p>
            <a:pPr lvl="1"/>
            <a:r>
              <a:rPr lang="en-US" dirty="0"/>
              <a:t>When factor structure is known or at least theorized</a:t>
            </a:r>
          </a:p>
          <a:p>
            <a:pPr lvl="1"/>
            <a:r>
              <a:rPr lang="en-US" dirty="0"/>
              <a:t>Testing generalization of factor structure to new data, etc.</a:t>
            </a:r>
          </a:p>
          <a:p>
            <a:pPr lvl="1"/>
            <a:r>
              <a:rPr lang="en-US" dirty="0"/>
              <a:t>This is often tested through Structural Equation Model methods (beyond this course)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6DB2-FA0E-48D4-BDCB-E67F38C6409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Remembering CTT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191000" y="1245979"/>
            <a:ext cx="7629576" cy="385942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Assumes that every person has a true score on an item or a scale if we can only measure it directly without error</a:t>
            </a:r>
          </a:p>
          <a:p>
            <a:r>
              <a:rPr lang="en-GB" dirty="0"/>
              <a:t>CTT analyses assumes that a person’s test score is comprised of their “true” score plus some measurement error.  </a:t>
            </a:r>
          </a:p>
          <a:p>
            <a:r>
              <a:rPr lang="en-GB" dirty="0"/>
              <a:t>This is the common true score model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D4C8C-C821-4858-A269-C38D2764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2CCC8-7C42-446F-AFF4-FC49EC8B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51361"/>
              </p:ext>
            </p:extLst>
          </p:nvPr>
        </p:nvGraphicFramePr>
        <p:xfrm>
          <a:off x="4378325" y="5105400"/>
          <a:ext cx="34353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672840" imgH="164880" progId="Equation.DSMT4">
                  <p:embed/>
                </p:oleObj>
              </mc:Choice>
              <mc:Fallback>
                <p:oleObj name="Equation" r:id="rId4" imgW="67284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5105400"/>
                        <a:ext cx="3435350" cy="9223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4648200" y="1245980"/>
            <a:ext cx="7172376" cy="3850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common factor model is like the true score model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Except let’s think of it at the level of variance for a second</a:t>
            </a:r>
          </a:p>
        </p:txBody>
      </p:sp>
      <p:sp>
        <p:nvSpPr>
          <p:cNvPr id="61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9A7F-5306-4523-A0CD-C5AB4874BC1A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86507"/>
              </p:ext>
            </p:extLst>
          </p:nvPr>
        </p:nvGraphicFramePr>
        <p:xfrm>
          <a:off x="4724400" y="2362200"/>
          <a:ext cx="369411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3694112" cy="1277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20893"/>
              </p:ext>
            </p:extLst>
          </p:nvPr>
        </p:nvGraphicFramePr>
        <p:xfrm>
          <a:off x="4724400" y="4786316"/>
          <a:ext cx="45354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888840" imgH="253800" progId="Equation.DSMT4">
                  <p:embed/>
                </p:oleObj>
              </mc:Choice>
              <mc:Fallback>
                <p:oleObj name="Equation" r:id="rId5" imgW="8888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86316"/>
                        <a:ext cx="4535487" cy="14192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4495800" y="1245979"/>
            <a:ext cx="7324776" cy="4088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don’t know T let’s replace that with what is called the “common variance” or the variance that this item shares with other items in the test</a:t>
            </a:r>
          </a:p>
          <a:p>
            <a:r>
              <a:rPr lang="en-US" dirty="0"/>
              <a:t>This is called communality and is indicated by h-squared</a:t>
            </a:r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81B-D740-4C6A-9098-3DEDE1BE58DD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04021"/>
              </p:ext>
            </p:extLst>
          </p:nvPr>
        </p:nvGraphicFramePr>
        <p:xfrm>
          <a:off x="4648200" y="4953000"/>
          <a:ext cx="44053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4405313" cy="14192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724400" y="1245979"/>
            <a:ext cx="7096176" cy="5090160"/>
          </a:xfrm>
        </p:spPr>
        <p:txBody>
          <a:bodyPr>
            <a:normAutofit/>
          </a:bodyPr>
          <a:lstStyle/>
          <a:p>
            <a:r>
              <a:rPr lang="en-US" dirty="0"/>
              <a:t>“Goal” of psychometrics</a:t>
            </a:r>
          </a:p>
          <a:p>
            <a:pPr lvl="1"/>
            <a:r>
              <a:rPr lang="en-US" dirty="0"/>
              <a:t>To measure/quantify psychological phenomenon</a:t>
            </a:r>
          </a:p>
          <a:p>
            <a:pPr lvl="1"/>
            <a:r>
              <a:rPr lang="en-US" dirty="0"/>
              <a:t>To try and use measurable/quantifiable items (e.g. questionnaires, behavioral observations) to “capture” some metaphysical or at least directly un-measurable concept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A21-E86B-418E-8EFB-AE468615852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850652" y="1219200"/>
            <a:ext cx="7477176" cy="42404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thinking about E as “error” we can think of it as the variance that is NOT shared with other items in the test or that is “unique” to this item</a:t>
            </a:r>
          </a:p>
          <a:p>
            <a:r>
              <a:rPr lang="en-US" dirty="0"/>
              <a:t>The unique variance (u-squared) is made up of variance that is specific to this item and error (but we can’t pull them apart)</a:t>
            </a: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C9D4-AD4A-4CEA-89EF-6DD76AA0B6B6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08369"/>
              </p:ext>
            </p:extLst>
          </p:nvPr>
        </p:nvGraphicFramePr>
        <p:xfrm>
          <a:off x="3352800" y="4750008"/>
          <a:ext cx="42116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825480" imgH="253800" progId="Equation.DSMT4">
                  <p:embed/>
                </p:oleObj>
              </mc:Choice>
              <mc:Fallback>
                <p:oleObj name="Equation" r:id="rId3" imgW="8254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50008"/>
                        <a:ext cx="4211637" cy="14192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92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92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C5C-2E2E-4F87-9381-99AD2F8EF8CF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87269"/>
              </p:ext>
            </p:extLst>
          </p:nvPr>
        </p:nvGraphicFramePr>
        <p:xfrm>
          <a:off x="2286001" y="1295400"/>
          <a:ext cx="7927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Worksheet" r:id="rId3" imgW="5396472" imgH="777305" progId="Excel.Sheet.12">
                  <p:embed/>
                </p:oleObj>
              </mc:Choice>
              <mc:Fallback>
                <p:oleObj name="Worksheet" r:id="rId3" imgW="5396472" imgH="777305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295400"/>
                        <a:ext cx="7927975" cy="1143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054942"/>
              </p:ext>
            </p:extLst>
          </p:nvPr>
        </p:nvGraphicFramePr>
        <p:xfrm>
          <a:off x="2286001" y="3124200"/>
          <a:ext cx="60039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Worksheet" r:id="rId5" imgW="3800475" imgH="962025" progId="Excel.Sheet.12">
                  <p:embed/>
                </p:oleObj>
              </mc:Choice>
              <mc:Fallback>
                <p:oleObj name="Worksheet" r:id="rId5" imgW="3800475" imgH="962025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124200"/>
                        <a:ext cx="6003925" cy="1371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0800000" flipV="1">
            <a:off x="7772400" y="2438400"/>
            <a:ext cx="1828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7353300" y="2705100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76571"/>
              </p:ext>
            </p:extLst>
          </p:nvPr>
        </p:nvGraphicFramePr>
        <p:xfrm>
          <a:off x="2286000" y="4724401"/>
          <a:ext cx="6019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Worksheet" r:id="rId7" imgW="3800475" imgH="581025" progId="Excel.Sheet.12">
                  <p:embed/>
                </p:oleObj>
              </mc:Choice>
              <mc:Fallback>
                <p:oleObj name="Worksheet" r:id="rId7" imgW="3800475" imgH="581025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1"/>
                        <a:ext cx="6019800" cy="8223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89926"/>
              </p:ext>
            </p:extLst>
          </p:nvPr>
        </p:nvGraphicFramePr>
        <p:xfrm>
          <a:off x="2286001" y="5562601"/>
          <a:ext cx="36115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825480" imgH="253800" progId="Equation.DSMT4">
                  <p:embed/>
                </p:oleObj>
              </mc:Choice>
              <mc:Fallback>
                <p:oleObj name="Equation" r:id="rId9" imgW="8254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562601"/>
                        <a:ext cx="3611563" cy="12176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common factor model assumes that the commonalities represent variance that is due to the concept (i.e. factor) you are trying to measure</a:t>
            </a:r>
          </a:p>
          <a:p>
            <a:r>
              <a:rPr lang="en-US" dirty="0"/>
              <a:t>That’s great but how do we calculate communalities?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9688-BC5D-4914-BE89-B01C11F3D69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6" y="1245979"/>
            <a:ext cx="8915394" cy="5090160"/>
          </a:xfrm>
        </p:spPr>
        <p:txBody>
          <a:bodyPr>
            <a:normAutofit/>
          </a:bodyPr>
          <a:lstStyle/>
          <a:p>
            <a:r>
              <a:rPr lang="en-US" dirty="0"/>
              <a:t>Let’s rethink the regression approach</a:t>
            </a:r>
          </a:p>
          <a:p>
            <a:pPr lvl="1"/>
            <a:r>
              <a:rPr lang="en-US" dirty="0"/>
              <a:t>The multiple regression equation from before: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 it’s more general form: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Now, let’s think about this more theoretically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63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74948"/>
              </p:ext>
            </p:extLst>
          </p:nvPr>
        </p:nvGraphicFramePr>
        <p:xfrm>
          <a:off x="990600" y="2669277"/>
          <a:ext cx="7937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3" imgW="3085920" imgH="228600" progId="Equation.DSMT4">
                  <p:embed/>
                </p:oleObj>
              </mc:Choice>
              <mc:Fallback>
                <p:oleObj name="Equation" r:id="rId3" imgW="308592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9277"/>
                        <a:ext cx="7937500" cy="5873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04376"/>
              </p:ext>
            </p:extLst>
          </p:nvPr>
        </p:nvGraphicFramePr>
        <p:xfrm>
          <a:off x="1024467" y="4352925"/>
          <a:ext cx="38560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67" y="4352925"/>
                        <a:ext cx="3856038" cy="6540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45979"/>
            <a:ext cx="7553376" cy="5090160"/>
          </a:xfrm>
        </p:spPr>
        <p:txBody>
          <a:bodyPr>
            <a:normAutofit/>
          </a:bodyPr>
          <a:lstStyle/>
          <a:p>
            <a:r>
              <a:rPr lang="en-US" dirty="0"/>
              <a:t>Still rethinking regression</a:t>
            </a:r>
          </a:p>
          <a:p>
            <a:pPr lvl="1"/>
            <a:r>
              <a:rPr lang="en-US" dirty="0"/>
              <a:t>So, theoretically items don’t make up a factor (e.g. depression), the factor should predict scores on the item</a:t>
            </a:r>
          </a:p>
          <a:p>
            <a:pPr lvl="1"/>
            <a:r>
              <a:rPr lang="en-US" dirty="0"/>
              <a:t>Example: if you know someone is “depressed” then you should be able to predict how they will respond to each item on the CES-D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52" y="1143000"/>
            <a:ext cx="7553376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Regression Model Flipped Around</a:t>
            </a:r>
          </a:p>
          <a:p>
            <a:pPr lvl="1"/>
            <a:r>
              <a:rPr lang="en-US" dirty="0"/>
              <a:t>Let’s predict the item from the Factor(s)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       is the item on a scale</a:t>
            </a:r>
          </a:p>
          <a:p>
            <a:pPr lvl="1"/>
            <a:r>
              <a:rPr lang="en-US" dirty="0"/>
              <a:t>         is the relationship (slope) b/t factor and item</a:t>
            </a:r>
          </a:p>
          <a:p>
            <a:pPr lvl="1"/>
            <a:r>
              <a:rPr lang="en-US" dirty="0"/>
              <a:t>         is the Factor </a:t>
            </a:r>
          </a:p>
          <a:p>
            <a:pPr lvl="1"/>
            <a:r>
              <a:rPr lang="en-US" dirty="0"/>
              <a:t>         is the error (residual) predicting the item from the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27449"/>
              </p:ext>
            </p:extLst>
          </p:nvPr>
        </p:nvGraphicFramePr>
        <p:xfrm>
          <a:off x="1169194" y="2065443"/>
          <a:ext cx="4367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3" imgW="1231560" imgH="279360" progId="Equation.DSMT4">
                  <p:embed/>
                </p:oleObj>
              </mc:Choice>
              <mc:Fallback>
                <p:oleObj name="Equation" r:id="rId3" imgW="12315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94" y="2065443"/>
                        <a:ext cx="4367213" cy="990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32568"/>
              </p:ext>
            </p:extLst>
          </p:nvPr>
        </p:nvGraphicFramePr>
        <p:xfrm>
          <a:off x="2653507" y="3056043"/>
          <a:ext cx="430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507" y="3056043"/>
                        <a:ext cx="430213" cy="596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067284"/>
              </p:ext>
            </p:extLst>
          </p:nvPr>
        </p:nvGraphicFramePr>
        <p:xfrm>
          <a:off x="1371601" y="3501358"/>
          <a:ext cx="596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501358"/>
                        <a:ext cx="596900" cy="596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0977"/>
              </p:ext>
            </p:extLst>
          </p:nvPr>
        </p:nvGraphicFramePr>
        <p:xfrm>
          <a:off x="1453965" y="4396634"/>
          <a:ext cx="360485" cy="49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965" y="4396634"/>
                        <a:ext cx="360485" cy="49049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94743"/>
              </p:ext>
            </p:extLst>
          </p:nvPr>
        </p:nvGraphicFramePr>
        <p:xfrm>
          <a:off x="1453965" y="4928346"/>
          <a:ext cx="371672" cy="51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965" y="4928346"/>
                        <a:ext cx="371672" cy="514321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PsychTesting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3E44ED8-BBEC-4042-880F-F4A13081320C}" type="slidenum">
              <a:rPr lang="en-US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507" y="4623138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change in the direction of the arrows to indicate the flow of theoretical influence.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855" y="213360"/>
            <a:ext cx="4204668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308" y="1371600"/>
            <a:ext cx="4217035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52" y="1156389"/>
            <a:ext cx="7858176" cy="45452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Communality</a:t>
            </a:r>
          </a:p>
          <a:p>
            <a:pPr lvl="1"/>
            <a:r>
              <a:rPr lang="en-US" dirty="0"/>
              <a:t>The communality is a measure of how much each item is explained by the Factor(s) and is therefore also a measure of how much each item is related to other items.</a:t>
            </a:r>
          </a:p>
          <a:p>
            <a:pPr lvl="1"/>
            <a:r>
              <a:rPr lang="en-US" dirty="0"/>
              <a:t>The communality for each item is calculated by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Whatever is left in an item is the uniqueness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15539"/>
              </p:ext>
            </p:extLst>
          </p:nvPr>
        </p:nvGraphicFramePr>
        <p:xfrm>
          <a:off x="1807224" y="3886200"/>
          <a:ext cx="2972516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224" y="3886200"/>
                        <a:ext cx="2972516" cy="10429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45979"/>
            <a:ext cx="7096176" cy="5090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big burning question</a:t>
            </a:r>
          </a:p>
          <a:p>
            <a:pPr lvl="1"/>
            <a:r>
              <a:rPr lang="en-US" dirty="0"/>
              <a:t>How do we predict items with factors we can’t measure directly?</a:t>
            </a:r>
          </a:p>
          <a:p>
            <a:pPr lvl="1"/>
            <a:r>
              <a:rPr lang="en-US" dirty="0"/>
              <a:t>This is where the mathematics comes in</a:t>
            </a:r>
          </a:p>
          <a:p>
            <a:pPr lvl="1"/>
            <a:r>
              <a:rPr lang="en-US" dirty="0"/>
              <a:t>Long (very long) story short, we use a mathematical procedure to piece together “super variables” that we use as a fill-in for the factor in order to estimate the previous formula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836" y="1223772"/>
            <a:ext cx="7448964" cy="5090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Factors come from geometric decomposition</a:t>
            </a:r>
          </a:p>
          <a:p>
            <a:pPr lvl="1"/>
            <a:r>
              <a:rPr lang="en-US" dirty="0" err="1"/>
              <a:t>Eigenvalue</a:t>
            </a:r>
            <a:r>
              <a:rPr lang="en-US" dirty="0"/>
              <a:t>/Eigenvector Decomposition (sometimes called Singular Value Decomposition)</a:t>
            </a:r>
          </a:p>
          <a:p>
            <a:pPr lvl="1"/>
            <a:r>
              <a:rPr lang="en-US" dirty="0"/>
              <a:t>A correlation matrix is broken down into smaller “chunks”, where each “chunk” is a projection into a cluster of data points (eigenvectors)</a:t>
            </a:r>
          </a:p>
          <a:p>
            <a:pPr lvl="1"/>
            <a:r>
              <a:rPr lang="en-US" dirty="0"/>
              <a:t>Each vector (chunk) is created to explain the maximum amount of the correlation matrix (the amount variability explained is the </a:t>
            </a:r>
            <a:r>
              <a:rPr lang="en-US" dirty="0" err="1"/>
              <a:t>eigenvalue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8" y="1199424"/>
            <a:ext cx="7391391" cy="5090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reach that goal we need…</a:t>
            </a:r>
          </a:p>
          <a:p>
            <a:pPr lvl="1"/>
            <a:r>
              <a:rPr lang="en-US" dirty="0"/>
              <a:t>Items that actually relate to the concept that we are trying to measure (that’s validity)</a:t>
            </a:r>
          </a:p>
          <a:p>
            <a:pPr lvl="1"/>
            <a:r>
              <a:rPr lang="en-US" dirty="0"/>
              <a:t>And for this we used correlation and prediction to show criterion (concurrent and predictive) and construct (convergent and </a:t>
            </a:r>
            <a:r>
              <a:rPr lang="en-US" dirty="0" err="1"/>
              <a:t>discriminant</a:t>
            </a:r>
            <a:r>
              <a:rPr lang="en-US" dirty="0"/>
              <a:t>) related evidence for validity</a:t>
            </a:r>
          </a:p>
          <a:p>
            <a:pPr lvl="2"/>
            <a:r>
              <a:rPr lang="en-US" dirty="0"/>
              <a:t>Note: The criteria we use in criterion related validity is not the concept directly either, but another way (e.g. behavioral, clinical) of measuring the concept.</a:t>
            </a:r>
          </a:p>
          <a:p>
            <a:pPr lvl="1"/>
            <a:r>
              <a:rPr lang="en-US" dirty="0"/>
              <a:t>Content related validity is decided separately</a:t>
            </a:r>
          </a:p>
          <a:p>
            <a:pPr lvl="1"/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333D-C329-4BF6-B029-9FCABF4B894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245979"/>
            <a:ext cx="6410376" cy="5090160"/>
          </a:xfrm>
        </p:spPr>
        <p:txBody>
          <a:bodyPr>
            <a:normAutofit fontScale="92500"/>
          </a:bodyPr>
          <a:lstStyle/>
          <a:p>
            <a:r>
              <a:rPr lang="en-US" dirty="0"/>
              <a:t>Factors come from geometric decomposition</a:t>
            </a:r>
          </a:p>
          <a:p>
            <a:pPr lvl="1"/>
            <a:r>
              <a:rPr lang="en-US" dirty="0"/>
              <a:t>Each eigenvector is created to maximize the relationships among the variables (communality)</a:t>
            </a:r>
          </a:p>
          <a:p>
            <a:pPr lvl="1"/>
            <a:r>
              <a:rPr lang="en-US" dirty="0"/>
              <a:t>Each vector “stands in” for a factor and then we can measure how well each item is predicted by (related to) the factor (i.e. the common factor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73859" y="1223772"/>
            <a:ext cx="5486394" cy="5090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Observed Correlation Matrix – is the matrix of correlations between all of your items</a:t>
            </a:r>
          </a:p>
          <a:p>
            <a:r>
              <a:rPr lang="en-US" dirty="0"/>
              <a:t>Reproduced Correlation Matrix – the correlation that is “reproduced” by the factor model</a:t>
            </a:r>
          </a:p>
          <a:p>
            <a:r>
              <a:rPr lang="en-US" dirty="0"/>
              <a:t>Residual Correlation Matrix – the difference between the Observed and Reproduced correlation matrices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245979"/>
            <a:ext cx="6943776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Extraction – refers to 2 steps in the process</a:t>
            </a:r>
          </a:p>
          <a:p>
            <a:pPr lvl="1"/>
            <a:r>
              <a:rPr lang="en-US" dirty="0"/>
              <a:t>Method of extraction (there are dozens)</a:t>
            </a:r>
          </a:p>
          <a:p>
            <a:pPr lvl="2"/>
            <a:r>
              <a:rPr lang="en-US" dirty="0"/>
              <a:t>PCA is one method</a:t>
            </a:r>
          </a:p>
          <a:p>
            <a:pPr lvl="2"/>
            <a:r>
              <a:rPr lang="en-US" dirty="0"/>
              <a:t>FA refers to a whole mess of them</a:t>
            </a:r>
          </a:p>
          <a:p>
            <a:pPr lvl="1"/>
            <a:r>
              <a:rPr lang="en-US" dirty="0"/>
              <a:t>Number of factors to “extract”</a:t>
            </a:r>
          </a:p>
          <a:p>
            <a:r>
              <a:rPr lang="en-US" dirty="0"/>
              <a:t>Loading – is a measure of relationship (analogous to correlation) between each item and the factor(s); the </a:t>
            </a:r>
            <a:r>
              <a:rPr lang="en-US" dirty="0">
                <a:sym typeface="Symbol"/>
              </a:rPr>
              <a:t>’s </a:t>
            </a:r>
            <a:r>
              <a:rPr lang="en-US" dirty="0"/>
              <a:t>in the common factor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76873"/>
              </p:ext>
            </p:extLst>
          </p:nvPr>
        </p:nvGraphicFramePr>
        <p:xfrm>
          <a:off x="3352800" y="1032933"/>
          <a:ext cx="8707437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Worksheet" r:id="rId3" imgW="8439150" imgH="2562225" progId="Excel.Sheet.12">
                  <p:embed/>
                </p:oleObj>
              </mc:Choice>
              <mc:Fallback>
                <p:oleObj name="Worksheet" r:id="rId3" imgW="8439150" imgH="2562225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32933"/>
                        <a:ext cx="8707437" cy="25939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99924"/>
              </p:ext>
            </p:extLst>
          </p:nvPr>
        </p:nvGraphicFramePr>
        <p:xfrm>
          <a:off x="4199747" y="3777719"/>
          <a:ext cx="701354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Worksheet" r:id="rId5" imgW="5476875" imgH="1362075" progId="Excel.Sheet.12">
                  <p:embed/>
                </p:oleObj>
              </mc:Choice>
              <mc:Fallback>
                <p:oleObj name="Worksheet" r:id="rId5" imgW="5476875" imgH="1362075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47" y="3777719"/>
                        <a:ext cx="7013542" cy="17367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86975"/>
              </p:ext>
            </p:extLst>
          </p:nvPr>
        </p:nvGraphicFramePr>
        <p:xfrm>
          <a:off x="762006" y="1029547"/>
          <a:ext cx="3971925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Worksheet" r:id="rId3" imgW="2105025" imgH="2600325" progId="Excel.Sheet.12">
                  <p:embed/>
                </p:oleObj>
              </mc:Choice>
              <mc:Fallback>
                <p:oleObj name="Worksheet" r:id="rId3" imgW="2105025" imgH="2600325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6" y="1029547"/>
                        <a:ext cx="3971925" cy="4940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Factor Scores – the factor model is used to generate a combination of the items to generate a single score for the factor</a:t>
            </a:r>
          </a:p>
          <a:p>
            <a:r>
              <a:rPr lang="en-US" dirty="0"/>
              <a:t>Factor Coefficient matrix – coefficients used to calculate factor scores (like regression coefficients)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941A-A3E6-4595-AA71-42B2E14CC62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7086" y="1223772"/>
            <a:ext cx="7386314" cy="5090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Rotation – used to mathematically convert the factors so they are easier to interpret</a:t>
            </a:r>
          </a:p>
          <a:p>
            <a:pPr lvl="1"/>
            <a:r>
              <a:rPr lang="en-US" dirty="0"/>
              <a:t>Orthogonal – keeps factors independent</a:t>
            </a:r>
          </a:p>
          <a:p>
            <a:pPr lvl="2"/>
            <a:r>
              <a:rPr lang="en-US" dirty="0"/>
              <a:t>There is only one matrix and it is rotated</a:t>
            </a:r>
          </a:p>
          <a:p>
            <a:pPr lvl="2"/>
            <a:r>
              <a:rPr lang="en-US" dirty="0"/>
              <a:t>Interpret the rotated loading matrix</a:t>
            </a:r>
          </a:p>
          <a:p>
            <a:pPr lvl="1"/>
            <a:r>
              <a:rPr lang="en-US" dirty="0"/>
              <a:t>Oblique – allows factors to correlate</a:t>
            </a:r>
          </a:p>
          <a:p>
            <a:pPr lvl="2"/>
            <a:r>
              <a:rPr lang="en-US" dirty="0"/>
              <a:t>Factor Correlation Matrix – correlation between the factors</a:t>
            </a:r>
          </a:p>
          <a:p>
            <a:pPr lvl="2"/>
            <a:r>
              <a:rPr lang="en-US" dirty="0"/>
              <a:t>Structure Matrix – correlation between factors and variables </a:t>
            </a:r>
          </a:p>
          <a:p>
            <a:pPr lvl="2"/>
            <a:r>
              <a:rPr lang="en-US" dirty="0"/>
              <a:t>Pattern Matrix – unique relationship between each factor and an item uncontaminated by overlap between the factors (i.e. the relationship between an item an a factor that is not shared by other factors); this is the matrix you interpret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Structure – refers to the ease of interpretability of the factors (what they mean).  </a:t>
            </a:r>
          </a:p>
          <a:p>
            <a:pPr lvl="1"/>
            <a:r>
              <a:rPr lang="en-US" dirty="0"/>
              <a:t>Achieved when an item only loads highly on a single factor when multiple factors exist (previous slide)</a:t>
            </a:r>
          </a:p>
          <a:p>
            <a:pPr lvl="1"/>
            <a:r>
              <a:rPr lang="en-US" dirty="0"/>
              <a:t>Lack of complex loadings (items load highly on multiple factors simultaneously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Complex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5941A-A3E6-4595-AA71-42B2E14CC6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9175" y="1371600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1371600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PCA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6" y="1223772"/>
            <a:ext cx="7391394" cy="5090160"/>
          </a:xfrm>
        </p:spPr>
        <p:txBody>
          <a:bodyPr/>
          <a:lstStyle/>
          <a:p>
            <a:r>
              <a:rPr lang="en-US" dirty="0"/>
              <a:t>FA produces factors; PCA produces components</a:t>
            </a:r>
          </a:p>
          <a:p>
            <a:r>
              <a:rPr lang="en-US" dirty="0"/>
              <a:t>Factors cause variables; components are aggregates of the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343400" y="1245979"/>
            <a:ext cx="7477176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reach that goal we need…</a:t>
            </a:r>
          </a:p>
          <a:p>
            <a:pPr lvl="1"/>
            <a:r>
              <a:rPr lang="en-US" dirty="0"/>
              <a:t>Items that consistently measure the construct across samples and time and that are consistently related to each other (that’s reliability)</a:t>
            </a:r>
          </a:p>
          <a:p>
            <a:pPr lvl="1"/>
            <a:r>
              <a:rPr lang="en-US" dirty="0"/>
              <a:t>We used correlation (test-retest, parallel forms, split-half) and the variance sum law (coefficient alpha) to measure reliability</a:t>
            </a:r>
          </a:p>
          <a:p>
            <a:pPr lvl="1"/>
            <a:r>
              <a:rPr lang="en-US" dirty="0"/>
              <a:t>We even talked about ways of calculating the number of items needed to reach a desired reliability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540C-3E88-4C1C-861A-4B4FD1B7E77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FA vs. PCA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88376"/>
              </p:ext>
            </p:extLst>
          </p:nvPr>
        </p:nvGraphicFramePr>
        <p:xfrm>
          <a:off x="3886200" y="1828800"/>
          <a:ext cx="81502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VISIO" r:id="rId3" imgW="5292360" imgH="1863360" progId="Visio.Drawing.11">
                  <p:embed/>
                </p:oleObj>
              </mc:Choice>
              <mc:Fallback>
                <p:oleObj name="VISIO" r:id="rId3" imgW="5292360" imgH="186336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8150225" cy="2870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PCA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6" y="1080685"/>
            <a:ext cx="7248576" cy="5090160"/>
          </a:xfrm>
        </p:spPr>
        <p:txBody>
          <a:bodyPr>
            <a:normAutofit fontScale="92500"/>
          </a:bodyPr>
          <a:lstStyle/>
          <a:p>
            <a:r>
              <a:rPr lang="en-US" dirty="0"/>
              <a:t>FA analyzes only the variance shared among the variables (common variance without unique variance)</a:t>
            </a:r>
          </a:p>
          <a:p>
            <a:pPr lvl="1"/>
            <a:r>
              <a:rPr lang="en-US" dirty="0"/>
              <a:t>PCA analyzes all of the variance</a:t>
            </a:r>
          </a:p>
          <a:p>
            <a:r>
              <a:rPr lang="en-US" dirty="0"/>
              <a:t>FA: “What are the underlying processes that could produce these correlations?”</a:t>
            </a:r>
          </a:p>
          <a:p>
            <a:pPr lvl="1"/>
            <a:r>
              <a:rPr lang="en-US" dirty="0"/>
              <a:t>PCA: Just summarize empirical associations, very data driven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PCA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1245979"/>
            <a:ext cx="7019976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PCA vs. FA (family)</a:t>
            </a:r>
          </a:p>
          <a:p>
            <a:pPr lvl="1"/>
            <a:r>
              <a:rPr lang="en-US" dirty="0"/>
              <a:t>PCA begins with 1s in the diagonal of the correlation matrix</a:t>
            </a:r>
          </a:p>
          <a:p>
            <a:pPr lvl="1"/>
            <a:r>
              <a:rPr lang="en-US" dirty="0"/>
              <a:t>All variance extracted</a:t>
            </a:r>
          </a:p>
          <a:p>
            <a:pPr lvl="1"/>
            <a:r>
              <a:rPr lang="en-US" dirty="0"/>
              <a:t>Each variable giving equal weight initially</a:t>
            </a:r>
          </a:p>
          <a:p>
            <a:pPr lvl="1"/>
            <a:r>
              <a:rPr lang="en-US" dirty="0"/>
              <a:t>Commonalities are estimated as the output of the model and are typically inflated</a:t>
            </a:r>
          </a:p>
          <a:p>
            <a:pPr lvl="1"/>
            <a:r>
              <a:rPr lang="en-US" dirty="0"/>
              <a:t>Can often lead to an over extraction of factors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vs. PCA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62006" y="1223772"/>
            <a:ext cx="7619994" cy="5090160"/>
          </a:xfrm>
        </p:spPr>
        <p:txBody>
          <a:bodyPr>
            <a:normAutofit fontScale="92500"/>
          </a:bodyPr>
          <a:lstStyle/>
          <a:p>
            <a:r>
              <a:rPr lang="en-US" dirty="0"/>
              <a:t>PCA vs. FA (family)</a:t>
            </a:r>
          </a:p>
          <a:p>
            <a:pPr lvl="1"/>
            <a:r>
              <a:rPr lang="en-US" dirty="0"/>
              <a:t>FA begins by trying to only use the common variance</a:t>
            </a:r>
          </a:p>
          <a:p>
            <a:pPr lvl="1"/>
            <a:r>
              <a:rPr lang="en-US" dirty="0"/>
              <a:t>This is done by estimating the communality values (e.g. SMC) and placing them in the diagonal of the correlations matrix</a:t>
            </a:r>
          </a:p>
          <a:p>
            <a:pPr lvl="1"/>
            <a:r>
              <a:rPr lang="en-US" dirty="0"/>
              <a:t>Analyzes only common variance</a:t>
            </a:r>
          </a:p>
          <a:p>
            <a:pPr lvl="1"/>
            <a:r>
              <a:rPr lang="en-US" dirty="0"/>
              <a:t>Outputs a more realistic (often smaller) communality estimate</a:t>
            </a:r>
          </a:p>
          <a:p>
            <a:pPr lvl="1"/>
            <a:r>
              <a:rPr lang="en-US" dirty="0"/>
              <a:t>Usually results in far fewer factors overall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245979"/>
            <a:ext cx="7781976" cy="5090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factors do you extract?</a:t>
            </a:r>
          </a:p>
          <a:p>
            <a:pPr lvl="1"/>
            <a:r>
              <a:rPr lang="en-US" dirty="0"/>
              <a:t>How many do you expect?</a:t>
            </a:r>
          </a:p>
          <a:p>
            <a:pPr lvl="1"/>
            <a:r>
              <a:rPr lang="en-US" dirty="0"/>
              <a:t>One convention is to extract all factors with </a:t>
            </a:r>
            <a:r>
              <a:rPr lang="en-US" dirty="0" err="1"/>
              <a:t>eigenvalues</a:t>
            </a:r>
            <a:r>
              <a:rPr lang="en-US" dirty="0"/>
              <a:t> greater than 1 (Kaiser Criteria)</a:t>
            </a:r>
          </a:p>
          <a:p>
            <a:pPr lvl="1"/>
            <a:r>
              <a:rPr lang="en-US" dirty="0"/>
              <a:t>Another is to extract all factors with non-negative </a:t>
            </a:r>
            <a:r>
              <a:rPr lang="en-US" dirty="0" err="1"/>
              <a:t>eigenvalues</a:t>
            </a:r>
            <a:endParaRPr lang="en-US" dirty="0"/>
          </a:p>
          <a:p>
            <a:pPr lvl="1"/>
            <a:r>
              <a:rPr lang="en-US" dirty="0"/>
              <a:t>Yet another is to look at the </a:t>
            </a:r>
            <a:r>
              <a:rPr lang="en-US" dirty="0" err="1"/>
              <a:t>scree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Try multiple numbers and see what gives best interpretation.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Eigenvalues</a:t>
            </a:r>
            <a:r>
              <a:rPr lang="en-US" dirty="0"/>
              <a:t> greater than 1</a:t>
            </a:r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676400"/>
            <a:ext cx="9229725" cy="36871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3B6-6F84-4CBE-A2C5-02ECFC1D3AC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 Plot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399212" y="1648619"/>
          <a:ext cx="53562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Picture" r:id="rId3" imgW="5356800" imgH="4285440" progId="StaticMetafile">
                  <p:embed/>
                </p:oleObj>
              </mc:Choice>
              <mc:Fallback>
                <p:oleObj name="Picture" r:id="rId3" imgW="5356800" imgH="428544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2" y="1648619"/>
                        <a:ext cx="5356225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50652" y="1216999"/>
            <a:ext cx="6791376" cy="5090160"/>
          </a:xfrm>
        </p:spPr>
        <p:txBody>
          <a:bodyPr>
            <a:normAutofit/>
          </a:bodyPr>
          <a:lstStyle/>
          <a:p>
            <a:r>
              <a:rPr lang="en-US" dirty="0"/>
              <a:t>How do you know when the factor structure is good?</a:t>
            </a:r>
          </a:p>
          <a:p>
            <a:pPr lvl="1"/>
            <a:r>
              <a:rPr lang="en-US" dirty="0"/>
              <a:t>When it makes sense and has a (relatively) simple structure.</a:t>
            </a:r>
          </a:p>
          <a:p>
            <a:pPr lvl="1"/>
            <a:r>
              <a:rPr lang="en-US" dirty="0"/>
              <a:t>When it is the most useful.</a:t>
            </a:r>
          </a:p>
          <a:p>
            <a:r>
              <a:rPr lang="en-US" dirty="0"/>
              <a:t>How do you interpret factors?</a:t>
            </a:r>
          </a:p>
          <a:p>
            <a:pPr lvl="1"/>
            <a:r>
              <a:rPr lang="en-US" dirty="0"/>
              <a:t>Good question, that is where the true art of this come in.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0B2E-0FE4-4431-A9A4-3BA945EFF3A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62006" y="1223772"/>
            <a:ext cx="6629394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do we want consistent items?</a:t>
            </a:r>
          </a:p>
          <a:p>
            <a:pPr lvl="1"/>
            <a:r>
              <a:rPr lang="en-US" dirty="0"/>
              <a:t>Domain sampling says they should be</a:t>
            </a:r>
          </a:p>
          <a:p>
            <a:pPr lvl="1"/>
            <a:r>
              <a:rPr lang="en-US" dirty="0"/>
              <a:t>If the items are reliably measuring the same thing they should all be related to each other</a:t>
            </a:r>
          </a:p>
          <a:p>
            <a:pPr lvl="1"/>
            <a:r>
              <a:rPr lang="en-US" dirty="0"/>
              <a:t>Because we often want to create a single total score for each individual person (scaling)</a:t>
            </a:r>
          </a:p>
          <a:p>
            <a:pPr lvl="1"/>
            <a:r>
              <a:rPr lang="en-US" dirty="0"/>
              <a:t>How can we do that? What’s the easiest way? Could there be a better way?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CD71-721F-4FC0-88B7-DC3F5841267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733800" y="1245979"/>
            <a:ext cx="8086776" cy="5090160"/>
          </a:xfrm>
        </p:spPr>
        <p:txBody>
          <a:bodyPr>
            <a:normAutofit/>
          </a:bodyPr>
          <a:lstStyle/>
          <a:p>
            <a:r>
              <a:rPr lang="en-US" sz="2800" dirty="0"/>
              <a:t>Composite = Item1 + Item2 + Item3 + … + </a:t>
            </a:r>
            <a:r>
              <a:rPr lang="en-US" sz="2800" dirty="0" err="1"/>
              <a:t>Itemk</a:t>
            </a:r>
            <a:endParaRPr lang="en-US" sz="2800" dirty="0"/>
          </a:p>
          <a:p>
            <a:r>
              <a:rPr lang="en-US" sz="2800" dirty="0"/>
              <a:t>Calculating a total score for any individual is often just a sum of the item scores which is essentially treating all the items as equally important (it weights them by 1)</a:t>
            </a:r>
          </a:p>
          <a:p>
            <a:r>
              <a:rPr lang="en-US" sz="2800" dirty="0"/>
              <a:t>Composite = (1*Item1) + (1*Item2) + (1*Item3) + … + (1*</a:t>
            </a:r>
            <a:r>
              <a:rPr lang="en-US" sz="2800" dirty="0" err="1"/>
              <a:t>Itemk</a:t>
            </a:r>
            <a:r>
              <a:rPr lang="en-US" sz="2800" dirty="0"/>
              <a:t>), etc.</a:t>
            </a:r>
          </a:p>
          <a:p>
            <a:r>
              <a:rPr lang="en-US" sz="2800" dirty="0"/>
              <a:t>Is there a reason to believe that every item would be equal in how well it relates to the intended concept?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2D38-308D-45A6-B84D-431E2AB8221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</a:rPr>
              <a:t>PsychTesting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64800AE-4EC6-4E0E-9908-DAB7388B69E7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0538" y="76200"/>
            <a:ext cx="3962400" cy="587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3962400" y="1245979"/>
            <a:ext cx="7858176" cy="5090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Why not develop a regression model that predicts the concept of interest using the items in the test?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does each b represent? a?</a:t>
            </a:r>
          </a:p>
          <a:p>
            <a:r>
              <a:rPr lang="en-US" dirty="0"/>
              <a:t>What’s wrong with this picture? What’s missing?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6512-939F-418D-A5FF-9AF264CB7695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568945"/>
              </p:ext>
            </p:extLst>
          </p:nvPr>
        </p:nvGraphicFramePr>
        <p:xfrm>
          <a:off x="4114800" y="3352800"/>
          <a:ext cx="796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098520" imgH="266400" progId="Equation.DSMT4">
                  <p:embed/>
                </p:oleObj>
              </mc:Choice>
              <mc:Fallback>
                <p:oleObj name="Equation" r:id="rId3" imgW="309852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7969250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1471</TotalTime>
  <Words>2485</Words>
  <Application>Microsoft Office PowerPoint</Application>
  <PresentationFormat>Widescreen</PresentationFormat>
  <Paragraphs>359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Worksheet</vt:lpstr>
      <vt:lpstr>Equation</vt:lpstr>
      <vt:lpstr>VISIO</vt:lpstr>
      <vt:lpstr>Picture</vt:lpstr>
      <vt:lpstr>Factor Analysis</vt:lpstr>
      <vt:lpstr>Topics so far…</vt:lpstr>
      <vt:lpstr>Putting it together</vt:lpstr>
      <vt:lpstr>Putting it together</vt:lpstr>
      <vt:lpstr>Putting it together</vt:lpstr>
      <vt:lpstr>Putting it together</vt:lpstr>
      <vt:lpstr>Problem #1</vt:lpstr>
      <vt:lpstr>PowerPoint Presentation</vt:lpstr>
      <vt:lpstr>Problem #1</vt:lpstr>
      <vt:lpstr>PowerPoint Presentation</vt:lpstr>
      <vt:lpstr>Problem #2</vt:lpstr>
      <vt:lpstr>Correlation Matrix - MAS</vt:lpstr>
      <vt:lpstr>Problem #2</vt:lpstr>
      <vt:lpstr>Multiple Correlation</vt:lpstr>
      <vt:lpstr>PowerPoint Presentation</vt:lpstr>
      <vt:lpstr>Multiple Correlation</vt:lpstr>
      <vt:lpstr>Multiple Correlation</vt:lpstr>
      <vt:lpstr>What to do???</vt:lpstr>
      <vt:lpstr>What is Factor Analysis (FA)?</vt:lpstr>
      <vt:lpstr>What is FA?</vt:lpstr>
      <vt:lpstr>PowerPoint Presentation</vt:lpstr>
      <vt:lpstr>General Steps to FA</vt:lpstr>
      <vt:lpstr>Factor Analysis Questions</vt:lpstr>
      <vt:lpstr>Factor Analysis Questions</vt:lpstr>
      <vt:lpstr>Types of FA</vt:lpstr>
      <vt:lpstr>Types of FA</vt:lpstr>
      <vt:lpstr>Remembering CTT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PowerPoint Presentation</vt:lpstr>
      <vt:lpstr>Common Factor Model</vt:lpstr>
      <vt:lpstr>Common Factor Model</vt:lpstr>
      <vt:lpstr>Common Factor Model</vt:lpstr>
      <vt:lpstr>Common Factor Model</vt:lpstr>
      <vt:lpstr>Factor Analysis Terms</vt:lpstr>
      <vt:lpstr>Factor Analysis Terms</vt:lpstr>
      <vt:lpstr>Matrices</vt:lpstr>
      <vt:lpstr>Matrices</vt:lpstr>
      <vt:lpstr>Factor Analysis Terms</vt:lpstr>
      <vt:lpstr>Factor Analysis Terms</vt:lpstr>
      <vt:lpstr>Factor Analysis Terms</vt:lpstr>
      <vt:lpstr>Simple vs. Complex Loading</vt:lpstr>
      <vt:lpstr>FA vs. PCA</vt:lpstr>
      <vt:lpstr>Conceptual FA vs. PCA</vt:lpstr>
      <vt:lpstr>FA vs. PCA</vt:lpstr>
      <vt:lpstr>FA vs. PCA</vt:lpstr>
      <vt:lpstr>FA vs. PCA</vt:lpstr>
      <vt:lpstr>What else?</vt:lpstr>
      <vt:lpstr>Eigenvalues greater than 1</vt:lpstr>
      <vt:lpstr>Scree Plot</vt:lpstr>
      <vt:lpstr>What else?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Andrew Ainsworth</dc:creator>
  <cp:lastModifiedBy>Ainsworth, Andrew T</cp:lastModifiedBy>
  <cp:revision>21</cp:revision>
  <dcterms:created xsi:type="dcterms:W3CDTF">2004-04-29T08:46:23Z</dcterms:created>
  <dcterms:modified xsi:type="dcterms:W3CDTF">2020-07-22T04:32:55Z</dcterms:modified>
</cp:coreProperties>
</file>