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0" r:id="rId1"/>
  </p:sldMasterIdLst>
  <p:notesMasterIdLst>
    <p:notesMasterId r:id="rId72"/>
  </p:notesMasterIdLst>
  <p:handoutMasterIdLst>
    <p:handoutMasterId r:id="rId73"/>
  </p:handoutMasterIdLst>
  <p:sldIdLst>
    <p:sldId id="256" r:id="rId2"/>
    <p:sldId id="562" r:id="rId3"/>
    <p:sldId id="544" r:id="rId4"/>
    <p:sldId id="545" r:id="rId5"/>
    <p:sldId id="593" r:id="rId6"/>
    <p:sldId id="546" r:id="rId7"/>
    <p:sldId id="557" r:id="rId8"/>
    <p:sldId id="547" r:id="rId9"/>
    <p:sldId id="536" r:id="rId10"/>
    <p:sldId id="538" r:id="rId11"/>
    <p:sldId id="594" r:id="rId12"/>
    <p:sldId id="576" r:id="rId13"/>
    <p:sldId id="560" r:id="rId14"/>
    <p:sldId id="595" r:id="rId15"/>
    <p:sldId id="577" r:id="rId16"/>
    <p:sldId id="586" r:id="rId17"/>
    <p:sldId id="543" r:id="rId18"/>
    <p:sldId id="553" r:id="rId19"/>
    <p:sldId id="580" r:id="rId20"/>
    <p:sldId id="581" r:id="rId21"/>
    <p:sldId id="582" r:id="rId22"/>
    <p:sldId id="554" r:id="rId23"/>
    <p:sldId id="583" r:id="rId24"/>
    <p:sldId id="561" r:id="rId25"/>
    <p:sldId id="585" r:id="rId26"/>
    <p:sldId id="578" r:id="rId27"/>
    <p:sldId id="587" r:id="rId28"/>
    <p:sldId id="588" r:id="rId29"/>
    <p:sldId id="589" r:id="rId30"/>
    <p:sldId id="590" r:id="rId31"/>
    <p:sldId id="584" r:id="rId32"/>
    <p:sldId id="591" r:id="rId33"/>
    <p:sldId id="592" r:id="rId34"/>
    <p:sldId id="599" r:id="rId35"/>
    <p:sldId id="600" r:id="rId36"/>
    <p:sldId id="601" r:id="rId37"/>
    <p:sldId id="603" r:id="rId38"/>
    <p:sldId id="602" r:id="rId39"/>
    <p:sldId id="604" r:id="rId40"/>
    <p:sldId id="606" r:id="rId41"/>
    <p:sldId id="605" r:id="rId42"/>
    <p:sldId id="626" r:id="rId43"/>
    <p:sldId id="658" r:id="rId44"/>
    <p:sldId id="652" r:id="rId45"/>
    <p:sldId id="653" r:id="rId46"/>
    <p:sldId id="654" r:id="rId47"/>
    <p:sldId id="655" r:id="rId48"/>
    <p:sldId id="656" r:id="rId49"/>
    <p:sldId id="657" r:id="rId50"/>
    <p:sldId id="596" r:id="rId51"/>
    <p:sldId id="607" r:id="rId52"/>
    <p:sldId id="597" r:id="rId53"/>
    <p:sldId id="608" r:id="rId54"/>
    <p:sldId id="609" r:id="rId55"/>
    <p:sldId id="610" r:id="rId56"/>
    <p:sldId id="613" r:id="rId57"/>
    <p:sldId id="620" r:id="rId58"/>
    <p:sldId id="611" r:id="rId59"/>
    <p:sldId id="628" r:id="rId60"/>
    <p:sldId id="639" r:id="rId61"/>
    <p:sldId id="646" r:id="rId62"/>
    <p:sldId id="647" r:id="rId63"/>
    <p:sldId id="648" r:id="rId64"/>
    <p:sldId id="642" r:id="rId65"/>
    <p:sldId id="649" r:id="rId66"/>
    <p:sldId id="650" r:id="rId67"/>
    <p:sldId id="641" r:id="rId68"/>
    <p:sldId id="640" r:id="rId69"/>
    <p:sldId id="651" r:id="rId70"/>
    <p:sldId id="645" r:id="rId7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778" autoAdjust="0"/>
    <p:restoredTop sz="88648" autoAdjust="0"/>
  </p:normalViewPr>
  <p:slideViewPr>
    <p:cSldViewPr>
      <p:cViewPr varScale="1">
        <p:scale>
          <a:sx n="58" d="100"/>
          <a:sy n="58" d="100"/>
        </p:scale>
        <p:origin x="432" y="32"/>
      </p:cViewPr>
      <p:guideLst>
        <p:guide orient="horz" pos="2160"/>
        <p:guide pos="3840"/>
      </p:guideLst>
    </p:cSldViewPr>
  </p:slideViewPr>
  <p:outlineViewPr>
    <p:cViewPr>
      <p:scale>
        <a:sx n="33" d="100"/>
        <a:sy n="33" d="100"/>
      </p:scale>
      <p:origin x="0" y="3193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2738"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buFontTx/>
              <a:buNone/>
              <a:defRPr kumimoji="0" sz="1200">
                <a:latin typeface="Tahoma" pitchFamily="34" charset="0"/>
              </a:defRPr>
            </a:lvl1pPr>
          </a:lstStyle>
          <a:p>
            <a:endParaRPr lang="en-GB"/>
          </a:p>
        </p:txBody>
      </p:sp>
      <p:sp>
        <p:nvSpPr>
          <p:cNvPr id="372739"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FontTx/>
              <a:buNone/>
              <a:defRPr kumimoji="0" sz="1200">
                <a:latin typeface="Tahoma" pitchFamily="34" charset="0"/>
              </a:defRPr>
            </a:lvl1pPr>
          </a:lstStyle>
          <a:p>
            <a:endParaRPr lang="en-GB"/>
          </a:p>
        </p:txBody>
      </p:sp>
      <p:sp>
        <p:nvSpPr>
          <p:cNvPr id="372740" name="Rectangle 1028"/>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buFontTx/>
              <a:buNone/>
              <a:defRPr kumimoji="0" sz="1200">
                <a:latin typeface="Tahoma" pitchFamily="34" charset="0"/>
              </a:defRPr>
            </a:lvl1pPr>
          </a:lstStyle>
          <a:p>
            <a:endParaRPr lang="en-GB"/>
          </a:p>
        </p:txBody>
      </p:sp>
      <p:sp>
        <p:nvSpPr>
          <p:cNvPr id="372741"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buFontTx/>
              <a:buNone/>
              <a:defRPr kumimoji="0" sz="1200">
                <a:latin typeface="Tahoma" pitchFamily="34" charset="0"/>
              </a:defRPr>
            </a:lvl1pPr>
          </a:lstStyle>
          <a:p>
            <a:fld id="{A173D268-0BEF-4D14-8825-0C9494FC27F8}" type="slidenum">
              <a:rPr lang="en-GB"/>
              <a:pPr/>
              <a:t>‹#›</a:t>
            </a:fld>
            <a:endParaRPr lang="en-GB"/>
          </a:p>
        </p:txBody>
      </p:sp>
    </p:spTree>
    <p:extLst>
      <p:ext uri="{BB962C8B-B14F-4D97-AF65-F5344CB8AC3E}">
        <p14:creationId xmlns:p14="http://schemas.microsoft.com/office/powerpoint/2010/main" val="32041187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2504" name="Rectangle 103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buFontTx/>
              <a:buNone/>
              <a:defRPr kumimoji="0" sz="1200">
                <a:latin typeface="Tahoma" pitchFamily="34" charset="0"/>
              </a:defRPr>
            </a:lvl1pPr>
          </a:lstStyle>
          <a:p>
            <a:endParaRPr lang="en-GB"/>
          </a:p>
        </p:txBody>
      </p:sp>
      <p:sp>
        <p:nvSpPr>
          <p:cNvPr id="362505" name="Rectangle 1033"/>
          <p:cNvSpPr>
            <a:spLocks noGrp="1" noRot="1" noChangeAspect="1" noChangeArrowheads="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362506" name="Rectangle 1034"/>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62507" name="Rectangle 1035"/>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buFontTx/>
              <a:buNone/>
              <a:defRPr kumimoji="0" sz="1200">
                <a:latin typeface="Tahoma" pitchFamily="34" charset="0"/>
              </a:defRPr>
            </a:lvl1pPr>
          </a:lstStyle>
          <a:p>
            <a:endParaRPr lang="en-GB"/>
          </a:p>
        </p:txBody>
      </p:sp>
      <p:sp>
        <p:nvSpPr>
          <p:cNvPr id="362508" name="Rectangle 103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buFontTx/>
              <a:buNone/>
              <a:defRPr kumimoji="0" sz="1200">
                <a:latin typeface="Tahoma" pitchFamily="34" charset="0"/>
              </a:defRPr>
            </a:lvl1pPr>
          </a:lstStyle>
          <a:p>
            <a:endParaRPr lang="en-GB"/>
          </a:p>
        </p:txBody>
      </p:sp>
      <p:sp>
        <p:nvSpPr>
          <p:cNvPr id="362509" name="Rectangle 103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buFontTx/>
              <a:buNone/>
              <a:defRPr kumimoji="0" sz="1200">
                <a:latin typeface="Tahoma" pitchFamily="34" charset="0"/>
              </a:defRPr>
            </a:lvl1pPr>
          </a:lstStyle>
          <a:p>
            <a:fld id="{216D0E58-33B7-4209-AD96-62A98C4BDC20}" type="slidenum">
              <a:rPr lang="en-GB"/>
              <a:pPr/>
              <a:t>‹#›</a:t>
            </a:fld>
            <a:endParaRPr lang="en-GB"/>
          </a:p>
        </p:txBody>
      </p:sp>
    </p:spTree>
    <p:extLst>
      <p:ext uri="{BB962C8B-B14F-4D97-AF65-F5344CB8AC3E}">
        <p14:creationId xmlns:p14="http://schemas.microsoft.com/office/powerpoint/2010/main" val="23303480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7"/>
          <p:cNvSpPr>
            <a:spLocks noGrp="1" noChangeArrowheads="1"/>
          </p:cNvSpPr>
          <p:nvPr>
            <p:ph type="sldNum" sz="quarter" idx="5"/>
          </p:nvPr>
        </p:nvSpPr>
        <p:spPr>
          <a:ln/>
        </p:spPr>
        <p:txBody>
          <a:bodyPr/>
          <a:lstStyle/>
          <a:p>
            <a:fld id="{949CA34F-77F5-46F3-B86E-3777C5178F65}" type="slidenum">
              <a:rPr lang="en-GB"/>
              <a:pPr/>
              <a:t>1</a:t>
            </a:fld>
            <a:endParaRPr lang="en-GB"/>
          </a:p>
        </p:txBody>
      </p:sp>
      <p:sp>
        <p:nvSpPr>
          <p:cNvPr id="394242" name="Rectangle 2"/>
          <p:cNvSpPr>
            <a:spLocks noGrp="1" noRot="1" noChangeAspect="1" noChangeArrowheads="1" noTextEdit="1"/>
          </p:cNvSpPr>
          <p:nvPr>
            <p:ph type="sldImg"/>
          </p:nvPr>
        </p:nvSpPr>
        <p:spPr>
          <a:xfrm>
            <a:off x="381000" y="685800"/>
            <a:ext cx="6096000" cy="3429000"/>
          </a:xfrm>
          <a:ln/>
        </p:spPr>
      </p:sp>
      <p:sp>
        <p:nvSpPr>
          <p:cNvPr id="394243" name="Rectangle 3"/>
          <p:cNvSpPr>
            <a:spLocks noGrp="1" noChangeArrowheads="1"/>
          </p:cNvSpPr>
          <p:nvPr>
            <p:ph type="body" idx="1"/>
          </p:nvPr>
        </p:nvSpPr>
        <p:spPr/>
        <p:txBody>
          <a:bodyPr/>
          <a:lstStyle/>
          <a:p>
            <a:endParaRPr lang="en-GB" dirty="0">
              <a:solidFill>
                <a:srgbClr val="0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7"/>
          <p:cNvSpPr>
            <a:spLocks noGrp="1" noChangeArrowheads="1"/>
          </p:cNvSpPr>
          <p:nvPr>
            <p:ph type="sldNum" sz="quarter" idx="5"/>
          </p:nvPr>
        </p:nvSpPr>
        <p:spPr>
          <a:ln/>
        </p:spPr>
        <p:txBody>
          <a:bodyPr/>
          <a:lstStyle/>
          <a:p>
            <a:fld id="{0F465A84-A63A-457F-A793-8AF8E58A20FC}" type="slidenum">
              <a:rPr lang="en-GB"/>
              <a:pPr/>
              <a:t>29</a:t>
            </a:fld>
            <a:endParaRPr lang="en-GB"/>
          </a:p>
        </p:txBody>
      </p:sp>
      <p:sp>
        <p:nvSpPr>
          <p:cNvPr id="398338" name="Rectangle 2050"/>
          <p:cNvSpPr>
            <a:spLocks noGrp="1" noRot="1" noChangeAspect="1" noChangeArrowheads="1" noTextEdit="1"/>
          </p:cNvSpPr>
          <p:nvPr>
            <p:ph type="sldImg"/>
          </p:nvPr>
        </p:nvSpPr>
        <p:spPr>
          <a:xfrm>
            <a:off x="381000" y="685800"/>
            <a:ext cx="6096000" cy="3429000"/>
          </a:xfrm>
          <a:ln/>
        </p:spPr>
      </p:sp>
      <p:sp>
        <p:nvSpPr>
          <p:cNvPr id="398339" name="Rectangle 2051"/>
          <p:cNvSpPr>
            <a:spLocks noGrp="1" noChangeArrowheads="1"/>
          </p:cNvSpPr>
          <p:nvPr>
            <p:ph type="body" idx="1"/>
          </p:nvPr>
        </p:nvSpPr>
        <p:spPr/>
        <p:txBody>
          <a:bodyPr/>
          <a:lstStyle/>
          <a:p>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7"/>
          <p:cNvSpPr>
            <a:spLocks noGrp="1" noChangeArrowheads="1"/>
          </p:cNvSpPr>
          <p:nvPr>
            <p:ph type="sldNum" sz="quarter" idx="5"/>
          </p:nvPr>
        </p:nvSpPr>
        <p:spPr>
          <a:ln/>
        </p:spPr>
        <p:txBody>
          <a:bodyPr/>
          <a:lstStyle/>
          <a:p>
            <a:fld id="{B0AA6144-3E84-4DE2-AE42-C81365EBA2DC}" type="slidenum">
              <a:rPr lang="en-GB"/>
              <a:pPr/>
              <a:t>30</a:t>
            </a:fld>
            <a:endParaRPr lang="en-GB"/>
          </a:p>
        </p:txBody>
      </p:sp>
      <p:sp>
        <p:nvSpPr>
          <p:cNvPr id="397314" name="Rectangle 2"/>
          <p:cNvSpPr>
            <a:spLocks noGrp="1" noRot="1" noChangeAspect="1" noChangeArrowheads="1" noTextEdit="1"/>
          </p:cNvSpPr>
          <p:nvPr>
            <p:ph type="sldImg"/>
          </p:nvPr>
        </p:nvSpPr>
        <p:spPr>
          <a:xfrm>
            <a:off x="381000" y="685800"/>
            <a:ext cx="6096000" cy="3429000"/>
          </a:xfrm>
          <a:ln/>
        </p:spPr>
      </p:sp>
      <p:sp>
        <p:nvSpPr>
          <p:cNvPr id="397315"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7"/>
          <p:cNvSpPr>
            <a:spLocks noGrp="1" noChangeArrowheads="1"/>
          </p:cNvSpPr>
          <p:nvPr>
            <p:ph type="sldNum" sz="quarter" idx="5"/>
          </p:nvPr>
        </p:nvSpPr>
        <p:spPr>
          <a:ln/>
        </p:spPr>
        <p:txBody>
          <a:bodyPr/>
          <a:lstStyle/>
          <a:p>
            <a:fld id="{A4A64A11-79E6-405F-83FE-436CE864C845}" type="slidenum">
              <a:rPr lang="en-GB"/>
              <a:pPr/>
              <a:t>6</a:t>
            </a:fld>
            <a:endParaRPr lang="en-GB"/>
          </a:p>
        </p:txBody>
      </p:sp>
      <p:sp>
        <p:nvSpPr>
          <p:cNvPr id="408578" name="Rectangle 2"/>
          <p:cNvSpPr>
            <a:spLocks noGrp="1" noRot="1" noChangeAspect="1" noChangeArrowheads="1" noTextEdit="1"/>
          </p:cNvSpPr>
          <p:nvPr>
            <p:ph type="sldImg"/>
          </p:nvPr>
        </p:nvSpPr>
        <p:spPr>
          <a:xfrm>
            <a:off x="381000" y="685800"/>
            <a:ext cx="6096000" cy="3429000"/>
          </a:xfrm>
          <a:ln/>
        </p:spPr>
      </p:sp>
      <p:sp>
        <p:nvSpPr>
          <p:cNvPr id="408579"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7"/>
          <p:cNvSpPr>
            <a:spLocks noGrp="1" noChangeArrowheads="1"/>
          </p:cNvSpPr>
          <p:nvPr>
            <p:ph type="sldNum" sz="quarter" idx="5"/>
          </p:nvPr>
        </p:nvSpPr>
        <p:spPr>
          <a:ln/>
        </p:spPr>
        <p:txBody>
          <a:bodyPr/>
          <a:lstStyle/>
          <a:p>
            <a:fld id="{9157E2DA-9F08-4504-8AD8-960B01101D62}" type="slidenum">
              <a:rPr lang="en-GB"/>
              <a:pPr/>
              <a:t>9</a:t>
            </a:fld>
            <a:endParaRPr lang="en-GB"/>
          </a:p>
        </p:txBody>
      </p:sp>
      <p:sp>
        <p:nvSpPr>
          <p:cNvPr id="395266" name="Rectangle 2"/>
          <p:cNvSpPr>
            <a:spLocks noGrp="1" noRot="1" noChangeAspect="1" noChangeArrowheads="1" noTextEdit="1"/>
          </p:cNvSpPr>
          <p:nvPr>
            <p:ph type="sldImg"/>
          </p:nvPr>
        </p:nvSpPr>
        <p:spPr>
          <a:xfrm>
            <a:off x="381000" y="685800"/>
            <a:ext cx="6096000" cy="3429000"/>
          </a:xfrm>
          <a:ln/>
        </p:spPr>
      </p:sp>
      <p:sp>
        <p:nvSpPr>
          <p:cNvPr id="395267" name="Rectangle 3"/>
          <p:cNvSpPr>
            <a:spLocks noGrp="1" noChangeArrowheads="1"/>
          </p:cNvSpPr>
          <p:nvPr>
            <p:ph type="body" idx="1"/>
          </p:nvPr>
        </p:nvSpPr>
        <p:spPr/>
        <p:txBody>
          <a:bodyPr/>
          <a:lstStyle/>
          <a:p>
            <a:endParaRPr lang="en-GB" dirty="0">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7"/>
          <p:cNvSpPr>
            <a:spLocks noGrp="1" noChangeArrowheads="1"/>
          </p:cNvSpPr>
          <p:nvPr>
            <p:ph type="sldNum" sz="quarter" idx="5"/>
          </p:nvPr>
        </p:nvSpPr>
        <p:spPr>
          <a:ln/>
        </p:spPr>
        <p:txBody>
          <a:bodyPr/>
          <a:lstStyle/>
          <a:p>
            <a:fld id="{85803EA6-99FD-4E5C-B25D-51E20DC57F90}" type="slidenum">
              <a:rPr lang="en-GB"/>
              <a:pPr/>
              <a:t>10</a:t>
            </a:fld>
            <a:endParaRPr lang="en-GB"/>
          </a:p>
        </p:txBody>
      </p:sp>
      <p:sp>
        <p:nvSpPr>
          <p:cNvPr id="396290" name="Rectangle 1026"/>
          <p:cNvSpPr>
            <a:spLocks noGrp="1" noRot="1" noChangeAspect="1" noChangeArrowheads="1" noTextEdit="1"/>
          </p:cNvSpPr>
          <p:nvPr>
            <p:ph type="sldImg"/>
          </p:nvPr>
        </p:nvSpPr>
        <p:spPr>
          <a:xfrm>
            <a:off x="381000" y="685800"/>
            <a:ext cx="6096000" cy="3429000"/>
          </a:xfrm>
          <a:ln/>
        </p:spPr>
      </p:sp>
      <p:sp>
        <p:nvSpPr>
          <p:cNvPr id="396291" name="Rectangle 1027"/>
          <p:cNvSpPr>
            <a:spLocks noGrp="1" noChangeArrowheads="1"/>
          </p:cNvSpPr>
          <p:nvPr>
            <p:ph type="body" idx="1"/>
          </p:nvPr>
        </p:nvSpPr>
        <p:spPr/>
        <p:txBody>
          <a:bodyPr/>
          <a:lstStyle/>
          <a:p>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7"/>
          <p:cNvSpPr>
            <a:spLocks noGrp="1" noChangeArrowheads="1"/>
          </p:cNvSpPr>
          <p:nvPr>
            <p:ph type="sldNum" sz="quarter" idx="5"/>
          </p:nvPr>
        </p:nvSpPr>
        <p:spPr>
          <a:ln/>
        </p:spPr>
        <p:txBody>
          <a:bodyPr/>
          <a:lstStyle/>
          <a:p>
            <a:fld id="{AD7497F1-77C2-4DE1-AE00-654FD2E5C27D}" type="slidenum">
              <a:rPr lang="en-GB"/>
              <a:pPr/>
              <a:t>16</a:t>
            </a:fld>
            <a:endParaRPr lang="en-GB"/>
          </a:p>
        </p:txBody>
      </p:sp>
      <p:sp>
        <p:nvSpPr>
          <p:cNvPr id="399362" name="Rectangle 2"/>
          <p:cNvSpPr>
            <a:spLocks noGrp="1" noRot="1" noChangeAspect="1" noChangeArrowheads="1" noTextEdit="1"/>
          </p:cNvSpPr>
          <p:nvPr>
            <p:ph type="sldImg"/>
          </p:nvPr>
        </p:nvSpPr>
        <p:spPr>
          <a:xfrm>
            <a:off x="381000" y="685800"/>
            <a:ext cx="6096000" cy="3429000"/>
          </a:xfrm>
          <a:ln/>
        </p:spPr>
      </p:sp>
      <p:sp>
        <p:nvSpPr>
          <p:cNvPr id="399363"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7"/>
          <p:cNvSpPr>
            <a:spLocks noGrp="1" noChangeArrowheads="1"/>
          </p:cNvSpPr>
          <p:nvPr>
            <p:ph type="sldNum" sz="quarter" idx="5"/>
          </p:nvPr>
        </p:nvSpPr>
        <p:spPr>
          <a:ln/>
        </p:spPr>
        <p:txBody>
          <a:bodyPr/>
          <a:lstStyle/>
          <a:p>
            <a:fld id="{AE9889BB-8D50-4013-8877-0A80023D8CEE}" type="slidenum">
              <a:rPr lang="en-GB"/>
              <a:pPr/>
              <a:t>17</a:t>
            </a:fld>
            <a:endParaRPr lang="en-GB"/>
          </a:p>
        </p:txBody>
      </p:sp>
      <p:sp>
        <p:nvSpPr>
          <p:cNvPr id="400386" name="Rectangle 2"/>
          <p:cNvSpPr>
            <a:spLocks noGrp="1" noRot="1" noChangeAspect="1" noChangeArrowheads="1" noTextEdit="1"/>
          </p:cNvSpPr>
          <p:nvPr>
            <p:ph type="sldImg"/>
          </p:nvPr>
        </p:nvSpPr>
        <p:spPr>
          <a:xfrm>
            <a:off x="381000" y="685800"/>
            <a:ext cx="6096000" cy="3429000"/>
          </a:xfrm>
          <a:ln/>
        </p:spPr>
      </p:sp>
      <p:sp>
        <p:nvSpPr>
          <p:cNvPr id="400387"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7"/>
          <p:cNvSpPr>
            <a:spLocks noGrp="1" noChangeArrowheads="1"/>
          </p:cNvSpPr>
          <p:nvPr>
            <p:ph type="sldNum" sz="quarter" idx="5"/>
          </p:nvPr>
        </p:nvSpPr>
        <p:spPr>
          <a:ln/>
        </p:spPr>
        <p:txBody>
          <a:bodyPr/>
          <a:lstStyle/>
          <a:p>
            <a:fld id="{0F465A84-A63A-457F-A793-8AF8E58A20FC}" type="slidenum">
              <a:rPr lang="en-GB"/>
              <a:pPr/>
              <a:t>26</a:t>
            </a:fld>
            <a:endParaRPr lang="en-GB"/>
          </a:p>
        </p:txBody>
      </p:sp>
      <p:sp>
        <p:nvSpPr>
          <p:cNvPr id="398338" name="Rectangle 2050"/>
          <p:cNvSpPr>
            <a:spLocks noGrp="1" noRot="1" noChangeAspect="1" noChangeArrowheads="1" noTextEdit="1"/>
          </p:cNvSpPr>
          <p:nvPr>
            <p:ph type="sldImg"/>
          </p:nvPr>
        </p:nvSpPr>
        <p:spPr>
          <a:xfrm>
            <a:off x="381000" y="685800"/>
            <a:ext cx="6096000" cy="3429000"/>
          </a:xfrm>
          <a:ln/>
        </p:spPr>
      </p:sp>
      <p:sp>
        <p:nvSpPr>
          <p:cNvPr id="398339" name="Rectangle 2051"/>
          <p:cNvSpPr>
            <a:spLocks noGrp="1" noChangeArrowheads="1"/>
          </p:cNvSpPr>
          <p:nvPr>
            <p:ph type="body" idx="1"/>
          </p:nvPr>
        </p:nvSpPr>
        <p:spPr/>
        <p:txBody>
          <a:bodyPr/>
          <a:lstStyle/>
          <a:p>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7"/>
          <p:cNvSpPr>
            <a:spLocks noGrp="1" noChangeArrowheads="1"/>
          </p:cNvSpPr>
          <p:nvPr>
            <p:ph type="sldNum" sz="quarter" idx="5"/>
          </p:nvPr>
        </p:nvSpPr>
        <p:spPr>
          <a:ln/>
        </p:spPr>
        <p:txBody>
          <a:bodyPr/>
          <a:lstStyle/>
          <a:p>
            <a:fld id="{0F465A84-A63A-457F-A793-8AF8E58A20FC}" type="slidenum">
              <a:rPr lang="en-GB"/>
              <a:pPr/>
              <a:t>27</a:t>
            </a:fld>
            <a:endParaRPr lang="en-GB"/>
          </a:p>
        </p:txBody>
      </p:sp>
      <p:sp>
        <p:nvSpPr>
          <p:cNvPr id="398338" name="Rectangle 2050"/>
          <p:cNvSpPr>
            <a:spLocks noGrp="1" noRot="1" noChangeAspect="1" noChangeArrowheads="1" noTextEdit="1"/>
          </p:cNvSpPr>
          <p:nvPr>
            <p:ph type="sldImg"/>
          </p:nvPr>
        </p:nvSpPr>
        <p:spPr>
          <a:xfrm>
            <a:off x="381000" y="685800"/>
            <a:ext cx="6096000" cy="3429000"/>
          </a:xfrm>
          <a:ln/>
        </p:spPr>
      </p:sp>
      <p:sp>
        <p:nvSpPr>
          <p:cNvPr id="398339" name="Rectangle 2051"/>
          <p:cNvSpPr>
            <a:spLocks noGrp="1" noChangeArrowheads="1"/>
          </p:cNvSpPr>
          <p:nvPr>
            <p:ph type="body" idx="1"/>
          </p:nvPr>
        </p:nvSpPr>
        <p:spPr/>
        <p:txBody>
          <a:bodyPr/>
          <a:lstStyle/>
          <a:p>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7"/>
          <p:cNvSpPr>
            <a:spLocks noGrp="1" noChangeArrowheads="1"/>
          </p:cNvSpPr>
          <p:nvPr>
            <p:ph type="sldNum" sz="quarter" idx="5"/>
          </p:nvPr>
        </p:nvSpPr>
        <p:spPr>
          <a:ln/>
        </p:spPr>
        <p:txBody>
          <a:bodyPr/>
          <a:lstStyle/>
          <a:p>
            <a:fld id="{0F465A84-A63A-457F-A793-8AF8E58A20FC}" type="slidenum">
              <a:rPr lang="en-GB"/>
              <a:pPr/>
              <a:t>28</a:t>
            </a:fld>
            <a:endParaRPr lang="en-GB"/>
          </a:p>
        </p:txBody>
      </p:sp>
      <p:sp>
        <p:nvSpPr>
          <p:cNvPr id="398338" name="Rectangle 2050"/>
          <p:cNvSpPr>
            <a:spLocks noGrp="1" noRot="1" noChangeAspect="1" noChangeArrowheads="1" noTextEdit="1"/>
          </p:cNvSpPr>
          <p:nvPr>
            <p:ph type="sldImg"/>
          </p:nvPr>
        </p:nvSpPr>
        <p:spPr>
          <a:xfrm>
            <a:off x="381000" y="685800"/>
            <a:ext cx="6096000" cy="3429000"/>
          </a:xfrm>
          <a:ln/>
        </p:spPr>
      </p:sp>
      <p:sp>
        <p:nvSpPr>
          <p:cNvPr id="398339" name="Rectangle 2051"/>
          <p:cNvSpPr>
            <a:spLocks noGrp="1" noChangeArrowheads="1"/>
          </p:cNvSpPr>
          <p:nvPr>
            <p:ph type="body" idx="1"/>
          </p:nvPr>
        </p:nvSpPr>
        <p:spPr/>
        <p:txBody>
          <a:bodyPr/>
          <a:lstStyle/>
          <a:p>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1"/>
            <a:ext cx="12192000" cy="10668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5714999"/>
            <a:ext cx="7772400" cy="708177"/>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5714999"/>
            <a:ext cx="3200400" cy="708178"/>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altLang="en-US"/>
              <a:t>Psych Testing</a:t>
            </a:r>
          </a:p>
        </p:txBody>
      </p:sp>
      <p:sp>
        <p:nvSpPr>
          <p:cNvPr id="6" name="Slide Number Placeholder 5"/>
          <p:cNvSpPr>
            <a:spLocks noGrp="1"/>
          </p:cNvSpPr>
          <p:nvPr>
            <p:ph type="sldNum" sz="quarter" idx="12"/>
          </p:nvPr>
        </p:nvSpPr>
        <p:spPr/>
        <p:txBody>
          <a:bodyPr/>
          <a:lstStyle/>
          <a:p>
            <a:fld id="{58A64290-4CDC-420A-BA73-57E224A66B13}" type="slidenum">
              <a:rPr lang="en-US" altLang="en-US" smtClean="0"/>
              <a:pPr/>
              <a:t>‹#›</a:t>
            </a:fld>
            <a:endParaRPr lang="en-US" altLang="en-US"/>
          </a:p>
        </p:txBody>
      </p:sp>
      <p:cxnSp>
        <p:nvCxnSpPr>
          <p:cNvPr id="13" name="Straight Connector 12"/>
          <p:cNvCxnSpPr/>
          <p:nvPr/>
        </p:nvCxnSpPr>
        <p:spPr>
          <a:xfrm flipV="1">
            <a:off x="8382000" y="5638800"/>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6274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24129" y="6470704"/>
            <a:ext cx="2154143" cy="274320"/>
          </a:xfrm>
          <a:prstGeom prst="rect">
            <a:avLst/>
          </a:prstGeom>
        </p:spPr>
        <p:txBody>
          <a:bodyPr/>
          <a:lstStyle/>
          <a:p>
            <a:endParaRPr lang="en-US" altLang="en-US"/>
          </a:p>
        </p:txBody>
      </p:sp>
      <p:sp>
        <p:nvSpPr>
          <p:cNvPr id="5" name="Footer Placeholder 4"/>
          <p:cNvSpPr>
            <a:spLocks noGrp="1"/>
          </p:cNvSpPr>
          <p:nvPr>
            <p:ph type="ftr" sz="quarter" idx="11"/>
          </p:nvPr>
        </p:nvSpPr>
        <p:spPr/>
        <p:txBody>
          <a:bodyPr/>
          <a:lstStyle/>
          <a:p>
            <a:r>
              <a:rPr lang="en-US" altLang="en-US"/>
              <a:t>Psych Testing</a:t>
            </a:r>
          </a:p>
        </p:txBody>
      </p:sp>
      <p:sp>
        <p:nvSpPr>
          <p:cNvPr id="6" name="Slide Number Placeholder 5"/>
          <p:cNvSpPr>
            <a:spLocks noGrp="1"/>
          </p:cNvSpPr>
          <p:nvPr>
            <p:ph type="sldNum" sz="quarter" idx="12"/>
          </p:nvPr>
        </p:nvSpPr>
        <p:spPr/>
        <p:txBody>
          <a:bodyPr/>
          <a:lstStyle/>
          <a:p>
            <a:fld id="{351C3397-7193-4D0D-8422-0EC62A20000F}" type="slidenum">
              <a:rPr lang="en-US" altLang="en-US" smtClean="0"/>
              <a:pPr/>
              <a:t>‹#›</a:t>
            </a:fld>
            <a:endParaRPr lang="en-US" altLang="en-US"/>
          </a:p>
        </p:txBody>
      </p:sp>
    </p:spTree>
    <p:extLst>
      <p:ext uri="{BB962C8B-B14F-4D97-AF65-F5344CB8AC3E}">
        <p14:creationId xmlns:p14="http://schemas.microsoft.com/office/powerpoint/2010/main" val="2215273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24129" y="6470704"/>
            <a:ext cx="2154143" cy="274320"/>
          </a:xfrm>
          <a:prstGeom prst="rect">
            <a:avLst/>
          </a:prstGeom>
        </p:spPr>
        <p:txBody>
          <a:bodyPr/>
          <a:lstStyle/>
          <a:p>
            <a:endParaRPr lang="en-US" altLang="en-US"/>
          </a:p>
        </p:txBody>
      </p:sp>
      <p:sp>
        <p:nvSpPr>
          <p:cNvPr id="5" name="Footer Placeholder 4"/>
          <p:cNvSpPr>
            <a:spLocks noGrp="1"/>
          </p:cNvSpPr>
          <p:nvPr>
            <p:ph type="ftr" sz="quarter" idx="11"/>
          </p:nvPr>
        </p:nvSpPr>
        <p:spPr/>
        <p:txBody>
          <a:bodyPr/>
          <a:lstStyle/>
          <a:p>
            <a:r>
              <a:rPr lang="en-US" altLang="en-US"/>
              <a:t>Psych Testing</a:t>
            </a:r>
          </a:p>
        </p:txBody>
      </p:sp>
      <p:sp>
        <p:nvSpPr>
          <p:cNvPr id="6" name="Slide Number Placeholder 5"/>
          <p:cNvSpPr>
            <a:spLocks noGrp="1"/>
          </p:cNvSpPr>
          <p:nvPr>
            <p:ph type="sldNum" sz="quarter" idx="12"/>
          </p:nvPr>
        </p:nvSpPr>
        <p:spPr/>
        <p:txBody>
          <a:bodyPr/>
          <a:lstStyle/>
          <a:p>
            <a:fld id="{2479AA69-A6C7-4FCC-A990-8B03BCEF45A9}" type="slidenum">
              <a:rPr lang="en-US" altLang="en-US" smtClean="0"/>
              <a:pPr/>
              <a:t>‹#›</a:t>
            </a:fld>
            <a:endParaRPr lang="en-US" altLang="en-US"/>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6088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0676"/>
            <a:ext cx="11277600" cy="914400"/>
          </a:xfrm>
        </p:spPr>
        <p:txBody>
          <a:bodyPr/>
          <a:lstStyle/>
          <a:p>
            <a:r>
              <a:rPr lang="en-US"/>
              <a:t>Click to edit Master title style</a:t>
            </a:r>
            <a:endParaRPr lang="en-US" dirty="0"/>
          </a:p>
        </p:txBody>
      </p:sp>
      <p:sp>
        <p:nvSpPr>
          <p:cNvPr id="3" name="Content Placeholder 2"/>
          <p:cNvSpPr>
            <a:spLocks noGrp="1"/>
          </p:cNvSpPr>
          <p:nvPr>
            <p:ph idx="1"/>
          </p:nvPr>
        </p:nvSpPr>
        <p:spPr>
          <a:xfrm>
            <a:off x="6477000" y="1209374"/>
            <a:ext cx="54102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altLang="en-US"/>
              <a:t>Psych Testing</a:t>
            </a:r>
          </a:p>
        </p:txBody>
      </p:sp>
      <p:sp>
        <p:nvSpPr>
          <p:cNvPr id="6" name="Slide Number Placeholder 5"/>
          <p:cNvSpPr>
            <a:spLocks noGrp="1"/>
          </p:cNvSpPr>
          <p:nvPr>
            <p:ph type="sldNum" sz="quarter" idx="12"/>
          </p:nvPr>
        </p:nvSpPr>
        <p:spPr/>
        <p:txBody>
          <a:bodyPr/>
          <a:lstStyle/>
          <a:p>
            <a:fld id="{D8BBD0FC-4BF9-42BE-8EE2-A3FF40D98C01}" type="slidenum">
              <a:rPr lang="en-US" altLang="en-US" smtClean="0"/>
              <a:pPr/>
              <a:t>‹#›</a:t>
            </a:fld>
            <a:endParaRPr lang="en-US" altLang="en-US"/>
          </a:p>
        </p:txBody>
      </p:sp>
    </p:spTree>
    <p:extLst>
      <p:ext uri="{BB962C8B-B14F-4D97-AF65-F5344CB8AC3E}">
        <p14:creationId xmlns:p14="http://schemas.microsoft.com/office/powerpoint/2010/main" val="3587504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3" name="Rectangle 12"/>
          <p:cNvSpPr/>
          <p:nvPr/>
        </p:nvSpPr>
        <p:spPr>
          <a:xfrm>
            <a:off x="0" y="-1"/>
            <a:ext cx="12192000" cy="8382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791199"/>
            <a:ext cx="7772400" cy="631977"/>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5791199"/>
            <a:ext cx="3200400" cy="631978"/>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altLang="en-US"/>
              <a:t>Psych Testing</a:t>
            </a:r>
          </a:p>
        </p:txBody>
      </p:sp>
      <p:sp>
        <p:nvSpPr>
          <p:cNvPr id="6" name="Slide Number Placeholder 5"/>
          <p:cNvSpPr>
            <a:spLocks noGrp="1"/>
          </p:cNvSpPr>
          <p:nvPr>
            <p:ph type="sldNum" sz="quarter" idx="12"/>
          </p:nvPr>
        </p:nvSpPr>
        <p:spPr/>
        <p:txBody>
          <a:bodyPr/>
          <a:lstStyle/>
          <a:p>
            <a:fld id="{07D80335-087F-47D8-997F-3B2A380DDB72}" type="slidenum">
              <a:rPr lang="en-US" altLang="en-US" smtClean="0"/>
              <a:pPr/>
              <a:t>‹#›</a:t>
            </a:fld>
            <a:endParaRPr lang="en-US" altLang="en-US"/>
          </a:p>
        </p:txBody>
      </p:sp>
      <p:cxnSp>
        <p:nvCxnSpPr>
          <p:cNvPr id="12" name="Straight Connector 11"/>
          <p:cNvCxnSpPr/>
          <p:nvPr/>
        </p:nvCxnSpPr>
        <p:spPr>
          <a:xfrm flipV="1">
            <a:off x="8386842" y="5715000"/>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5161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599" y="184684"/>
            <a:ext cx="10952749" cy="786384"/>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29653" y="1219200"/>
            <a:ext cx="475488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807469" y="1211459"/>
            <a:ext cx="475488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altLang="en-US"/>
              <a:t>Psych Testing</a:t>
            </a:r>
          </a:p>
        </p:txBody>
      </p:sp>
      <p:sp>
        <p:nvSpPr>
          <p:cNvPr id="7" name="Slide Number Placeholder 6"/>
          <p:cNvSpPr>
            <a:spLocks noGrp="1"/>
          </p:cNvSpPr>
          <p:nvPr>
            <p:ph type="sldNum" sz="quarter" idx="12"/>
          </p:nvPr>
        </p:nvSpPr>
        <p:spPr/>
        <p:txBody>
          <a:bodyPr/>
          <a:lstStyle/>
          <a:p>
            <a:fld id="{6ECB40C9-B0B7-42E7-B35D-7DC3AB841423}" type="slidenum">
              <a:rPr lang="en-US" altLang="en-US" smtClean="0"/>
              <a:pPr/>
              <a:t>‹#›</a:t>
            </a:fld>
            <a:endParaRPr lang="en-US" altLang="en-US"/>
          </a:p>
        </p:txBody>
      </p:sp>
    </p:spTree>
    <p:extLst>
      <p:ext uri="{BB962C8B-B14F-4D97-AF65-F5344CB8AC3E}">
        <p14:creationId xmlns:p14="http://schemas.microsoft.com/office/powerpoint/2010/main" val="1601512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609600" y="120676"/>
            <a:ext cx="11125200" cy="914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617621" y="1178472"/>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17621" y="2162776"/>
            <a:ext cx="4754880" cy="39332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979920" y="1178472"/>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6979920" y="2162776"/>
            <a:ext cx="4754880" cy="39332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altLang="en-US"/>
              <a:t>Psych Testing</a:t>
            </a:r>
          </a:p>
        </p:txBody>
      </p:sp>
      <p:sp>
        <p:nvSpPr>
          <p:cNvPr id="9" name="Slide Number Placeholder 8"/>
          <p:cNvSpPr>
            <a:spLocks noGrp="1"/>
          </p:cNvSpPr>
          <p:nvPr>
            <p:ph type="sldNum" sz="quarter" idx="12"/>
          </p:nvPr>
        </p:nvSpPr>
        <p:spPr/>
        <p:txBody>
          <a:bodyPr/>
          <a:lstStyle/>
          <a:p>
            <a:fld id="{D56BE2B1-940A-494C-812D-3C076E6E7CD2}" type="slidenum">
              <a:rPr lang="en-US" altLang="en-US" smtClean="0"/>
              <a:pPr/>
              <a:t>‹#›</a:t>
            </a:fld>
            <a:endParaRPr lang="en-US" altLang="en-US"/>
          </a:p>
        </p:txBody>
      </p:sp>
    </p:spTree>
    <p:extLst>
      <p:ext uri="{BB962C8B-B14F-4D97-AF65-F5344CB8AC3E}">
        <p14:creationId xmlns:p14="http://schemas.microsoft.com/office/powerpoint/2010/main" val="282819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ltLang="en-US"/>
              <a:t>Psych Testing</a:t>
            </a:r>
          </a:p>
        </p:txBody>
      </p:sp>
      <p:sp>
        <p:nvSpPr>
          <p:cNvPr id="5" name="Slide Number Placeholder 4"/>
          <p:cNvSpPr>
            <a:spLocks noGrp="1"/>
          </p:cNvSpPr>
          <p:nvPr>
            <p:ph type="sldNum" sz="quarter" idx="12"/>
          </p:nvPr>
        </p:nvSpPr>
        <p:spPr/>
        <p:txBody>
          <a:bodyPr/>
          <a:lstStyle/>
          <a:p>
            <a:fld id="{AAB53BC0-66DC-4018-9E88-22BEFF097578}" type="slidenum">
              <a:rPr lang="en-US" altLang="en-US" smtClean="0"/>
              <a:pPr/>
              <a:t>‹#›</a:t>
            </a:fld>
            <a:endParaRPr lang="en-US" altLang="en-US"/>
          </a:p>
        </p:txBody>
      </p:sp>
    </p:spTree>
    <p:extLst>
      <p:ext uri="{BB962C8B-B14F-4D97-AF65-F5344CB8AC3E}">
        <p14:creationId xmlns:p14="http://schemas.microsoft.com/office/powerpoint/2010/main" val="1510805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ltLang="en-US"/>
              <a:t>Psych Testing</a:t>
            </a:r>
          </a:p>
        </p:txBody>
      </p:sp>
      <p:sp>
        <p:nvSpPr>
          <p:cNvPr id="4" name="Slide Number Placeholder 3"/>
          <p:cNvSpPr>
            <a:spLocks noGrp="1"/>
          </p:cNvSpPr>
          <p:nvPr>
            <p:ph type="sldNum" sz="quarter" idx="12"/>
          </p:nvPr>
        </p:nvSpPr>
        <p:spPr/>
        <p:txBody>
          <a:bodyPr/>
          <a:lstStyle/>
          <a:p>
            <a:fld id="{387947FB-296F-4921-A3B7-E68123D7E8A4}" type="slidenum">
              <a:rPr lang="en-US" altLang="en-US" smtClean="0"/>
              <a:pPr/>
              <a:t>‹#›</a:t>
            </a:fld>
            <a:endParaRPr lang="en-US" altLang="en-US"/>
          </a:p>
        </p:txBody>
      </p:sp>
    </p:spTree>
    <p:extLst>
      <p:ext uri="{BB962C8B-B14F-4D97-AF65-F5344CB8AC3E}">
        <p14:creationId xmlns:p14="http://schemas.microsoft.com/office/powerpoint/2010/main" val="791352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ltLang="en-US"/>
              <a:t>Psych Testing</a:t>
            </a:r>
          </a:p>
        </p:txBody>
      </p:sp>
      <p:sp>
        <p:nvSpPr>
          <p:cNvPr id="7" name="Slide Number Placeholder 6"/>
          <p:cNvSpPr>
            <a:spLocks noGrp="1"/>
          </p:cNvSpPr>
          <p:nvPr>
            <p:ph type="sldNum" sz="quarter" idx="12"/>
          </p:nvPr>
        </p:nvSpPr>
        <p:spPr/>
        <p:txBody>
          <a:bodyPr/>
          <a:lstStyle/>
          <a:p>
            <a:fld id="{819E811D-D327-42E7-933A-2449ADB1DA80}" type="slidenum">
              <a:rPr lang="en-US" altLang="en-US" smtClean="0"/>
              <a:pPr/>
              <a:t>‹#›</a:t>
            </a:fld>
            <a:endParaRPr lang="en-US" altLang="en-US"/>
          </a:p>
        </p:txBody>
      </p:sp>
    </p:spTree>
    <p:extLst>
      <p:ext uri="{BB962C8B-B14F-4D97-AF65-F5344CB8AC3E}">
        <p14:creationId xmlns:p14="http://schemas.microsoft.com/office/powerpoint/2010/main" val="1556840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024129" y="6470704"/>
            <a:ext cx="2154143" cy="274320"/>
          </a:xfrm>
          <a:prstGeom prst="rect">
            <a:avLst/>
          </a:prstGeom>
        </p:spPr>
        <p:txBody>
          <a:bodyPr/>
          <a:lstStyle/>
          <a:p>
            <a:endParaRPr lang="en-US" altLang="en-US"/>
          </a:p>
        </p:txBody>
      </p:sp>
      <p:sp>
        <p:nvSpPr>
          <p:cNvPr id="6" name="Footer Placeholder 5"/>
          <p:cNvSpPr>
            <a:spLocks noGrp="1"/>
          </p:cNvSpPr>
          <p:nvPr>
            <p:ph type="ftr" sz="quarter" idx="11"/>
          </p:nvPr>
        </p:nvSpPr>
        <p:spPr/>
        <p:txBody>
          <a:bodyPr/>
          <a:lstStyle/>
          <a:p>
            <a:r>
              <a:rPr lang="en-US" altLang="en-US"/>
              <a:t>Psych Testing</a:t>
            </a:r>
          </a:p>
        </p:txBody>
      </p:sp>
      <p:sp>
        <p:nvSpPr>
          <p:cNvPr id="7" name="Slide Number Placeholder 6"/>
          <p:cNvSpPr>
            <a:spLocks noGrp="1"/>
          </p:cNvSpPr>
          <p:nvPr>
            <p:ph type="sldNum" sz="quarter" idx="12"/>
          </p:nvPr>
        </p:nvSpPr>
        <p:spPr/>
        <p:txBody>
          <a:bodyPr/>
          <a:lstStyle/>
          <a:p>
            <a:fld id="{A7DEB833-319F-498D-93B1-4A62F3E281A4}" type="slidenum">
              <a:rPr lang="en-US" altLang="en-US" smtClean="0"/>
              <a:pPr/>
              <a:t>‹#›</a:t>
            </a:fld>
            <a:endParaRPr lang="en-US" alt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292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599" y="120676"/>
            <a:ext cx="11277599" cy="9144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476998" y="1219200"/>
            <a:ext cx="5410200" cy="5029200"/>
          </a:xfrm>
          <a:prstGeom prst="rect">
            <a:avLst/>
          </a:prstGeom>
        </p:spPr>
        <p:txBody>
          <a:bodyPr vert="horz" lIns="45720" tIns="45720" rIns="4572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194542" y="6412872"/>
            <a:ext cx="2091458" cy="274320"/>
          </a:xfrm>
          <a:prstGeom prst="rect">
            <a:avLst/>
          </a:prstGeom>
        </p:spPr>
        <p:txBody>
          <a:bodyPr vert="horz" lIns="91440" tIns="45720" rIns="91440" bIns="45720" rtlCol="0" anchor="ctr"/>
          <a:lstStyle>
            <a:lvl1pPr algn="l">
              <a:defRPr sz="1000" cap="all" baseline="0">
                <a:solidFill>
                  <a:schemeClr val="tx1">
                    <a:lumMod val="95000"/>
                    <a:lumOff val="5000"/>
                  </a:schemeClr>
                </a:solidFill>
                <a:latin typeface="+mj-lt"/>
              </a:defRPr>
            </a:lvl1pPr>
          </a:lstStyle>
          <a:p>
            <a:r>
              <a:rPr lang="en-US" altLang="en-US"/>
              <a:t>Psych Testing</a:t>
            </a:r>
            <a:endParaRPr lang="en-US" altLang="en-US" dirty="0"/>
          </a:p>
        </p:txBody>
      </p:sp>
      <p:sp>
        <p:nvSpPr>
          <p:cNvPr id="6" name="Slide Number Placeholder 5"/>
          <p:cNvSpPr>
            <a:spLocks noGrp="1"/>
          </p:cNvSpPr>
          <p:nvPr>
            <p:ph type="sldNum" sz="quarter" idx="4"/>
          </p:nvPr>
        </p:nvSpPr>
        <p:spPr>
          <a:xfrm>
            <a:off x="52191" y="440716"/>
            <a:ext cx="330538"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5ED6732-4375-422A-9FFF-323B7A780F02}" type="slidenum">
              <a:rPr lang="en-US" altLang="en-US" smtClean="0"/>
              <a:pPr/>
              <a:t>‹#›</a:t>
            </a:fld>
            <a:endParaRPr lang="en-US" altLang="en-US"/>
          </a:p>
        </p:txBody>
      </p:sp>
      <p:cxnSp>
        <p:nvCxnSpPr>
          <p:cNvPr id="8" name="Straight Connector 7"/>
          <p:cNvCxnSpPr/>
          <p:nvPr/>
        </p:nvCxnSpPr>
        <p:spPr>
          <a:xfrm flipV="1">
            <a:off x="457200" y="152400"/>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1893957"/>
      </p:ext>
    </p:extLst>
  </p:cSld>
  <p:clrMap bg1="dk1" tx1="lt1" bg2="dk2" tx2="lt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Lst>
  <p:hf hd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4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3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28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28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28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9.wmf"/><Relationship Id="rId4" Type="http://schemas.openxmlformats.org/officeDocument/2006/relationships/oleObject" Target="../embeddings/oleObject2.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0.wmf"/><Relationship Id="rId4" Type="http://schemas.openxmlformats.org/officeDocument/2006/relationships/oleObject" Target="../embeddings/oleObject3.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1.wmf"/><Relationship Id="rId4" Type="http://schemas.openxmlformats.org/officeDocument/2006/relationships/oleObject" Target="../embeddings/oleObject4.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2.wmf"/><Relationship Id="rId4" Type="http://schemas.openxmlformats.org/officeDocument/2006/relationships/oleObject" Target="../embeddings/oleObject5.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3.tiff"/><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0" name="Rectangle 22"/>
          <p:cNvSpPr>
            <a:spLocks noGrp="1" noChangeArrowheads="1"/>
          </p:cNvSpPr>
          <p:nvPr>
            <p:ph type="ctrTitle"/>
          </p:nvPr>
        </p:nvSpPr>
        <p:spPr>
          <a:xfrm>
            <a:off x="152400" y="5714999"/>
            <a:ext cx="8077200" cy="708177"/>
          </a:xfrm>
        </p:spPr>
        <p:txBody>
          <a:bodyPr>
            <a:noAutofit/>
          </a:bodyPr>
          <a:lstStyle/>
          <a:p>
            <a:r>
              <a:rPr lang="en-GB" sz="4400" dirty="0"/>
              <a:t>Introduction to Item Response Theory </a:t>
            </a:r>
          </a:p>
        </p:txBody>
      </p:sp>
      <p:sp>
        <p:nvSpPr>
          <p:cNvPr id="2071" name="Rectangle 23"/>
          <p:cNvSpPr>
            <a:spLocks noGrp="1" noChangeArrowheads="1"/>
          </p:cNvSpPr>
          <p:nvPr>
            <p:ph type="subTitle" idx="1"/>
          </p:nvPr>
        </p:nvSpPr>
        <p:spPr/>
        <p:txBody>
          <a:bodyPr>
            <a:normAutofit fontScale="85000" lnSpcReduction="20000"/>
          </a:bodyPr>
          <a:lstStyle/>
          <a:p>
            <a:r>
              <a:rPr lang="en-GB" dirty="0" err="1"/>
              <a:t>Psy</a:t>
            </a:r>
            <a:r>
              <a:rPr lang="en-GB" dirty="0"/>
              <a:t> 427</a:t>
            </a:r>
          </a:p>
          <a:p>
            <a:r>
              <a:rPr lang="en-GB" dirty="0"/>
              <a:t>Cal State Northridge</a:t>
            </a:r>
          </a:p>
          <a:p>
            <a:r>
              <a:rPr lang="en-GB" dirty="0"/>
              <a:t>Andrew Ainsworth,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8" name="Rectangle 4"/>
          <p:cNvSpPr>
            <a:spLocks noGrp="1" noChangeArrowheads="1"/>
          </p:cNvSpPr>
          <p:nvPr>
            <p:ph type="title"/>
          </p:nvPr>
        </p:nvSpPr>
        <p:spPr/>
        <p:txBody>
          <a:bodyPr/>
          <a:lstStyle/>
          <a:p>
            <a:r>
              <a:rPr lang="en-GB" dirty="0"/>
              <a:t>Latent Trait Models</a:t>
            </a:r>
          </a:p>
        </p:txBody>
      </p:sp>
      <p:sp>
        <p:nvSpPr>
          <p:cNvPr id="344069" name="Rectangle 5"/>
          <p:cNvSpPr>
            <a:spLocks noGrp="1" noChangeArrowheads="1"/>
          </p:cNvSpPr>
          <p:nvPr>
            <p:ph idx="1"/>
          </p:nvPr>
        </p:nvSpPr>
        <p:spPr>
          <a:xfrm>
            <a:off x="4800600" y="1209374"/>
            <a:ext cx="7086600" cy="5343826"/>
          </a:xfrm>
        </p:spPr>
        <p:txBody>
          <a:bodyPr>
            <a:normAutofit fontScale="85000" lnSpcReduction="20000"/>
          </a:bodyPr>
          <a:lstStyle/>
          <a:p>
            <a:r>
              <a:rPr lang="en-GB" dirty="0"/>
              <a:t>Latent trait models have been around since the 1940s, but were not widely used until the 1960s.  </a:t>
            </a:r>
          </a:p>
          <a:p>
            <a:pPr lvl="1"/>
            <a:r>
              <a:rPr lang="en-GB" dirty="0"/>
              <a:t>Although theoretically possible, it is practically unfeasible to use these without specialized software.</a:t>
            </a:r>
          </a:p>
          <a:p>
            <a:pPr lvl="1"/>
            <a:r>
              <a:rPr lang="en-GB" dirty="0"/>
              <a:t>They aim to measure the underlying ability (or trait) which is producing the test performance rather than measuring performance per se.</a:t>
            </a:r>
          </a:p>
          <a:p>
            <a:pPr lvl="1"/>
            <a:r>
              <a:rPr lang="en-GB" dirty="0"/>
              <a:t>This leads to them being sample-free.  As the statistics are not dependant on the test situation which generated them, they can be used more flexibly</a:t>
            </a:r>
          </a:p>
        </p:txBody>
      </p:sp>
      <p:sp>
        <p:nvSpPr>
          <p:cNvPr id="4" name="Footer Placeholder 3">
            <a:extLst>
              <a:ext uri="{FF2B5EF4-FFF2-40B4-BE49-F238E27FC236}">
                <a16:creationId xmlns:a16="http://schemas.microsoft.com/office/drawing/2014/main" id="{EA878134-3401-419E-8FC3-5CD254BCCC9D}"/>
              </a:ext>
            </a:extLst>
          </p:cNvPr>
          <p:cNvSpPr>
            <a:spLocks noGrp="1"/>
          </p:cNvSpPr>
          <p:nvPr>
            <p:ph type="ftr" sz="quarter" idx="11"/>
          </p:nvPr>
        </p:nvSpPr>
        <p:spPr/>
        <p:txBody>
          <a:bodyPr/>
          <a:lstStyle/>
          <a:p>
            <a:r>
              <a:rPr lang="en-US" altLang="en-US"/>
              <a:t>Psych Testing</a:t>
            </a:r>
          </a:p>
        </p:txBody>
      </p:sp>
      <p:sp>
        <p:nvSpPr>
          <p:cNvPr id="5" name="Slide Number Placeholder 4">
            <a:extLst>
              <a:ext uri="{FF2B5EF4-FFF2-40B4-BE49-F238E27FC236}">
                <a16:creationId xmlns:a16="http://schemas.microsoft.com/office/drawing/2014/main" id="{2136B0EB-3462-414B-8E63-74806F4D65D2}"/>
              </a:ext>
            </a:extLst>
          </p:cNvPr>
          <p:cNvSpPr>
            <a:spLocks noGrp="1"/>
          </p:cNvSpPr>
          <p:nvPr>
            <p:ph type="sldNum" sz="quarter" idx="12"/>
          </p:nvPr>
        </p:nvSpPr>
        <p:spPr/>
        <p:txBody>
          <a:bodyPr/>
          <a:lstStyle/>
          <a:p>
            <a:fld id="{D8BBD0FC-4BF9-42BE-8EE2-A3FF40D98C01}" type="slidenum">
              <a:rPr lang="en-US" altLang="en-US" smtClean="0"/>
              <a:pPr/>
              <a:t>10</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Item Response Theory</a:t>
            </a:r>
          </a:p>
        </p:txBody>
      </p:sp>
      <p:sp>
        <p:nvSpPr>
          <p:cNvPr id="5" name="Text Placeholder 4">
            <a:extLst>
              <a:ext uri="{FF2B5EF4-FFF2-40B4-BE49-F238E27FC236}">
                <a16:creationId xmlns:a16="http://schemas.microsoft.com/office/drawing/2014/main" id="{59062AB2-5FB6-4030-91B0-8E48EF718714}"/>
              </a:ext>
            </a:extLst>
          </p:cNvPr>
          <p:cNvSpPr>
            <a:spLocks noGrp="1"/>
          </p:cNvSpPr>
          <p:nvPr>
            <p:ph type="body" idx="1"/>
          </p:nvPr>
        </p:nvSpPr>
        <p:spPr/>
        <p:txBody>
          <a:bodyPr/>
          <a:lstStyle/>
          <a:p>
            <a:r>
              <a:rPr lang="en-US" dirty="0"/>
              <a:t>What we’re here for</a:t>
            </a:r>
          </a:p>
        </p:txBody>
      </p:sp>
      <p:sp>
        <p:nvSpPr>
          <p:cNvPr id="6" name="Footer Placeholder 5">
            <a:extLst>
              <a:ext uri="{FF2B5EF4-FFF2-40B4-BE49-F238E27FC236}">
                <a16:creationId xmlns:a16="http://schemas.microsoft.com/office/drawing/2014/main" id="{CB0FE5E1-FA50-4FAB-B45C-FEB649160277}"/>
              </a:ext>
            </a:extLst>
          </p:cNvPr>
          <p:cNvSpPr>
            <a:spLocks noGrp="1"/>
          </p:cNvSpPr>
          <p:nvPr>
            <p:ph type="ftr" sz="quarter" idx="11"/>
          </p:nvPr>
        </p:nvSpPr>
        <p:spPr/>
        <p:txBody>
          <a:bodyPr/>
          <a:lstStyle/>
          <a:p>
            <a:r>
              <a:rPr lang="en-US" altLang="en-US"/>
              <a:t>Psych Testing</a:t>
            </a:r>
          </a:p>
        </p:txBody>
      </p:sp>
      <p:sp>
        <p:nvSpPr>
          <p:cNvPr id="7" name="Slide Number Placeholder 6">
            <a:extLst>
              <a:ext uri="{FF2B5EF4-FFF2-40B4-BE49-F238E27FC236}">
                <a16:creationId xmlns:a16="http://schemas.microsoft.com/office/drawing/2014/main" id="{0E119793-C380-41EA-81E9-3D7D08E82B1F}"/>
              </a:ext>
            </a:extLst>
          </p:cNvPr>
          <p:cNvSpPr>
            <a:spLocks noGrp="1"/>
          </p:cNvSpPr>
          <p:nvPr>
            <p:ph type="sldNum" sz="quarter" idx="12"/>
          </p:nvPr>
        </p:nvSpPr>
        <p:spPr/>
        <p:txBody>
          <a:bodyPr/>
          <a:lstStyle/>
          <a:p>
            <a:fld id="{07D80335-087F-47D8-997F-3B2A380DDB72}" type="slidenum">
              <a:rPr lang="en-US" altLang="en-US" smtClean="0"/>
              <a:pPr/>
              <a:t>11</a:t>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Response Theory</a:t>
            </a:r>
          </a:p>
        </p:txBody>
      </p:sp>
      <p:sp>
        <p:nvSpPr>
          <p:cNvPr id="3" name="Content Placeholder 2"/>
          <p:cNvSpPr>
            <a:spLocks noGrp="1"/>
          </p:cNvSpPr>
          <p:nvPr>
            <p:ph idx="1"/>
          </p:nvPr>
        </p:nvSpPr>
        <p:spPr>
          <a:xfrm>
            <a:off x="4953000" y="1209374"/>
            <a:ext cx="6934200" cy="5029200"/>
          </a:xfrm>
        </p:spPr>
        <p:txBody>
          <a:bodyPr>
            <a:normAutofit fontScale="77500" lnSpcReduction="20000"/>
          </a:bodyPr>
          <a:lstStyle/>
          <a:p>
            <a:r>
              <a:rPr lang="en-US" dirty="0"/>
              <a:t>Item Response Theory (IRT) – refers to a family of latent trait models used to establish psychometric properties of items and scales</a:t>
            </a:r>
          </a:p>
          <a:p>
            <a:r>
              <a:rPr lang="en-US" dirty="0"/>
              <a:t>Sometimes referred to as </a:t>
            </a:r>
            <a:r>
              <a:rPr lang="en-US" b="1" dirty="0"/>
              <a:t>modern psychometrics</a:t>
            </a:r>
            <a:r>
              <a:rPr lang="en-US" dirty="0"/>
              <a:t> because in large-scale education assessment, testing programs and professional testing firms IRT has almost completely replaced CTT as method of choice</a:t>
            </a:r>
          </a:p>
          <a:p>
            <a:r>
              <a:rPr lang="en-US" dirty="0"/>
              <a:t>IRT has many advantages over CTT that have brought IRT into more frequent use</a:t>
            </a:r>
          </a:p>
        </p:txBody>
      </p:sp>
      <p:sp>
        <p:nvSpPr>
          <p:cNvPr id="6" name="Footer Placeholder 5">
            <a:extLst>
              <a:ext uri="{FF2B5EF4-FFF2-40B4-BE49-F238E27FC236}">
                <a16:creationId xmlns:a16="http://schemas.microsoft.com/office/drawing/2014/main" id="{E03A0DCA-79E5-46A2-B457-8110D306B91E}"/>
              </a:ext>
            </a:extLst>
          </p:cNvPr>
          <p:cNvSpPr>
            <a:spLocks noGrp="1"/>
          </p:cNvSpPr>
          <p:nvPr>
            <p:ph type="ftr" sz="quarter" idx="11"/>
          </p:nvPr>
        </p:nvSpPr>
        <p:spPr/>
        <p:txBody>
          <a:bodyPr/>
          <a:lstStyle/>
          <a:p>
            <a:r>
              <a:rPr lang="en-US" altLang="en-US"/>
              <a:t>Psych Testing</a:t>
            </a:r>
          </a:p>
        </p:txBody>
      </p:sp>
      <p:sp>
        <p:nvSpPr>
          <p:cNvPr id="7" name="Slide Number Placeholder 6">
            <a:extLst>
              <a:ext uri="{FF2B5EF4-FFF2-40B4-BE49-F238E27FC236}">
                <a16:creationId xmlns:a16="http://schemas.microsoft.com/office/drawing/2014/main" id="{EFDB8EC8-1915-42A7-8E38-67DCCE213DAF}"/>
              </a:ext>
            </a:extLst>
          </p:cNvPr>
          <p:cNvSpPr>
            <a:spLocks noGrp="1"/>
          </p:cNvSpPr>
          <p:nvPr>
            <p:ph type="sldNum" sz="quarter" idx="12"/>
          </p:nvPr>
        </p:nvSpPr>
        <p:spPr/>
        <p:txBody>
          <a:bodyPr/>
          <a:lstStyle/>
          <a:p>
            <a:fld id="{D8BBD0FC-4BF9-42BE-8EE2-A3FF40D98C01}" type="slidenum">
              <a:rPr lang="en-US" altLang="en-US" smtClean="0"/>
              <a:pPr/>
              <a:t>12</a:t>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Basics Components of IRT</a:t>
            </a:r>
          </a:p>
        </p:txBody>
      </p:sp>
      <p:sp>
        <p:nvSpPr>
          <p:cNvPr id="3" name="Content Placeholder 2"/>
          <p:cNvSpPr>
            <a:spLocks noGrp="1"/>
          </p:cNvSpPr>
          <p:nvPr>
            <p:ph idx="1"/>
          </p:nvPr>
        </p:nvSpPr>
        <p:spPr>
          <a:xfrm>
            <a:off x="607594" y="1219200"/>
            <a:ext cx="7088605" cy="5029200"/>
          </a:xfrm>
        </p:spPr>
        <p:txBody>
          <a:bodyPr>
            <a:normAutofit fontScale="85000" lnSpcReduction="20000"/>
          </a:bodyPr>
          <a:lstStyle/>
          <a:p>
            <a:r>
              <a:rPr lang="en-US" dirty="0"/>
              <a:t>Item Response Function (IRF) – Mathematical function that relates the latent trait to the probability of endorsing an item</a:t>
            </a:r>
          </a:p>
          <a:p>
            <a:r>
              <a:rPr lang="en-US" dirty="0"/>
              <a:t>Item Information Function – an indication of item quality; an item’s ability to differentiate among respondents</a:t>
            </a:r>
          </a:p>
          <a:p>
            <a:r>
              <a:rPr lang="en-US" dirty="0"/>
              <a:t>Invariance – position on the latent trait can be estimated by any items with know IRFs and item characteristics are population independent within a linear transformation</a:t>
            </a:r>
          </a:p>
        </p:txBody>
      </p:sp>
      <p:sp>
        <p:nvSpPr>
          <p:cNvPr id="6" name="Footer Placeholder 5">
            <a:extLst>
              <a:ext uri="{FF2B5EF4-FFF2-40B4-BE49-F238E27FC236}">
                <a16:creationId xmlns:a16="http://schemas.microsoft.com/office/drawing/2014/main" id="{AF57847B-C953-4147-95F0-46AC837F5B91}"/>
              </a:ext>
            </a:extLst>
          </p:cNvPr>
          <p:cNvSpPr>
            <a:spLocks noGrp="1"/>
          </p:cNvSpPr>
          <p:nvPr>
            <p:ph type="ftr" sz="quarter" idx="11"/>
          </p:nvPr>
        </p:nvSpPr>
        <p:spPr/>
        <p:txBody>
          <a:bodyPr/>
          <a:lstStyle/>
          <a:p>
            <a:r>
              <a:rPr lang="en-US" altLang="en-US"/>
              <a:t>Psych Testing</a:t>
            </a:r>
          </a:p>
        </p:txBody>
      </p:sp>
      <p:sp>
        <p:nvSpPr>
          <p:cNvPr id="7" name="Slide Number Placeholder 6">
            <a:extLst>
              <a:ext uri="{FF2B5EF4-FFF2-40B4-BE49-F238E27FC236}">
                <a16:creationId xmlns:a16="http://schemas.microsoft.com/office/drawing/2014/main" id="{F6DDD80D-3914-4FA5-8433-ADE4B6125869}"/>
              </a:ext>
            </a:extLst>
          </p:cNvPr>
          <p:cNvSpPr>
            <a:spLocks noGrp="1"/>
          </p:cNvSpPr>
          <p:nvPr>
            <p:ph type="sldNum" sz="quarter" idx="12"/>
          </p:nvPr>
        </p:nvSpPr>
        <p:spPr/>
        <p:txBody>
          <a:bodyPr/>
          <a:lstStyle/>
          <a:p>
            <a:fld id="{D8BBD0FC-4BF9-42BE-8EE2-A3FF40D98C01}" type="slidenum">
              <a:rPr lang="en-US" altLang="en-US" smtClean="0"/>
              <a:pPr/>
              <a:t>13</a:t>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IRT: Item Response Functions</a:t>
            </a:r>
          </a:p>
        </p:txBody>
      </p:sp>
      <p:sp>
        <p:nvSpPr>
          <p:cNvPr id="5" name="Text Placeholder 4">
            <a:extLst>
              <a:ext uri="{FF2B5EF4-FFF2-40B4-BE49-F238E27FC236}">
                <a16:creationId xmlns:a16="http://schemas.microsoft.com/office/drawing/2014/main" id="{EC2EB9C5-E722-4E9C-B8DA-26395D213C22}"/>
              </a:ext>
            </a:extLst>
          </p:cNvPr>
          <p:cNvSpPr>
            <a:spLocks noGrp="1"/>
          </p:cNvSpPr>
          <p:nvPr>
            <p:ph type="body" idx="1"/>
          </p:nvPr>
        </p:nvSpPr>
        <p:spPr/>
        <p:txBody>
          <a:bodyPr/>
          <a:lstStyle/>
          <a:p>
            <a:r>
              <a:rPr lang="en-US" dirty="0"/>
              <a:t>The backbone of IRT</a:t>
            </a:r>
          </a:p>
        </p:txBody>
      </p:sp>
      <p:sp>
        <p:nvSpPr>
          <p:cNvPr id="6" name="Footer Placeholder 5">
            <a:extLst>
              <a:ext uri="{FF2B5EF4-FFF2-40B4-BE49-F238E27FC236}">
                <a16:creationId xmlns:a16="http://schemas.microsoft.com/office/drawing/2014/main" id="{22E94B07-BD4B-4E5A-A7F3-8A09980C19C3}"/>
              </a:ext>
            </a:extLst>
          </p:cNvPr>
          <p:cNvSpPr>
            <a:spLocks noGrp="1"/>
          </p:cNvSpPr>
          <p:nvPr>
            <p:ph type="ftr" sz="quarter" idx="11"/>
          </p:nvPr>
        </p:nvSpPr>
        <p:spPr/>
        <p:txBody>
          <a:bodyPr/>
          <a:lstStyle/>
          <a:p>
            <a:r>
              <a:rPr lang="en-US" altLang="en-US"/>
              <a:t>Psych Testing</a:t>
            </a:r>
          </a:p>
        </p:txBody>
      </p:sp>
      <p:sp>
        <p:nvSpPr>
          <p:cNvPr id="7" name="Slide Number Placeholder 6">
            <a:extLst>
              <a:ext uri="{FF2B5EF4-FFF2-40B4-BE49-F238E27FC236}">
                <a16:creationId xmlns:a16="http://schemas.microsoft.com/office/drawing/2014/main" id="{843DAAD9-0E79-4A4A-A07E-B3DB5390D2A8}"/>
              </a:ext>
            </a:extLst>
          </p:cNvPr>
          <p:cNvSpPr>
            <a:spLocks noGrp="1"/>
          </p:cNvSpPr>
          <p:nvPr>
            <p:ph type="sldNum" sz="quarter" idx="12"/>
          </p:nvPr>
        </p:nvSpPr>
        <p:spPr/>
        <p:txBody>
          <a:bodyPr/>
          <a:lstStyle/>
          <a:p>
            <a:fld id="{07D80335-087F-47D8-997F-3B2A380DDB72}" type="slidenum">
              <a:rPr lang="en-US" altLang="en-US" smtClean="0"/>
              <a:pPr/>
              <a:t>14</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IRT - Item Response Function</a:t>
            </a:r>
          </a:p>
        </p:txBody>
      </p:sp>
      <p:sp>
        <p:nvSpPr>
          <p:cNvPr id="3" name="Content Placeholder 2"/>
          <p:cNvSpPr>
            <a:spLocks noGrp="1"/>
          </p:cNvSpPr>
          <p:nvPr>
            <p:ph idx="1"/>
          </p:nvPr>
        </p:nvSpPr>
        <p:spPr>
          <a:xfrm>
            <a:off x="4724400" y="1209374"/>
            <a:ext cx="7162800" cy="5191426"/>
          </a:xfrm>
        </p:spPr>
        <p:txBody>
          <a:bodyPr>
            <a:normAutofit fontScale="92500" lnSpcReduction="20000"/>
          </a:bodyPr>
          <a:lstStyle/>
          <a:p>
            <a:pPr lvl="0"/>
            <a:r>
              <a:rPr lang="en-US" dirty="0"/>
              <a:t>Item Response Function (IRF) - characterizes the relation between a latent variable (i.e., individual differences on a construct) and the probability of endorsing an item. </a:t>
            </a:r>
          </a:p>
          <a:p>
            <a:pPr lvl="1"/>
            <a:r>
              <a:rPr lang="en-US" dirty="0"/>
              <a:t>The IRF models the relationship between examinee trait level, item properties and the probability of endorsing the item.</a:t>
            </a:r>
          </a:p>
          <a:p>
            <a:pPr lvl="1"/>
            <a:r>
              <a:rPr lang="en-US" dirty="0"/>
              <a:t>Examinee trait level is signified by the </a:t>
            </a:r>
            <a:r>
              <a:rPr lang="en-US" dirty="0" err="1"/>
              <a:t>greek</a:t>
            </a:r>
            <a:r>
              <a:rPr lang="en-US" dirty="0"/>
              <a:t> letter theta (</a:t>
            </a:r>
            <a:r>
              <a:rPr lang="en-US" dirty="0">
                <a:sym typeface="Symbol"/>
              </a:rPr>
              <a:t>) and typically has mean = 0 and a standard deviation = 1</a:t>
            </a:r>
            <a:endParaRPr lang="en-US" dirty="0"/>
          </a:p>
        </p:txBody>
      </p:sp>
      <p:sp>
        <p:nvSpPr>
          <p:cNvPr id="6" name="Footer Placeholder 5">
            <a:extLst>
              <a:ext uri="{FF2B5EF4-FFF2-40B4-BE49-F238E27FC236}">
                <a16:creationId xmlns:a16="http://schemas.microsoft.com/office/drawing/2014/main" id="{74AA9B16-E3C3-4ACC-9BB7-9932BC97677C}"/>
              </a:ext>
            </a:extLst>
          </p:cNvPr>
          <p:cNvSpPr>
            <a:spLocks noGrp="1"/>
          </p:cNvSpPr>
          <p:nvPr>
            <p:ph type="ftr" sz="quarter" idx="11"/>
          </p:nvPr>
        </p:nvSpPr>
        <p:spPr/>
        <p:txBody>
          <a:bodyPr/>
          <a:lstStyle/>
          <a:p>
            <a:r>
              <a:rPr lang="en-US" altLang="en-US"/>
              <a:t>Psych Testing</a:t>
            </a:r>
          </a:p>
        </p:txBody>
      </p:sp>
      <p:sp>
        <p:nvSpPr>
          <p:cNvPr id="7" name="Slide Number Placeholder 6">
            <a:extLst>
              <a:ext uri="{FF2B5EF4-FFF2-40B4-BE49-F238E27FC236}">
                <a16:creationId xmlns:a16="http://schemas.microsoft.com/office/drawing/2014/main" id="{6D464056-979A-4C09-8CEF-B3B3E2A677C0}"/>
              </a:ext>
            </a:extLst>
          </p:cNvPr>
          <p:cNvSpPr>
            <a:spLocks noGrp="1"/>
          </p:cNvSpPr>
          <p:nvPr>
            <p:ph type="sldNum" sz="quarter" idx="12"/>
          </p:nvPr>
        </p:nvSpPr>
        <p:spPr/>
        <p:txBody>
          <a:bodyPr/>
          <a:lstStyle/>
          <a:p>
            <a:fld id="{D8BBD0FC-4BF9-42BE-8EE2-A3FF40D98C01}" type="slidenum">
              <a:rPr lang="en-US" altLang="en-US" smtClean="0"/>
              <a:pPr/>
              <a:t>15</a:t>
            </a:fld>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40" name="Rectangle 4"/>
          <p:cNvSpPr>
            <a:spLocks noGrp="1" noChangeArrowheads="1"/>
          </p:cNvSpPr>
          <p:nvPr>
            <p:ph type="title"/>
          </p:nvPr>
        </p:nvSpPr>
        <p:spPr/>
        <p:txBody>
          <a:bodyPr/>
          <a:lstStyle/>
          <a:p>
            <a:r>
              <a:rPr lang="en-GB" dirty="0"/>
              <a:t>IRT - Item Characteristic Curves</a:t>
            </a:r>
          </a:p>
        </p:txBody>
      </p:sp>
      <p:sp>
        <p:nvSpPr>
          <p:cNvPr id="5" name="Content Placeholder 4"/>
          <p:cNvSpPr>
            <a:spLocks noGrp="1"/>
          </p:cNvSpPr>
          <p:nvPr>
            <p:ph idx="1"/>
          </p:nvPr>
        </p:nvSpPr>
        <p:spPr>
          <a:xfrm>
            <a:off x="609600" y="1371600"/>
            <a:ext cx="6553200" cy="5029200"/>
          </a:xfrm>
        </p:spPr>
        <p:txBody>
          <a:bodyPr/>
          <a:lstStyle/>
          <a:p>
            <a:r>
              <a:rPr lang="en-GB" dirty="0"/>
              <a:t>IRFs can then be converted into Item Characteristic Curves (ICC) </a:t>
            </a:r>
          </a:p>
          <a:p>
            <a:pPr lvl="1"/>
            <a:r>
              <a:rPr lang="en-GB" dirty="0"/>
              <a:t>graphical functions that represents the respondents ability as a function of the probability of endorsing the item</a:t>
            </a:r>
          </a:p>
        </p:txBody>
      </p:sp>
      <p:sp>
        <p:nvSpPr>
          <p:cNvPr id="4" name="Footer Placeholder 3">
            <a:extLst>
              <a:ext uri="{FF2B5EF4-FFF2-40B4-BE49-F238E27FC236}">
                <a16:creationId xmlns:a16="http://schemas.microsoft.com/office/drawing/2014/main" id="{9B2E11B5-8496-4E0A-8F60-20A2DA3F5CCD}"/>
              </a:ext>
            </a:extLst>
          </p:cNvPr>
          <p:cNvSpPr>
            <a:spLocks noGrp="1"/>
          </p:cNvSpPr>
          <p:nvPr>
            <p:ph type="ftr" sz="quarter" idx="11"/>
          </p:nvPr>
        </p:nvSpPr>
        <p:spPr/>
        <p:txBody>
          <a:bodyPr/>
          <a:lstStyle/>
          <a:p>
            <a:r>
              <a:rPr lang="en-US" altLang="en-US"/>
              <a:t>Psych Testing</a:t>
            </a:r>
          </a:p>
        </p:txBody>
      </p:sp>
      <p:sp>
        <p:nvSpPr>
          <p:cNvPr id="6" name="Slide Number Placeholder 5">
            <a:extLst>
              <a:ext uri="{FF2B5EF4-FFF2-40B4-BE49-F238E27FC236}">
                <a16:creationId xmlns:a16="http://schemas.microsoft.com/office/drawing/2014/main" id="{C5A92159-F8D8-4B3E-8CB2-A87679582B86}"/>
              </a:ext>
            </a:extLst>
          </p:cNvPr>
          <p:cNvSpPr>
            <a:spLocks noGrp="1"/>
          </p:cNvSpPr>
          <p:nvPr>
            <p:ph type="sldNum" sz="quarter" idx="12"/>
          </p:nvPr>
        </p:nvSpPr>
        <p:spPr/>
        <p:txBody>
          <a:bodyPr/>
          <a:lstStyle/>
          <a:p>
            <a:fld id="{D8BBD0FC-4BF9-42BE-8EE2-A3FF40D98C01}" type="slidenum">
              <a:rPr lang="en-US" altLang="en-US" smtClean="0"/>
              <a:pPr/>
              <a:t>16</a:t>
            </a:fld>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96" name="Rectangle 12"/>
          <p:cNvSpPr>
            <a:spLocks noGrp="1" noChangeArrowheads="1"/>
          </p:cNvSpPr>
          <p:nvPr>
            <p:ph type="title"/>
          </p:nvPr>
        </p:nvSpPr>
        <p:spPr/>
        <p:txBody>
          <a:bodyPr>
            <a:normAutofit/>
          </a:bodyPr>
          <a:lstStyle/>
          <a:p>
            <a:r>
              <a:rPr lang="en-GB" dirty="0"/>
              <a:t>IRF – Item Parameters: Location (b)</a:t>
            </a:r>
          </a:p>
        </p:txBody>
      </p:sp>
      <p:sp>
        <p:nvSpPr>
          <p:cNvPr id="349199" name="Rectangle 15"/>
          <p:cNvSpPr>
            <a:spLocks noGrp="1" noChangeArrowheads="1"/>
          </p:cNvSpPr>
          <p:nvPr>
            <p:ph idx="1"/>
          </p:nvPr>
        </p:nvSpPr>
        <p:spPr>
          <a:xfrm>
            <a:off x="5105400" y="1209374"/>
            <a:ext cx="6781800" cy="5029200"/>
          </a:xfrm>
        </p:spPr>
        <p:txBody>
          <a:bodyPr>
            <a:normAutofit fontScale="92500" lnSpcReduction="20000"/>
          </a:bodyPr>
          <a:lstStyle/>
          <a:p>
            <a:r>
              <a:rPr lang="en-GB" dirty="0"/>
              <a:t>An item’s location is defined as the amount of the latent trait needed to have a .5 probability of endorsing the item.  </a:t>
            </a:r>
          </a:p>
          <a:p>
            <a:r>
              <a:rPr lang="en-GB" dirty="0"/>
              <a:t>The higher the “b” parameter the higher on the trait level a respondent needs to be in order to endorse the item</a:t>
            </a:r>
          </a:p>
          <a:p>
            <a:pPr lvl="1"/>
            <a:r>
              <a:rPr lang="en-GB" dirty="0"/>
              <a:t>Analogous to difficulty in CTT</a:t>
            </a:r>
          </a:p>
          <a:p>
            <a:pPr lvl="1"/>
            <a:r>
              <a:rPr lang="en-GB" dirty="0"/>
              <a:t>Like Z scores, the values of b typically range from -3 to +3</a:t>
            </a:r>
          </a:p>
        </p:txBody>
      </p:sp>
      <p:sp>
        <p:nvSpPr>
          <p:cNvPr id="4" name="Footer Placeholder 3">
            <a:extLst>
              <a:ext uri="{FF2B5EF4-FFF2-40B4-BE49-F238E27FC236}">
                <a16:creationId xmlns:a16="http://schemas.microsoft.com/office/drawing/2014/main" id="{4AC73C88-8309-4671-AB24-2A9352C16648}"/>
              </a:ext>
            </a:extLst>
          </p:cNvPr>
          <p:cNvSpPr>
            <a:spLocks noGrp="1"/>
          </p:cNvSpPr>
          <p:nvPr>
            <p:ph type="ftr" sz="quarter" idx="11"/>
          </p:nvPr>
        </p:nvSpPr>
        <p:spPr/>
        <p:txBody>
          <a:bodyPr/>
          <a:lstStyle/>
          <a:p>
            <a:r>
              <a:rPr lang="en-US" altLang="en-US"/>
              <a:t>Psych Testing</a:t>
            </a:r>
          </a:p>
        </p:txBody>
      </p:sp>
      <p:sp>
        <p:nvSpPr>
          <p:cNvPr id="5" name="Slide Number Placeholder 4">
            <a:extLst>
              <a:ext uri="{FF2B5EF4-FFF2-40B4-BE49-F238E27FC236}">
                <a16:creationId xmlns:a16="http://schemas.microsoft.com/office/drawing/2014/main" id="{4DEBA25A-951B-4121-91B4-AA9FADE564BD}"/>
              </a:ext>
            </a:extLst>
          </p:cNvPr>
          <p:cNvSpPr>
            <a:spLocks noGrp="1"/>
          </p:cNvSpPr>
          <p:nvPr>
            <p:ph type="sldNum" sz="quarter" idx="12"/>
          </p:nvPr>
        </p:nvSpPr>
        <p:spPr/>
        <p:txBody>
          <a:bodyPr/>
          <a:lstStyle/>
          <a:p>
            <a:fld id="{D8BBD0FC-4BF9-42BE-8EE2-A3FF40D98C01}" type="slidenum">
              <a:rPr lang="en-US" altLang="en-US" smtClean="0"/>
              <a:pPr/>
              <a:t>17</a:t>
            </a:fld>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p:txBody>
          <a:bodyPr>
            <a:normAutofit/>
          </a:bodyPr>
          <a:lstStyle/>
          <a:p>
            <a:r>
              <a:rPr lang="en-GB" dirty="0"/>
              <a:t>IRF – Item Parameters: Discrimination (a)</a:t>
            </a:r>
          </a:p>
        </p:txBody>
      </p:sp>
      <p:sp>
        <p:nvSpPr>
          <p:cNvPr id="411651" name="Rectangle 3"/>
          <p:cNvSpPr>
            <a:spLocks noGrp="1" noChangeArrowheads="1"/>
          </p:cNvSpPr>
          <p:nvPr>
            <p:ph idx="1"/>
          </p:nvPr>
        </p:nvSpPr>
        <p:spPr>
          <a:xfrm>
            <a:off x="609600" y="1219200"/>
            <a:ext cx="6934200" cy="5029200"/>
          </a:xfrm>
        </p:spPr>
        <p:txBody>
          <a:bodyPr>
            <a:normAutofit fontScale="85000" lnSpcReduction="20000"/>
          </a:bodyPr>
          <a:lstStyle/>
          <a:p>
            <a:r>
              <a:rPr lang="en-GB" dirty="0"/>
              <a:t>Indicates the steepness of the IRF at the items location</a:t>
            </a:r>
          </a:p>
          <a:p>
            <a:r>
              <a:rPr lang="en-GB" dirty="0"/>
              <a:t>An items discrimination indicates how strongly related the item is to the latent trait like loadings in a factor analysis</a:t>
            </a:r>
          </a:p>
          <a:p>
            <a:pPr lvl="1"/>
            <a:r>
              <a:rPr lang="en-GB" dirty="0"/>
              <a:t>Items with high discriminations are better at differentiating respondents around the location point; small changes in the latent trait lead to large changes in probability</a:t>
            </a:r>
          </a:p>
          <a:p>
            <a:pPr lvl="1"/>
            <a:r>
              <a:rPr lang="en-GB" dirty="0"/>
              <a:t>Vice versa for items with low discriminations</a:t>
            </a:r>
          </a:p>
        </p:txBody>
      </p:sp>
      <p:sp>
        <p:nvSpPr>
          <p:cNvPr id="4" name="Footer Placeholder 3">
            <a:extLst>
              <a:ext uri="{FF2B5EF4-FFF2-40B4-BE49-F238E27FC236}">
                <a16:creationId xmlns:a16="http://schemas.microsoft.com/office/drawing/2014/main" id="{6581430F-E50C-4E63-A49B-0A4FEBA93ECD}"/>
              </a:ext>
            </a:extLst>
          </p:cNvPr>
          <p:cNvSpPr>
            <a:spLocks noGrp="1"/>
          </p:cNvSpPr>
          <p:nvPr>
            <p:ph type="ftr" sz="quarter" idx="11"/>
          </p:nvPr>
        </p:nvSpPr>
        <p:spPr/>
        <p:txBody>
          <a:bodyPr/>
          <a:lstStyle/>
          <a:p>
            <a:r>
              <a:rPr lang="en-US" altLang="en-US"/>
              <a:t>Psych Testing</a:t>
            </a:r>
          </a:p>
        </p:txBody>
      </p:sp>
      <p:sp>
        <p:nvSpPr>
          <p:cNvPr id="5" name="Slide Number Placeholder 4">
            <a:extLst>
              <a:ext uri="{FF2B5EF4-FFF2-40B4-BE49-F238E27FC236}">
                <a16:creationId xmlns:a16="http://schemas.microsoft.com/office/drawing/2014/main" id="{48AB1E8C-39B9-4A19-80C0-9DD9B5BB7764}"/>
              </a:ext>
            </a:extLst>
          </p:cNvPr>
          <p:cNvSpPr>
            <a:spLocks noGrp="1"/>
          </p:cNvSpPr>
          <p:nvPr>
            <p:ph type="sldNum" sz="quarter" idx="12"/>
          </p:nvPr>
        </p:nvSpPr>
        <p:spPr/>
        <p:txBody>
          <a:bodyPr/>
          <a:lstStyle/>
          <a:p>
            <a:fld id="{D8BBD0FC-4BF9-42BE-8EE2-A3FF40D98C01}" type="slidenum">
              <a:rPr lang="en-US" altLang="en-US" smtClean="0"/>
              <a:pPr/>
              <a:t>18</a:t>
            </a:fld>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8697" name="Picture 9"/>
          <p:cNvPicPr>
            <a:picLocks noChangeAspect="1" noChangeArrowheads="1"/>
          </p:cNvPicPr>
          <p:nvPr/>
        </p:nvPicPr>
        <p:blipFill>
          <a:blip r:embed="rId2"/>
          <a:srcRect/>
          <a:stretch>
            <a:fillRect/>
          </a:stretch>
        </p:blipFill>
        <p:spPr bwMode="auto">
          <a:xfrm>
            <a:off x="5943600" y="838200"/>
            <a:ext cx="5667757" cy="5105400"/>
          </a:xfrm>
          <a:prstGeom prst="rect">
            <a:avLst/>
          </a:prstGeom>
          <a:solidFill>
            <a:schemeClr val="tx1"/>
          </a:solidFill>
          <a:ln w="9525">
            <a:noFill/>
            <a:miter lim="800000"/>
            <a:headEnd/>
            <a:tailEnd/>
          </a:ln>
        </p:spPr>
      </p:pic>
      <p:sp>
        <p:nvSpPr>
          <p:cNvPr id="2" name="Footer Placeholder 1">
            <a:extLst>
              <a:ext uri="{FF2B5EF4-FFF2-40B4-BE49-F238E27FC236}">
                <a16:creationId xmlns:a16="http://schemas.microsoft.com/office/drawing/2014/main" id="{C8744A49-7C57-45AA-B2C7-EE0B54EBDF83}"/>
              </a:ext>
            </a:extLst>
          </p:cNvPr>
          <p:cNvSpPr>
            <a:spLocks noGrp="1"/>
          </p:cNvSpPr>
          <p:nvPr>
            <p:ph type="ftr" sz="quarter" idx="11"/>
          </p:nvPr>
        </p:nvSpPr>
        <p:spPr/>
        <p:txBody>
          <a:bodyPr/>
          <a:lstStyle/>
          <a:p>
            <a:r>
              <a:rPr lang="en-US" altLang="en-US"/>
              <a:t>Psych Testing</a:t>
            </a:r>
          </a:p>
        </p:txBody>
      </p:sp>
      <p:sp>
        <p:nvSpPr>
          <p:cNvPr id="3" name="Slide Number Placeholder 2">
            <a:extLst>
              <a:ext uri="{FF2B5EF4-FFF2-40B4-BE49-F238E27FC236}">
                <a16:creationId xmlns:a16="http://schemas.microsoft.com/office/drawing/2014/main" id="{0641CDDD-3059-4B71-80A2-83651E538C56}"/>
              </a:ext>
            </a:extLst>
          </p:cNvPr>
          <p:cNvSpPr>
            <a:spLocks noGrp="1"/>
          </p:cNvSpPr>
          <p:nvPr>
            <p:ph type="sldNum" sz="quarter" idx="12"/>
          </p:nvPr>
        </p:nvSpPr>
        <p:spPr/>
        <p:txBody>
          <a:bodyPr/>
          <a:lstStyle/>
          <a:p>
            <a:fld id="{387947FB-296F-4921-A3B7-E68123D7E8A4}" type="slidenum">
              <a:rPr lang="en-US" altLang="en-US" smtClean="0"/>
              <a:pPr/>
              <a:t>19</a:t>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a:xfrm>
            <a:off x="5334000" y="1209374"/>
            <a:ext cx="6553200" cy="5029200"/>
          </a:xfrm>
        </p:spPr>
        <p:txBody>
          <a:bodyPr>
            <a:normAutofit fontScale="85000" lnSpcReduction="20000"/>
          </a:bodyPr>
          <a:lstStyle/>
          <a:p>
            <a:r>
              <a:rPr lang="en-US" dirty="0"/>
              <a:t>Item Analysis in General</a:t>
            </a:r>
          </a:p>
          <a:p>
            <a:r>
              <a:rPr lang="en-US" dirty="0"/>
              <a:t>Classical Test Theory</a:t>
            </a:r>
          </a:p>
          <a:p>
            <a:r>
              <a:rPr lang="en-US" dirty="0"/>
              <a:t>Item Response Theory Basics</a:t>
            </a:r>
          </a:p>
          <a:p>
            <a:pPr lvl="1"/>
            <a:r>
              <a:rPr lang="en-US" dirty="0"/>
              <a:t>Item Response Functions</a:t>
            </a:r>
          </a:p>
          <a:p>
            <a:pPr lvl="1"/>
            <a:r>
              <a:rPr lang="en-US" dirty="0"/>
              <a:t>Item Information Functions</a:t>
            </a:r>
          </a:p>
          <a:p>
            <a:pPr lvl="1"/>
            <a:r>
              <a:rPr lang="en-US" dirty="0"/>
              <a:t>Invariance</a:t>
            </a:r>
          </a:p>
          <a:p>
            <a:r>
              <a:rPr lang="en-US" dirty="0"/>
              <a:t>IRT Assumptions</a:t>
            </a:r>
          </a:p>
          <a:p>
            <a:r>
              <a:rPr lang="en-US" dirty="0"/>
              <a:t>Parameter Estimation in IRT</a:t>
            </a:r>
          </a:p>
          <a:p>
            <a:r>
              <a:rPr lang="en-US" dirty="0"/>
              <a:t>Scoring</a:t>
            </a:r>
          </a:p>
          <a:p>
            <a:r>
              <a:rPr lang="en-US" dirty="0"/>
              <a:t>Applications</a:t>
            </a:r>
          </a:p>
        </p:txBody>
      </p:sp>
      <p:sp>
        <p:nvSpPr>
          <p:cNvPr id="8" name="Footer Placeholder 7">
            <a:extLst>
              <a:ext uri="{FF2B5EF4-FFF2-40B4-BE49-F238E27FC236}">
                <a16:creationId xmlns:a16="http://schemas.microsoft.com/office/drawing/2014/main" id="{963E0A44-4E25-4296-A48B-6457CE694674}"/>
              </a:ext>
            </a:extLst>
          </p:cNvPr>
          <p:cNvSpPr>
            <a:spLocks noGrp="1"/>
          </p:cNvSpPr>
          <p:nvPr>
            <p:ph type="ftr" sz="quarter" idx="11"/>
          </p:nvPr>
        </p:nvSpPr>
        <p:spPr/>
        <p:txBody>
          <a:bodyPr/>
          <a:lstStyle/>
          <a:p>
            <a:r>
              <a:rPr lang="en-US" altLang="en-US"/>
              <a:t>Psych Testing</a:t>
            </a:r>
          </a:p>
        </p:txBody>
      </p:sp>
      <p:sp>
        <p:nvSpPr>
          <p:cNvPr id="9" name="Slide Number Placeholder 8">
            <a:extLst>
              <a:ext uri="{FF2B5EF4-FFF2-40B4-BE49-F238E27FC236}">
                <a16:creationId xmlns:a16="http://schemas.microsoft.com/office/drawing/2014/main" id="{231359E8-DEB3-414F-A67E-F9409E961607}"/>
              </a:ext>
            </a:extLst>
          </p:cNvPr>
          <p:cNvSpPr>
            <a:spLocks noGrp="1"/>
          </p:cNvSpPr>
          <p:nvPr>
            <p:ph type="sldNum" sz="quarter" idx="12"/>
          </p:nvPr>
        </p:nvSpPr>
        <p:spPr/>
        <p:txBody>
          <a:bodyPr/>
          <a:lstStyle/>
          <a:p>
            <a:fld id="{D8BBD0FC-4BF9-42BE-8EE2-A3FF40D98C01}" type="slidenum">
              <a:rPr lang="en-US" altLang="en-US" smtClean="0"/>
              <a:pPr/>
              <a:t>2</a:t>
            </a:fld>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9714" name="Picture 2"/>
          <p:cNvPicPr>
            <a:picLocks noChangeAspect="1" noChangeArrowheads="1"/>
          </p:cNvPicPr>
          <p:nvPr/>
        </p:nvPicPr>
        <p:blipFill>
          <a:blip r:embed="rId2"/>
          <a:srcRect/>
          <a:stretch>
            <a:fillRect/>
          </a:stretch>
        </p:blipFill>
        <p:spPr bwMode="auto">
          <a:xfrm>
            <a:off x="5943600" y="838200"/>
            <a:ext cx="5664373" cy="5102352"/>
          </a:xfrm>
          <a:prstGeom prst="rect">
            <a:avLst/>
          </a:prstGeom>
          <a:solidFill>
            <a:schemeClr val="tx1"/>
          </a:solidFill>
          <a:ln w="9525">
            <a:noFill/>
            <a:miter lim="800000"/>
            <a:headEnd/>
            <a:tailEnd/>
          </a:ln>
        </p:spPr>
      </p:pic>
      <p:sp>
        <p:nvSpPr>
          <p:cNvPr id="2" name="Footer Placeholder 1">
            <a:extLst>
              <a:ext uri="{FF2B5EF4-FFF2-40B4-BE49-F238E27FC236}">
                <a16:creationId xmlns:a16="http://schemas.microsoft.com/office/drawing/2014/main" id="{C1512D32-96E2-4847-800C-6D24F34FD7C9}"/>
              </a:ext>
            </a:extLst>
          </p:cNvPr>
          <p:cNvSpPr>
            <a:spLocks noGrp="1"/>
          </p:cNvSpPr>
          <p:nvPr>
            <p:ph type="ftr" sz="quarter" idx="11"/>
          </p:nvPr>
        </p:nvSpPr>
        <p:spPr/>
        <p:txBody>
          <a:bodyPr/>
          <a:lstStyle/>
          <a:p>
            <a:r>
              <a:rPr lang="en-US" altLang="en-US"/>
              <a:t>Psych Testing</a:t>
            </a:r>
          </a:p>
        </p:txBody>
      </p:sp>
      <p:sp>
        <p:nvSpPr>
          <p:cNvPr id="3" name="Slide Number Placeholder 2">
            <a:extLst>
              <a:ext uri="{FF2B5EF4-FFF2-40B4-BE49-F238E27FC236}">
                <a16:creationId xmlns:a16="http://schemas.microsoft.com/office/drawing/2014/main" id="{EADD7D81-3655-4F9E-B166-1C1B40768E7A}"/>
              </a:ext>
            </a:extLst>
          </p:cNvPr>
          <p:cNvSpPr>
            <a:spLocks noGrp="1"/>
          </p:cNvSpPr>
          <p:nvPr>
            <p:ph type="sldNum" sz="quarter" idx="12"/>
          </p:nvPr>
        </p:nvSpPr>
        <p:spPr/>
        <p:txBody>
          <a:bodyPr/>
          <a:lstStyle/>
          <a:p>
            <a:fld id="{387947FB-296F-4921-A3B7-E68123D7E8A4}" type="slidenum">
              <a:rPr lang="en-US" altLang="en-US" smtClean="0"/>
              <a:pPr/>
              <a:t>20</a:t>
            </a:fld>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0738" name="Picture 2"/>
          <p:cNvPicPr>
            <a:picLocks noChangeAspect="1" noChangeArrowheads="1"/>
          </p:cNvPicPr>
          <p:nvPr/>
        </p:nvPicPr>
        <p:blipFill>
          <a:blip r:embed="rId2"/>
          <a:srcRect/>
          <a:stretch>
            <a:fillRect/>
          </a:stretch>
        </p:blipFill>
        <p:spPr bwMode="auto">
          <a:xfrm>
            <a:off x="5943600" y="838200"/>
            <a:ext cx="5670815" cy="5102352"/>
          </a:xfrm>
          <a:prstGeom prst="rect">
            <a:avLst/>
          </a:prstGeom>
          <a:solidFill>
            <a:schemeClr val="tx1"/>
          </a:solidFill>
          <a:ln w="9525">
            <a:noFill/>
            <a:miter lim="800000"/>
            <a:headEnd/>
            <a:tailEnd/>
          </a:ln>
        </p:spPr>
      </p:pic>
      <p:sp>
        <p:nvSpPr>
          <p:cNvPr id="2" name="Footer Placeholder 1">
            <a:extLst>
              <a:ext uri="{FF2B5EF4-FFF2-40B4-BE49-F238E27FC236}">
                <a16:creationId xmlns:a16="http://schemas.microsoft.com/office/drawing/2014/main" id="{81DE9251-88BF-4FE3-9FD8-FB5C8AC53F51}"/>
              </a:ext>
            </a:extLst>
          </p:cNvPr>
          <p:cNvSpPr>
            <a:spLocks noGrp="1"/>
          </p:cNvSpPr>
          <p:nvPr>
            <p:ph type="ftr" sz="quarter" idx="11"/>
          </p:nvPr>
        </p:nvSpPr>
        <p:spPr/>
        <p:txBody>
          <a:bodyPr/>
          <a:lstStyle/>
          <a:p>
            <a:r>
              <a:rPr lang="en-US" altLang="en-US"/>
              <a:t>Psych Testing</a:t>
            </a:r>
          </a:p>
        </p:txBody>
      </p:sp>
      <p:sp>
        <p:nvSpPr>
          <p:cNvPr id="3" name="Slide Number Placeholder 2">
            <a:extLst>
              <a:ext uri="{FF2B5EF4-FFF2-40B4-BE49-F238E27FC236}">
                <a16:creationId xmlns:a16="http://schemas.microsoft.com/office/drawing/2014/main" id="{125BD1B7-3A17-40B3-8250-B04B0A5AE241}"/>
              </a:ext>
            </a:extLst>
          </p:cNvPr>
          <p:cNvSpPr>
            <a:spLocks noGrp="1"/>
          </p:cNvSpPr>
          <p:nvPr>
            <p:ph type="sldNum" sz="quarter" idx="12"/>
          </p:nvPr>
        </p:nvSpPr>
        <p:spPr/>
        <p:txBody>
          <a:bodyPr/>
          <a:lstStyle/>
          <a:p>
            <a:fld id="{387947FB-296F-4921-A3B7-E68123D7E8A4}" type="slidenum">
              <a:rPr lang="en-US" altLang="en-US" smtClean="0"/>
              <a:pPr/>
              <a:t>21</a:t>
            </a:fld>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p:txBody>
          <a:bodyPr>
            <a:normAutofit/>
          </a:bodyPr>
          <a:lstStyle/>
          <a:p>
            <a:r>
              <a:rPr lang="en-GB" dirty="0"/>
              <a:t>IRF – Item Parameters: Guessing (c)</a:t>
            </a:r>
          </a:p>
        </p:txBody>
      </p:sp>
      <p:sp>
        <p:nvSpPr>
          <p:cNvPr id="412675" name="Rectangle 3"/>
          <p:cNvSpPr>
            <a:spLocks noGrp="1" noChangeArrowheads="1"/>
          </p:cNvSpPr>
          <p:nvPr>
            <p:ph idx="1"/>
          </p:nvPr>
        </p:nvSpPr>
        <p:spPr>
          <a:xfrm>
            <a:off x="609600" y="1295400"/>
            <a:ext cx="6858000" cy="5029200"/>
          </a:xfrm>
        </p:spPr>
        <p:txBody>
          <a:bodyPr>
            <a:normAutofit fontScale="92500" lnSpcReduction="10000"/>
          </a:bodyPr>
          <a:lstStyle/>
          <a:p>
            <a:r>
              <a:rPr lang="en-GB" dirty="0"/>
              <a:t>The inclusion of a “c” parameter suggests that respondents very low on the trait may still choose the correct answer. </a:t>
            </a:r>
          </a:p>
          <a:p>
            <a:pPr lvl="1"/>
            <a:r>
              <a:rPr lang="en-GB" dirty="0"/>
              <a:t>In other words respondents with low trait levels may still have a small probability of endorsing an item </a:t>
            </a:r>
          </a:p>
          <a:p>
            <a:pPr lvl="1"/>
            <a:r>
              <a:rPr lang="en-GB" dirty="0"/>
              <a:t>This is mostly used with multiple choice testing…and the value should not vary excessively from the reciprocal of the number of choices.</a:t>
            </a:r>
          </a:p>
        </p:txBody>
      </p:sp>
      <p:sp>
        <p:nvSpPr>
          <p:cNvPr id="4" name="Footer Placeholder 3">
            <a:extLst>
              <a:ext uri="{FF2B5EF4-FFF2-40B4-BE49-F238E27FC236}">
                <a16:creationId xmlns:a16="http://schemas.microsoft.com/office/drawing/2014/main" id="{492555C5-67BC-4AC0-B8A1-98FAB7479C38}"/>
              </a:ext>
            </a:extLst>
          </p:cNvPr>
          <p:cNvSpPr>
            <a:spLocks noGrp="1"/>
          </p:cNvSpPr>
          <p:nvPr>
            <p:ph type="ftr" sz="quarter" idx="11"/>
          </p:nvPr>
        </p:nvSpPr>
        <p:spPr/>
        <p:txBody>
          <a:bodyPr/>
          <a:lstStyle/>
          <a:p>
            <a:r>
              <a:rPr lang="en-US" altLang="en-US"/>
              <a:t>Psych Testing</a:t>
            </a:r>
          </a:p>
        </p:txBody>
      </p:sp>
      <p:sp>
        <p:nvSpPr>
          <p:cNvPr id="5" name="Slide Number Placeholder 4">
            <a:extLst>
              <a:ext uri="{FF2B5EF4-FFF2-40B4-BE49-F238E27FC236}">
                <a16:creationId xmlns:a16="http://schemas.microsoft.com/office/drawing/2014/main" id="{09FE5EE5-4960-476C-BE4E-4F94665F988A}"/>
              </a:ext>
            </a:extLst>
          </p:cNvPr>
          <p:cNvSpPr>
            <a:spLocks noGrp="1"/>
          </p:cNvSpPr>
          <p:nvPr>
            <p:ph type="sldNum" sz="quarter" idx="12"/>
          </p:nvPr>
        </p:nvSpPr>
        <p:spPr/>
        <p:txBody>
          <a:bodyPr/>
          <a:lstStyle/>
          <a:p>
            <a:fld id="{D8BBD0FC-4BF9-42BE-8EE2-A3FF40D98C01}" type="slidenum">
              <a:rPr lang="en-US" altLang="en-US" smtClean="0"/>
              <a:pPr/>
              <a:t>22</a:t>
            </a:fld>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62" name="Picture 2"/>
          <p:cNvPicPr>
            <a:picLocks noChangeAspect="1" noChangeArrowheads="1"/>
          </p:cNvPicPr>
          <p:nvPr/>
        </p:nvPicPr>
        <p:blipFill>
          <a:blip r:embed="rId2"/>
          <a:srcRect/>
          <a:stretch>
            <a:fillRect/>
          </a:stretch>
        </p:blipFill>
        <p:spPr bwMode="auto">
          <a:xfrm>
            <a:off x="5943600" y="838200"/>
            <a:ext cx="5670815" cy="5102352"/>
          </a:xfrm>
          <a:prstGeom prst="rect">
            <a:avLst/>
          </a:prstGeom>
          <a:solidFill>
            <a:schemeClr val="tx1"/>
          </a:solidFill>
          <a:ln w="9525">
            <a:noFill/>
            <a:miter lim="800000"/>
            <a:headEnd/>
            <a:tailEnd/>
          </a:ln>
        </p:spPr>
      </p:pic>
      <p:sp>
        <p:nvSpPr>
          <p:cNvPr id="2" name="Footer Placeholder 1">
            <a:extLst>
              <a:ext uri="{FF2B5EF4-FFF2-40B4-BE49-F238E27FC236}">
                <a16:creationId xmlns:a16="http://schemas.microsoft.com/office/drawing/2014/main" id="{EEE8A443-058B-4FCB-B207-A231FA1C921D}"/>
              </a:ext>
            </a:extLst>
          </p:cNvPr>
          <p:cNvSpPr>
            <a:spLocks noGrp="1"/>
          </p:cNvSpPr>
          <p:nvPr>
            <p:ph type="ftr" sz="quarter" idx="11"/>
          </p:nvPr>
        </p:nvSpPr>
        <p:spPr/>
        <p:txBody>
          <a:bodyPr/>
          <a:lstStyle/>
          <a:p>
            <a:r>
              <a:rPr lang="en-US" altLang="en-US"/>
              <a:t>Psych Testing</a:t>
            </a:r>
          </a:p>
        </p:txBody>
      </p:sp>
      <p:sp>
        <p:nvSpPr>
          <p:cNvPr id="3" name="Slide Number Placeholder 2">
            <a:extLst>
              <a:ext uri="{FF2B5EF4-FFF2-40B4-BE49-F238E27FC236}">
                <a16:creationId xmlns:a16="http://schemas.microsoft.com/office/drawing/2014/main" id="{07D8A9ED-F3D2-4445-A322-4D17FB40B739}"/>
              </a:ext>
            </a:extLst>
          </p:cNvPr>
          <p:cNvSpPr>
            <a:spLocks noGrp="1"/>
          </p:cNvSpPr>
          <p:nvPr>
            <p:ph type="sldNum" sz="quarter" idx="12"/>
          </p:nvPr>
        </p:nvSpPr>
        <p:spPr/>
        <p:txBody>
          <a:bodyPr/>
          <a:lstStyle/>
          <a:p>
            <a:fld id="{387947FB-296F-4921-A3B7-E68123D7E8A4}" type="slidenum">
              <a:rPr lang="en-US" altLang="en-US" smtClean="0"/>
              <a:pPr/>
              <a:t>23</a:t>
            </a:fld>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IRF – Item Parameters: Upper asymptote (d)</a:t>
            </a:r>
            <a:endParaRPr lang="en-US" dirty="0"/>
          </a:p>
        </p:txBody>
      </p:sp>
      <p:sp>
        <p:nvSpPr>
          <p:cNvPr id="3" name="Content Placeholder 2"/>
          <p:cNvSpPr>
            <a:spLocks noGrp="1"/>
          </p:cNvSpPr>
          <p:nvPr>
            <p:ph idx="1"/>
          </p:nvPr>
        </p:nvSpPr>
        <p:spPr>
          <a:xfrm>
            <a:off x="625642" y="1219200"/>
            <a:ext cx="6841958" cy="5029200"/>
          </a:xfrm>
        </p:spPr>
        <p:txBody>
          <a:bodyPr>
            <a:normAutofit/>
          </a:bodyPr>
          <a:lstStyle/>
          <a:p>
            <a:r>
              <a:rPr lang="en-US" dirty="0"/>
              <a:t>The inclusion of a “d” parameter suggests that respondents very high on the latent trait are not guaranteed (i.e. have less than 1 probability) to endorse the item</a:t>
            </a:r>
          </a:p>
          <a:p>
            <a:r>
              <a:rPr lang="en-US" dirty="0"/>
              <a:t>Often an item that is difficult to endorse (e.g. suicide ideation as an indicator of depression)</a:t>
            </a:r>
          </a:p>
        </p:txBody>
      </p:sp>
      <p:sp>
        <p:nvSpPr>
          <p:cNvPr id="6" name="Footer Placeholder 5">
            <a:extLst>
              <a:ext uri="{FF2B5EF4-FFF2-40B4-BE49-F238E27FC236}">
                <a16:creationId xmlns:a16="http://schemas.microsoft.com/office/drawing/2014/main" id="{5AE5B711-4771-43A3-983D-E0935564E393}"/>
              </a:ext>
            </a:extLst>
          </p:cNvPr>
          <p:cNvSpPr>
            <a:spLocks noGrp="1"/>
          </p:cNvSpPr>
          <p:nvPr>
            <p:ph type="ftr" sz="quarter" idx="11"/>
          </p:nvPr>
        </p:nvSpPr>
        <p:spPr/>
        <p:txBody>
          <a:bodyPr/>
          <a:lstStyle/>
          <a:p>
            <a:r>
              <a:rPr lang="en-US" altLang="en-US"/>
              <a:t>Psych Testing</a:t>
            </a:r>
          </a:p>
        </p:txBody>
      </p:sp>
      <p:sp>
        <p:nvSpPr>
          <p:cNvPr id="7" name="Slide Number Placeholder 6">
            <a:extLst>
              <a:ext uri="{FF2B5EF4-FFF2-40B4-BE49-F238E27FC236}">
                <a16:creationId xmlns:a16="http://schemas.microsoft.com/office/drawing/2014/main" id="{C42D8E1A-50F0-4D8A-923C-C949AA948486}"/>
              </a:ext>
            </a:extLst>
          </p:cNvPr>
          <p:cNvSpPr>
            <a:spLocks noGrp="1"/>
          </p:cNvSpPr>
          <p:nvPr>
            <p:ph type="sldNum" sz="quarter" idx="12"/>
          </p:nvPr>
        </p:nvSpPr>
        <p:spPr/>
        <p:txBody>
          <a:bodyPr/>
          <a:lstStyle/>
          <a:p>
            <a:fld id="{D8BBD0FC-4BF9-42BE-8EE2-A3FF40D98C01}" type="slidenum">
              <a:rPr lang="en-US" altLang="en-US" smtClean="0"/>
              <a:pPr/>
              <a:t>24</a:t>
            </a:fld>
            <a:endParaRPr lang="en-US"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4834" name="Picture 2"/>
          <p:cNvPicPr>
            <a:picLocks noChangeAspect="1" noChangeArrowheads="1"/>
          </p:cNvPicPr>
          <p:nvPr/>
        </p:nvPicPr>
        <p:blipFill>
          <a:blip r:embed="rId2"/>
          <a:srcRect/>
          <a:stretch>
            <a:fillRect/>
          </a:stretch>
        </p:blipFill>
        <p:spPr bwMode="auto">
          <a:xfrm>
            <a:off x="6324600" y="1428750"/>
            <a:ext cx="5334000" cy="4000500"/>
          </a:xfrm>
          <a:prstGeom prst="rect">
            <a:avLst/>
          </a:prstGeom>
          <a:noFill/>
          <a:ln w="9525">
            <a:noFill/>
            <a:miter lim="800000"/>
            <a:headEnd/>
            <a:tailEnd/>
          </a:ln>
        </p:spPr>
      </p:pic>
      <p:sp>
        <p:nvSpPr>
          <p:cNvPr id="2" name="Footer Placeholder 1">
            <a:extLst>
              <a:ext uri="{FF2B5EF4-FFF2-40B4-BE49-F238E27FC236}">
                <a16:creationId xmlns:a16="http://schemas.microsoft.com/office/drawing/2014/main" id="{CE2F50FD-AAA5-4B67-B6FB-E4B2A0C9E204}"/>
              </a:ext>
            </a:extLst>
          </p:cNvPr>
          <p:cNvSpPr>
            <a:spLocks noGrp="1"/>
          </p:cNvSpPr>
          <p:nvPr>
            <p:ph type="ftr" sz="quarter" idx="11"/>
          </p:nvPr>
        </p:nvSpPr>
        <p:spPr/>
        <p:txBody>
          <a:bodyPr/>
          <a:lstStyle/>
          <a:p>
            <a:r>
              <a:rPr lang="en-US" altLang="en-US"/>
              <a:t>Psych Testing</a:t>
            </a:r>
          </a:p>
        </p:txBody>
      </p:sp>
      <p:sp>
        <p:nvSpPr>
          <p:cNvPr id="3" name="Slide Number Placeholder 2">
            <a:extLst>
              <a:ext uri="{FF2B5EF4-FFF2-40B4-BE49-F238E27FC236}">
                <a16:creationId xmlns:a16="http://schemas.microsoft.com/office/drawing/2014/main" id="{869B49C8-FEF4-4CD7-9988-C33AFD5DAA1E}"/>
              </a:ext>
            </a:extLst>
          </p:cNvPr>
          <p:cNvSpPr>
            <a:spLocks noGrp="1"/>
          </p:cNvSpPr>
          <p:nvPr>
            <p:ph type="sldNum" sz="quarter" idx="12"/>
          </p:nvPr>
        </p:nvSpPr>
        <p:spPr/>
        <p:txBody>
          <a:bodyPr/>
          <a:lstStyle/>
          <a:p>
            <a:fld id="{387947FB-296F-4921-A3B7-E68123D7E8A4}" type="slidenum">
              <a:rPr lang="en-US" altLang="en-US" smtClean="0"/>
              <a:pPr/>
              <a:t>25</a:t>
            </a:fld>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23" name="Rectangle 11"/>
          <p:cNvSpPr>
            <a:spLocks noGrp="1" noChangeArrowheads="1"/>
          </p:cNvSpPr>
          <p:nvPr>
            <p:ph type="title"/>
          </p:nvPr>
        </p:nvSpPr>
        <p:spPr/>
        <p:txBody>
          <a:bodyPr/>
          <a:lstStyle/>
          <a:p>
            <a:r>
              <a:rPr lang="en-GB" dirty="0"/>
              <a:t>IRT - Item Response Function</a:t>
            </a:r>
          </a:p>
        </p:txBody>
      </p:sp>
      <p:sp>
        <p:nvSpPr>
          <p:cNvPr id="7" name="Content Placeholder 6"/>
          <p:cNvSpPr>
            <a:spLocks noGrp="1"/>
          </p:cNvSpPr>
          <p:nvPr>
            <p:ph idx="1"/>
          </p:nvPr>
        </p:nvSpPr>
        <p:spPr>
          <a:xfrm>
            <a:off x="4419600" y="1209374"/>
            <a:ext cx="7467600" cy="5191426"/>
          </a:xfrm>
        </p:spPr>
        <p:txBody>
          <a:bodyPr>
            <a:normAutofit fontScale="85000" lnSpcReduction="20000"/>
          </a:bodyPr>
          <a:lstStyle/>
          <a:p>
            <a:r>
              <a:rPr lang="en-US" dirty="0"/>
              <a:t>The 4-parameter logistic model</a:t>
            </a:r>
          </a:p>
          <a:p>
            <a:endParaRPr lang="en-US" dirty="0"/>
          </a:p>
          <a:p>
            <a:endParaRPr lang="en-US" dirty="0"/>
          </a:p>
          <a:p>
            <a:r>
              <a:rPr lang="en-US" dirty="0"/>
              <a:t>Where</a:t>
            </a:r>
          </a:p>
          <a:p>
            <a:pPr lvl="1"/>
            <a:r>
              <a:rPr lang="en-US" dirty="0">
                <a:sym typeface="Symbol"/>
              </a:rPr>
              <a:t> </a:t>
            </a:r>
            <a:r>
              <a:rPr lang="en-US" dirty="0"/>
              <a:t>represents examinee trait level </a:t>
            </a:r>
          </a:p>
          <a:p>
            <a:pPr lvl="1"/>
            <a:r>
              <a:rPr lang="en-US" dirty="0"/>
              <a:t>b is the item difficulty that determines the location of the IRF</a:t>
            </a:r>
          </a:p>
          <a:p>
            <a:pPr lvl="1"/>
            <a:r>
              <a:rPr lang="en-US" dirty="0"/>
              <a:t>a is the item’s discrimination that determines the steepness of the IRF</a:t>
            </a:r>
          </a:p>
          <a:p>
            <a:pPr lvl="1"/>
            <a:r>
              <a:rPr lang="en-US" dirty="0"/>
              <a:t>c is a lower asymptote parameter for the IRF </a:t>
            </a:r>
          </a:p>
          <a:p>
            <a:pPr lvl="1"/>
            <a:r>
              <a:rPr lang="en-US" dirty="0"/>
              <a:t>d is an upper asymptote parameter for the IRF  </a:t>
            </a:r>
          </a:p>
        </p:txBody>
      </p:sp>
      <p:sp>
        <p:nvSpPr>
          <p:cNvPr id="423939" name="Rectangle 1027"/>
          <p:cNvSpPr>
            <a:spLocks noChangeArrowheads="1"/>
          </p:cNvSpPr>
          <p:nvPr/>
        </p:nvSpPr>
        <p:spPr bwMode="auto">
          <a:xfrm>
            <a:off x="5936341" y="-276999"/>
            <a:ext cx="319318" cy="5539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23938" name="Object 1026"/>
          <p:cNvGraphicFramePr>
            <a:graphicFrameLocks/>
          </p:cNvGraphicFramePr>
          <p:nvPr>
            <p:extLst>
              <p:ext uri="{D42A27DB-BD31-4B8C-83A1-F6EECF244321}">
                <p14:modId xmlns:p14="http://schemas.microsoft.com/office/powerpoint/2010/main" val="3395103623"/>
              </p:ext>
            </p:extLst>
          </p:nvPr>
        </p:nvGraphicFramePr>
        <p:xfrm>
          <a:off x="4572000" y="1448793"/>
          <a:ext cx="7467600" cy="1447800"/>
        </p:xfrm>
        <a:graphic>
          <a:graphicData uri="http://schemas.openxmlformats.org/presentationml/2006/ole">
            <mc:AlternateContent xmlns:mc="http://schemas.openxmlformats.org/markup-compatibility/2006">
              <mc:Choice xmlns:v="urn:schemas-microsoft-com:vml" Requires="v">
                <p:oleObj spid="_x0000_s497673" name="Equation" r:id="rId4" imgW="2603160" imgH="419040" progId="Equation.DSMT4">
                  <p:embed/>
                </p:oleObj>
              </mc:Choice>
              <mc:Fallback>
                <p:oleObj name="Equation" r:id="rId4" imgW="2603160" imgH="419040" progId="Equation.DSMT4">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1448793"/>
                        <a:ext cx="7467600" cy="144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Footer Placeholder 3">
            <a:extLst>
              <a:ext uri="{FF2B5EF4-FFF2-40B4-BE49-F238E27FC236}">
                <a16:creationId xmlns:a16="http://schemas.microsoft.com/office/drawing/2014/main" id="{17C646F3-99BC-47DF-86F5-207756F487B3}"/>
              </a:ext>
            </a:extLst>
          </p:cNvPr>
          <p:cNvSpPr>
            <a:spLocks noGrp="1"/>
          </p:cNvSpPr>
          <p:nvPr>
            <p:ph type="ftr" sz="quarter" idx="11"/>
          </p:nvPr>
        </p:nvSpPr>
        <p:spPr/>
        <p:txBody>
          <a:bodyPr/>
          <a:lstStyle/>
          <a:p>
            <a:r>
              <a:rPr lang="en-US" altLang="en-US"/>
              <a:t>Psych Testing</a:t>
            </a:r>
          </a:p>
        </p:txBody>
      </p:sp>
      <p:sp>
        <p:nvSpPr>
          <p:cNvPr id="5" name="Slide Number Placeholder 4">
            <a:extLst>
              <a:ext uri="{FF2B5EF4-FFF2-40B4-BE49-F238E27FC236}">
                <a16:creationId xmlns:a16="http://schemas.microsoft.com/office/drawing/2014/main" id="{715B58AB-B3BE-479D-8415-FCEFA0D53514}"/>
              </a:ext>
            </a:extLst>
          </p:cNvPr>
          <p:cNvSpPr>
            <a:spLocks noGrp="1"/>
          </p:cNvSpPr>
          <p:nvPr>
            <p:ph type="sldNum" sz="quarter" idx="12"/>
          </p:nvPr>
        </p:nvSpPr>
        <p:spPr/>
        <p:txBody>
          <a:bodyPr/>
          <a:lstStyle/>
          <a:p>
            <a:fld id="{D8BBD0FC-4BF9-42BE-8EE2-A3FF40D98C01}" type="slidenum">
              <a:rPr lang="en-US" altLang="en-US" smtClean="0"/>
              <a:pPr/>
              <a:t>26</a:t>
            </a:fld>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23" name="Rectangle 11"/>
          <p:cNvSpPr>
            <a:spLocks noGrp="1" noChangeArrowheads="1"/>
          </p:cNvSpPr>
          <p:nvPr>
            <p:ph type="title"/>
          </p:nvPr>
        </p:nvSpPr>
        <p:spPr/>
        <p:txBody>
          <a:bodyPr/>
          <a:lstStyle/>
          <a:p>
            <a:r>
              <a:rPr lang="en-GB" dirty="0"/>
              <a:t>IRT - Item Response Function</a:t>
            </a:r>
          </a:p>
        </p:txBody>
      </p:sp>
      <p:sp>
        <p:nvSpPr>
          <p:cNvPr id="7" name="Content Placeholder 6"/>
          <p:cNvSpPr>
            <a:spLocks noGrp="1"/>
          </p:cNvSpPr>
          <p:nvPr>
            <p:ph idx="1"/>
          </p:nvPr>
        </p:nvSpPr>
        <p:spPr>
          <a:xfrm>
            <a:off x="4419600" y="1209374"/>
            <a:ext cx="7467600" cy="5029200"/>
          </a:xfrm>
        </p:spPr>
        <p:txBody>
          <a:bodyPr>
            <a:normAutofit fontScale="92500" lnSpcReduction="10000"/>
          </a:bodyPr>
          <a:lstStyle/>
          <a:p>
            <a:r>
              <a:rPr lang="en-US" dirty="0"/>
              <a:t>The 3-parameter logistic model</a:t>
            </a:r>
          </a:p>
          <a:p>
            <a:endParaRPr lang="en-US" dirty="0"/>
          </a:p>
          <a:p>
            <a:endParaRPr lang="en-US" dirty="0"/>
          </a:p>
          <a:p>
            <a:r>
              <a:rPr lang="en-US" dirty="0"/>
              <a:t>If the upper asymptote parameter is set to 1.0, then the model is termed a 3PL. </a:t>
            </a:r>
          </a:p>
          <a:p>
            <a:r>
              <a:rPr lang="en-US" dirty="0"/>
              <a:t>In this model, individuals at low trait levels have a non-zero probability of endorsing the item. </a:t>
            </a:r>
          </a:p>
        </p:txBody>
      </p:sp>
      <p:sp>
        <p:nvSpPr>
          <p:cNvPr id="423939" name="Rectangle 1027"/>
          <p:cNvSpPr>
            <a:spLocks noChangeArrowheads="1"/>
          </p:cNvSpPr>
          <p:nvPr/>
        </p:nvSpPr>
        <p:spPr bwMode="auto">
          <a:xfrm>
            <a:off x="5936341" y="-276999"/>
            <a:ext cx="319318" cy="5539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23938" name="Object 1026"/>
          <p:cNvGraphicFramePr>
            <a:graphicFrameLocks/>
          </p:cNvGraphicFramePr>
          <p:nvPr>
            <p:extLst>
              <p:ext uri="{D42A27DB-BD31-4B8C-83A1-F6EECF244321}">
                <p14:modId xmlns:p14="http://schemas.microsoft.com/office/powerpoint/2010/main" val="3333499239"/>
              </p:ext>
            </p:extLst>
          </p:nvPr>
        </p:nvGraphicFramePr>
        <p:xfrm>
          <a:off x="4560303" y="1524000"/>
          <a:ext cx="7346950" cy="1447800"/>
        </p:xfrm>
        <a:graphic>
          <a:graphicData uri="http://schemas.openxmlformats.org/presentationml/2006/ole">
            <mc:AlternateContent xmlns:mc="http://schemas.openxmlformats.org/markup-compatibility/2006">
              <mc:Choice xmlns:v="urn:schemas-microsoft-com:vml" Requires="v">
                <p:oleObj spid="_x0000_s505865" name="Equation" r:id="rId4" imgW="2412720" imgH="419040" progId="Equation.DSMT4">
                  <p:embed/>
                </p:oleObj>
              </mc:Choice>
              <mc:Fallback>
                <p:oleObj name="Equation" r:id="rId4" imgW="2412720" imgH="419040" progId="Equation.DSMT4">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60303" y="1524000"/>
                        <a:ext cx="7346950" cy="144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Footer Placeholder 3">
            <a:extLst>
              <a:ext uri="{FF2B5EF4-FFF2-40B4-BE49-F238E27FC236}">
                <a16:creationId xmlns:a16="http://schemas.microsoft.com/office/drawing/2014/main" id="{7CF4D68C-0DB0-4503-97FF-5B52C3A058A3}"/>
              </a:ext>
            </a:extLst>
          </p:cNvPr>
          <p:cNvSpPr>
            <a:spLocks noGrp="1"/>
          </p:cNvSpPr>
          <p:nvPr>
            <p:ph type="ftr" sz="quarter" idx="11"/>
          </p:nvPr>
        </p:nvSpPr>
        <p:spPr/>
        <p:txBody>
          <a:bodyPr/>
          <a:lstStyle/>
          <a:p>
            <a:r>
              <a:rPr lang="en-US" altLang="en-US"/>
              <a:t>Psych Testing</a:t>
            </a:r>
          </a:p>
        </p:txBody>
      </p:sp>
      <p:sp>
        <p:nvSpPr>
          <p:cNvPr id="5" name="Slide Number Placeholder 4">
            <a:extLst>
              <a:ext uri="{FF2B5EF4-FFF2-40B4-BE49-F238E27FC236}">
                <a16:creationId xmlns:a16="http://schemas.microsoft.com/office/drawing/2014/main" id="{F019FB8A-8B07-4629-91F9-AF82B0740F88}"/>
              </a:ext>
            </a:extLst>
          </p:cNvPr>
          <p:cNvSpPr>
            <a:spLocks noGrp="1"/>
          </p:cNvSpPr>
          <p:nvPr>
            <p:ph type="sldNum" sz="quarter" idx="12"/>
          </p:nvPr>
        </p:nvSpPr>
        <p:spPr/>
        <p:txBody>
          <a:bodyPr/>
          <a:lstStyle/>
          <a:p>
            <a:fld id="{D8BBD0FC-4BF9-42BE-8EE2-A3FF40D98C01}" type="slidenum">
              <a:rPr lang="en-US" altLang="en-US" smtClean="0"/>
              <a:pPr/>
              <a:t>27</a:t>
            </a:fld>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23" name="Rectangle 11"/>
          <p:cNvSpPr>
            <a:spLocks noGrp="1" noChangeArrowheads="1"/>
          </p:cNvSpPr>
          <p:nvPr>
            <p:ph type="title"/>
          </p:nvPr>
        </p:nvSpPr>
        <p:spPr/>
        <p:txBody>
          <a:bodyPr/>
          <a:lstStyle/>
          <a:p>
            <a:r>
              <a:rPr lang="en-GB" dirty="0"/>
              <a:t>IRT - Item Response Function</a:t>
            </a:r>
          </a:p>
        </p:txBody>
      </p:sp>
      <p:sp>
        <p:nvSpPr>
          <p:cNvPr id="7" name="Content Placeholder 6"/>
          <p:cNvSpPr>
            <a:spLocks noGrp="1"/>
          </p:cNvSpPr>
          <p:nvPr>
            <p:ph idx="1"/>
          </p:nvPr>
        </p:nvSpPr>
        <p:spPr>
          <a:xfrm>
            <a:off x="4495800" y="1209374"/>
            <a:ext cx="7391400" cy="5029200"/>
          </a:xfrm>
        </p:spPr>
        <p:txBody>
          <a:bodyPr>
            <a:normAutofit fontScale="85000" lnSpcReduction="20000"/>
          </a:bodyPr>
          <a:lstStyle/>
          <a:p>
            <a:r>
              <a:rPr lang="en-US" dirty="0"/>
              <a:t>The 2-parameter logistic model</a:t>
            </a:r>
          </a:p>
          <a:p>
            <a:endParaRPr lang="en-US" dirty="0"/>
          </a:p>
          <a:p>
            <a:endParaRPr lang="en-US" dirty="0"/>
          </a:p>
          <a:p>
            <a:endParaRPr lang="en-US" dirty="0"/>
          </a:p>
          <a:p>
            <a:r>
              <a:rPr lang="en-US" dirty="0"/>
              <a:t>If in addition the lower asymptote parameter is constrained to zero, then the model is termed a 2PL. </a:t>
            </a:r>
          </a:p>
          <a:p>
            <a:r>
              <a:rPr lang="en-US" dirty="0"/>
              <a:t>In the 2PLM, IRFs vary both in their discrimination and difficulty (i.e., location) parameters. </a:t>
            </a:r>
          </a:p>
        </p:txBody>
      </p:sp>
      <p:sp>
        <p:nvSpPr>
          <p:cNvPr id="423939" name="Rectangle 1027"/>
          <p:cNvSpPr>
            <a:spLocks noChangeArrowheads="1"/>
          </p:cNvSpPr>
          <p:nvPr/>
        </p:nvSpPr>
        <p:spPr bwMode="auto">
          <a:xfrm>
            <a:off x="5936341" y="-276999"/>
            <a:ext cx="319318" cy="5539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23938" name="Object 1026"/>
          <p:cNvGraphicFramePr>
            <a:graphicFrameLocks/>
          </p:cNvGraphicFramePr>
          <p:nvPr>
            <p:extLst>
              <p:ext uri="{D42A27DB-BD31-4B8C-83A1-F6EECF244321}">
                <p14:modId xmlns:p14="http://schemas.microsoft.com/office/powerpoint/2010/main" val="1309905177"/>
              </p:ext>
            </p:extLst>
          </p:nvPr>
        </p:nvGraphicFramePr>
        <p:xfrm>
          <a:off x="4648200" y="1676400"/>
          <a:ext cx="4881563" cy="1447800"/>
        </p:xfrm>
        <a:graphic>
          <a:graphicData uri="http://schemas.openxmlformats.org/presentationml/2006/ole">
            <mc:AlternateContent xmlns:mc="http://schemas.openxmlformats.org/markup-compatibility/2006">
              <mc:Choice xmlns:v="urn:schemas-microsoft-com:vml" Requires="v">
                <p:oleObj spid="_x0000_s506889" name="Equation" r:id="rId4" imgW="1701720" imgH="419040" progId="Equation.DSMT4">
                  <p:embed/>
                </p:oleObj>
              </mc:Choice>
              <mc:Fallback>
                <p:oleObj name="Equation" r:id="rId4" imgW="1701720" imgH="419040" progId="Equation.DSMT4">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1676400"/>
                        <a:ext cx="4881563" cy="144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Footer Placeholder 3">
            <a:extLst>
              <a:ext uri="{FF2B5EF4-FFF2-40B4-BE49-F238E27FC236}">
                <a16:creationId xmlns:a16="http://schemas.microsoft.com/office/drawing/2014/main" id="{B45246F8-F1D4-48E1-A166-CD4817990386}"/>
              </a:ext>
            </a:extLst>
          </p:cNvPr>
          <p:cNvSpPr>
            <a:spLocks noGrp="1"/>
          </p:cNvSpPr>
          <p:nvPr>
            <p:ph type="ftr" sz="quarter" idx="11"/>
          </p:nvPr>
        </p:nvSpPr>
        <p:spPr/>
        <p:txBody>
          <a:bodyPr/>
          <a:lstStyle/>
          <a:p>
            <a:r>
              <a:rPr lang="en-US" altLang="en-US"/>
              <a:t>Psych Testing</a:t>
            </a:r>
          </a:p>
        </p:txBody>
      </p:sp>
      <p:sp>
        <p:nvSpPr>
          <p:cNvPr id="5" name="Slide Number Placeholder 4">
            <a:extLst>
              <a:ext uri="{FF2B5EF4-FFF2-40B4-BE49-F238E27FC236}">
                <a16:creationId xmlns:a16="http://schemas.microsoft.com/office/drawing/2014/main" id="{31131987-3C3E-41C0-9740-1167ABDDD608}"/>
              </a:ext>
            </a:extLst>
          </p:cNvPr>
          <p:cNvSpPr>
            <a:spLocks noGrp="1"/>
          </p:cNvSpPr>
          <p:nvPr>
            <p:ph type="sldNum" sz="quarter" idx="12"/>
          </p:nvPr>
        </p:nvSpPr>
        <p:spPr/>
        <p:txBody>
          <a:bodyPr/>
          <a:lstStyle/>
          <a:p>
            <a:fld id="{D8BBD0FC-4BF9-42BE-8EE2-A3FF40D98C01}" type="slidenum">
              <a:rPr lang="en-US" altLang="en-US" smtClean="0"/>
              <a:pPr/>
              <a:t>28</a:t>
            </a:fld>
            <a:endParaRPr lang="en-U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23" name="Rectangle 11"/>
          <p:cNvSpPr>
            <a:spLocks noGrp="1" noChangeArrowheads="1"/>
          </p:cNvSpPr>
          <p:nvPr>
            <p:ph type="title"/>
          </p:nvPr>
        </p:nvSpPr>
        <p:spPr/>
        <p:txBody>
          <a:bodyPr/>
          <a:lstStyle/>
          <a:p>
            <a:r>
              <a:rPr lang="en-GB" dirty="0"/>
              <a:t>IRT - Item Response Function</a:t>
            </a:r>
          </a:p>
        </p:txBody>
      </p:sp>
      <p:sp>
        <p:nvSpPr>
          <p:cNvPr id="7" name="Content Placeholder 6"/>
          <p:cNvSpPr>
            <a:spLocks noGrp="1"/>
          </p:cNvSpPr>
          <p:nvPr>
            <p:ph idx="1"/>
          </p:nvPr>
        </p:nvSpPr>
        <p:spPr>
          <a:xfrm>
            <a:off x="4495800" y="1209374"/>
            <a:ext cx="7391400" cy="5029200"/>
          </a:xfrm>
        </p:spPr>
        <p:txBody>
          <a:bodyPr>
            <a:normAutofit fontScale="85000" lnSpcReduction="20000"/>
          </a:bodyPr>
          <a:lstStyle/>
          <a:p>
            <a:r>
              <a:rPr lang="en-US" dirty="0"/>
              <a:t>The 1-parameter logistic model</a:t>
            </a:r>
          </a:p>
          <a:p>
            <a:endParaRPr lang="en-US" dirty="0"/>
          </a:p>
          <a:p>
            <a:endParaRPr lang="en-US" dirty="0"/>
          </a:p>
          <a:p>
            <a:endParaRPr lang="en-US" dirty="0"/>
          </a:p>
          <a:p>
            <a:r>
              <a:rPr lang="en-US" dirty="0"/>
              <a:t>If the item discrimination is set to 1.0 (or any constant) the result is a 1PL</a:t>
            </a:r>
          </a:p>
          <a:p>
            <a:r>
              <a:rPr lang="en-US" dirty="0"/>
              <a:t>A 1PL assumes that all scale items relate to the latent trait equally and items vary only in difficulty (equivalent to having equal factor loadings across items).</a:t>
            </a:r>
          </a:p>
        </p:txBody>
      </p:sp>
      <p:sp>
        <p:nvSpPr>
          <p:cNvPr id="423939" name="Rectangle 1027"/>
          <p:cNvSpPr>
            <a:spLocks noChangeArrowheads="1"/>
          </p:cNvSpPr>
          <p:nvPr/>
        </p:nvSpPr>
        <p:spPr bwMode="auto">
          <a:xfrm>
            <a:off x="5936341" y="-276999"/>
            <a:ext cx="319318" cy="5539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23938" name="Object 1026"/>
          <p:cNvGraphicFramePr>
            <a:graphicFrameLocks/>
          </p:cNvGraphicFramePr>
          <p:nvPr>
            <p:extLst>
              <p:ext uri="{D42A27DB-BD31-4B8C-83A1-F6EECF244321}">
                <p14:modId xmlns:p14="http://schemas.microsoft.com/office/powerpoint/2010/main" val="565305880"/>
              </p:ext>
            </p:extLst>
          </p:nvPr>
        </p:nvGraphicFramePr>
        <p:xfrm>
          <a:off x="4648200" y="1676400"/>
          <a:ext cx="4335463" cy="1447800"/>
        </p:xfrm>
        <a:graphic>
          <a:graphicData uri="http://schemas.openxmlformats.org/presentationml/2006/ole">
            <mc:AlternateContent xmlns:mc="http://schemas.openxmlformats.org/markup-compatibility/2006">
              <mc:Choice xmlns:v="urn:schemas-microsoft-com:vml" Requires="v">
                <p:oleObj spid="_x0000_s507913" name="Equation" r:id="rId4" imgW="1511280" imgH="419040" progId="Equation.DSMT4">
                  <p:embed/>
                </p:oleObj>
              </mc:Choice>
              <mc:Fallback>
                <p:oleObj name="Equation" r:id="rId4" imgW="1511280" imgH="419040" progId="Equation.DSMT4">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1676400"/>
                        <a:ext cx="4335463" cy="144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Footer Placeholder 3">
            <a:extLst>
              <a:ext uri="{FF2B5EF4-FFF2-40B4-BE49-F238E27FC236}">
                <a16:creationId xmlns:a16="http://schemas.microsoft.com/office/drawing/2014/main" id="{02394B05-3AE2-4E27-AB8A-C6F548C44171}"/>
              </a:ext>
            </a:extLst>
          </p:cNvPr>
          <p:cNvSpPr>
            <a:spLocks noGrp="1"/>
          </p:cNvSpPr>
          <p:nvPr>
            <p:ph type="ftr" sz="quarter" idx="11"/>
          </p:nvPr>
        </p:nvSpPr>
        <p:spPr/>
        <p:txBody>
          <a:bodyPr/>
          <a:lstStyle/>
          <a:p>
            <a:r>
              <a:rPr lang="en-US" altLang="en-US"/>
              <a:t>Psych Testing</a:t>
            </a:r>
          </a:p>
        </p:txBody>
      </p:sp>
      <p:sp>
        <p:nvSpPr>
          <p:cNvPr id="5" name="Slide Number Placeholder 4">
            <a:extLst>
              <a:ext uri="{FF2B5EF4-FFF2-40B4-BE49-F238E27FC236}">
                <a16:creationId xmlns:a16="http://schemas.microsoft.com/office/drawing/2014/main" id="{73F7F9AE-1004-405A-8B23-4BAF31434698}"/>
              </a:ext>
            </a:extLst>
          </p:cNvPr>
          <p:cNvSpPr>
            <a:spLocks noGrp="1"/>
          </p:cNvSpPr>
          <p:nvPr>
            <p:ph type="sldNum" sz="quarter" idx="12"/>
          </p:nvPr>
        </p:nvSpPr>
        <p:spPr/>
        <p:txBody>
          <a:bodyPr/>
          <a:lstStyle/>
          <a:p>
            <a:fld id="{D8BBD0FC-4BF9-42BE-8EE2-A3FF40D98C01}" type="slidenum">
              <a:rPr lang="en-US" altLang="en-US" smtClean="0"/>
              <a:pPr/>
              <a:t>29</a:t>
            </a:fld>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p:txBody>
          <a:bodyPr/>
          <a:lstStyle/>
          <a:p>
            <a:r>
              <a:rPr lang="en-GB" dirty="0"/>
              <a:t>What is item analysis in general?</a:t>
            </a:r>
          </a:p>
        </p:txBody>
      </p:sp>
      <p:sp>
        <p:nvSpPr>
          <p:cNvPr id="401411" name="Rectangle 3"/>
          <p:cNvSpPr>
            <a:spLocks noGrp="1" noChangeArrowheads="1"/>
          </p:cNvSpPr>
          <p:nvPr>
            <p:ph idx="1"/>
          </p:nvPr>
        </p:nvSpPr>
        <p:spPr>
          <a:xfrm>
            <a:off x="619626" y="1219200"/>
            <a:ext cx="7381374" cy="5029200"/>
          </a:xfrm>
        </p:spPr>
        <p:txBody>
          <a:bodyPr>
            <a:normAutofit fontScale="85000" lnSpcReduction="20000"/>
          </a:bodyPr>
          <a:lstStyle/>
          <a:p>
            <a:r>
              <a:rPr lang="en-GB" dirty="0"/>
              <a:t>Item analysis provides a way of measuring the quality of questions</a:t>
            </a:r>
          </a:p>
          <a:p>
            <a:pPr lvl="1"/>
            <a:r>
              <a:rPr lang="en-GB" dirty="0"/>
              <a:t>e.g., difficulty and discrimination</a:t>
            </a:r>
          </a:p>
          <a:p>
            <a:pPr lvl="1"/>
            <a:r>
              <a:rPr lang="en-GB" dirty="0"/>
              <a:t>how appropriate were the questions for respondents and how well did they measure their ability/trait.  </a:t>
            </a:r>
          </a:p>
          <a:p>
            <a:r>
              <a:rPr lang="en-GB" dirty="0"/>
              <a:t>It also provides a way of re-using items over and over again in different tests with prior knowledge of how they are going to perform</a:t>
            </a:r>
          </a:p>
          <a:p>
            <a:pPr lvl="1"/>
            <a:r>
              <a:rPr lang="en-GB" dirty="0"/>
              <a:t>creating a population of questions with known properties (e.g. test bank)</a:t>
            </a:r>
          </a:p>
        </p:txBody>
      </p:sp>
      <p:sp>
        <p:nvSpPr>
          <p:cNvPr id="4" name="Footer Placeholder 3">
            <a:extLst>
              <a:ext uri="{FF2B5EF4-FFF2-40B4-BE49-F238E27FC236}">
                <a16:creationId xmlns:a16="http://schemas.microsoft.com/office/drawing/2014/main" id="{047F88A1-2876-4BD1-B053-2873107CDA32}"/>
              </a:ext>
            </a:extLst>
          </p:cNvPr>
          <p:cNvSpPr>
            <a:spLocks noGrp="1"/>
          </p:cNvSpPr>
          <p:nvPr>
            <p:ph type="ftr" sz="quarter" idx="11"/>
          </p:nvPr>
        </p:nvSpPr>
        <p:spPr/>
        <p:txBody>
          <a:bodyPr/>
          <a:lstStyle/>
          <a:p>
            <a:r>
              <a:rPr lang="en-US" altLang="en-US"/>
              <a:t>Psych Testing</a:t>
            </a:r>
          </a:p>
        </p:txBody>
      </p:sp>
      <p:sp>
        <p:nvSpPr>
          <p:cNvPr id="5" name="Slide Number Placeholder 4">
            <a:extLst>
              <a:ext uri="{FF2B5EF4-FFF2-40B4-BE49-F238E27FC236}">
                <a16:creationId xmlns:a16="http://schemas.microsoft.com/office/drawing/2014/main" id="{8AFB119B-5BCF-423C-8BD0-6AA6A2D5D328}"/>
              </a:ext>
            </a:extLst>
          </p:cNvPr>
          <p:cNvSpPr>
            <a:spLocks noGrp="1"/>
          </p:cNvSpPr>
          <p:nvPr>
            <p:ph type="sldNum" sz="quarter" idx="12"/>
          </p:nvPr>
        </p:nvSpPr>
        <p:spPr/>
        <p:txBody>
          <a:bodyPr/>
          <a:lstStyle/>
          <a:p>
            <a:fld id="{D8BBD0FC-4BF9-42BE-8EE2-A3FF40D98C01}" type="slidenum">
              <a:rPr lang="en-US" altLang="en-US" smtClean="0"/>
              <a:pPr/>
              <a:t>3</a:t>
            </a:fld>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9" name="Rectangle 11"/>
          <p:cNvSpPr>
            <a:spLocks noGrp="1" noChangeArrowheads="1"/>
          </p:cNvSpPr>
          <p:nvPr>
            <p:ph type="title"/>
          </p:nvPr>
        </p:nvSpPr>
        <p:spPr/>
        <p:txBody>
          <a:bodyPr>
            <a:normAutofit fontScale="90000"/>
          </a:bodyPr>
          <a:lstStyle/>
          <a:p>
            <a:r>
              <a:rPr lang="en-GB" dirty="0"/>
              <a:t>Quick Detour: </a:t>
            </a:r>
            <a:br>
              <a:rPr lang="en-GB" dirty="0"/>
            </a:br>
            <a:r>
              <a:rPr lang="en-GB" dirty="0"/>
              <a:t>Rasch Models vs. Item Response Theory Models</a:t>
            </a:r>
          </a:p>
        </p:txBody>
      </p:sp>
      <p:sp>
        <p:nvSpPr>
          <p:cNvPr id="345100" name="Rectangle 12"/>
          <p:cNvSpPr>
            <a:spLocks noGrp="1" noChangeArrowheads="1"/>
          </p:cNvSpPr>
          <p:nvPr>
            <p:ph idx="1"/>
          </p:nvPr>
        </p:nvSpPr>
        <p:spPr>
          <a:xfrm>
            <a:off x="457200" y="1371600"/>
            <a:ext cx="6629400" cy="5029200"/>
          </a:xfrm>
        </p:spPr>
        <p:txBody>
          <a:bodyPr>
            <a:normAutofit fontScale="92500" lnSpcReduction="10000"/>
          </a:bodyPr>
          <a:lstStyle/>
          <a:p>
            <a:r>
              <a:rPr lang="en-GB" dirty="0"/>
              <a:t>Mathematically, </a:t>
            </a:r>
            <a:r>
              <a:rPr lang="en-GB" dirty="0" err="1"/>
              <a:t>Rasch</a:t>
            </a:r>
            <a:r>
              <a:rPr lang="en-GB" dirty="0"/>
              <a:t> models are identical to the most basic IRT model (1PL), however there are some (important) differences</a:t>
            </a:r>
          </a:p>
          <a:p>
            <a:pPr lvl="1"/>
            <a:r>
              <a:rPr lang="en-GB" dirty="0"/>
              <a:t>In </a:t>
            </a:r>
            <a:r>
              <a:rPr lang="en-GB" dirty="0" err="1"/>
              <a:t>Rasch</a:t>
            </a:r>
            <a:r>
              <a:rPr lang="en-GB" dirty="0"/>
              <a:t> the model is superior.  Data which does not fit the model is discarded</a:t>
            </a:r>
          </a:p>
          <a:p>
            <a:pPr lvl="1"/>
            <a:r>
              <a:rPr lang="en-GB" dirty="0" err="1"/>
              <a:t>Rasch</a:t>
            </a:r>
            <a:r>
              <a:rPr lang="en-GB" dirty="0"/>
              <a:t> does not permit abilities to be estimated for extreme items and persons</a:t>
            </a:r>
          </a:p>
          <a:p>
            <a:pPr lvl="1"/>
            <a:r>
              <a:rPr lang="en-GB" dirty="0"/>
              <a:t>And other differences </a:t>
            </a:r>
          </a:p>
        </p:txBody>
      </p:sp>
      <p:sp>
        <p:nvSpPr>
          <p:cNvPr id="4" name="Footer Placeholder 3">
            <a:extLst>
              <a:ext uri="{FF2B5EF4-FFF2-40B4-BE49-F238E27FC236}">
                <a16:creationId xmlns:a16="http://schemas.microsoft.com/office/drawing/2014/main" id="{3486DD08-77B3-42C4-9361-4C7A8868ACE2}"/>
              </a:ext>
            </a:extLst>
          </p:cNvPr>
          <p:cNvSpPr>
            <a:spLocks noGrp="1"/>
          </p:cNvSpPr>
          <p:nvPr>
            <p:ph type="ftr" sz="quarter" idx="11"/>
          </p:nvPr>
        </p:nvSpPr>
        <p:spPr/>
        <p:txBody>
          <a:bodyPr/>
          <a:lstStyle/>
          <a:p>
            <a:r>
              <a:rPr lang="en-US" altLang="en-US"/>
              <a:t>Psych Testing</a:t>
            </a:r>
          </a:p>
        </p:txBody>
      </p:sp>
      <p:sp>
        <p:nvSpPr>
          <p:cNvPr id="5" name="Slide Number Placeholder 4">
            <a:extLst>
              <a:ext uri="{FF2B5EF4-FFF2-40B4-BE49-F238E27FC236}">
                <a16:creationId xmlns:a16="http://schemas.microsoft.com/office/drawing/2014/main" id="{9ACB70A7-62FA-4817-A784-C43A4F97F4A6}"/>
              </a:ext>
            </a:extLst>
          </p:cNvPr>
          <p:cNvSpPr>
            <a:spLocks noGrp="1"/>
          </p:cNvSpPr>
          <p:nvPr>
            <p:ph type="sldNum" sz="quarter" idx="12"/>
          </p:nvPr>
        </p:nvSpPr>
        <p:spPr/>
        <p:txBody>
          <a:bodyPr/>
          <a:lstStyle/>
          <a:p>
            <a:fld id="{D8BBD0FC-4BF9-42BE-8EE2-A3FF40D98C01}" type="slidenum">
              <a:rPr lang="en-US" altLang="en-US" smtClean="0"/>
              <a:pPr/>
              <a:t>30</a:t>
            </a:fld>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IRT - Test Response Curve</a:t>
            </a:r>
          </a:p>
        </p:txBody>
      </p:sp>
      <p:sp>
        <p:nvSpPr>
          <p:cNvPr id="6" name="Content Placeholder 5"/>
          <p:cNvSpPr>
            <a:spLocks noGrp="1"/>
          </p:cNvSpPr>
          <p:nvPr>
            <p:ph idx="1"/>
          </p:nvPr>
        </p:nvSpPr>
        <p:spPr>
          <a:xfrm>
            <a:off x="4800600" y="1209374"/>
            <a:ext cx="7086600" cy="5029200"/>
          </a:xfrm>
        </p:spPr>
        <p:txBody>
          <a:bodyPr>
            <a:normAutofit/>
          </a:bodyPr>
          <a:lstStyle/>
          <a:p>
            <a:pPr lvl="0"/>
            <a:r>
              <a:rPr lang="en-US" dirty="0"/>
              <a:t>Test Response Curves (TRC) - Item response functions are additive so that items can be combined to create a TRC.</a:t>
            </a:r>
          </a:p>
          <a:p>
            <a:pPr lvl="0"/>
            <a:r>
              <a:rPr lang="en-US" dirty="0"/>
              <a:t>A TRC is the latent trait relative to the number of items</a:t>
            </a:r>
          </a:p>
          <a:p>
            <a:endParaRPr lang="en-US" dirty="0"/>
          </a:p>
        </p:txBody>
      </p:sp>
      <p:sp>
        <p:nvSpPr>
          <p:cNvPr id="4" name="Footer Placeholder 3">
            <a:extLst>
              <a:ext uri="{FF2B5EF4-FFF2-40B4-BE49-F238E27FC236}">
                <a16:creationId xmlns:a16="http://schemas.microsoft.com/office/drawing/2014/main" id="{6F1FFE2B-F115-44FD-B034-C6A9CEA7C8B7}"/>
              </a:ext>
            </a:extLst>
          </p:cNvPr>
          <p:cNvSpPr>
            <a:spLocks noGrp="1"/>
          </p:cNvSpPr>
          <p:nvPr>
            <p:ph type="ftr" sz="quarter" idx="11"/>
          </p:nvPr>
        </p:nvSpPr>
        <p:spPr/>
        <p:txBody>
          <a:bodyPr/>
          <a:lstStyle/>
          <a:p>
            <a:r>
              <a:rPr lang="en-US" altLang="en-US"/>
              <a:t>Psych Testing</a:t>
            </a:r>
          </a:p>
        </p:txBody>
      </p:sp>
      <p:sp>
        <p:nvSpPr>
          <p:cNvPr id="7" name="Slide Number Placeholder 6">
            <a:extLst>
              <a:ext uri="{FF2B5EF4-FFF2-40B4-BE49-F238E27FC236}">
                <a16:creationId xmlns:a16="http://schemas.microsoft.com/office/drawing/2014/main" id="{36098D25-C4EC-42B5-B701-81D4CA8260DC}"/>
              </a:ext>
            </a:extLst>
          </p:cNvPr>
          <p:cNvSpPr>
            <a:spLocks noGrp="1"/>
          </p:cNvSpPr>
          <p:nvPr>
            <p:ph type="sldNum" sz="quarter" idx="12"/>
          </p:nvPr>
        </p:nvSpPr>
        <p:spPr/>
        <p:txBody>
          <a:bodyPr/>
          <a:lstStyle/>
          <a:p>
            <a:fld id="{D8BBD0FC-4BF9-42BE-8EE2-A3FF40D98C01}" type="slidenum">
              <a:rPr lang="en-US" altLang="en-US" smtClean="0"/>
              <a:pPr/>
              <a:t>31</a:t>
            </a:fld>
            <a:endParaRPr lang="en-US"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3810" name="Picture 2"/>
          <p:cNvPicPr>
            <a:picLocks noChangeAspect="1" noChangeArrowheads="1"/>
          </p:cNvPicPr>
          <p:nvPr/>
        </p:nvPicPr>
        <p:blipFill>
          <a:blip r:embed="rId2"/>
          <a:srcRect/>
          <a:stretch>
            <a:fillRect/>
          </a:stretch>
        </p:blipFill>
        <p:spPr bwMode="auto">
          <a:xfrm>
            <a:off x="6324600" y="1428750"/>
            <a:ext cx="5334000" cy="4000500"/>
          </a:xfrm>
          <a:prstGeom prst="rect">
            <a:avLst/>
          </a:prstGeom>
          <a:solidFill>
            <a:schemeClr val="tx1"/>
          </a:solidFill>
        </p:spPr>
      </p:pic>
      <p:sp>
        <p:nvSpPr>
          <p:cNvPr id="5" name="Title 4"/>
          <p:cNvSpPr>
            <a:spLocks noGrp="1"/>
          </p:cNvSpPr>
          <p:nvPr>
            <p:ph type="title"/>
          </p:nvPr>
        </p:nvSpPr>
        <p:spPr/>
        <p:txBody>
          <a:bodyPr/>
          <a:lstStyle/>
          <a:p>
            <a:r>
              <a:rPr lang="en-US" dirty="0"/>
              <a:t>IRT - Test Response Curve</a:t>
            </a:r>
          </a:p>
        </p:txBody>
      </p:sp>
      <p:sp>
        <p:nvSpPr>
          <p:cNvPr id="4" name="Footer Placeholder 3">
            <a:extLst>
              <a:ext uri="{FF2B5EF4-FFF2-40B4-BE49-F238E27FC236}">
                <a16:creationId xmlns:a16="http://schemas.microsoft.com/office/drawing/2014/main" id="{41E59EB9-38F9-4449-BA5A-6BC7B7E564DB}"/>
              </a:ext>
            </a:extLst>
          </p:cNvPr>
          <p:cNvSpPr>
            <a:spLocks noGrp="1"/>
          </p:cNvSpPr>
          <p:nvPr>
            <p:ph type="ftr" sz="quarter" idx="11"/>
          </p:nvPr>
        </p:nvSpPr>
        <p:spPr/>
        <p:txBody>
          <a:bodyPr/>
          <a:lstStyle/>
          <a:p>
            <a:r>
              <a:rPr lang="en-US" altLang="en-US"/>
              <a:t>Psych Testing</a:t>
            </a:r>
          </a:p>
        </p:txBody>
      </p:sp>
      <p:sp>
        <p:nvSpPr>
          <p:cNvPr id="6" name="Slide Number Placeholder 5">
            <a:extLst>
              <a:ext uri="{FF2B5EF4-FFF2-40B4-BE49-F238E27FC236}">
                <a16:creationId xmlns:a16="http://schemas.microsoft.com/office/drawing/2014/main" id="{CE97F434-6E65-490C-96B7-116B7D039589}"/>
              </a:ext>
            </a:extLst>
          </p:cNvPr>
          <p:cNvSpPr>
            <a:spLocks noGrp="1"/>
          </p:cNvSpPr>
          <p:nvPr>
            <p:ph type="sldNum" sz="quarter" idx="12"/>
          </p:nvPr>
        </p:nvSpPr>
        <p:spPr/>
        <p:txBody>
          <a:bodyPr/>
          <a:lstStyle/>
          <a:p>
            <a:fld id="{D8BBD0FC-4BF9-42BE-8EE2-A3FF40D98C01}" type="slidenum">
              <a:rPr lang="en-US" altLang="en-US" smtClean="0"/>
              <a:pPr/>
              <a:t>32</a:t>
            </a:fld>
            <a:endParaRPr lang="en-US"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IRT: Item Information Functions</a:t>
            </a:r>
          </a:p>
        </p:txBody>
      </p:sp>
      <p:sp>
        <p:nvSpPr>
          <p:cNvPr id="3" name="Text Placeholder 2">
            <a:extLst>
              <a:ext uri="{FF2B5EF4-FFF2-40B4-BE49-F238E27FC236}">
                <a16:creationId xmlns:a16="http://schemas.microsoft.com/office/drawing/2014/main" id="{AC34A052-9AD2-4F21-AEF4-AF5AE39C974A}"/>
              </a:ext>
            </a:extLst>
          </p:cNvPr>
          <p:cNvSpPr>
            <a:spLocks noGrp="1"/>
          </p:cNvSpPr>
          <p:nvPr>
            <p:ph type="body" idx="1"/>
          </p:nvPr>
        </p:nvSpPr>
        <p:spPr/>
        <p:txBody>
          <a:bodyPr/>
          <a:lstStyle/>
          <a:p>
            <a:r>
              <a:rPr lang="en-US" dirty="0"/>
              <a:t>Item Reliability</a:t>
            </a:r>
          </a:p>
        </p:txBody>
      </p:sp>
      <p:sp>
        <p:nvSpPr>
          <p:cNvPr id="6" name="Footer Placeholder 5">
            <a:extLst>
              <a:ext uri="{FF2B5EF4-FFF2-40B4-BE49-F238E27FC236}">
                <a16:creationId xmlns:a16="http://schemas.microsoft.com/office/drawing/2014/main" id="{4BB493C7-F53D-4783-A220-472E111AFF30}"/>
              </a:ext>
            </a:extLst>
          </p:cNvPr>
          <p:cNvSpPr>
            <a:spLocks noGrp="1"/>
          </p:cNvSpPr>
          <p:nvPr>
            <p:ph type="ftr" sz="quarter" idx="11"/>
          </p:nvPr>
        </p:nvSpPr>
        <p:spPr/>
        <p:txBody>
          <a:bodyPr/>
          <a:lstStyle/>
          <a:p>
            <a:r>
              <a:rPr lang="en-US" altLang="en-US"/>
              <a:t>Psych Testing</a:t>
            </a:r>
          </a:p>
        </p:txBody>
      </p:sp>
      <p:sp>
        <p:nvSpPr>
          <p:cNvPr id="7" name="Slide Number Placeholder 6">
            <a:extLst>
              <a:ext uri="{FF2B5EF4-FFF2-40B4-BE49-F238E27FC236}">
                <a16:creationId xmlns:a16="http://schemas.microsoft.com/office/drawing/2014/main" id="{82FF6A50-E162-4B84-BEEC-C65C42DC8AFD}"/>
              </a:ext>
            </a:extLst>
          </p:cNvPr>
          <p:cNvSpPr>
            <a:spLocks noGrp="1"/>
          </p:cNvSpPr>
          <p:nvPr>
            <p:ph type="sldNum" sz="quarter" idx="12"/>
          </p:nvPr>
        </p:nvSpPr>
        <p:spPr/>
        <p:txBody>
          <a:bodyPr/>
          <a:lstStyle/>
          <a:p>
            <a:fld id="{07D80335-087F-47D8-997F-3B2A380DDB72}" type="slidenum">
              <a:rPr lang="en-US" altLang="en-US" smtClean="0"/>
              <a:pPr/>
              <a:t>33</a:t>
            </a:fld>
            <a:endParaRPr lang="en-US"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IRT – Item Information Function</a:t>
            </a:r>
          </a:p>
        </p:txBody>
      </p:sp>
      <p:sp>
        <p:nvSpPr>
          <p:cNvPr id="3" name="Content Placeholder 2"/>
          <p:cNvSpPr>
            <a:spLocks noGrp="1"/>
          </p:cNvSpPr>
          <p:nvPr>
            <p:ph idx="1"/>
          </p:nvPr>
        </p:nvSpPr>
        <p:spPr>
          <a:xfrm>
            <a:off x="603584" y="1219200"/>
            <a:ext cx="6400800" cy="5029200"/>
          </a:xfrm>
        </p:spPr>
        <p:txBody>
          <a:bodyPr>
            <a:normAutofit fontScale="92500" lnSpcReduction="10000"/>
          </a:bodyPr>
          <a:lstStyle/>
          <a:p>
            <a:pPr lvl="0"/>
            <a:r>
              <a:rPr lang="en-US" dirty="0"/>
              <a:t>Item Information Function (IIF) – Item reliability is replaced by item information in IRT.</a:t>
            </a:r>
          </a:p>
          <a:p>
            <a:r>
              <a:rPr lang="en-US" dirty="0"/>
              <a:t>Each IRF can be transformed into an item information function (IIF); the precision an item provides at all levels of the latent trait.  </a:t>
            </a:r>
          </a:p>
          <a:p>
            <a:r>
              <a:rPr lang="en-US" dirty="0"/>
              <a:t>The information is an index representing the item’s ability to differentiate among individuals.  </a:t>
            </a:r>
          </a:p>
        </p:txBody>
      </p:sp>
      <p:sp>
        <p:nvSpPr>
          <p:cNvPr id="6" name="Footer Placeholder 5">
            <a:extLst>
              <a:ext uri="{FF2B5EF4-FFF2-40B4-BE49-F238E27FC236}">
                <a16:creationId xmlns:a16="http://schemas.microsoft.com/office/drawing/2014/main" id="{0AD7A71C-1526-4ED0-ADE7-E24B954271AC}"/>
              </a:ext>
            </a:extLst>
          </p:cNvPr>
          <p:cNvSpPr>
            <a:spLocks noGrp="1"/>
          </p:cNvSpPr>
          <p:nvPr>
            <p:ph type="ftr" sz="quarter" idx="11"/>
          </p:nvPr>
        </p:nvSpPr>
        <p:spPr/>
        <p:txBody>
          <a:bodyPr/>
          <a:lstStyle/>
          <a:p>
            <a:r>
              <a:rPr lang="en-US" altLang="en-US"/>
              <a:t>Psych Testing</a:t>
            </a:r>
          </a:p>
        </p:txBody>
      </p:sp>
      <p:sp>
        <p:nvSpPr>
          <p:cNvPr id="7" name="Slide Number Placeholder 6">
            <a:extLst>
              <a:ext uri="{FF2B5EF4-FFF2-40B4-BE49-F238E27FC236}">
                <a16:creationId xmlns:a16="http://schemas.microsoft.com/office/drawing/2014/main" id="{87A94CB1-6E53-4D54-A093-108F55191940}"/>
              </a:ext>
            </a:extLst>
          </p:cNvPr>
          <p:cNvSpPr>
            <a:spLocks noGrp="1"/>
          </p:cNvSpPr>
          <p:nvPr>
            <p:ph type="sldNum" sz="quarter" idx="12"/>
          </p:nvPr>
        </p:nvSpPr>
        <p:spPr/>
        <p:txBody>
          <a:bodyPr/>
          <a:lstStyle/>
          <a:p>
            <a:fld id="{D8BBD0FC-4BF9-42BE-8EE2-A3FF40D98C01}" type="slidenum">
              <a:rPr lang="en-US" altLang="en-US" smtClean="0"/>
              <a:pPr/>
              <a:t>34</a:t>
            </a:fld>
            <a:endParaRPr lang="en-US"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IRT – Item Information Function</a:t>
            </a:r>
          </a:p>
        </p:txBody>
      </p:sp>
      <p:sp>
        <p:nvSpPr>
          <p:cNvPr id="3" name="Content Placeholder 2"/>
          <p:cNvSpPr>
            <a:spLocks noGrp="1"/>
          </p:cNvSpPr>
          <p:nvPr>
            <p:ph idx="1"/>
          </p:nvPr>
        </p:nvSpPr>
        <p:spPr>
          <a:xfrm>
            <a:off x="5105400" y="1209374"/>
            <a:ext cx="6781800" cy="5029200"/>
          </a:xfrm>
        </p:spPr>
        <p:txBody>
          <a:bodyPr>
            <a:normAutofit fontScale="92500"/>
          </a:bodyPr>
          <a:lstStyle/>
          <a:p>
            <a:r>
              <a:rPr lang="en-US" dirty="0"/>
              <a:t>The standard error of measurement (which is the variance of the latent trait level) is the reciprocal of information, and thus, more information means less error.  </a:t>
            </a:r>
          </a:p>
          <a:p>
            <a:r>
              <a:rPr lang="en-US" dirty="0"/>
              <a:t>Measurement error is expressed on the same metric as the latent trait level, so it can be used to build confidence intervals. </a:t>
            </a:r>
          </a:p>
        </p:txBody>
      </p:sp>
      <p:sp>
        <p:nvSpPr>
          <p:cNvPr id="6" name="Footer Placeholder 5">
            <a:extLst>
              <a:ext uri="{FF2B5EF4-FFF2-40B4-BE49-F238E27FC236}">
                <a16:creationId xmlns:a16="http://schemas.microsoft.com/office/drawing/2014/main" id="{3160F793-9298-4FE2-B990-0A9E61EF6C89}"/>
              </a:ext>
            </a:extLst>
          </p:cNvPr>
          <p:cNvSpPr>
            <a:spLocks noGrp="1"/>
          </p:cNvSpPr>
          <p:nvPr>
            <p:ph type="ftr" sz="quarter" idx="11"/>
          </p:nvPr>
        </p:nvSpPr>
        <p:spPr/>
        <p:txBody>
          <a:bodyPr/>
          <a:lstStyle/>
          <a:p>
            <a:r>
              <a:rPr lang="en-US" altLang="en-US"/>
              <a:t>Psych Testing</a:t>
            </a:r>
          </a:p>
        </p:txBody>
      </p:sp>
      <p:sp>
        <p:nvSpPr>
          <p:cNvPr id="7" name="Slide Number Placeholder 6">
            <a:extLst>
              <a:ext uri="{FF2B5EF4-FFF2-40B4-BE49-F238E27FC236}">
                <a16:creationId xmlns:a16="http://schemas.microsoft.com/office/drawing/2014/main" id="{3B58E0BB-BD68-467B-AF9F-BA5E87BF928D}"/>
              </a:ext>
            </a:extLst>
          </p:cNvPr>
          <p:cNvSpPr>
            <a:spLocks noGrp="1"/>
          </p:cNvSpPr>
          <p:nvPr>
            <p:ph type="sldNum" sz="quarter" idx="12"/>
          </p:nvPr>
        </p:nvSpPr>
        <p:spPr/>
        <p:txBody>
          <a:bodyPr/>
          <a:lstStyle/>
          <a:p>
            <a:fld id="{D8BBD0FC-4BF9-42BE-8EE2-A3FF40D98C01}" type="slidenum">
              <a:rPr lang="en-US" altLang="en-US" smtClean="0"/>
              <a:pPr/>
              <a:t>35</a:t>
            </a:fld>
            <a:endParaRPr lang="en-US"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IRT – Item Information Function</a:t>
            </a:r>
          </a:p>
        </p:txBody>
      </p:sp>
      <p:sp>
        <p:nvSpPr>
          <p:cNvPr id="3" name="Content Placeholder 2"/>
          <p:cNvSpPr>
            <a:spLocks noGrp="1"/>
          </p:cNvSpPr>
          <p:nvPr>
            <p:ph idx="1"/>
          </p:nvPr>
        </p:nvSpPr>
        <p:spPr>
          <a:xfrm>
            <a:off x="457200" y="1219200"/>
            <a:ext cx="7391400" cy="5029200"/>
          </a:xfrm>
        </p:spPr>
        <p:txBody>
          <a:bodyPr>
            <a:normAutofit fontScale="92500" lnSpcReduction="10000"/>
          </a:bodyPr>
          <a:lstStyle/>
          <a:p>
            <a:r>
              <a:rPr lang="en-US" dirty="0"/>
              <a:t>Difficulty parameter - the location of the highest information point</a:t>
            </a:r>
          </a:p>
          <a:p>
            <a:r>
              <a:rPr lang="en-US" dirty="0"/>
              <a:t>Discrimination - height of the information.  </a:t>
            </a:r>
          </a:p>
          <a:p>
            <a:r>
              <a:rPr lang="en-US" dirty="0"/>
              <a:t>Large discriminations - tall and narrow IIFs; high precision/narrow range</a:t>
            </a:r>
          </a:p>
          <a:p>
            <a:r>
              <a:rPr lang="en-US" dirty="0"/>
              <a:t>Low discrimination - short and wide IIFs; low precision/broad range.</a:t>
            </a:r>
          </a:p>
        </p:txBody>
      </p:sp>
      <p:sp>
        <p:nvSpPr>
          <p:cNvPr id="6" name="Footer Placeholder 5">
            <a:extLst>
              <a:ext uri="{FF2B5EF4-FFF2-40B4-BE49-F238E27FC236}">
                <a16:creationId xmlns:a16="http://schemas.microsoft.com/office/drawing/2014/main" id="{CC6A8030-E04F-4B71-846D-2F5666ECB638}"/>
              </a:ext>
            </a:extLst>
          </p:cNvPr>
          <p:cNvSpPr>
            <a:spLocks noGrp="1"/>
          </p:cNvSpPr>
          <p:nvPr>
            <p:ph type="ftr" sz="quarter" idx="11"/>
          </p:nvPr>
        </p:nvSpPr>
        <p:spPr/>
        <p:txBody>
          <a:bodyPr/>
          <a:lstStyle/>
          <a:p>
            <a:r>
              <a:rPr lang="en-US" altLang="en-US"/>
              <a:t>Psych Testing</a:t>
            </a:r>
          </a:p>
        </p:txBody>
      </p:sp>
      <p:sp>
        <p:nvSpPr>
          <p:cNvPr id="7" name="Slide Number Placeholder 6">
            <a:extLst>
              <a:ext uri="{FF2B5EF4-FFF2-40B4-BE49-F238E27FC236}">
                <a16:creationId xmlns:a16="http://schemas.microsoft.com/office/drawing/2014/main" id="{2051EB31-F1E4-4B4E-B938-C43E82703ADA}"/>
              </a:ext>
            </a:extLst>
          </p:cNvPr>
          <p:cNvSpPr>
            <a:spLocks noGrp="1"/>
          </p:cNvSpPr>
          <p:nvPr>
            <p:ph type="sldNum" sz="quarter" idx="12"/>
          </p:nvPr>
        </p:nvSpPr>
        <p:spPr/>
        <p:txBody>
          <a:bodyPr/>
          <a:lstStyle/>
          <a:p>
            <a:fld id="{D8BBD0FC-4BF9-42BE-8EE2-A3FF40D98C01}" type="slidenum">
              <a:rPr lang="en-US" altLang="en-US" smtClean="0"/>
              <a:pPr/>
              <a:t>36</a:t>
            </a:fld>
            <a:endParaRPr lang="en-US"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4834" name="Picture 2"/>
          <p:cNvPicPr>
            <a:picLocks noChangeAspect="1" noChangeArrowheads="1"/>
          </p:cNvPicPr>
          <p:nvPr/>
        </p:nvPicPr>
        <p:blipFill>
          <a:blip r:embed="rId2"/>
          <a:srcRect/>
          <a:stretch>
            <a:fillRect/>
          </a:stretch>
        </p:blipFill>
        <p:spPr bwMode="auto">
          <a:xfrm>
            <a:off x="6324600" y="1447800"/>
            <a:ext cx="5334000" cy="4000500"/>
          </a:xfrm>
          <a:prstGeom prst="rect">
            <a:avLst/>
          </a:prstGeom>
          <a:noFill/>
          <a:ln w="9525">
            <a:noFill/>
            <a:miter lim="800000"/>
            <a:headEnd/>
            <a:tailEnd/>
          </a:ln>
        </p:spPr>
      </p:pic>
      <p:sp>
        <p:nvSpPr>
          <p:cNvPr id="2" name="Footer Placeholder 1">
            <a:extLst>
              <a:ext uri="{FF2B5EF4-FFF2-40B4-BE49-F238E27FC236}">
                <a16:creationId xmlns:a16="http://schemas.microsoft.com/office/drawing/2014/main" id="{ACCF5EE6-3438-4096-B8BA-F40FFEFD29E2}"/>
              </a:ext>
            </a:extLst>
          </p:cNvPr>
          <p:cNvSpPr>
            <a:spLocks noGrp="1"/>
          </p:cNvSpPr>
          <p:nvPr>
            <p:ph type="ftr" sz="quarter" idx="11"/>
          </p:nvPr>
        </p:nvSpPr>
        <p:spPr/>
        <p:txBody>
          <a:bodyPr/>
          <a:lstStyle/>
          <a:p>
            <a:r>
              <a:rPr lang="en-US" altLang="en-US"/>
              <a:t>Psych Testing</a:t>
            </a:r>
          </a:p>
        </p:txBody>
      </p:sp>
      <p:sp>
        <p:nvSpPr>
          <p:cNvPr id="3" name="Slide Number Placeholder 2">
            <a:extLst>
              <a:ext uri="{FF2B5EF4-FFF2-40B4-BE49-F238E27FC236}">
                <a16:creationId xmlns:a16="http://schemas.microsoft.com/office/drawing/2014/main" id="{D20F10CD-CFB5-4258-835C-6645F9F254D5}"/>
              </a:ext>
            </a:extLst>
          </p:cNvPr>
          <p:cNvSpPr>
            <a:spLocks noGrp="1"/>
          </p:cNvSpPr>
          <p:nvPr>
            <p:ph type="sldNum" sz="quarter" idx="12"/>
          </p:nvPr>
        </p:nvSpPr>
        <p:spPr/>
        <p:txBody>
          <a:bodyPr/>
          <a:lstStyle/>
          <a:p>
            <a:fld id="{387947FB-296F-4921-A3B7-E68123D7E8A4}" type="slidenum">
              <a:rPr lang="en-US" altLang="en-US" smtClean="0"/>
              <a:pPr/>
              <a:t>37</a:t>
            </a:fld>
            <a:endParaRPr lang="en-US"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8930" name="Picture 2"/>
          <p:cNvPicPr>
            <a:picLocks noChangeAspect="1" noChangeArrowheads="1"/>
          </p:cNvPicPr>
          <p:nvPr/>
        </p:nvPicPr>
        <p:blipFill>
          <a:blip r:embed="rId2"/>
          <a:srcRect/>
          <a:stretch>
            <a:fillRect/>
          </a:stretch>
        </p:blipFill>
        <p:spPr bwMode="auto">
          <a:xfrm>
            <a:off x="6324600" y="1447800"/>
            <a:ext cx="5334000" cy="4000500"/>
          </a:xfrm>
          <a:prstGeom prst="rect">
            <a:avLst/>
          </a:prstGeom>
          <a:noFill/>
          <a:ln w="9525">
            <a:noFill/>
            <a:miter lim="800000"/>
            <a:headEnd/>
            <a:tailEnd/>
          </a:ln>
        </p:spPr>
      </p:pic>
      <p:sp>
        <p:nvSpPr>
          <p:cNvPr id="2" name="Footer Placeholder 1">
            <a:extLst>
              <a:ext uri="{FF2B5EF4-FFF2-40B4-BE49-F238E27FC236}">
                <a16:creationId xmlns:a16="http://schemas.microsoft.com/office/drawing/2014/main" id="{6B18DD4E-435F-4C5F-A346-FCB8D582E8BA}"/>
              </a:ext>
            </a:extLst>
          </p:cNvPr>
          <p:cNvSpPr>
            <a:spLocks noGrp="1"/>
          </p:cNvSpPr>
          <p:nvPr>
            <p:ph type="ftr" sz="quarter" idx="11"/>
          </p:nvPr>
        </p:nvSpPr>
        <p:spPr/>
        <p:txBody>
          <a:bodyPr/>
          <a:lstStyle/>
          <a:p>
            <a:r>
              <a:rPr lang="en-US" altLang="en-US"/>
              <a:t>Psych Testing</a:t>
            </a:r>
          </a:p>
        </p:txBody>
      </p:sp>
      <p:sp>
        <p:nvSpPr>
          <p:cNvPr id="3" name="Slide Number Placeholder 2">
            <a:extLst>
              <a:ext uri="{FF2B5EF4-FFF2-40B4-BE49-F238E27FC236}">
                <a16:creationId xmlns:a16="http://schemas.microsoft.com/office/drawing/2014/main" id="{A92E0574-4993-4806-99E1-73994E1A8B17}"/>
              </a:ext>
            </a:extLst>
          </p:cNvPr>
          <p:cNvSpPr>
            <a:spLocks noGrp="1"/>
          </p:cNvSpPr>
          <p:nvPr>
            <p:ph type="sldNum" sz="quarter" idx="12"/>
          </p:nvPr>
        </p:nvSpPr>
        <p:spPr/>
        <p:txBody>
          <a:bodyPr/>
          <a:lstStyle/>
          <a:p>
            <a:fld id="{387947FB-296F-4921-A3B7-E68123D7E8A4}" type="slidenum">
              <a:rPr lang="en-US" altLang="en-US" smtClean="0"/>
              <a:pPr/>
              <a:t>38</a:t>
            </a:fld>
            <a:endParaRPr lang="en-US"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IRT – Test Information Function</a:t>
            </a:r>
          </a:p>
        </p:txBody>
      </p:sp>
      <p:sp>
        <p:nvSpPr>
          <p:cNvPr id="3" name="Content Placeholder 2"/>
          <p:cNvSpPr>
            <a:spLocks noGrp="1"/>
          </p:cNvSpPr>
          <p:nvPr>
            <p:ph idx="1"/>
          </p:nvPr>
        </p:nvSpPr>
        <p:spPr>
          <a:xfrm>
            <a:off x="457200" y="1219200"/>
            <a:ext cx="6629400" cy="5029200"/>
          </a:xfrm>
        </p:spPr>
        <p:txBody>
          <a:bodyPr/>
          <a:lstStyle/>
          <a:p>
            <a:r>
              <a:rPr lang="en-US" dirty="0"/>
              <a:t>Test Information Function (TIF) – The IIFs are also additive so that we can judge the test as a whole and see at which part of the trait range it is working the best.</a:t>
            </a:r>
          </a:p>
        </p:txBody>
      </p:sp>
      <p:sp>
        <p:nvSpPr>
          <p:cNvPr id="6" name="Footer Placeholder 5">
            <a:extLst>
              <a:ext uri="{FF2B5EF4-FFF2-40B4-BE49-F238E27FC236}">
                <a16:creationId xmlns:a16="http://schemas.microsoft.com/office/drawing/2014/main" id="{67AEB5EF-AF79-4AA6-8B5A-57531EDA6206}"/>
              </a:ext>
            </a:extLst>
          </p:cNvPr>
          <p:cNvSpPr>
            <a:spLocks noGrp="1"/>
          </p:cNvSpPr>
          <p:nvPr>
            <p:ph type="ftr" sz="quarter" idx="11"/>
          </p:nvPr>
        </p:nvSpPr>
        <p:spPr/>
        <p:txBody>
          <a:bodyPr/>
          <a:lstStyle/>
          <a:p>
            <a:r>
              <a:rPr lang="en-US" altLang="en-US"/>
              <a:t>Psych Testing</a:t>
            </a:r>
          </a:p>
        </p:txBody>
      </p:sp>
      <p:sp>
        <p:nvSpPr>
          <p:cNvPr id="7" name="Slide Number Placeholder 6">
            <a:extLst>
              <a:ext uri="{FF2B5EF4-FFF2-40B4-BE49-F238E27FC236}">
                <a16:creationId xmlns:a16="http://schemas.microsoft.com/office/drawing/2014/main" id="{D46730C0-8AD8-41C1-AEA6-F17A1916EF4F}"/>
              </a:ext>
            </a:extLst>
          </p:cNvPr>
          <p:cNvSpPr>
            <a:spLocks noGrp="1"/>
          </p:cNvSpPr>
          <p:nvPr>
            <p:ph type="sldNum" sz="quarter" idx="12"/>
          </p:nvPr>
        </p:nvSpPr>
        <p:spPr/>
        <p:txBody>
          <a:bodyPr/>
          <a:lstStyle/>
          <a:p>
            <a:fld id="{D8BBD0FC-4BF9-42BE-8EE2-A3FF40D98C01}" type="slidenum">
              <a:rPr lang="en-US" altLang="en-US" smtClean="0"/>
              <a:pPr/>
              <a:t>39</a:t>
            </a:fld>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pic>
        <p:nvPicPr>
          <p:cNvPr id="438282" name="Picture 10"/>
          <p:cNvPicPr>
            <a:picLocks noChangeAspect="1" noChangeArrowheads="1"/>
          </p:cNvPicPr>
          <p:nvPr/>
        </p:nvPicPr>
        <p:blipFill>
          <a:blip r:embed="rId2"/>
          <a:srcRect/>
          <a:stretch>
            <a:fillRect/>
          </a:stretch>
        </p:blipFill>
        <p:spPr bwMode="auto">
          <a:xfrm>
            <a:off x="5181600" y="609600"/>
            <a:ext cx="6766748" cy="5438774"/>
          </a:xfrm>
          <a:prstGeom prst="rect">
            <a:avLst/>
          </a:prstGeom>
          <a:noFill/>
          <a:ln w="9525">
            <a:noFill/>
            <a:miter lim="800000"/>
            <a:headEnd/>
            <a:tailEnd/>
          </a:ln>
          <a:effectLst/>
        </p:spPr>
      </p:pic>
      <p:sp>
        <p:nvSpPr>
          <p:cNvPr id="2" name="Footer Placeholder 1">
            <a:extLst>
              <a:ext uri="{FF2B5EF4-FFF2-40B4-BE49-F238E27FC236}">
                <a16:creationId xmlns:a16="http://schemas.microsoft.com/office/drawing/2014/main" id="{257DE393-1122-4C78-ABBD-7D0289FB87B3}"/>
              </a:ext>
            </a:extLst>
          </p:cNvPr>
          <p:cNvSpPr>
            <a:spLocks noGrp="1"/>
          </p:cNvSpPr>
          <p:nvPr>
            <p:ph type="ftr" sz="quarter" idx="11"/>
          </p:nvPr>
        </p:nvSpPr>
        <p:spPr/>
        <p:txBody>
          <a:bodyPr/>
          <a:lstStyle/>
          <a:p>
            <a:r>
              <a:rPr lang="en-US" altLang="en-US"/>
              <a:t>Psych Testing</a:t>
            </a:r>
          </a:p>
        </p:txBody>
      </p:sp>
      <p:sp>
        <p:nvSpPr>
          <p:cNvPr id="3" name="Slide Number Placeholder 2">
            <a:extLst>
              <a:ext uri="{FF2B5EF4-FFF2-40B4-BE49-F238E27FC236}">
                <a16:creationId xmlns:a16="http://schemas.microsoft.com/office/drawing/2014/main" id="{EE835377-7500-4718-AE7A-37C543A0E79C}"/>
              </a:ext>
            </a:extLst>
          </p:cNvPr>
          <p:cNvSpPr>
            <a:spLocks noGrp="1"/>
          </p:cNvSpPr>
          <p:nvPr>
            <p:ph type="sldNum" sz="quarter" idx="12"/>
          </p:nvPr>
        </p:nvSpPr>
        <p:spPr/>
        <p:txBody>
          <a:bodyPr/>
          <a:lstStyle/>
          <a:p>
            <a:fld id="{D8BBD0FC-4BF9-42BE-8EE2-A3FF40D98C01}" type="slidenum">
              <a:rPr lang="en-US" altLang="en-US" smtClean="0"/>
              <a:pPr/>
              <a:t>4</a:t>
            </a:fld>
            <a:endParaRPr lang="en-US"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0978" name="Picture 2"/>
          <p:cNvPicPr>
            <a:picLocks noChangeAspect="1" noChangeArrowheads="1"/>
          </p:cNvPicPr>
          <p:nvPr/>
        </p:nvPicPr>
        <p:blipFill>
          <a:blip r:embed="rId2"/>
          <a:srcRect/>
          <a:stretch>
            <a:fillRect/>
          </a:stretch>
        </p:blipFill>
        <p:spPr bwMode="auto">
          <a:xfrm>
            <a:off x="6248400" y="1428750"/>
            <a:ext cx="5334000" cy="4000500"/>
          </a:xfrm>
          <a:prstGeom prst="rect">
            <a:avLst/>
          </a:prstGeom>
          <a:noFill/>
          <a:ln w="9525">
            <a:noFill/>
            <a:miter lim="800000"/>
            <a:headEnd/>
            <a:tailEnd/>
          </a:ln>
        </p:spPr>
      </p:pic>
      <p:sp>
        <p:nvSpPr>
          <p:cNvPr id="2" name="Footer Placeholder 1">
            <a:extLst>
              <a:ext uri="{FF2B5EF4-FFF2-40B4-BE49-F238E27FC236}">
                <a16:creationId xmlns:a16="http://schemas.microsoft.com/office/drawing/2014/main" id="{C2256E30-6B7F-4C2F-9760-01FBEB7C65C0}"/>
              </a:ext>
            </a:extLst>
          </p:cNvPr>
          <p:cNvSpPr>
            <a:spLocks noGrp="1"/>
          </p:cNvSpPr>
          <p:nvPr>
            <p:ph type="ftr" sz="quarter" idx="11"/>
          </p:nvPr>
        </p:nvSpPr>
        <p:spPr/>
        <p:txBody>
          <a:bodyPr/>
          <a:lstStyle/>
          <a:p>
            <a:r>
              <a:rPr lang="en-US" altLang="en-US"/>
              <a:t>Psych Testing</a:t>
            </a:r>
          </a:p>
        </p:txBody>
      </p:sp>
      <p:sp>
        <p:nvSpPr>
          <p:cNvPr id="3" name="Slide Number Placeholder 2">
            <a:extLst>
              <a:ext uri="{FF2B5EF4-FFF2-40B4-BE49-F238E27FC236}">
                <a16:creationId xmlns:a16="http://schemas.microsoft.com/office/drawing/2014/main" id="{1BAB9EB1-16D8-4667-A582-51F8E8AF181B}"/>
              </a:ext>
            </a:extLst>
          </p:cNvPr>
          <p:cNvSpPr>
            <a:spLocks noGrp="1"/>
          </p:cNvSpPr>
          <p:nvPr>
            <p:ph type="sldNum" sz="quarter" idx="12"/>
          </p:nvPr>
        </p:nvSpPr>
        <p:spPr/>
        <p:txBody>
          <a:bodyPr/>
          <a:lstStyle/>
          <a:p>
            <a:fld id="{387947FB-296F-4921-A3B7-E68123D7E8A4}" type="slidenum">
              <a:rPr lang="en-US" altLang="en-US" smtClean="0"/>
              <a:pPr/>
              <a:t>40</a:t>
            </a:fld>
            <a:endParaRPr lang="en-US"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9954" name="Picture 2"/>
          <p:cNvPicPr>
            <a:picLocks noChangeAspect="1" noChangeArrowheads="1"/>
          </p:cNvPicPr>
          <p:nvPr/>
        </p:nvPicPr>
        <p:blipFill>
          <a:blip r:embed="rId2"/>
          <a:srcRect/>
          <a:stretch>
            <a:fillRect/>
          </a:stretch>
        </p:blipFill>
        <p:spPr bwMode="auto">
          <a:xfrm>
            <a:off x="5562600" y="1257300"/>
            <a:ext cx="6111871" cy="4343400"/>
          </a:xfrm>
          <a:prstGeom prst="rect">
            <a:avLst/>
          </a:prstGeom>
          <a:solidFill>
            <a:schemeClr val="tx1"/>
          </a:solidFill>
          <a:ln w="9525">
            <a:noFill/>
            <a:miter lim="800000"/>
            <a:headEnd/>
            <a:tailEnd/>
          </a:ln>
        </p:spPr>
      </p:pic>
      <p:sp>
        <p:nvSpPr>
          <p:cNvPr id="2" name="Footer Placeholder 1">
            <a:extLst>
              <a:ext uri="{FF2B5EF4-FFF2-40B4-BE49-F238E27FC236}">
                <a16:creationId xmlns:a16="http://schemas.microsoft.com/office/drawing/2014/main" id="{D20DDBE5-46D9-4440-8339-116604AB3B6C}"/>
              </a:ext>
            </a:extLst>
          </p:cNvPr>
          <p:cNvSpPr>
            <a:spLocks noGrp="1"/>
          </p:cNvSpPr>
          <p:nvPr>
            <p:ph type="ftr" sz="quarter" idx="11"/>
          </p:nvPr>
        </p:nvSpPr>
        <p:spPr/>
        <p:txBody>
          <a:bodyPr/>
          <a:lstStyle/>
          <a:p>
            <a:r>
              <a:rPr lang="en-US" altLang="en-US"/>
              <a:t>Psych Testing</a:t>
            </a:r>
          </a:p>
        </p:txBody>
      </p:sp>
      <p:sp>
        <p:nvSpPr>
          <p:cNvPr id="3" name="Slide Number Placeholder 2">
            <a:extLst>
              <a:ext uri="{FF2B5EF4-FFF2-40B4-BE49-F238E27FC236}">
                <a16:creationId xmlns:a16="http://schemas.microsoft.com/office/drawing/2014/main" id="{18E7EE3E-82DE-40B3-86DE-17A57F470E5F}"/>
              </a:ext>
            </a:extLst>
          </p:cNvPr>
          <p:cNvSpPr>
            <a:spLocks noGrp="1"/>
          </p:cNvSpPr>
          <p:nvPr>
            <p:ph type="sldNum" sz="quarter" idx="12"/>
          </p:nvPr>
        </p:nvSpPr>
        <p:spPr/>
        <p:txBody>
          <a:bodyPr/>
          <a:lstStyle/>
          <a:p>
            <a:fld id="{387947FB-296F-4921-A3B7-E68123D7E8A4}" type="slidenum">
              <a:rPr lang="en-US" altLang="en-US" smtClean="0"/>
              <a:pPr/>
              <a:t>41</a:t>
            </a:fld>
            <a:endParaRPr lang="en-US"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Item Response </a:t>
            </a:r>
            <a:r>
              <a:rPr lang="en-GB" dirty="0"/>
              <a:t>Theory - </a:t>
            </a:r>
            <a:r>
              <a:rPr lang="en-US" dirty="0"/>
              <a:t>Example</a:t>
            </a:r>
          </a:p>
        </p:txBody>
      </p:sp>
      <p:sp>
        <p:nvSpPr>
          <p:cNvPr id="3" name="Content Placeholder 2"/>
          <p:cNvSpPr>
            <a:spLocks noGrp="1"/>
          </p:cNvSpPr>
          <p:nvPr>
            <p:ph idx="1"/>
          </p:nvPr>
        </p:nvSpPr>
        <p:spPr>
          <a:xfrm>
            <a:off x="4572000" y="1209374"/>
            <a:ext cx="7315200" cy="5029200"/>
          </a:xfrm>
        </p:spPr>
        <p:txBody>
          <a:bodyPr>
            <a:normAutofit/>
          </a:bodyPr>
          <a:lstStyle/>
          <a:p>
            <a:r>
              <a:rPr lang="en-US" dirty="0"/>
              <a:t>The same 24 items from the MMPI-2 that assess Social Discomfort</a:t>
            </a:r>
          </a:p>
          <a:p>
            <a:r>
              <a:rPr lang="en-US" dirty="0"/>
              <a:t>Dichotomous Items; 1 represents an endorsement of the item in the direction of discomfort</a:t>
            </a:r>
          </a:p>
          <a:p>
            <a:r>
              <a:rPr lang="en-US" dirty="0"/>
              <a:t>2pl IRT model of the data to look at the difficulty, discrimination and information for each item</a:t>
            </a:r>
          </a:p>
        </p:txBody>
      </p:sp>
      <p:sp>
        <p:nvSpPr>
          <p:cNvPr id="4" name="Footer Placeholder 3">
            <a:extLst>
              <a:ext uri="{FF2B5EF4-FFF2-40B4-BE49-F238E27FC236}">
                <a16:creationId xmlns:a16="http://schemas.microsoft.com/office/drawing/2014/main" id="{9FF9592E-C532-4DD4-BC0C-8954A99EA3C2}"/>
              </a:ext>
            </a:extLst>
          </p:cNvPr>
          <p:cNvSpPr>
            <a:spLocks noGrp="1"/>
          </p:cNvSpPr>
          <p:nvPr>
            <p:ph type="ftr" sz="quarter" idx="11"/>
          </p:nvPr>
        </p:nvSpPr>
        <p:spPr/>
        <p:txBody>
          <a:bodyPr/>
          <a:lstStyle/>
          <a:p>
            <a:r>
              <a:rPr lang="en-US" altLang="en-US"/>
              <a:t>Psy534</a:t>
            </a:r>
            <a:endParaRPr lang="en-US" altLang="en-US" dirty="0"/>
          </a:p>
        </p:txBody>
      </p:sp>
      <p:sp>
        <p:nvSpPr>
          <p:cNvPr id="5" name="Slide Number Placeholder 4">
            <a:extLst>
              <a:ext uri="{FF2B5EF4-FFF2-40B4-BE49-F238E27FC236}">
                <a16:creationId xmlns:a16="http://schemas.microsoft.com/office/drawing/2014/main" id="{5A0558D0-E9E9-4AA2-9712-0517D9AFCA83}"/>
              </a:ext>
            </a:extLst>
          </p:cNvPr>
          <p:cNvSpPr>
            <a:spLocks noGrp="1"/>
          </p:cNvSpPr>
          <p:nvPr>
            <p:ph type="sldNum" sz="quarter" idx="12"/>
          </p:nvPr>
        </p:nvSpPr>
        <p:spPr/>
        <p:txBody>
          <a:bodyPr/>
          <a:lstStyle/>
          <a:p>
            <a:fld id="{BC9DDE9D-BC5B-40E7-AE81-9737E43F9F23}" type="slidenum">
              <a:rPr lang="en-US" altLang="en-US" smtClean="0"/>
              <a:pPr/>
              <a:t>42</a:t>
            </a:fld>
            <a:endParaRPr lang="en-US"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C3688-DBD5-4EFA-AB60-5AB3CD94D754}"/>
              </a:ext>
            </a:extLst>
          </p:cNvPr>
          <p:cNvSpPr>
            <a:spLocks noGrp="1"/>
          </p:cNvSpPr>
          <p:nvPr>
            <p:ph type="title"/>
          </p:nvPr>
        </p:nvSpPr>
        <p:spPr/>
        <p:txBody>
          <a:bodyPr/>
          <a:lstStyle/>
          <a:p>
            <a:r>
              <a:rPr lang="en-US" dirty="0"/>
              <a:t>MMPI2 Items </a:t>
            </a:r>
          </a:p>
        </p:txBody>
      </p:sp>
      <p:graphicFrame>
        <p:nvGraphicFramePr>
          <p:cNvPr id="8" name="Content Placeholder 7">
            <a:extLst>
              <a:ext uri="{FF2B5EF4-FFF2-40B4-BE49-F238E27FC236}">
                <a16:creationId xmlns:a16="http://schemas.microsoft.com/office/drawing/2014/main" id="{8C9816C4-440C-4392-BE0D-EF8473B142C8}"/>
              </a:ext>
            </a:extLst>
          </p:cNvPr>
          <p:cNvGraphicFramePr>
            <a:graphicFrameLocks noGrp="1"/>
          </p:cNvGraphicFramePr>
          <p:nvPr>
            <p:ph idx="1"/>
            <p:extLst>
              <p:ext uri="{D42A27DB-BD31-4B8C-83A1-F6EECF244321}">
                <p14:modId xmlns:p14="http://schemas.microsoft.com/office/powerpoint/2010/main" val="2977951927"/>
              </p:ext>
            </p:extLst>
          </p:nvPr>
        </p:nvGraphicFramePr>
        <p:xfrm>
          <a:off x="194542" y="1644650"/>
          <a:ext cx="6019800" cy="3681720"/>
        </p:xfrm>
        <a:graphic>
          <a:graphicData uri="http://schemas.openxmlformats.org/drawingml/2006/table">
            <a:tbl>
              <a:tblPr/>
              <a:tblGrid>
                <a:gridCol w="379278">
                  <a:extLst>
                    <a:ext uri="{9D8B030D-6E8A-4147-A177-3AD203B41FA5}">
                      <a16:colId xmlns:a16="http://schemas.microsoft.com/office/drawing/2014/main" val="651405770"/>
                    </a:ext>
                  </a:extLst>
                </a:gridCol>
                <a:gridCol w="5640522">
                  <a:extLst>
                    <a:ext uri="{9D8B030D-6E8A-4147-A177-3AD203B41FA5}">
                      <a16:colId xmlns:a16="http://schemas.microsoft.com/office/drawing/2014/main" val="2404799910"/>
                    </a:ext>
                  </a:extLst>
                </a:gridCol>
              </a:tblGrid>
              <a:tr h="195528">
                <a:tc>
                  <a:txBody>
                    <a:bodyPr/>
                    <a:lstStyle/>
                    <a:p>
                      <a:pPr algn="l" fontAlgn="b"/>
                      <a:r>
                        <a:rPr lang="en-US" sz="1600" b="0" i="0" u="none" strike="noStrike" dirty="0">
                          <a:solidFill>
                            <a:schemeClr val="tx1"/>
                          </a:solidFill>
                          <a:effectLst/>
                          <a:latin typeface="Times New Roman" panose="02020603050405020304" pitchFamily="18" charset="0"/>
                        </a:rPr>
                        <a:t>C1</a:t>
                      </a:r>
                    </a:p>
                  </a:txBody>
                  <a:tcPr marL="2010" marR="2010" marT="20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dirty="0">
                          <a:solidFill>
                            <a:schemeClr val="tx1"/>
                          </a:solidFill>
                          <a:effectLst/>
                          <a:latin typeface="Times New Roman" panose="02020603050405020304" pitchFamily="18" charset="0"/>
                        </a:rPr>
                        <a:t>I prefer to pass by people I know but have not seen for a long time, unless they speak to me first.</a:t>
                      </a:r>
                    </a:p>
                  </a:txBody>
                  <a:tcPr marL="2010" marR="2010" marT="20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4565164"/>
                  </a:ext>
                </a:extLst>
              </a:tr>
              <a:tr h="195528">
                <a:tc>
                  <a:txBody>
                    <a:bodyPr/>
                    <a:lstStyle/>
                    <a:p>
                      <a:pPr algn="l" fontAlgn="b"/>
                      <a:r>
                        <a:rPr lang="en-US" sz="1600" b="0" i="0" u="none" strike="noStrike">
                          <a:solidFill>
                            <a:srgbClr val="FF0000"/>
                          </a:solidFill>
                          <a:effectLst/>
                          <a:latin typeface="Times New Roman" panose="02020603050405020304" pitchFamily="18" charset="0"/>
                        </a:rPr>
                        <a:t>C2</a:t>
                      </a:r>
                    </a:p>
                  </a:txBody>
                  <a:tcPr marL="2010" marR="2010" marT="20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dirty="0">
                          <a:solidFill>
                            <a:srgbClr val="FF0000"/>
                          </a:solidFill>
                          <a:effectLst/>
                          <a:latin typeface="Times New Roman" panose="02020603050405020304" pitchFamily="18" charset="0"/>
                        </a:rPr>
                        <a:t>I am a very sociable person.</a:t>
                      </a:r>
                    </a:p>
                  </a:txBody>
                  <a:tcPr marL="2010" marR="2010" marT="20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5651875"/>
                  </a:ext>
                </a:extLst>
              </a:tr>
              <a:tr h="195528">
                <a:tc>
                  <a:txBody>
                    <a:bodyPr/>
                    <a:lstStyle/>
                    <a:p>
                      <a:pPr algn="l" fontAlgn="b"/>
                      <a:r>
                        <a:rPr lang="en-US" sz="1600" b="0" i="0" u="none" strike="noStrike" dirty="0">
                          <a:solidFill>
                            <a:srgbClr val="FF0000"/>
                          </a:solidFill>
                          <a:effectLst/>
                          <a:latin typeface="Times New Roman" panose="02020603050405020304" pitchFamily="18" charset="0"/>
                        </a:rPr>
                        <a:t>C3</a:t>
                      </a:r>
                    </a:p>
                  </a:txBody>
                  <a:tcPr marL="2010" marR="2010" marT="20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dirty="0">
                          <a:solidFill>
                            <a:srgbClr val="FF0000"/>
                          </a:solidFill>
                          <a:effectLst/>
                          <a:latin typeface="Times New Roman" panose="02020603050405020304" pitchFamily="18" charset="0"/>
                        </a:rPr>
                        <a:t>I like to go to parties and other affairs where there is lots of loud fun.</a:t>
                      </a:r>
                    </a:p>
                  </a:txBody>
                  <a:tcPr marL="2010" marR="2010" marT="20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5119072"/>
                  </a:ext>
                </a:extLst>
              </a:tr>
              <a:tr h="195528">
                <a:tc>
                  <a:txBody>
                    <a:bodyPr/>
                    <a:lstStyle/>
                    <a:p>
                      <a:pPr algn="l" fontAlgn="b"/>
                      <a:r>
                        <a:rPr lang="en-US" sz="1600" b="0" i="0" u="none" strike="noStrike">
                          <a:solidFill>
                            <a:schemeClr val="tx1"/>
                          </a:solidFill>
                          <a:effectLst/>
                          <a:latin typeface="Times New Roman" panose="02020603050405020304" pitchFamily="18" charset="0"/>
                        </a:rPr>
                        <a:t>C4</a:t>
                      </a:r>
                    </a:p>
                  </a:txBody>
                  <a:tcPr marL="2010" marR="2010" marT="20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dirty="0">
                          <a:solidFill>
                            <a:schemeClr val="tx1"/>
                          </a:solidFill>
                          <a:effectLst/>
                          <a:latin typeface="Times New Roman" panose="02020603050405020304" pitchFamily="18" charset="0"/>
                        </a:rPr>
                        <a:t>It makes me uncomfortable to put on a stunt at a party even when others are doing the same sort of things.</a:t>
                      </a:r>
                    </a:p>
                  </a:txBody>
                  <a:tcPr marL="2010" marR="2010" marT="20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6505474"/>
                  </a:ext>
                </a:extLst>
              </a:tr>
              <a:tr h="195528">
                <a:tc>
                  <a:txBody>
                    <a:bodyPr/>
                    <a:lstStyle/>
                    <a:p>
                      <a:pPr algn="l" fontAlgn="b"/>
                      <a:r>
                        <a:rPr lang="en-US" sz="1600" b="0" i="0" u="none" strike="noStrike">
                          <a:solidFill>
                            <a:schemeClr val="tx1"/>
                          </a:solidFill>
                          <a:effectLst/>
                          <a:latin typeface="Times New Roman" panose="02020603050405020304" pitchFamily="18" charset="0"/>
                        </a:rPr>
                        <a:t>C5</a:t>
                      </a:r>
                    </a:p>
                  </a:txBody>
                  <a:tcPr marL="2010" marR="2010" marT="20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dirty="0">
                          <a:solidFill>
                            <a:schemeClr val="tx1"/>
                          </a:solidFill>
                          <a:effectLst/>
                          <a:latin typeface="Times New Roman" panose="02020603050405020304" pitchFamily="18" charset="0"/>
                        </a:rPr>
                        <a:t>I find it hard to make small talk when I meet new people.</a:t>
                      </a:r>
                    </a:p>
                  </a:txBody>
                  <a:tcPr marL="2010" marR="2010" marT="20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733912"/>
                  </a:ext>
                </a:extLst>
              </a:tr>
              <a:tr h="195528">
                <a:tc>
                  <a:txBody>
                    <a:bodyPr/>
                    <a:lstStyle/>
                    <a:p>
                      <a:pPr algn="l" fontAlgn="b"/>
                      <a:r>
                        <a:rPr lang="en-US" sz="1600" b="0" i="0" u="none" strike="noStrike">
                          <a:solidFill>
                            <a:schemeClr val="tx1"/>
                          </a:solidFill>
                          <a:effectLst/>
                          <a:latin typeface="Times New Roman" panose="02020603050405020304" pitchFamily="18" charset="0"/>
                        </a:rPr>
                        <a:t>C6</a:t>
                      </a:r>
                    </a:p>
                  </a:txBody>
                  <a:tcPr marL="2010" marR="2010" marT="20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dirty="0">
                          <a:solidFill>
                            <a:schemeClr val="tx1"/>
                          </a:solidFill>
                          <a:effectLst/>
                          <a:latin typeface="Times New Roman" panose="02020603050405020304" pitchFamily="18" charset="0"/>
                        </a:rPr>
                        <a:t>I wish I were not so shy.</a:t>
                      </a:r>
                    </a:p>
                  </a:txBody>
                  <a:tcPr marL="2010" marR="2010" marT="20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7852406"/>
                  </a:ext>
                </a:extLst>
              </a:tr>
              <a:tr h="379665">
                <a:tc>
                  <a:txBody>
                    <a:bodyPr/>
                    <a:lstStyle/>
                    <a:p>
                      <a:pPr algn="l" fontAlgn="b"/>
                      <a:r>
                        <a:rPr lang="en-US" sz="1600" b="0" i="0" u="none" strike="noStrike" dirty="0">
                          <a:solidFill>
                            <a:srgbClr val="FF0000"/>
                          </a:solidFill>
                          <a:effectLst/>
                          <a:latin typeface="Times New Roman" panose="02020603050405020304" pitchFamily="18" charset="0"/>
                        </a:rPr>
                        <a:t>C7</a:t>
                      </a:r>
                    </a:p>
                  </a:txBody>
                  <a:tcPr marL="2010" marR="2010" marT="20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dirty="0">
                          <a:solidFill>
                            <a:srgbClr val="FF0000"/>
                          </a:solidFill>
                          <a:effectLst/>
                          <a:latin typeface="Times New Roman" panose="02020603050405020304" pitchFamily="18" charset="0"/>
                        </a:rPr>
                        <a:t>In a group of people, I would not be embarrassed to be called upon to start a discussion or give an opinion about something I know well.</a:t>
                      </a:r>
                    </a:p>
                  </a:txBody>
                  <a:tcPr marL="2010" marR="2010" marT="20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4166754"/>
                  </a:ext>
                </a:extLst>
              </a:tr>
              <a:tr h="195528">
                <a:tc>
                  <a:txBody>
                    <a:bodyPr/>
                    <a:lstStyle/>
                    <a:p>
                      <a:pPr algn="l" fontAlgn="b"/>
                      <a:r>
                        <a:rPr lang="en-US" sz="1600" b="0" i="0" u="none" strike="noStrike">
                          <a:solidFill>
                            <a:schemeClr val="tx1"/>
                          </a:solidFill>
                          <a:effectLst/>
                          <a:latin typeface="Times New Roman" panose="02020603050405020304" pitchFamily="18" charset="0"/>
                        </a:rPr>
                        <a:t>C8</a:t>
                      </a:r>
                    </a:p>
                  </a:txBody>
                  <a:tcPr marL="2010" marR="2010" marT="20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dirty="0">
                          <a:solidFill>
                            <a:schemeClr val="tx1"/>
                          </a:solidFill>
                          <a:effectLst/>
                          <a:latin typeface="Times New Roman" panose="02020603050405020304" pitchFamily="18" charset="0"/>
                        </a:rPr>
                        <a:t>I am likely not to speak to people until they speak to me.</a:t>
                      </a:r>
                    </a:p>
                  </a:txBody>
                  <a:tcPr marL="2010" marR="2010" marT="20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1450866"/>
                  </a:ext>
                </a:extLst>
              </a:tr>
              <a:tr h="195528">
                <a:tc>
                  <a:txBody>
                    <a:bodyPr/>
                    <a:lstStyle/>
                    <a:p>
                      <a:pPr algn="l" fontAlgn="b"/>
                      <a:r>
                        <a:rPr lang="en-US" sz="1600" b="0" i="0" u="none" strike="noStrike">
                          <a:solidFill>
                            <a:schemeClr val="tx1"/>
                          </a:solidFill>
                          <a:effectLst/>
                          <a:latin typeface="Times New Roman" panose="02020603050405020304" pitchFamily="18" charset="0"/>
                        </a:rPr>
                        <a:t>C9</a:t>
                      </a:r>
                    </a:p>
                  </a:txBody>
                  <a:tcPr marL="2010" marR="2010" marT="20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dirty="0">
                          <a:solidFill>
                            <a:schemeClr val="tx1"/>
                          </a:solidFill>
                          <a:effectLst/>
                          <a:latin typeface="Times New Roman" panose="02020603050405020304" pitchFamily="18" charset="0"/>
                        </a:rPr>
                        <a:t>In school I found it very hard to talk in front of the class.</a:t>
                      </a:r>
                    </a:p>
                  </a:txBody>
                  <a:tcPr marL="2010" marR="2010" marT="20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9196651"/>
                  </a:ext>
                </a:extLst>
              </a:tr>
              <a:tr h="195528">
                <a:tc>
                  <a:txBody>
                    <a:bodyPr/>
                    <a:lstStyle/>
                    <a:p>
                      <a:pPr algn="l" fontAlgn="b"/>
                      <a:r>
                        <a:rPr lang="en-US" sz="1600" b="0" i="0" u="none" strike="noStrike">
                          <a:solidFill>
                            <a:srgbClr val="FF0000"/>
                          </a:solidFill>
                          <a:effectLst/>
                          <a:latin typeface="Times New Roman" panose="02020603050405020304" pitchFamily="18" charset="0"/>
                        </a:rPr>
                        <a:t>C10</a:t>
                      </a:r>
                    </a:p>
                  </a:txBody>
                  <a:tcPr marL="2010" marR="2010" marT="20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dirty="0">
                          <a:solidFill>
                            <a:srgbClr val="FF0000"/>
                          </a:solidFill>
                          <a:effectLst/>
                          <a:latin typeface="Times New Roman" panose="02020603050405020304" pitchFamily="18" charset="0"/>
                        </a:rPr>
                        <a:t>I seem to make friends about as quickly as others do.</a:t>
                      </a:r>
                    </a:p>
                  </a:txBody>
                  <a:tcPr marL="2010" marR="2010" marT="20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6717960"/>
                  </a:ext>
                </a:extLst>
              </a:tr>
              <a:tr h="195528">
                <a:tc>
                  <a:txBody>
                    <a:bodyPr/>
                    <a:lstStyle/>
                    <a:p>
                      <a:pPr algn="l" fontAlgn="b"/>
                      <a:r>
                        <a:rPr lang="en-US" sz="1600" b="0" i="0" u="none" strike="noStrike">
                          <a:solidFill>
                            <a:schemeClr val="tx1"/>
                          </a:solidFill>
                          <a:effectLst/>
                          <a:latin typeface="Times New Roman" panose="02020603050405020304" pitchFamily="18" charset="0"/>
                        </a:rPr>
                        <a:t>C11</a:t>
                      </a:r>
                    </a:p>
                  </a:txBody>
                  <a:tcPr marL="2010" marR="2010" marT="20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dirty="0">
                          <a:solidFill>
                            <a:schemeClr val="tx1"/>
                          </a:solidFill>
                          <a:effectLst/>
                          <a:latin typeface="Times New Roman" panose="02020603050405020304" pitchFamily="18" charset="0"/>
                        </a:rPr>
                        <a:t>I dislike having people around me.</a:t>
                      </a:r>
                    </a:p>
                  </a:txBody>
                  <a:tcPr marL="2010" marR="2010" marT="20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2101522"/>
                  </a:ext>
                </a:extLst>
              </a:tr>
              <a:tr h="195528">
                <a:tc>
                  <a:txBody>
                    <a:bodyPr/>
                    <a:lstStyle/>
                    <a:p>
                      <a:pPr algn="l" fontAlgn="b"/>
                      <a:r>
                        <a:rPr lang="en-US" sz="1600" b="0" i="0" u="none" strike="noStrike">
                          <a:solidFill>
                            <a:schemeClr val="tx1"/>
                          </a:solidFill>
                          <a:effectLst/>
                          <a:latin typeface="Times New Roman" panose="02020603050405020304" pitchFamily="18" charset="0"/>
                        </a:rPr>
                        <a:t>C12</a:t>
                      </a:r>
                    </a:p>
                  </a:txBody>
                  <a:tcPr marL="2010" marR="2010" marT="20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dirty="0">
                          <a:solidFill>
                            <a:schemeClr val="tx1"/>
                          </a:solidFill>
                          <a:effectLst/>
                          <a:latin typeface="Times New Roman" panose="02020603050405020304" pitchFamily="18" charset="0"/>
                        </a:rPr>
                        <a:t>Often, I cross the street in order not to meet someone I see.</a:t>
                      </a:r>
                    </a:p>
                  </a:txBody>
                  <a:tcPr marL="2010" marR="2010" marT="20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5650422"/>
                  </a:ext>
                </a:extLst>
              </a:tr>
            </a:tbl>
          </a:graphicData>
        </a:graphic>
      </p:graphicFrame>
      <p:sp>
        <p:nvSpPr>
          <p:cNvPr id="4" name="Footer Placeholder 3">
            <a:extLst>
              <a:ext uri="{FF2B5EF4-FFF2-40B4-BE49-F238E27FC236}">
                <a16:creationId xmlns:a16="http://schemas.microsoft.com/office/drawing/2014/main" id="{FF6AAE26-D797-4CA1-B97F-912CB9ADB33D}"/>
              </a:ext>
            </a:extLst>
          </p:cNvPr>
          <p:cNvSpPr>
            <a:spLocks noGrp="1"/>
          </p:cNvSpPr>
          <p:nvPr>
            <p:ph type="ftr" sz="quarter" idx="11"/>
          </p:nvPr>
        </p:nvSpPr>
        <p:spPr/>
        <p:txBody>
          <a:bodyPr/>
          <a:lstStyle/>
          <a:p>
            <a:r>
              <a:rPr lang="en-US" altLang="en-US"/>
              <a:t>Psych Testing</a:t>
            </a:r>
          </a:p>
        </p:txBody>
      </p:sp>
      <p:sp>
        <p:nvSpPr>
          <p:cNvPr id="5" name="Slide Number Placeholder 4">
            <a:extLst>
              <a:ext uri="{FF2B5EF4-FFF2-40B4-BE49-F238E27FC236}">
                <a16:creationId xmlns:a16="http://schemas.microsoft.com/office/drawing/2014/main" id="{3D75DDD4-911A-4761-B43C-3B9FAD19BD5D}"/>
              </a:ext>
            </a:extLst>
          </p:cNvPr>
          <p:cNvSpPr>
            <a:spLocks noGrp="1"/>
          </p:cNvSpPr>
          <p:nvPr>
            <p:ph type="sldNum" sz="quarter" idx="12"/>
          </p:nvPr>
        </p:nvSpPr>
        <p:spPr/>
        <p:txBody>
          <a:bodyPr/>
          <a:lstStyle/>
          <a:p>
            <a:fld id="{D8BBD0FC-4BF9-42BE-8EE2-A3FF40D98C01}" type="slidenum">
              <a:rPr lang="en-US" altLang="en-US" smtClean="0"/>
              <a:pPr/>
              <a:t>43</a:t>
            </a:fld>
            <a:endParaRPr lang="en-US" altLang="en-US"/>
          </a:p>
        </p:txBody>
      </p:sp>
      <p:graphicFrame>
        <p:nvGraphicFramePr>
          <p:cNvPr id="9" name="Table 8">
            <a:extLst>
              <a:ext uri="{FF2B5EF4-FFF2-40B4-BE49-F238E27FC236}">
                <a16:creationId xmlns:a16="http://schemas.microsoft.com/office/drawing/2014/main" id="{494DFC49-1CFC-43CE-8AEB-92B95D63A6F7}"/>
              </a:ext>
            </a:extLst>
          </p:cNvPr>
          <p:cNvGraphicFramePr>
            <a:graphicFrameLocks noGrp="1"/>
          </p:cNvGraphicFramePr>
          <p:nvPr>
            <p:extLst>
              <p:ext uri="{D42A27DB-BD31-4B8C-83A1-F6EECF244321}">
                <p14:modId xmlns:p14="http://schemas.microsoft.com/office/powerpoint/2010/main" val="1792956943"/>
              </p:ext>
            </p:extLst>
          </p:nvPr>
        </p:nvGraphicFramePr>
        <p:xfrm>
          <a:off x="6400800" y="1676400"/>
          <a:ext cx="5562600" cy="3681720"/>
        </p:xfrm>
        <a:graphic>
          <a:graphicData uri="http://schemas.openxmlformats.org/drawingml/2006/table">
            <a:tbl>
              <a:tblPr/>
              <a:tblGrid>
                <a:gridCol w="350472">
                  <a:extLst>
                    <a:ext uri="{9D8B030D-6E8A-4147-A177-3AD203B41FA5}">
                      <a16:colId xmlns:a16="http://schemas.microsoft.com/office/drawing/2014/main" val="736636953"/>
                    </a:ext>
                  </a:extLst>
                </a:gridCol>
                <a:gridCol w="5212128">
                  <a:extLst>
                    <a:ext uri="{9D8B030D-6E8A-4147-A177-3AD203B41FA5}">
                      <a16:colId xmlns:a16="http://schemas.microsoft.com/office/drawing/2014/main" val="3926489941"/>
                    </a:ext>
                  </a:extLst>
                </a:gridCol>
              </a:tblGrid>
              <a:tr h="195528">
                <a:tc>
                  <a:txBody>
                    <a:bodyPr/>
                    <a:lstStyle/>
                    <a:p>
                      <a:pPr algn="l" fontAlgn="b"/>
                      <a:r>
                        <a:rPr lang="en-US" sz="1600" b="0" i="0" u="none" strike="noStrike" dirty="0">
                          <a:solidFill>
                            <a:srgbClr val="FF0000"/>
                          </a:solidFill>
                          <a:effectLst/>
                          <a:latin typeface="Times New Roman" panose="02020603050405020304" pitchFamily="18" charset="0"/>
                        </a:rPr>
                        <a:t>C13</a:t>
                      </a:r>
                    </a:p>
                  </a:txBody>
                  <a:tcPr marL="2010" marR="2010" marT="20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dirty="0">
                          <a:solidFill>
                            <a:srgbClr val="FF0000"/>
                          </a:solidFill>
                          <a:effectLst/>
                          <a:latin typeface="Times New Roman" panose="02020603050405020304" pitchFamily="18" charset="0"/>
                        </a:rPr>
                        <a:t>I like parties and socials.</a:t>
                      </a:r>
                    </a:p>
                  </a:txBody>
                  <a:tcPr marL="2010" marR="2010" marT="20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71670135"/>
                  </a:ext>
                </a:extLst>
              </a:tr>
              <a:tr h="195528">
                <a:tc>
                  <a:txBody>
                    <a:bodyPr/>
                    <a:lstStyle/>
                    <a:p>
                      <a:pPr algn="l" fontAlgn="b"/>
                      <a:r>
                        <a:rPr lang="en-US" sz="1600" b="0" i="0" u="none" strike="noStrike" dirty="0">
                          <a:solidFill>
                            <a:srgbClr val="FF0000"/>
                          </a:solidFill>
                          <a:effectLst/>
                          <a:latin typeface="Times New Roman" panose="02020603050405020304" pitchFamily="18" charset="0"/>
                        </a:rPr>
                        <a:t>C14</a:t>
                      </a:r>
                    </a:p>
                  </a:txBody>
                  <a:tcPr marL="2010" marR="2010" marT="20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dirty="0">
                          <a:solidFill>
                            <a:srgbClr val="FF0000"/>
                          </a:solidFill>
                          <a:effectLst/>
                          <a:latin typeface="Times New Roman" panose="02020603050405020304" pitchFamily="18" charset="0"/>
                        </a:rPr>
                        <a:t>I have no dread of going into a room by myself where other people have already gathered and are talking.</a:t>
                      </a:r>
                    </a:p>
                  </a:txBody>
                  <a:tcPr marL="2010" marR="2010" marT="20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7589005"/>
                  </a:ext>
                </a:extLst>
              </a:tr>
              <a:tr h="195528">
                <a:tc>
                  <a:txBody>
                    <a:bodyPr/>
                    <a:lstStyle/>
                    <a:p>
                      <a:pPr algn="l" fontAlgn="b"/>
                      <a:r>
                        <a:rPr lang="en-US" sz="1600" b="0" i="0" u="none" strike="noStrike">
                          <a:solidFill>
                            <a:schemeClr val="tx1"/>
                          </a:solidFill>
                          <a:effectLst/>
                          <a:latin typeface="Times New Roman" panose="02020603050405020304" pitchFamily="18" charset="0"/>
                        </a:rPr>
                        <a:t>C15</a:t>
                      </a:r>
                    </a:p>
                  </a:txBody>
                  <a:tcPr marL="2010" marR="2010" marT="20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dirty="0">
                          <a:solidFill>
                            <a:schemeClr val="tx1"/>
                          </a:solidFill>
                          <a:effectLst/>
                          <a:latin typeface="Times New Roman" panose="02020603050405020304" pitchFamily="18" charset="0"/>
                        </a:rPr>
                        <a:t>Whenever possible I avoid being in a crowd.</a:t>
                      </a:r>
                    </a:p>
                  </a:txBody>
                  <a:tcPr marL="2010" marR="2010" marT="20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7796499"/>
                  </a:ext>
                </a:extLst>
              </a:tr>
              <a:tr h="195528">
                <a:tc>
                  <a:txBody>
                    <a:bodyPr/>
                    <a:lstStyle/>
                    <a:p>
                      <a:pPr algn="l" fontAlgn="b"/>
                      <a:r>
                        <a:rPr lang="en-US" sz="1600" b="0" i="0" u="none" strike="noStrike">
                          <a:solidFill>
                            <a:schemeClr val="tx1"/>
                          </a:solidFill>
                          <a:effectLst/>
                          <a:latin typeface="Times New Roman" panose="02020603050405020304" pitchFamily="18" charset="0"/>
                        </a:rPr>
                        <a:t>C16</a:t>
                      </a:r>
                    </a:p>
                  </a:txBody>
                  <a:tcPr marL="2010" marR="2010" marT="20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dirty="0">
                          <a:solidFill>
                            <a:schemeClr val="tx1"/>
                          </a:solidFill>
                          <a:effectLst/>
                          <a:latin typeface="Times New Roman" panose="02020603050405020304" pitchFamily="18" charset="0"/>
                        </a:rPr>
                        <a:t>At parties I am more likely to sit by myself or with just one other person than to join in with the crowd.</a:t>
                      </a:r>
                    </a:p>
                  </a:txBody>
                  <a:tcPr marL="2010" marR="2010" marT="20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8313047"/>
                  </a:ext>
                </a:extLst>
              </a:tr>
              <a:tr h="195528">
                <a:tc>
                  <a:txBody>
                    <a:bodyPr/>
                    <a:lstStyle/>
                    <a:p>
                      <a:pPr algn="l" fontAlgn="b"/>
                      <a:r>
                        <a:rPr lang="en-US" sz="1600" b="0" i="0" u="none" strike="noStrike">
                          <a:solidFill>
                            <a:srgbClr val="FF0000"/>
                          </a:solidFill>
                          <a:effectLst/>
                          <a:latin typeface="Times New Roman" panose="02020603050405020304" pitchFamily="18" charset="0"/>
                        </a:rPr>
                        <a:t>C17</a:t>
                      </a:r>
                    </a:p>
                  </a:txBody>
                  <a:tcPr marL="2010" marR="2010" marT="20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dirty="0">
                          <a:solidFill>
                            <a:srgbClr val="FF0000"/>
                          </a:solidFill>
                          <a:effectLst/>
                          <a:latin typeface="Times New Roman" panose="02020603050405020304" pitchFamily="18" charset="0"/>
                        </a:rPr>
                        <a:t>I love to go to dances.</a:t>
                      </a:r>
                    </a:p>
                  </a:txBody>
                  <a:tcPr marL="2010" marR="2010" marT="20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5745876"/>
                  </a:ext>
                </a:extLst>
              </a:tr>
              <a:tr h="195528">
                <a:tc>
                  <a:txBody>
                    <a:bodyPr/>
                    <a:lstStyle/>
                    <a:p>
                      <a:pPr algn="l" fontAlgn="b"/>
                      <a:r>
                        <a:rPr lang="en-US" sz="1600" b="0" i="0" u="none" strike="noStrike">
                          <a:solidFill>
                            <a:schemeClr val="tx1"/>
                          </a:solidFill>
                          <a:effectLst/>
                          <a:latin typeface="Times New Roman" panose="02020603050405020304" pitchFamily="18" charset="0"/>
                        </a:rPr>
                        <a:t>C18</a:t>
                      </a:r>
                    </a:p>
                  </a:txBody>
                  <a:tcPr marL="2010" marR="2010" marT="20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dirty="0">
                          <a:solidFill>
                            <a:schemeClr val="tx1"/>
                          </a:solidFill>
                          <a:effectLst/>
                          <a:latin typeface="Times New Roman" panose="02020603050405020304" pitchFamily="18" charset="0"/>
                        </a:rPr>
                        <a:t>I am never happier than when alone.</a:t>
                      </a:r>
                    </a:p>
                  </a:txBody>
                  <a:tcPr marL="2010" marR="2010" marT="20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4638910"/>
                  </a:ext>
                </a:extLst>
              </a:tr>
              <a:tr h="195528">
                <a:tc>
                  <a:txBody>
                    <a:bodyPr/>
                    <a:lstStyle/>
                    <a:p>
                      <a:pPr algn="l" fontAlgn="b"/>
                      <a:r>
                        <a:rPr lang="en-US" sz="1600" b="0" i="0" u="none" strike="noStrike">
                          <a:solidFill>
                            <a:srgbClr val="FF0000"/>
                          </a:solidFill>
                          <a:effectLst/>
                          <a:latin typeface="Times New Roman" panose="02020603050405020304" pitchFamily="18" charset="0"/>
                        </a:rPr>
                        <a:t>C19</a:t>
                      </a:r>
                    </a:p>
                  </a:txBody>
                  <a:tcPr marL="2010" marR="2010" marT="20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dirty="0">
                          <a:solidFill>
                            <a:srgbClr val="FF0000"/>
                          </a:solidFill>
                          <a:effectLst/>
                          <a:latin typeface="Times New Roman" panose="02020603050405020304" pitchFamily="18" charset="0"/>
                        </a:rPr>
                        <a:t>I enjoy social gatherings just to be with people.</a:t>
                      </a:r>
                    </a:p>
                  </a:txBody>
                  <a:tcPr marL="2010" marR="2010" marT="20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4448506"/>
                  </a:ext>
                </a:extLst>
              </a:tr>
              <a:tr h="195528">
                <a:tc>
                  <a:txBody>
                    <a:bodyPr/>
                    <a:lstStyle/>
                    <a:p>
                      <a:pPr algn="l" fontAlgn="b"/>
                      <a:r>
                        <a:rPr lang="en-US" sz="1600" b="0" i="0" u="none" strike="noStrike">
                          <a:solidFill>
                            <a:srgbClr val="FF0000"/>
                          </a:solidFill>
                          <a:effectLst/>
                          <a:latin typeface="Times New Roman" panose="02020603050405020304" pitchFamily="18" charset="0"/>
                        </a:rPr>
                        <a:t>C20</a:t>
                      </a:r>
                    </a:p>
                  </a:txBody>
                  <a:tcPr marL="2010" marR="2010" marT="20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dirty="0">
                          <a:solidFill>
                            <a:srgbClr val="FF0000"/>
                          </a:solidFill>
                          <a:effectLst/>
                          <a:latin typeface="Times New Roman" panose="02020603050405020304" pitchFamily="18" charset="0"/>
                        </a:rPr>
                        <a:t>I enjoy the excitement of a crowd.</a:t>
                      </a:r>
                    </a:p>
                  </a:txBody>
                  <a:tcPr marL="2010" marR="2010" marT="20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4909224"/>
                  </a:ext>
                </a:extLst>
              </a:tr>
              <a:tr h="195528">
                <a:tc>
                  <a:txBody>
                    <a:bodyPr/>
                    <a:lstStyle/>
                    <a:p>
                      <a:pPr algn="l" fontAlgn="b"/>
                      <a:r>
                        <a:rPr lang="en-US" sz="1600" b="0" i="0" u="none" strike="noStrike">
                          <a:solidFill>
                            <a:srgbClr val="FF0000"/>
                          </a:solidFill>
                          <a:effectLst/>
                          <a:latin typeface="Times New Roman" panose="02020603050405020304" pitchFamily="18" charset="0"/>
                        </a:rPr>
                        <a:t>C21</a:t>
                      </a:r>
                    </a:p>
                  </a:txBody>
                  <a:tcPr marL="2010" marR="2010" marT="20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dirty="0">
                          <a:solidFill>
                            <a:srgbClr val="FF0000"/>
                          </a:solidFill>
                          <a:effectLst/>
                          <a:latin typeface="Times New Roman" panose="02020603050405020304" pitchFamily="18" charset="0"/>
                        </a:rPr>
                        <a:t>I do not mind meeting strangers.</a:t>
                      </a:r>
                    </a:p>
                  </a:txBody>
                  <a:tcPr marL="2010" marR="2010" marT="20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20488833"/>
                  </a:ext>
                </a:extLst>
              </a:tr>
              <a:tr h="195528">
                <a:tc>
                  <a:txBody>
                    <a:bodyPr/>
                    <a:lstStyle/>
                    <a:p>
                      <a:pPr algn="l" fontAlgn="b"/>
                      <a:r>
                        <a:rPr lang="en-US" sz="1600" b="0" i="0" u="none" strike="noStrike">
                          <a:solidFill>
                            <a:srgbClr val="FF0000"/>
                          </a:solidFill>
                          <a:effectLst/>
                          <a:latin typeface="Times New Roman" panose="02020603050405020304" pitchFamily="18" charset="0"/>
                        </a:rPr>
                        <a:t>C22</a:t>
                      </a:r>
                    </a:p>
                  </a:txBody>
                  <a:tcPr marL="2010" marR="2010" marT="20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dirty="0">
                          <a:solidFill>
                            <a:srgbClr val="FF0000"/>
                          </a:solidFill>
                          <a:effectLst/>
                          <a:latin typeface="Times New Roman" panose="02020603050405020304" pitchFamily="18" charset="0"/>
                        </a:rPr>
                        <a:t>My worries seem to disappear when I get into a crowd of lively friends.</a:t>
                      </a:r>
                    </a:p>
                  </a:txBody>
                  <a:tcPr marL="2010" marR="2010" marT="20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772250"/>
                  </a:ext>
                </a:extLst>
              </a:tr>
              <a:tr h="195528">
                <a:tc>
                  <a:txBody>
                    <a:bodyPr/>
                    <a:lstStyle/>
                    <a:p>
                      <a:pPr algn="l" fontAlgn="b"/>
                      <a:r>
                        <a:rPr lang="en-US" sz="1600" b="0" i="0" u="none" strike="noStrike">
                          <a:solidFill>
                            <a:schemeClr val="tx1"/>
                          </a:solidFill>
                          <a:effectLst/>
                          <a:latin typeface="Times New Roman" panose="02020603050405020304" pitchFamily="18" charset="0"/>
                        </a:rPr>
                        <a:t>C23</a:t>
                      </a:r>
                    </a:p>
                  </a:txBody>
                  <a:tcPr marL="2010" marR="2010" marT="20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dirty="0">
                          <a:solidFill>
                            <a:schemeClr val="tx1"/>
                          </a:solidFill>
                          <a:effectLst/>
                          <a:latin typeface="Times New Roman" panose="02020603050405020304" pitchFamily="18" charset="0"/>
                        </a:rPr>
                        <a:t>Some people think it’s hard to get to know me.</a:t>
                      </a:r>
                    </a:p>
                  </a:txBody>
                  <a:tcPr marL="2010" marR="2010" marT="20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8941076"/>
                  </a:ext>
                </a:extLst>
              </a:tr>
              <a:tr h="195528">
                <a:tc>
                  <a:txBody>
                    <a:bodyPr/>
                    <a:lstStyle/>
                    <a:p>
                      <a:pPr algn="l" fontAlgn="b"/>
                      <a:r>
                        <a:rPr lang="en-US" sz="1600" b="0" i="0" u="none" strike="noStrike">
                          <a:solidFill>
                            <a:schemeClr val="tx1"/>
                          </a:solidFill>
                          <a:effectLst/>
                          <a:latin typeface="Times New Roman" panose="02020603050405020304" pitchFamily="18" charset="0"/>
                        </a:rPr>
                        <a:t>C24</a:t>
                      </a:r>
                    </a:p>
                  </a:txBody>
                  <a:tcPr marL="2010" marR="2010" marT="20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0" i="0" u="none" strike="noStrike" dirty="0">
                          <a:solidFill>
                            <a:schemeClr val="tx1"/>
                          </a:solidFill>
                          <a:effectLst/>
                          <a:latin typeface="Times New Roman" panose="02020603050405020304" pitchFamily="18" charset="0"/>
                        </a:rPr>
                        <a:t>I spend most of my spare time by myself.</a:t>
                      </a:r>
                    </a:p>
                  </a:txBody>
                  <a:tcPr marL="2010" marR="2010" marT="20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6972351"/>
                  </a:ext>
                </a:extLst>
              </a:tr>
            </a:tbl>
          </a:graphicData>
        </a:graphic>
      </p:graphicFrame>
    </p:spTree>
    <p:extLst>
      <p:ext uri="{BB962C8B-B14F-4D97-AF65-F5344CB8AC3E}">
        <p14:creationId xmlns:p14="http://schemas.microsoft.com/office/powerpoint/2010/main" val="13261234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FC560-F423-4ED4-BFDB-533BC3776D47}"/>
              </a:ext>
            </a:extLst>
          </p:cNvPr>
          <p:cNvSpPr>
            <a:spLocks noGrp="1"/>
          </p:cNvSpPr>
          <p:nvPr>
            <p:ph type="title"/>
          </p:nvPr>
        </p:nvSpPr>
        <p:spPr/>
        <p:txBody>
          <a:bodyPr/>
          <a:lstStyle/>
          <a:p>
            <a:r>
              <a:rPr lang="en-US" dirty="0"/>
              <a:t>MIRT (R) syntax</a:t>
            </a:r>
          </a:p>
        </p:txBody>
      </p:sp>
      <p:sp>
        <p:nvSpPr>
          <p:cNvPr id="3" name="Content Placeholder 2">
            <a:extLst>
              <a:ext uri="{FF2B5EF4-FFF2-40B4-BE49-F238E27FC236}">
                <a16:creationId xmlns:a16="http://schemas.microsoft.com/office/drawing/2014/main" id="{325B80E4-A927-4532-8005-67874D25DDFE}"/>
              </a:ext>
            </a:extLst>
          </p:cNvPr>
          <p:cNvSpPr>
            <a:spLocks noGrp="1"/>
          </p:cNvSpPr>
          <p:nvPr>
            <p:ph idx="1"/>
          </p:nvPr>
        </p:nvSpPr>
        <p:spPr>
          <a:xfrm>
            <a:off x="4495800" y="1143000"/>
            <a:ext cx="7467594" cy="5148946"/>
          </a:xfrm>
        </p:spPr>
        <p:txBody>
          <a:bodyPr>
            <a:normAutofit fontScale="55000" lnSpcReduction="20000"/>
          </a:bodyPr>
          <a:lstStyle/>
          <a:p>
            <a:pPr marL="0" indent="0">
              <a:buNone/>
            </a:pPr>
            <a:r>
              <a:rPr lang="en-US" dirty="0" err="1"/>
              <a:t>mmpi</a:t>
            </a:r>
            <a:r>
              <a:rPr lang="en-US" dirty="0"/>
              <a:t> &lt;- </a:t>
            </a:r>
            <a:r>
              <a:rPr lang="en-US" dirty="0" err="1"/>
              <a:t>read.spss</a:t>
            </a:r>
            <a:r>
              <a:rPr lang="en-US" dirty="0"/>
              <a:t>("MMPI2.sav", </a:t>
            </a:r>
            <a:r>
              <a:rPr lang="en-US" dirty="0" err="1"/>
              <a:t>use.value.labels</a:t>
            </a:r>
            <a:r>
              <a:rPr lang="en-US" dirty="0"/>
              <a:t> = TRUE, </a:t>
            </a:r>
            <a:r>
              <a:rPr lang="en-US" dirty="0" err="1"/>
              <a:t>to.data.frame</a:t>
            </a:r>
            <a:r>
              <a:rPr lang="en-US" dirty="0"/>
              <a:t> = TRUE)</a:t>
            </a:r>
          </a:p>
          <a:p>
            <a:pPr marL="0" indent="0">
              <a:buNone/>
            </a:pPr>
            <a:r>
              <a:rPr lang="en-US" dirty="0"/>
              <a:t>names(</a:t>
            </a:r>
            <a:r>
              <a:rPr lang="en-US" dirty="0" err="1"/>
              <a:t>mmpi</a:t>
            </a:r>
            <a:r>
              <a:rPr lang="en-US" dirty="0"/>
              <a:t>) &lt;- </a:t>
            </a:r>
            <a:r>
              <a:rPr lang="en-US" dirty="0" err="1"/>
              <a:t>tolower</a:t>
            </a:r>
            <a:r>
              <a:rPr lang="en-US" dirty="0"/>
              <a:t>(names(</a:t>
            </a:r>
            <a:r>
              <a:rPr lang="en-US" dirty="0" err="1"/>
              <a:t>mmpi</a:t>
            </a:r>
            <a:r>
              <a:rPr lang="en-US" dirty="0"/>
              <a:t>))</a:t>
            </a:r>
          </a:p>
          <a:p>
            <a:pPr marL="0" indent="0">
              <a:buNone/>
            </a:pPr>
            <a:r>
              <a:rPr lang="en-US" dirty="0" err="1"/>
              <a:t>socanx</a:t>
            </a:r>
            <a:r>
              <a:rPr lang="en-US" dirty="0"/>
              <a:t> &lt;- </a:t>
            </a:r>
            <a:r>
              <a:rPr lang="en-US" dirty="0" err="1"/>
              <a:t>mmpi</a:t>
            </a:r>
            <a:r>
              <a:rPr lang="en-US" dirty="0"/>
              <a:t>[ ,7:30]</a:t>
            </a:r>
          </a:p>
          <a:p>
            <a:pPr marL="0" indent="0">
              <a:buNone/>
            </a:pPr>
            <a:endParaRPr lang="en-US" dirty="0"/>
          </a:p>
          <a:p>
            <a:pPr marL="0" indent="0">
              <a:buNone/>
            </a:pPr>
            <a:r>
              <a:rPr lang="en-US" dirty="0" err="1"/>
              <a:t>unimodel</a:t>
            </a:r>
            <a:r>
              <a:rPr lang="en-US" dirty="0"/>
              <a:t> &lt;- </a:t>
            </a:r>
            <a:r>
              <a:rPr lang="en-US" dirty="0" err="1"/>
              <a:t>mirt.model</a:t>
            </a:r>
            <a:r>
              <a:rPr lang="en-US" dirty="0"/>
              <a:t>('F1 = 1-24')</a:t>
            </a:r>
          </a:p>
          <a:p>
            <a:pPr marL="0" indent="0">
              <a:buNone/>
            </a:pPr>
            <a:r>
              <a:rPr lang="en-US" dirty="0" err="1"/>
              <a:t>unisocanx</a:t>
            </a:r>
            <a:r>
              <a:rPr lang="en-US" dirty="0"/>
              <a:t> &lt;- </a:t>
            </a:r>
            <a:r>
              <a:rPr lang="en-US" dirty="0" err="1"/>
              <a:t>mirt</a:t>
            </a:r>
            <a:r>
              <a:rPr lang="en-US" dirty="0"/>
              <a:t>(data = </a:t>
            </a:r>
            <a:r>
              <a:rPr lang="en-US" dirty="0" err="1"/>
              <a:t>socanx</a:t>
            </a:r>
            <a:r>
              <a:rPr lang="en-US" dirty="0"/>
              <a:t>, model = </a:t>
            </a:r>
            <a:r>
              <a:rPr lang="en-US" dirty="0" err="1"/>
              <a:t>unimodel</a:t>
            </a:r>
            <a:r>
              <a:rPr lang="en-US" dirty="0"/>
              <a:t>)</a:t>
            </a:r>
          </a:p>
          <a:p>
            <a:pPr marL="0" indent="0">
              <a:buNone/>
            </a:pPr>
            <a:r>
              <a:rPr lang="en-US" dirty="0"/>
              <a:t>summary(</a:t>
            </a:r>
            <a:r>
              <a:rPr lang="en-US" dirty="0" err="1"/>
              <a:t>unisocanx</a:t>
            </a:r>
            <a:r>
              <a:rPr lang="en-US" dirty="0"/>
              <a:t>)</a:t>
            </a:r>
          </a:p>
          <a:p>
            <a:pPr marL="0" indent="0">
              <a:buNone/>
            </a:pPr>
            <a:r>
              <a:rPr lang="en-US" dirty="0" err="1"/>
              <a:t>coef</a:t>
            </a:r>
            <a:r>
              <a:rPr lang="en-US" dirty="0"/>
              <a:t>(</a:t>
            </a:r>
            <a:r>
              <a:rPr lang="en-US" dirty="0" err="1"/>
              <a:t>unisocanx</a:t>
            </a:r>
            <a:r>
              <a:rPr lang="en-US" dirty="0"/>
              <a:t>, </a:t>
            </a:r>
            <a:r>
              <a:rPr lang="en-US" dirty="0" err="1"/>
              <a:t>irtPars</a:t>
            </a:r>
            <a:r>
              <a:rPr lang="en-US" dirty="0"/>
              <a:t> = TRUE, simplify = TRUE)</a:t>
            </a:r>
          </a:p>
          <a:p>
            <a:pPr marL="0" indent="0">
              <a:buNone/>
            </a:pPr>
            <a:endParaRPr lang="en-US" dirty="0"/>
          </a:p>
          <a:p>
            <a:pPr marL="0" indent="0">
              <a:buNone/>
            </a:pPr>
            <a:r>
              <a:rPr lang="en-US" dirty="0" err="1"/>
              <a:t>itemplot</a:t>
            </a:r>
            <a:r>
              <a:rPr lang="en-US" dirty="0"/>
              <a:t>(</a:t>
            </a:r>
            <a:r>
              <a:rPr lang="en-US" dirty="0" err="1"/>
              <a:t>unisocanx</a:t>
            </a:r>
            <a:r>
              <a:rPr lang="en-US" dirty="0"/>
              <a:t>, 2, type = 'trace')</a:t>
            </a:r>
          </a:p>
          <a:p>
            <a:pPr marL="0" indent="0">
              <a:buNone/>
            </a:pPr>
            <a:r>
              <a:rPr lang="en-US" dirty="0" err="1"/>
              <a:t>itemplot</a:t>
            </a:r>
            <a:r>
              <a:rPr lang="en-US" dirty="0"/>
              <a:t>(</a:t>
            </a:r>
            <a:r>
              <a:rPr lang="en-US" dirty="0" err="1"/>
              <a:t>unisocanx</a:t>
            </a:r>
            <a:r>
              <a:rPr lang="en-US" dirty="0"/>
              <a:t>, 2, type = '</a:t>
            </a:r>
            <a:r>
              <a:rPr lang="en-US" dirty="0" err="1"/>
              <a:t>infoSE</a:t>
            </a:r>
            <a:r>
              <a:rPr lang="en-US" dirty="0"/>
              <a:t>’)</a:t>
            </a:r>
          </a:p>
          <a:p>
            <a:pPr marL="0" indent="0">
              <a:buNone/>
            </a:pPr>
            <a:r>
              <a:rPr lang="en-US" dirty="0"/>
              <a:t>plot(</a:t>
            </a:r>
            <a:r>
              <a:rPr lang="en-US" dirty="0" err="1"/>
              <a:t>unisocanx</a:t>
            </a:r>
            <a:r>
              <a:rPr lang="en-US" dirty="0"/>
              <a:t>, type = '</a:t>
            </a:r>
            <a:r>
              <a:rPr lang="en-US" dirty="0" err="1"/>
              <a:t>infoSE</a:t>
            </a:r>
            <a:r>
              <a:rPr lang="en-US" dirty="0"/>
              <a:t>')</a:t>
            </a:r>
          </a:p>
        </p:txBody>
      </p:sp>
      <p:sp>
        <p:nvSpPr>
          <p:cNvPr id="4" name="Footer Placeholder 3">
            <a:extLst>
              <a:ext uri="{FF2B5EF4-FFF2-40B4-BE49-F238E27FC236}">
                <a16:creationId xmlns:a16="http://schemas.microsoft.com/office/drawing/2014/main" id="{46258279-6093-482C-859C-60E0C010B4BD}"/>
              </a:ext>
            </a:extLst>
          </p:cNvPr>
          <p:cNvSpPr>
            <a:spLocks noGrp="1"/>
          </p:cNvSpPr>
          <p:nvPr>
            <p:ph type="ftr" sz="quarter" idx="11"/>
          </p:nvPr>
        </p:nvSpPr>
        <p:spPr/>
        <p:txBody>
          <a:bodyPr/>
          <a:lstStyle/>
          <a:p>
            <a:r>
              <a:rPr lang="en-US" altLang="en-US"/>
              <a:t>Psy534</a:t>
            </a:r>
            <a:endParaRPr lang="en-US" altLang="en-US" dirty="0"/>
          </a:p>
        </p:txBody>
      </p:sp>
      <p:sp>
        <p:nvSpPr>
          <p:cNvPr id="5" name="Slide Number Placeholder 4">
            <a:extLst>
              <a:ext uri="{FF2B5EF4-FFF2-40B4-BE49-F238E27FC236}">
                <a16:creationId xmlns:a16="http://schemas.microsoft.com/office/drawing/2014/main" id="{88C235A1-F891-4920-8A83-AF2821EFEB8C}"/>
              </a:ext>
            </a:extLst>
          </p:cNvPr>
          <p:cNvSpPr>
            <a:spLocks noGrp="1"/>
          </p:cNvSpPr>
          <p:nvPr>
            <p:ph type="sldNum" sz="quarter" idx="12"/>
          </p:nvPr>
        </p:nvSpPr>
        <p:spPr/>
        <p:txBody>
          <a:bodyPr/>
          <a:lstStyle/>
          <a:p>
            <a:fld id="{BC9DDE9D-BC5B-40E7-AE81-9737E43F9F23}" type="slidenum">
              <a:rPr lang="en-US" altLang="en-US" smtClean="0"/>
              <a:pPr/>
              <a:t>44</a:t>
            </a:fld>
            <a:endParaRPr lang="en-US" altLang="en-US" dirty="0"/>
          </a:p>
        </p:txBody>
      </p:sp>
    </p:spTree>
    <p:extLst>
      <p:ext uri="{BB962C8B-B14F-4D97-AF65-F5344CB8AC3E}">
        <p14:creationId xmlns:p14="http://schemas.microsoft.com/office/powerpoint/2010/main" val="35724810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6AA49-DD2D-42B2-8327-6CD3E3B5CA90}"/>
              </a:ext>
            </a:extLst>
          </p:cNvPr>
          <p:cNvSpPr>
            <a:spLocks noGrp="1"/>
          </p:cNvSpPr>
          <p:nvPr>
            <p:ph type="title"/>
          </p:nvPr>
        </p:nvSpPr>
        <p:spPr/>
        <p:txBody>
          <a:bodyPr/>
          <a:lstStyle/>
          <a:p>
            <a:r>
              <a:rPr lang="en-US" dirty="0"/>
              <a:t>MIRT (R) - Summary</a:t>
            </a:r>
          </a:p>
        </p:txBody>
      </p:sp>
      <p:sp>
        <p:nvSpPr>
          <p:cNvPr id="3" name="Content Placeholder 2">
            <a:extLst>
              <a:ext uri="{FF2B5EF4-FFF2-40B4-BE49-F238E27FC236}">
                <a16:creationId xmlns:a16="http://schemas.microsoft.com/office/drawing/2014/main" id="{BFC99C88-E72D-4C48-AD96-98F9AF70E226}"/>
              </a:ext>
            </a:extLst>
          </p:cNvPr>
          <p:cNvSpPr>
            <a:spLocks noGrp="1"/>
          </p:cNvSpPr>
          <p:nvPr>
            <p:ph idx="1"/>
          </p:nvPr>
        </p:nvSpPr>
        <p:spPr>
          <a:xfrm>
            <a:off x="304800" y="1098538"/>
            <a:ext cx="4648200" cy="5607062"/>
          </a:xfrm>
        </p:spPr>
        <p:txBody>
          <a:bodyPr>
            <a:normAutofit lnSpcReduction="10000"/>
          </a:bodyPr>
          <a:lstStyle/>
          <a:p>
            <a:pPr marL="0" indent="0">
              <a:buNone/>
            </a:pPr>
            <a:r>
              <a:rPr lang="en-US" sz="1600" dirty="0">
                <a:latin typeface="Courier New" panose="02070309020205020404" pitchFamily="49" charset="0"/>
                <a:cs typeface="Courier New" panose="02070309020205020404" pitchFamily="49" charset="0"/>
              </a:rPr>
              <a:t>Iteration: 31, Log-</a:t>
            </a:r>
            <a:r>
              <a:rPr lang="en-US" sz="1600" dirty="0" err="1">
                <a:latin typeface="Courier New" panose="02070309020205020404" pitchFamily="49" charset="0"/>
                <a:cs typeface="Courier New" panose="02070309020205020404" pitchFamily="49" charset="0"/>
              </a:rPr>
              <a:t>Lik</a:t>
            </a:r>
            <a:r>
              <a:rPr lang="en-US" sz="1600" dirty="0">
                <a:latin typeface="Courier New" panose="02070309020205020404" pitchFamily="49" charset="0"/>
                <a:cs typeface="Courier New" panose="02070309020205020404" pitchFamily="49" charset="0"/>
              </a:rPr>
              <a:t>: -1007255.535, Max-Change: 0.00010</a:t>
            </a:r>
          </a:p>
          <a:p>
            <a:pPr marL="0" indent="0">
              <a:buNone/>
            </a:pPr>
            <a:r>
              <a:rPr lang="en-US" sz="1600" dirty="0">
                <a:latin typeface="Courier New" panose="02070309020205020404" pitchFamily="49" charset="0"/>
                <a:cs typeface="Courier New" panose="02070309020205020404" pitchFamily="49" charset="0"/>
              </a:rPr>
              <a:t>       F1    h2</a:t>
            </a:r>
          </a:p>
          <a:p>
            <a:pPr marL="0" indent="0">
              <a:buNone/>
            </a:pPr>
            <a:r>
              <a:rPr lang="en-US" sz="1600" dirty="0">
                <a:latin typeface="Courier New" panose="02070309020205020404" pitchFamily="49" charset="0"/>
                <a:cs typeface="Courier New" panose="02070309020205020404" pitchFamily="49" charset="0"/>
              </a:rPr>
              <a:t>c1  0.668 0.447</a:t>
            </a:r>
          </a:p>
          <a:p>
            <a:pPr marL="0" indent="0">
              <a:buNone/>
            </a:pPr>
            <a:r>
              <a:rPr lang="en-US" sz="1600" dirty="0">
                <a:latin typeface="Courier New" panose="02070309020205020404" pitchFamily="49" charset="0"/>
                <a:cs typeface="Courier New" panose="02070309020205020404" pitchFamily="49" charset="0"/>
              </a:rPr>
              <a:t>c2  0.813 0.661</a:t>
            </a:r>
          </a:p>
          <a:p>
            <a:pPr marL="0" indent="0">
              <a:buNone/>
            </a:pPr>
            <a:r>
              <a:rPr lang="en-US" sz="1600" dirty="0">
                <a:latin typeface="Courier New" panose="02070309020205020404" pitchFamily="49" charset="0"/>
                <a:cs typeface="Courier New" panose="02070309020205020404" pitchFamily="49" charset="0"/>
              </a:rPr>
              <a:t>c3  0.484 0.234</a:t>
            </a:r>
          </a:p>
          <a:p>
            <a:pPr marL="0" indent="0">
              <a:buNone/>
            </a:pPr>
            <a:r>
              <a:rPr lang="en-US" sz="1600" dirty="0">
                <a:latin typeface="Courier New" panose="02070309020205020404" pitchFamily="49" charset="0"/>
                <a:cs typeface="Courier New" panose="02070309020205020404" pitchFamily="49" charset="0"/>
              </a:rPr>
              <a:t>c4  0.477 0.227</a:t>
            </a:r>
          </a:p>
          <a:p>
            <a:pPr marL="0" indent="0">
              <a:buNone/>
            </a:pPr>
            <a:r>
              <a:rPr lang="en-US" sz="1600" dirty="0">
                <a:latin typeface="Courier New" panose="02070309020205020404" pitchFamily="49" charset="0"/>
                <a:cs typeface="Courier New" panose="02070309020205020404" pitchFamily="49" charset="0"/>
              </a:rPr>
              <a:t>c5  0.775 0.601</a:t>
            </a:r>
          </a:p>
          <a:p>
            <a:pPr marL="0" indent="0">
              <a:buNone/>
            </a:pPr>
            <a:r>
              <a:rPr lang="en-US" sz="1600" dirty="0">
                <a:latin typeface="Courier New" panose="02070309020205020404" pitchFamily="49" charset="0"/>
                <a:cs typeface="Courier New" panose="02070309020205020404" pitchFamily="49" charset="0"/>
              </a:rPr>
              <a:t>c6  0.627 0.393</a:t>
            </a:r>
          </a:p>
          <a:p>
            <a:pPr marL="0" indent="0">
              <a:buNone/>
            </a:pPr>
            <a:r>
              <a:rPr lang="en-US" sz="1600" dirty="0">
                <a:latin typeface="Courier New" panose="02070309020205020404" pitchFamily="49" charset="0"/>
                <a:cs typeface="Courier New" panose="02070309020205020404" pitchFamily="49" charset="0"/>
              </a:rPr>
              <a:t>c7  0.598 0.357</a:t>
            </a:r>
          </a:p>
          <a:p>
            <a:pPr marL="0" indent="0">
              <a:buNone/>
            </a:pPr>
            <a:r>
              <a:rPr lang="en-US" sz="1600" dirty="0">
                <a:latin typeface="Courier New" panose="02070309020205020404" pitchFamily="49" charset="0"/>
                <a:cs typeface="Courier New" panose="02070309020205020404" pitchFamily="49" charset="0"/>
              </a:rPr>
              <a:t>c8  0.741 0.549</a:t>
            </a:r>
          </a:p>
          <a:p>
            <a:pPr marL="0" indent="0">
              <a:buNone/>
            </a:pPr>
            <a:r>
              <a:rPr lang="en-US" sz="1600" dirty="0">
                <a:latin typeface="Courier New" panose="02070309020205020404" pitchFamily="49" charset="0"/>
                <a:cs typeface="Courier New" panose="02070309020205020404" pitchFamily="49" charset="0"/>
              </a:rPr>
              <a:t>c9  0.520 0.270</a:t>
            </a:r>
          </a:p>
          <a:p>
            <a:pPr marL="0" indent="0">
              <a:buNone/>
            </a:pPr>
            <a:r>
              <a:rPr lang="en-US" sz="1600" dirty="0">
                <a:latin typeface="Courier New" panose="02070309020205020404" pitchFamily="49" charset="0"/>
                <a:cs typeface="Courier New" panose="02070309020205020404" pitchFamily="49" charset="0"/>
              </a:rPr>
              <a:t>c10 0.742 0.551</a:t>
            </a:r>
          </a:p>
          <a:p>
            <a:pPr marL="0" indent="0">
              <a:buNone/>
            </a:pPr>
            <a:r>
              <a:rPr lang="en-US" sz="1600" dirty="0">
                <a:latin typeface="Courier New" panose="02070309020205020404" pitchFamily="49" charset="0"/>
                <a:cs typeface="Courier New" panose="02070309020205020404" pitchFamily="49" charset="0"/>
              </a:rPr>
              <a:t>c11 0.765 0.585</a:t>
            </a:r>
          </a:p>
          <a:p>
            <a:pPr marL="0" indent="0">
              <a:buNone/>
            </a:pPr>
            <a:r>
              <a:rPr lang="en-US" sz="1600" dirty="0">
                <a:latin typeface="Courier New" panose="02070309020205020404" pitchFamily="49" charset="0"/>
                <a:cs typeface="Courier New" panose="02070309020205020404" pitchFamily="49" charset="0"/>
              </a:rPr>
              <a:t>c12 0.562 0.316</a:t>
            </a:r>
          </a:p>
          <a:p>
            <a:pPr marL="0" indent="0">
              <a:buNone/>
            </a:pPr>
            <a:endParaRPr lang="en-US" sz="1600" dirty="0">
              <a:latin typeface="Courier New" panose="02070309020205020404" pitchFamily="49" charset="0"/>
              <a:cs typeface="Courier New" panose="02070309020205020404" pitchFamily="49" charset="0"/>
            </a:endParaRPr>
          </a:p>
        </p:txBody>
      </p:sp>
      <p:sp>
        <p:nvSpPr>
          <p:cNvPr id="5" name="Slide Number Placeholder 4">
            <a:extLst>
              <a:ext uri="{FF2B5EF4-FFF2-40B4-BE49-F238E27FC236}">
                <a16:creationId xmlns:a16="http://schemas.microsoft.com/office/drawing/2014/main" id="{4AE035A1-BEF0-4971-9BE3-DE8C2C0583FE}"/>
              </a:ext>
            </a:extLst>
          </p:cNvPr>
          <p:cNvSpPr>
            <a:spLocks noGrp="1"/>
          </p:cNvSpPr>
          <p:nvPr>
            <p:ph type="sldNum" sz="quarter" idx="12"/>
          </p:nvPr>
        </p:nvSpPr>
        <p:spPr/>
        <p:txBody>
          <a:bodyPr/>
          <a:lstStyle/>
          <a:p>
            <a:fld id="{BC9DDE9D-BC5B-40E7-AE81-9737E43F9F23}" type="slidenum">
              <a:rPr lang="en-US" altLang="en-US" smtClean="0"/>
              <a:pPr/>
              <a:t>45</a:t>
            </a:fld>
            <a:endParaRPr lang="en-US" altLang="en-US" dirty="0"/>
          </a:p>
        </p:txBody>
      </p:sp>
      <p:sp>
        <p:nvSpPr>
          <p:cNvPr id="6" name="Content Placeholder 2">
            <a:extLst>
              <a:ext uri="{FF2B5EF4-FFF2-40B4-BE49-F238E27FC236}">
                <a16:creationId xmlns:a16="http://schemas.microsoft.com/office/drawing/2014/main" id="{0A046CA4-8A2A-4FD2-8A58-41139765E999}"/>
              </a:ext>
            </a:extLst>
          </p:cNvPr>
          <p:cNvSpPr txBox="1">
            <a:spLocks/>
          </p:cNvSpPr>
          <p:nvPr/>
        </p:nvSpPr>
        <p:spPr>
          <a:xfrm>
            <a:off x="2743200" y="1676400"/>
            <a:ext cx="3657600" cy="5093148"/>
          </a:xfrm>
          <a:prstGeom prst="rect">
            <a:avLst/>
          </a:prstGeom>
        </p:spPr>
        <p:txBody>
          <a:bodyPr vert="horz" lIns="45720" tIns="45720" rIns="45720" bIns="45720" rtlCol="0">
            <a:normAutofit fontScale="92500" lnSpcReduction="20000"/>
          </a:bodyPr>
          <a:lstStyle>
            <a:lvl1pPr marL="400050" indent="-400050"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
              <a:defRPr sz="4400" kern="1200">
                <a:solidFill>
                  <a:schemeClr val="tx1"/>
                </a:solidFill>
                <a:latin typeface="+mn-lt"/>
                <a:ea typeface="+mn-ea"/>
                <a:cs typeface="+mn-cs"/>
              </a:defRPr>
            </a:lvl1pPr>
            <a:lvl2pPr marL="457200" indent="-330200" algn="l" defTabSz="914400" rtl="0" eaLnBrk="1" latinLnBrk="0" hangingPunct="1">
              <a:lnSpc>
                <a:spcPct val="90000"/>
              </a:lnSpc>
              <a:spcBef>
                <a:spcPts val="200"/>
              </a:spcBef>
              <a:spcAft>
                <a:spcPts val="400"/>
              </a:spcAft>
              <a:buClr>
                <a:schemeClr val="accent1">
                  <a:lumMod val="60000"/>
                  <a:lumOff val="40000"/>
                </a:schemeClr>
              </a:buClr>
              <a:buFont typeface="Wingdings" panose="05000000000000000000" pitchFamily="2" charset="2"/>
              <a:buChar char="§"/>
              <a:defRPr sz="4000" kern="1200">
                <a:solidFill>
                  <a:schemeClr val="tx1"/>
                </a:solidFill>
                <a:latin typeface="+mn-lt"/>
                <a:ea typeface="+mn-ea"/>
                <a:cs typeface="+mn-cs"/>
              </a:defRPr>
            </a:lvl2pPr>
            <a:lvl3pPr marL="569913" indent="-260350" algn="l" defTabSz="914400" rtl="0" eaLnBrk="1" latinLnBrk="0" hangingPunct="1">
              <a:lnSpc>
                <a:spcPct val="90000"/>
              </a:lnSpc>
              <a:spcBef>
                <a:spcPts val="200"/>
              </a:spcBef>
              <a:spcAft>
                <a:spcPts val="400"/>
              </a:spcAft>
              <a:buClr>
                <a:schemeClr val="accent1">
                  <a:lumMod val="60000"/>
                  <a:lumOff val="40000"/>
                </a:schemeClr>
              </a:buClr>
              <a:buFont typeface="Wingdings" panose="05000000000000000000" pitchFamily="2" charset="2"/>
              <a:buChar char="§"/>
              <a:defRPr sz="3200" kern="1200">
                <a:solidFill>
                  <a:schemeClr val="tx1"/>
                </a:solidFill>
                <a:latin typeface="+mn-lt"/>
                <a:ea typeface="+mn-ea"/>
                <a:cs typeface="+mn-cs"/>
              </a:defRPr>
            </a:lvl3pPr>
            <a:lvl4pPr marL="744538" indent="-287338" algn="l" defTabSz="914400" rtl="0" eaLnBrk="1" latinLnBrk="0" hangingPunct="1">
              <a:lnSpc>
                <a:spcPct val="90000"/>
              </a:lnSpc>
              <a:spcBef>
                <a:spcPts val="200"/>
              </a:spcBef>
              <a:spcAft>
                <a:spcPts val="400"/>
              </a:spcAft>
              <a:buClr>
                <a:schemeClr val="accent1">
                  <a:lumMod val="60000"/>
                  <a:lumOff val="40000"/>
                </a:schemeClr>
              </a:buClr>
              <a:buFont typeface="Wingdings" panose="05000000000000000000" pitchFamily="2" charset="2"/>
              <a:buChar char="§"/>
              <a:defRPr sz="3200" kern="1200">
                <a:solidFill>
                  <a:schemeClr val="tx1"/>
                </a:solidFill>
                <a:latin typeface="+mn-lt"/>
                <a:ea typeface="+mn-ea"/>
                <a:cs typeface="+mn-cs"/>
              </a:defRPr>
            </a:lvl4pPr>
            <a:lvl5pPr marL="914400" indent="-274638" algn="l" defTabSz="914400" rtl="0" eaLnBrk="1" latinLnBrk="0" hangingPunct="1">
              <a:lnSpc>
                <a:spcPct val="90000"/>
              </a:lnSpc>
              <a:spcBef>
                <a:spcPts val="200"/>
              </a:spcBef>
              <a:spcAft>
                <a:spcPts val="400"/>
              </a:spcAft>
              <a:buClr>
                <a:schemeClr val="accent1">
                  <a:lumMod val="60000"/>
                  <a:lumOff val="40000"/>
                </a:schemeClr>
              </a:buClr>
              <a:buFont typeface="Wingdings" panose="05000000000000000000" pitchFamily="2" charset="2"/>
              <a:buChar char="§"/>
              <a:defRPr sz="3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fontAlgn="auto">
              <a:buFont typeface="Wingdings" panose="05000000000000000000" pitchFamily="2" charset="2"/>
              <a:buNone/>
            </a:pPr>
            <a:r>
              <a:rPr lang="en-US" sz="1600" dirty="0">
                <a:latin typeface="Courier New" panose="02070309020205020404" pitchFamily="49" charset="0"/>
                <a:cs typeface="Courier New" panose="02070309020205020404" pitchFamily="49" charset="0"/>
              </a:rPr>
              <a:t>     F1    h2</a:t>
            </a:r>
          </a:p>
          <a:p>
            <a:pPr marL="0" indent="0">
              <a:buNone/>
            </a:pPr>
            <a:r>
              <a:rPr lang="en-US" sz="1600" dirty="0">
                <a:latin typeface="Courier New" panose="02070309020205020404" pitchFamily="49" charset="0"/>
                <a:cs typeface="Courier New" panose="02070309020205020404" pitchFamily="49" charset="0"/>
              </a:rPr>
              <a:t>c13 0.802 0.644</a:t>
            </a:r>
          </a:p>
          <a:p>
            <a:pPr marL="0" indent="0">
              <a:buNone/>
            </a:pPr>
            <a:r>
              <a:rPr lang="en-US" sz="1600" dirty="0">
                <a:latin typeface="Courier New" panose="02070309020205020404" pitchFamily="49" charset="0"/>
                <a:cs typeface="Courier New" panose="02070309020205020404" pitchFamily="49" charset="0"/>
              </a:rPr>
              <a:t>c14 0.609 0.371</a:t>
            </a:r>
          </a:p>
          <a:p>
            <a:pPr marL="0" indent="0" fontAlgn="auto">
              <a:buFont typeface="Wingdings" panose="05000000000000000000" pitchFamily="2" charset="2"/>
              <a:buNone/>
            </a:pPr>
            <a:r>
              <a:rPr lang="en-US" sz="1600" dirty="0">
                <a:latin typeface="Courier New" panose="02070309020205020404" pitchFamily="49" charset="0"/>
                <a:cs typeface="Courier New" panose="02070309020205020404" pitchFamily="49" charset="0"/>
              </a:rPr>
              <a:t>c15 0.761 0.579</a:t>
            </a:r>
          </a:p>
          <a:p>
            <a:pPr marL="0" indent="0" fontAlgn="auto">
              <a:buFont typeface="Wingdings" panose="05000000000000000000" pitchFamily="2" charset="2"/>
              <a:buNone/>
            </a:pPr>
            <a:r>
              <a:rPr lang="en-US" sz="1600" dirty="0">
                <a:latin typeface="Courier New" panose="02070309020205020404" pitchFamily="49" charset="0"/>
                <a:cs typeface="Courier New" panose="02070309020205020404" pitchFamily="49" charset="0"/>
              </a:rPr>
              <a:t>c16 0.829 0.688</a:t>
            </a:r>
          </a:p>
          <a:p>
            <a:pPr marL="0" indent="0" fontAlgn="auto">
              <a:buFont typeface="Wingdings" panose="05000000000000000000" pitchFamily="2" charset="2"/>
              <a:buNone/>
            </a:pPr>
            <a:r>
              <a:rPr lang="en-US" sz="1600" dirty="0">
                <a:latin typeface="Courier New" panose="02070309020205020404" pitchFamily="49" charset="0"/>
                <a:cs typeface="Courier New" panose="02070309020205020404" pitchFamily="49" charset="0"/>
              </a:rPr>
              <a:t>c17 0.467 0.218</a:t>
            </a:r>
          </a:p>
          <a:p>
            <a:pPr marL="0" indent="0" fontAlgn="auto">
              <a:buFont typeface="Wingdings" panose="05000000000000000000" pitchFamily="2" charset="2"/>
              <a:buNone/>
            </a:pPr>
            <a:r>
              <a:rPr lang="en-US" sz="1600" dirty="0">
                <a:latin typeface="Courier New" panose="02070309020205020404" pitchFamily="49" charset="0"/>
                <a:cs typeface="Courier New" panose="02070309020205020404" pitchFamily="49" charset="0"/>
              </a:rPr>
              <a:t>c18 0.574 0.330</a:t>
            </a:r>
          </a:p>
          <a:p>
            <a:pPr marL="0" indent="0" fontAlgn="auto">
              <a:buFont typeface="Wingdings" panose="05000000000000000000" pitchFamily="2" charset="2"/>
              <a:buNone/>
            </a:pPr>
            <a:r>
              <a:rPr lang="en-US" sz="1600" dirty="0">
                <a:latin typeface="Courier New" panose="02070309020205020404" pitchFamily="49" charset="0"/>
                <a:cs typeface="Courier New" panose="02070309020205020404" pitchFamily="49" charset="0"/>
              </a:rPr>
              <a:t>c19 0.734 0.539</a:t>
            </a:r>
          </a:p>
          <a:p>
            <a:pPr marL="0" indent="0" fontAlgn="auto">
              <a:buFont typeface="Wingdings" panose="05000000000000000000" pitchFamily="2" charset="2"/>
              <a:buNone/>
            </a:pPr>
            <a:r>
              <a:rPr lang="en-US" sz="1600" dirty="0">
                <a:latin typeface="Courier New" panose="02070309020205020404" pitchFamily="49" charset="0"/>
                <a:cs typeface="Courier New" panose="02070309020205020404" pitchFamily="49" charset="0"/>
              </a:rPr>
              <a:t>c20 0.640 0.410</a:t>
            </a:r>
          </a:p>
          <a:p>
            <a:pPr marL="0" indent="0" fontAlgn="auto">
              <a:buFont typeface="Wingdings" panose="05000000000000000000" pitchFamily="2" charset="2"/>
              <a:buNone/>
            </a:pPr>
            <a:r>
              <a:rPr lang="en-US" sz="1600" dirty="0">
                <a:latin typeface="Courier New" panose="02070309020205020404" pitchFamily="49" charset="0"/>
                <a:cs typeface="Courier New" panose="02070309020205020404" pitchFamily="49" charset="0"/>
              </a:rPr>
              <a:t>c21 0.783 0.613</a:t>
            </a:r>
          </a:p>
          <a:p>
            <a:pPr marL="0" indent="0" fontAlgn="auto">
              <a:buFont typeface="Wingdings" panose="05000000000000000000" pitchFamily="2" charset="2"/>
              <a:buNone/>
            </a:pPr>
            <a:r>
              <a:rPr lang="en-US" sz="1600" dirty="0">
                <a:latin typeface="Courier New" panose="02070309020205020404" pitchFamily="49" charset="0"/>
                <a:cs typeface="Courier New" panose="02070309020205020404" pitchFamily="49" charset="0"/>
              </a:rPr>
              <a:t>c22 0.394 0.155</a:t>
            </a:r>
          </a:p>
          <a:p>
            <a:pPr marL="0" indent="0" fontAlgn="auto">
              <a:buFont typeface="Wingdings" panose="05000000000000000000" pitchFamily="2" charset="2"/>
              <a:buNone/>
            </a:pPr>
            <a:r>
              <a:rPr lang="en-US" sz="1600" dirty="0">
                <a:latin typeface="Courier New" panose="02070309020205020404" pitchFamily="49" charset="0"/>
                <a:cs typeface="Courier New" panose="02070309020205020404" pitchFamily="49" charset="0"/>
              </a:rPr>
              <a:t>c23 0.510 0.260</a:t>
            </a:r>
          </a:p>
          <a:p>
            <a:pPr marL="0" indent="0" fontAlgn="auto">
              <a:buFont typeface="Wingdings" panose="05000000000000000000" pitchFamily="2" charset="2"/>
              <a:buNone/>
            </a:pPr>
            <a:r>
              <a:rPr lang="en-US" sz="1600" dirty="0">
                <a:latin typeface="Courier New" panose="02070309020205020404" pitchFamily="49" charset="0"/>
                <a:cs typeface="Courier New" panose="02070309020205020404" pitchFamily="49" charset="0"/>
              </a:rPr>
              <a:t>c24 0.606 0.367</a:t>
            </a:r>
          </a:p>
          <a:p>
            <a:pPr marL="0" indent="0" fontAlgn="auto">
              <a:buFont typeface="Wingdings" panose="05000000000000000000" pitchFamily="2" charset="2"/>
              <a:buNone/>
            </a:pPr>
            <a:r>
              <a:rPr lang="en-US" sz="1600" dirty="0">
                <a:latin typeface="Courier New" panose="02070309020205020404" pitchFamily="49" charset="0"/>
                <a:cs typeface="Courier New" panose="02070309020205020404" pitchFamily="49" charset="0"/>
              </a:rPr>
              <a:t>SS loadings:  10.365 </a:t>
            </a:r>
          </a:p>
          <a:p>
            <a:pPr marL="0" indent="0" fontAlgn="auto">
              <a:buFont typeface="Wingdings" panose="05000000000000000000" pitchFamily="2" charset="2"/>
              <a:buNone/>
            </a:pPr>
            <a:r>
              <a:rPr lang="en-US" sz="1600" dirty="0">
                <a:latin typeface="Courier New" panose="02070309020205020404" pitchFamily="49" charset="0"/>
                <a:cs typeface="Courier New" panose="02070309020205020404" pitchFamily="49" charset="0"/>
              </a:rPr>
              <a:t>Proportion Var:  0.432</a:t>
            </a:r>
          </a:p>
        </p:txBody>
      </p:sp>
      <p:sp>
        <p:nvSpPr>
          <p:cNvPr id="4" name="Footer Placeholder 3">
            <a:extLst>
              <a:ext uri="{FF2B5EF4-FFF2-40B4-BE49-F238E27FC236}">
                <a16:creationId xmlns:a16="http://schemas.microsoft.com/office/drawing/2014/main" id="{FFF032B3-6C29-4412-8FD2-245EF9852BB6}"/>
              </a:ext>
            </a:extLst>
          </p:cNvPr>
          <p:cNvSpPr>
            <a:spLocks noGrp="1"/>
          </p:cNvSpPr>
          <p:nvPr>
            <p:ph type="ftr" sz="quarter" idx="11"/>
          </p:nvPr>
        </p:nvSpPr>
        <p:spPr/>
        <p:txBody>
          <a:bodyPr/>
          <a:lstStyle/>
          <a:p>
            <a:r>
              <a:rPr lang="en-US" altLang="en-US"/>
              <a:t>Psy534</a:t>
            </a:r>
            <a:endParaRPr lang="en-US" altLang="en-US" dirty="0"/>
          </a:p>
        </p:txBody>
      </p:sp>
    </p:spTree>
    <p:extLst>
      <p:ext uri="{BB962C8B-B14F-4D97-AF65-F5344CB8AC3E}">
        <p14:creationId xmlns:p14="http://schemas.microsoft.com/office/powerpoint/2010/main" val="4304005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93BC6-976D-4A7D-ACF5-2CA964BDC38F}"/>
              </a:ext>
            </a:extLst>
          </p:cNvPr>
          <p:cNvSpPr>
            <a:spLocks noGrp="1"/>
          </p:cNvSpPr>
          <p:nvPr>
            <p:ph type="title"/>
          </p:nvPr>
        </p:nvSpPr>
        <p:spPr/>
        <p:txBody>
          <a:bodyPr/>
          <a:lstStyle/>
          <a:p>
            <a:r>
              <a:rPr lang="en-US" dirty="0"/>
              <a:t>MIRT (R) - Coefficients</a:t>
            </a:r>
          </a:p>
        </p:txBody>
      </p:sp>
      <p:sp>
        <p:nvSpPr>
          <p:cNvPr id="3" name="Content Placeholder 2">
            <a:extLst>
              <a:ext uri="{FF2B5EF4-FFF2-40B4-BE49-F238E27FC236}">
                <a16:creationId xmlns:a16="http://schemas.microsoft.com/office/drawing/2014/main" id="{6F2A6C3A-1010-41AC-B056-704F140C1E67}"/>
              </a:ext>
            </a:extLst>
          </p:cNvPr>
          <p:cNvSpPr>
            <a:spLocks noGrp="1"/>
          </p:cNvSpPr>
          <p:nvPr>
            <p:ph idx="1"/>
          </p:nvPr>
        </p:nvSpPr>
        <p:spPr>
          <a:xfrm>
            <a:off x="8713775" y="1556859"/>
            <a:ext cx="3124200" cy="4996546"/>
          </a:xfrm>
        </p:spPr>
        <p:txBody>
          <a:bodyPr>
            <a:normAutofit fontScale="47500" lnSpcReduction="20000"/>
          </a:bodyPr>
          <a:lstStyle/>
          <a:p>
            <a:pPr marL="0" indent="0">
              <a:buNone/>
            </a:pPr>
            <a:r>
              <a:rPr lang="en-US" dirty="0">
                <a:latin typeface="Courier New" panose="02070309020205020404" pitchFamily="49" charset="0"/>
                <a:cs typeface="Courier New" panose="02070309020205020404" pitchFamily="49" charset="0"/>
              </a:rPr>
              <a:t>     a1      d   g u</a:t>
            </a:r>
          </a:p>
          <a:p>
            <a:pPr marL="0" indent="0">
              <a:buNone/>
            </a:pPr>
            <a:r>
              <a:rPr lang="en-US" dirty="0">
                <a:latin typeface="Courier New" panose="02070309020205020404" pitchFamily="49" charset="0"/>
                <a:cs typeface="Courier New" panose="02070309020205020404" pitchFamily="49" charset="0"/>
              </a:rPr>
              <a:t>c13 2.288 -1.229 0 1</a:t>
            </a:r>
          </a:p>
          <a:p>
            <a:pPr marL="0" indent="0">
              <a:buNone/>
            </a:pPr>
            <a:r>
              <a:rPr lang="en-US" dirty="0">
                <a:latin typeface="Courier New" panose="02070309020205020404" pitchFamily="49" charset="0"/>
                <a:cs typeface="Courier New" panose="02070309020205020404" pitchFamily="49" charset="0"/>
              </a:rPr>
              <a:t>c14 1.307 -0.600 0 1</a:t>
            </a:r>
          </a:p>
          <a:p>
            <a:pPr marL="0" indent="0">
              <a:buNone/>
            </a:pPr>
            <a:r>
              <a:rPr lang="en-US" dirty="0">
                <a:latin typeface="Courier New" panose="02070309020205020404" pitchFamily="49" charset="0"/>
                <a:cs typeface="Courier New" panose="02070309020205020404" pitchFamily="49" charset="0"/>
              </a:rPr>
              <a:t>c15 1.998 -0.916 0 1</a:t>
            </a:r>
          </a:p>
          <a:p>
            <a:pPr marL="0" indent="0">
              <a:buNone/>
            </a:pPr>
            <a:r>
              <a:rPr lang="en-US" dirty="0">
                <a:latin typeface="Courier New" panose="02070309020205020404" pitchFamily="49" charset="0"/>
                <a:cs typeface="Courier New" panose="02070309020205020404" pitchFamily="49" charset="0"/>
              </a:rPr>
              <a:t>c16 2.527 -0.387 0 1</a:t>
            </a:r>
          </a:p>
          <a:p>
            <a:pPr marL="0" indent="0">
              <a:buNone/>
            </a:pPr>
            <a:r>
              <a:rPr lang="en-US" dirty="0">
                <a:latin typeface="Courier New" panose="02070309020205020404" pitchFamily="49" charset="0"/>
                <a:cs typeface="Courier New" panose="02070309020205020404" pitchFamily="49" charset="0"/>
              </a:rPr>
              <a:t>c17 0.898  0.133 0 1</a:t>
            </a:r>
          </a:p>
          <a:p>
            <a:pPr marL="0" indent="0">
              <a:buNone/>
            </a:pPr>
            <a:r>
              <a:rPr lang="en-US" dirty="0">
                <a:latin typeface="Courier New" panose="02070309020205020404" pitchFamily="49" charset="0"/>
                <a:cs typeface="Courier New" panose="02070309020205020404" pitchFamily="49" charset="0"/>
              </a:rPr>
              <a:t>c18 1.194 -2.535 0 1</a:t>
            </a:r>
          </a:p>
          <a:p>
            <a:pPr marL="0" indent="0">
              <a:buNone/>
            </a:pPr>
            <a:r>
              <a:rPr lang="en-US" dirty="0">
                <a:latin typeface="Courier New" panose="02070309020205020404" pitchFamily="49" charset="0"/>
                <a:cs typeface="Courier New" panose="02070309020205020404" pitchFamily="49" charset="0"/>
              </a:rPr>
              <a:t>c19 1.840 -0.998 0 1</a:t>
            </a:r>
          </a:p>
          <a:p>
            <a:pPr marL="0" indent="0">
              <a:buNone/>
            </a:pPr>
            <a:r>
              <a:rPr lang="en-US" dirty="0">
                <a:latin typeface="Courier New" panose="02070309020205020404" pitchFamily="49" charset="0"/>
                <a:cs typeface="Courier New" panose="02070309020205020404" pitchFamily="49" charset="0"/>
              </a:rPr>
              <a:t>c20 1.419 -0.309 0 1</a:t>
            </a:r>
          </a:p>
          <a:p>
            <a:pPr marL="0" indent="0">
              <a:buNone/>
            </a:pPr>
            <a:r>
              <a:rPr lang="en-US" dirty="0">
                <a:latin typeface="Courier New" panose="02070309020205020404" pitchFamily="49" charset="0"/>
                <a:cs typeface="Courier New" panose="02070309020205020404" pitchFamily="49" charset="0"/>
              </a:rPr>
              <a:t>c21 2.141 -2.040 0 1</a:t>
            </a:r>
          </a:p>
          <a:p>
            <a:pPr marL="0" indent="0">
              <a:buNone/>
            </a:pPr>
            <a:r>
              <a:rPr lang="en-US" dirty="0">
                <a:latin typeface="Courier New" panose="02070309020205020404" pitchFamily="49" charset="0"/>
                <a:cs typeface="Courier New" panose="02070309020205020404" pitchFamily="49" charset="0"/>
              </a:rPr>
              <a:t>c22 0.730 -0.341 0 1</a:t>
            </a:r>
          </a:p>
          <a:p>
            <a:pPr marL="0" indent="0">
              <a:buNone/>
            </a:pPr>
            <a:r>
              <a:rPr lang="en-US" dirty="0">
                <a:latin typeface="Courier New" panose="02070309020205020404" pitchFamily="49" charset="0"/>
                <a:cs typeface="Courier New" panose="02070309020205020404" pitchFamily="49" charset="0"/>
              </a:rPr>
              <a:t>c23 1.010 -0.271 0 1</a:t>
            </a:r>
          </a:p>
          <a:p>
            <a:pPr marL="0" indent="0">
              <a:buNone/>
            </a:pPr>
            <a:r>
              <a:rPr lang="en-US" dirty="0">
                <a:latin typeface="Courier New" panose="02070309020205020404" pitchFamily="49" charset="0"/>
                <a:cs typeface="Courier New" panose="02070309020205020404" pitchFamily="49" charset="0"/>
              </a:rPr>
              <a:t>c24 1.296 -0.447 0 1</a:t>
            </a:r>
          </a:p>
        </p:txBody>
      </p:sp>
      <p:sp>
        <p:nvSpPr>
          <p:cNvPr id="4" name="Footer Placeholder 3">
            <a:extLst>
              <a:ext uri="{FF2B5EF4-FFF2-40B4-BE49-F238E27FC236}">
                <a16:creationId xmlns:a16="http://schemas.microsoft.com/office/drawing/2014/main" id="{E33B3EA0-DE4D-46F0-8DB2-0E6A99D23803}"/>
              </a:ext>
            </a:extLst>
          </p:cNvPr>
          <p:cNvSpPr>
            <a:spLocks noGrp="1"/>
          </p:cNvSpPr>
          <p:nvPr>
            <p:ph type="ftr" sz="quarter" idx="11"/>
          </p:nvPr>
        </p:nvSpPr>
        <p:spPr/>
        <p:txBody>
          <a:bodyPr/>
          <a:lstStyle/>
          <a:p>
            <a:r>
              <a:rPr lang="en-US" altLang="en-US"/>
              <a:t>Psy534</a:t>
            </a:r>
            <a:endParaRPr lang="en-US" altLang="en-US" dirty="0"/>
          </a:p>
        </p:txBody>
      </p:sp>
      <p:sp>
        <p:nvSpPr>
          <p:cNvPr id="5" name="Slide Number Placeholder 4">
            <a:extLst>
              <a:ext uri="{FF2B5EF4-FFF2-40B4-BE49-F238E27FC236}">
                <a16:creationId xmlns:a16="http://schemas.microsoft.com/office/drawing/2014/main" id="{A92B8BA1-B5B1-48B6-A25E-EF64E3F6531E}"/>
              </a:ext>
            </a:extLst>
          </p:cNvPr>
          <p:cNvSpPr>
            <a:spLocks noGrp="1"/>
          </p:cNvSpPr>
          <p:nvPr>
            <p:ph type="sldNum" sz="quarter" idx="12"/>
          </p:nvPr>
        </p:nvSpPr>
        <p:spPr/>
        <p:txBody>
          <a:bodyPr/>
          <a:lstStyle/>
          <a:p>
            <a:fld id="{BC9DDE9D-BC5B-40E7-AE81-9737E43F9F23}" type="slidenum">
              <a:rPr lang="en-US" altLang="en-US" smtClean="0"/>
              <a:pPr/>
              <a:t>46</a:t>
            </a:fld>
            <a:endParaRPr lang="en-US" altLang="en-US" dirty="0"/>
          </a:p>
        </p:txBody>
      </p:sp>
      <p:sp>
        <p:nvSpPr>
          <p:cNvPr id="6" name="Content Placeholder 2">
            <a:extLst>
              <a:ext uri="{FF2B5EF4-FFF2-40B4-BE49-F238E27FC236}">
                <a16:creationId xmlns:a16="http://schemas.microsoft.com/office/drawing/2014/main" id="{3A06E31C-164A-4AA3-B00A-431CE0B1F32C}"/>
              </a:ext>
            </a:extLst>
          </p:cNvPr>
          <p:cNvSpPr txBox="1">
            <a:spLocks/>
          </p:cNvSpPr>
          <p:nvPr/>
        </p:nvSpPr>
        <p:spPr>
          <a:xfrm>
            <a:off x="430227" y="1124429"/>
            <a:ext cx="3048000" cy="5428976"/>
          </a:xfrm>
          <a:prstGeom prst="rect">
            <a:avLst/>
          </a:prstGeom>
        </p:spPr>
        <p:txBody>
          <a:bodyPr vert="horz" lIns="45720" tIns="45720" rIns="45720" bIns="45720" rtlCol="0">
            <a:normAutofit fontScale="40000" lnSpcReduction="20000"/>
          </a:bodyPr>
          <a:lstStyle>
            <a:lvl1pPr marL="400050" indent="-400050"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
              <a:defRPr sz="4400" kern="1200">
                <a:solidFill>
                  <a:schemeClr val="tx1"/>
                </a:solidFill>
                <a:latin typeface="+mn-lt"/>
                <a:ea typeface="+mn-ea"/>
                <a:cs typeface="+mn-cs"/>
              </a:defRPr>
            </a:lvl1pPr>
            <a:lvl2pPr marL="457200" indent="-330200" algn="l" defTabSz="914400" rtl="0" eaLnBrk="1" latinLnBrk="0" hangingPunct="1">
              <a:lnSpc>
                <a:spcPct val="90000"/>
              </a:lnSpc>
              <a:spcBef>
                <a:spcPts val="200"/>
              </a:spcBef>
              <a:spcAft>
                <a:spcPts val="400"/>
              </a:spcAft>
              <a:buClr>
                <a:schemeClr val="accent1">
                  <a:lumMod val="60000"/>
                  <a:lumOff val="40000"/>
                </a:schemeClr>
              </a:buClr>
              <a:buFont typeface="Wingdings" panose="05000000000000000000" pitchFamily="2" charset="2"/>
              <a:buChar char="§"/>
              <a:defRPr sz="4000" kern="1200">
                <a:solidFill>
                  <a:schemeClr val="tx1"/>
                </a:solidFill>
                <a:latin typeface="+mn-lt"/>
                <a:ea typeface="+mn-ea"/>
                <a:cs typeface="+mn-cs"/>
              </a:defRPr>
            </a:lvl2pPr>
            <a:lvl3pPr marL="569913" indent="-260350" algn="l" defTabSz="914400" rtl="0" eaLnBrk="1" latinLnBrk="0" hangingPunct="1">
              <a:lnSpc>
                <a:spcPct val="90000"/>
              </a:lnSpc>
              <a:spcBef>
                <a:spcPts val="200"/>
              </a:spcBef>
              <a:spcAft>
                <a:spcPts val="400"/>
              </a:spcAft>
              <a:buClr>
                <a:schemeClr val="accent1">
                  <a:lumMod val="60000"/>
                  <a:lumOff val="40000"/>
                </a:schemeClr>
              </a:buClr>
              <a:buFont typeface="Wingdings" panose="05000000000000000000" pitchFamily="2" charset="2"/>
              <a:buChar char="§"/>
              <a:defRPr sz="3200" kern="1200">
                <a:solidFill>
                  <a:schemeClr val="tx1"/>
                </a:solidFill>
                <a:latin typeface="+mn-lt"/>
                <a:ea typeface="+mn-ea"/>
                <a:cs typeface="+mn-cs"/>
              </a:defRPr>
            </a:lvl3pPr>
            <a:lvl4pPr marL="744538" indent="-287338" algn="l" defTabSz="914400" rtl="0" eaLnBrk="1" latinLnBrk="0" hangingPunct="1">
              <a:lnSpc>
                <a:spcPct val="90000"/>
              </a:lnSpc>
              <a:spcBef>
                <a:spcPts val="200"/>
              </a:spcBef>
              <a:spcAft>
                <a:spcPts val="400"/>
              </a:spcAft>
              <a:buClr>
                <a:schemeClr val="accent1">
                  <a:lumMod val="60000"/>
                  <a:lumOff val="40000"/>
                </a:schemeClr>
              </a:buClr>
              <a:buFont typeface="Wingdings" panose="05000000000000000000" pitchFamily="2" charset="2"/>
              <a:buChar char="§"/>
              <a:defRPr sz="3200" kern="1200">
                <a:solidFill>
                  <a:schemeClr val="tx1"/>
                </a:solidFill>
                <a:latin typeface="+mn-lt"/>
                <a:ea typeface="+mn-ea"/>
                <a:cs typeface="+mn-cs"/>
              </a:defRPr>
            </a:lvl4pPr>
            <a:lvl5pPr marL="914400" indent="-274638" algn="l" defTabSz="914400" rtl="0" eaLnBrk="1" latinLnBrk="0" hangingPunct="1">
              <a:lnSpc>
                <a:spcPct val="90000"/>
              </a:lnSpc>
              <a:spcBef>
                <a:spcPts val="200"/>
              </a:spcBef>
              <a:spcAft>
                <a:spcPts val="400"/>
              </a:spcAft>
              <a:buClr>
                <a:schemeClr val="accent1">
                  <a:lumMod val="60000"/>
                  <a:lumOff val="40000"/>
                </a:schemeClr>
              </a:buClr>
              <a:buFont typeface="Wingdings" panose="05000000000000000000" pitchFamily="2" charset="2"/>
              <a:buChar char="§"/>
              <a:defRPr sz="3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fontAlgn="auto">
              <a:buFont typeface="Wingdings" panose="05000000000000000000" pitchFamily="2" charset="2"/>
              <a:buNone/>
            </a:pPr>
            <a:r>
              <a:rPr lang="en-US" dirty="0">
                <a:latin typeface="Courier New" panose="02070309020205020404" pitchFamily="49" charset="0"/>
                <a:cs typeface="Courier New" panose="02070309020205020404" pitchFamily="49" charset="0"/>
              </a:rPr>
              <a:t>$items</a:t>
            </a:r>
          </a:p>
          <a:p>
            <a:pPr marL="0" indent="0" fontAlgn="auto">
              <a:buFont typeface="Wingdings" panose="05000000000000000000" pitchFamily="2" charset="2"/>
              <a:buNone/>
            </a:pPr>
            <a:r>
              <a:rPr lang="en-US" dirty="0">
                <a:latin typeface="Courier New" panose="02070309020205020404" pitchFamily="49" charset="0"/>
                <a:cs typeface="Courier New" panose="02070309020205020404" pitchFamily="49" charset="0"/>
              </a:rPr>
              <a:t>       a1      d g u</a:t>
            </a:r>
          </a:p>
          <a:p>
            <a:pPr marL="0" indent="0" fontAlgn="auto">
              <a:buFont typeface="Wingdings" panose="05000000000000000000" pitchFamily="2" charset="2"/>
              <a:buNone/>
            </a:pPr>
            <a:r>
              <a:rPr lang="en-US" dirty="0">
                <a:latin typeface="Courier New" panose="02070309020205020404" pitchFamily="49" charset="0"/>
                <a:cs typeface="Courier New" panose="02070309020205020404" pitchFamily="49" charset="0"/>
              </a:rPr>
              <a:t>c1  1.529 -1.312 0 1</a:t>
            </a:r>
          </a:p>
          <a:p>
            <a:pPr marL="0" indent="0" fontAlgn="auto">
              <a:buFont typeface="Wingdings" panose="05000000000000000000" pitchFamily="2" charset="2"/>
              <a:buNone/>
            </a:pPr>
            <a:r>
              <a:rPr lang="en-US" dirty="0">
                <a:latin typeface="Courier New" panose="02070309020205020404" pitchFamily="49" charset="0"/>
                <a:cs typeface="Courier New" panose="02070309020205020404" pitchFamily="49" charset="0"/>
              </a:rPr>
              <a:t>c2  2.377 -0.871 0 1</a:t>
            </a:r>
          </a:p>
          <a:p>
            <a:pPr marL="0" indent="0" fontAlgn="auto">
              <a:buFont typeface="Wingdings" panose="05000000000000000000" pitchFamily="2" charset="2"/>
              <a:buNone/>
            </a:pPr>
            <a:r>
              <a:rPr lang="en-US" dirty="0">
                <a:latin typeface="Courier New" panose="02070309020205020404" pitchFamily="49" charset="0"/>
                <a:cs typeface="Courier New" panose="02070309020205020404" pitchFamily="49" charset="0"/>
              </a:rPr>
              <a:t>c3  0.941  0.601 0 1</a:t>
            </a:r>
          </a:p>
          <a:p>
            <a:pPr marL="0" indent="0" fontAlgn="auto">
              <a:buFont typeface="Wingdings" panose="05000000000000000000" pitchFamily="2" charset="2"/>
              <a:buNone/>
            </a:pPr>
            <a:r>
              <a:rPr lang="en-US" dirty="0">
                <a:latin typeface="Courier New" panose="02070309020205020404" pitchFamily="49" charset="0"/>
                <a:cs typeface="Courier New" panose="02070309020205020404" pitchFamily="49" charset="0"/>
              </a:rPr>
              <a:t>c4  0.923  0.532 0 1</a:t>
            </a:r>
          </a:p>
          <a:p>
            <a:pPr marL="0" indent="0" fontAlgn="auto">
              <a:buFont typeface="Wingdings" panose="05000000000000000000" pitchFamily="2" charset="2"/>
              <a:buNone/>
            </a:pPr>
            <a:r>
              <a:rPr lang="en-US" dirty="0">
                <a:latin typeface="Courier New" panose="02070309020205020404" pitchFamily="49" charset="0"/>
                <a:cs typeface="Courier New" panose="02070309020205020404" pitchFamily="49" charset="0"/>
              </a:rPr>
              <a:t>c5  2.087 -0.615 0 1</a:t>
            </a:r>
          </a:p>
          <a:p>
            <a:pPr marL="0" indent="0" fontAlgn="auto">
              <a:buFont typeface="Wingdings" panose="05000000000000000000" pitchFamily="2" charset="2"/>
              <a:buNone/>
            </a:pPr>
            <a:r>
              <a:rPr lang="en-US" dirty="0">
                <a:latin typeface="Courier New" panose="02070309020205020404" pitchFamily="49" charset="0"/>
                <a:cs typeface="Courier New" panose="02070309020205020404" pitchFamily="49" charset="0"/>
              </a:rPr>
              <a:t>c6  1.369 -0.438 0 1</a:t>
            </a:r>
          </a:p>
          <a:p>
            <a:pPr marL="0" indent="0" fontAlgn="auto">
              <a:buFont typeface="Wingdings" panose="05000000000000000000" pitchFamily="2" charset="2"/>
              <a:buNone/>
            </a:pPr>
            <a:r>
              <a:rPr lang="en-US" dirty="0">
                <a:latin typeface="Courier New" panose="02070309020205020404" pitchFamily="49" charset="0"/>
                <a:cs typeface="Courier New" panose="02070309020205020404" pitchFamily="49" charset="0"/>
              </a:rPr>
              <a:t>c7  1.269 -1.176 0 1</a:t>
            </a:r>
          </a:p>
          <a:p>
            <a:pPr marL="0" indent="0" fontAlgn="auto">
              <a:buFont typeface="Wingdings" panose="05000000000000000000" pitchFamily="2" charset="2"/>
              <a:buNone/>
            </a:pPr>
            <a:r>
              <a:rPr lang="en-US" dirty="0">
                <a:latin typeface="Courier New" panose="02070309020205020404" pitchFamily="49" charset="0"/>
                <a:cs typeface="Courier New" panose="02070309020205020404" pitchFamily="49" charset="0"/>
              </a:rPr>
              <a:t>c8  1.878 -1.002 0 1</a:t>
            </a:r>
          </a:p>
          <a:p>
            <a:pPr marL="0" indent="0" fontAlgn="auto">
              <a:buFont typeface="Wingdings" panose="05000000000000000000" pitchFamily="2" charset="2"/>
              <a:buNone/>
            </a:pPr>
            <a:r>
              <a:rPr lang="en-US" dirty="0">
                <a:latin typeface="Courier New" panose="02070309020205020404" pitchFamily="49" charset="0"/>
                <a:cs typeface="Courier New" panose="02070309020205020404" pitchFamily="49" charset="0"/>
              </a:rPr>
              <a:t>c9  1.036  0.440 0 1</a:t>
            </a:r>
          </a:p>
          <a:p>
            <a:pPr marL="0" indent="0" fontAlgn="auto">
              <a:buFont typeface="Wingdings" panose="05000000000000000000" pitchFamily="2" charset="2"/>
              <a:buNone/>
            </a:pPr>
            <a:r>
              <a:rPr lang="en-US" dirty="0">
                <a:latin typeface="Courier New" panose="02070309020205020404" pitchFamily="49" charset="0"/>
                <a:cs typeface="Courier New" panose="02070309020205020404" pitchFamily="49" charset="0"/>
              </a:rPr>
              <a:t>c10 1.885 -1.630 0 1</a:t>
            </a:r>
          </a:p>
          <a:p>
            <a:pPr marL="0" indent="0" fontAlgn="auto">
              <a:buFont typeface="Wingdings" panose="05000000000000000000" pitchFamily="2" charset="2"/>
              <a:buNone/>
            </a:pPr>
            <a:r>
              <a:rPr lang="en-US" dirty="0">
                <a:latin typeface="Courier New" panose="02070309020205020404" pitchFamily="49" charset="0"/>
                <a:cs typeface="Courier New" panose="02070309020205020404" pitchFamily="49" charset="0"/>
              </a:rPr>
              <a:t>c11 2.020 -3.229 0 1</a:t>
            </a:r>
          </a:p>
          <a:p>
            <a:pPr marL="0" indent="0" fontAlgn="auto">
              <a:buFont typeface="Wingdings" panose="05000000000000000000" pitchFamily="2" charset="2"/>
              <a:buNone/>
            </a:pPr>
            <a:r>
              <a:rPr lang="en-US" dirty="0">
                <a:latin typeface="Courier New" panose="02070309020205020404" pitchFamily="49" charset="0"/>
                <a:cs typeface="Courier New" panose="02070309020205020404" pitchFamily="49" charset="0"/>
              </a:rPr>
              <a:t>c12 1.156 -2.105 0 1</a:t>
            </a:r>
          </a:p>
        </p:txBody>
      </p:sp>
    </p:spTree>
    <p:extLst>
      <p:ext uri="{BB962C8B-B14F-4D97-AF65-F5344CB8AC3E}">
        <p14:creationId xmlns:p14="http://schemas.microsoft.com/office/powerpoint/2010/main" val="1749317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36BA9-104A-4014-A172-2155FBC62072}"/>
              </a:ext>
            </a:extLst>
          </p:cNvPr>
          <p:cNvSpPr>
            <a:spLocks noGrp="1"/>
          </p:cNvSpPr>
          <p:nvPr>
            <p:ph type="title"/>
          </p:nvPr>
        </p:nvSpPr>
        <p:spPr/>
        <p:txBody>
          <a:bodyPr/>
          <a:lstStyle/>
          <a:p>
            <a:r>
              <a:rPr lang="en-US" dirty="0" err="1"/>
              <a:t>Lavaan</a:t>
            </a:r>
            <a:r>
              <a:rPr lang="en-US" dirty="0"/>
              <a:t> – ICC for item 2</a:t>
            </a:r>
          </a:p>
        </p:txBody>
      </p:sp>
      <p:pic>
        <p:nvPicPr>
          <p:cNvPr id="12" name="Content Placeholder 11" descr="Chart&#10;&#10;Description automatically generated">
            <a:extLst>
              <a:ext uri="{FF2B5EF4-FFF2-40B4-BE49-F238E27FC236}">
                <a16:creationId xmlns:a16="http://schemas.microsoft.com/office/drawing/2014/main" id="{1555C980-E2EA-4BDA-A4C5-75BEF94206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71584" y="1735644"/>
            <a:ext cx="6668431" cy="4115374"/>
          </a:xfrm>
        </p:spPr>
      </p:pic>
      <p:sp>
        <p:nvSpPr>
          <p:cNvPr id="4" name="Footer Placeholder 3">
            <a:extLst>
              <a:ext uri="{FF2B5EF4-FFF2-40B4-BE49-F238E27FC236}">
                <a16:creationId xmlns:a16="http://schemas.microsoft.com/office/drawing/2014/main" id="{D3F83DB6-4DCE-4459-994C-6E29C921A46C}"/>
              </a:ext>
            </a:extLst>
          </p:cNvPr>
          <p:cNvSpPr>
            <a:spLocks noGrp="1"/>
          </p:cNvSpPr>
          <p:nvPr>
            <p:ph type="ftr" sz="quarter" idx="11"/>
          </p:nvPr>
        </p:nvSpPr>
        <p:spPr/>
        <p:txBody>
          <a:bodyPr/>
          <a:lstStyle/>
          <a:p>
            <a:r>
              <a:rPr lang="en-US" altLang="en-US"/>
              <a:t>Psy534</a:t>
            </a:r>
            <a:endParaRPr lang="en-US" altLang="en-US" dirty="0"/>
          </a:p>
        </p:txBody>
      </p:sp>
      <p:sp>
        <p:nvSpPr>
          <p:cNvPr id="5" name="Slide Number Placeholder 4">
            <a:extLst>
              <a:ext uri="{FF2B5EF4-FFF2-40B4-BE49-F238E27FC236}">
                <a16:creationId xmlns:a16="http://schemas.microsoft.com/office/drawing/2014/main" id="{E8C4DD40-3F4B-4711-9C54-01E1DA4F1049}"/>
              </a:ext>
            </a:extLst>
          </p:cNvPr>
          <p:cNvSpPr>
            <a:spLocks noGrp="1"/>
          </p:cNvSpPr>
          <p:nvPr>
            <p:ph type="sldNum" sz="quarter" idx="12"/>
          </p:nvPr>
        </p:nvSpPr>
        <p:spPr/>
        <p:txBody>
          <a:bodyPr/>
          <a:lstStyle/>
          <a:p>
            <a:fld id="{BC9DDE9D-BC5B-40E7-AE81-9737E43F9F23}" type="slidenum">
              <a:rPr lang="en-US" altLang="en-US" smtClean="0"/>
              <a:pPr/>
              <a:t>47</a:t>
            </a:fld>
            <a:endParaRPr lang="en-US" altLang="en-US" dirty="0"/>
          </a:p>
        </p:txBody>
      </p:sp>
    </p:spTree>
    <p:extLst>
      <p:ext uri="{BB962C8B-B14F-4D97-AF65-F5344CB8AC3E}">
        <p14:creationId xmlns:p14="http://schemas.microsoft.com/office/powerpoint/2010/main" val="35065415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51142-3A95-4364-9105-4804ADFE4A9F}"/>
              </a:ext>
            </a:extLst>
          </p:cNvPr>
          <p:cNvSpPr>
            <a:spLocks noGrp="1"/>
          </p:cNvSpPr>
          <p:nvPr>
            <p:ph type="title"/>
          </p:nvPr>
        </p:nvSpPr>
        <p:spPr/>
        <p:txBody>
          <a:bodyPr/>
          <a:lstStyle/>
          <a:p>
            <a:r>
              <a:rPr lang="en-US" dirty="0" err="1"/>
              <a:t>Lavaan</a:t>
            </a:r>
            <a:r>
              <a:rPr lang="en-US" dirty="0"/>
              <a:t> – IIC and SE for Item 2</a:t>
            </a:r>
          </a:p>
        </p:txBody>
      </p:sp>
      <p:pic>
        <p:nvPicPr>
          <p:cNvPr id="7" name="Content Placeholder 6" descr="Chart, histogram&#10;&#10;Description automatically generated">
            <a:extLst>
              <a:ext uri="{FF2B5EF4-FFF2-40B4-BE49-F238E27FC236}">
                <a16:creationId xmlns:a16="http://schemas.microsoft.com/office/drawing/2014/main" id="{0B921B51-BD8A-48C3-912D-99A83CF270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71584" y="1735644"/>
            <a:ext cx="6668431" cy="4115374"/>
          </a:xfrm>
        </p:spPr>
      </p:pic>
      <p:sp>
        <p:nvSpPr>
          <p:cNvPr id="4" name="Footer Placeholder 3">
            <a:extLst>
              <a:ext uri="{FF2B5EF4-FFF2-40B4-BE49-F238E27FC236}">
                <a16:creationId xmlns:a16="http://schemas.microsoft.com/office/drawing/2014/main" id="{7B843099-5412-4765-8CFF-A4F932810B2F}"/>
              </a:ext>
            </a:extLst>
          </p:cNvPr>
          <p:cNvSpPr>
            <a:spLocks noGrp="1"/>
          </p:cNvSpPr>
          <p:nvPr>
            <p:ph type="ftr" sz="quarter" idx="11"/>
          </p:nvPr>
        </p:nvSpPr>
        <p:spPr/>
        <p:txBody>
          <a:bodyPr/>
          <a:lstStyle/>
          <a:p>
            <a:r>
              <a:rPr lang="en-US" altLang="en-US"/>
              <a:t>Psy534</a:t>
            </a:r>
            <a:endParaRPr lang="en-US" altLang="en-US" dirty="0"/>
          </a:p>
        </p:txBody>
      </p:sp>
      <p:sp>
        <p:nvSpPr>
          <p:cNvPr id="5" name="Slide Number Placeholder 4">
            <a:extLst>
              <a:ext uri="{FF2B5EF4-FFF2-40B4-BE49-F238E27FC236}">
                <a16:creationId xmlns:a16="http://schemas.microsoft.com/office/drawing/2014/main" id="{5D5FF7C6-D8F9-43A1-98C8-53A1F9E9D151}"/>
              </a:ext>
            </a:extLst>
          </p:cNvPr>
          <p:cNvSpPr>
            <a:spLocks noGrp="1"/>
          </p:cNvSpPr>
          <p:nvPr>
            <p:ph type="sldNum" sz="quarter" idx="12"/>
          </p:nvPr>
        </p:nvSpPr>
        <p:spPr/>
        <p:txBody>
          <a:bodyPr/>
          <a:lstStyle/>
          <a:p>
            <a:fld id="{BC9DDE9D-BC5B-40E7-AE81-9737E43F9F23}" type="slidenum">
              <a:rPr lang="en-US" altLang="en-US" smtClean="0"/>
              <a:pPr/>
              <a:t>48</a:t>
            </a:fld>
            <a:endParaRPr lang="en-US" altLang="en-US" dirty="0"/>
          </a:p>
        </p:txBody>
      </p:sp>
    </p:spTree>
    <p:extLst>
      <p:ext uri="{BB962C8B-B14F-4D97-AF65-F5344CB8AC3E}">
        <p14:creationId xmlns:p14="http://schemas.microsoft.com/office/powerpoint/2010/main" val="32954211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A68C4-BE8B-4A85-A86B-F2838A1F0A41}"/>
              </a:ext>
            </a:extLst>
          </p:cNvPr>
          <p:cNvSpPr>
            <a:spLocks noGrp="1"/>
          </p:cNvSpPr>
          <p:nvPr>
            <p:ph type="title"/>
          </p:nvPr>
        </p:nvSpPr>
        <p:spPr/>
        <p:txBody>
          <a:bodyPr/>
          <a:lstStyle/>
          <a:p>
            <a:r>
              <a:rPr lang="en-US" dirty="0" err="1"/>
              <a:t>Lavaan</a:t>
            </a:r>
            <a:r>
              <a:rPr lang="en-US" dirty="0"/>
              <a:t> – Test Information Curve with SE</a:t>
            </a:r>
          </a:p>
        </p:txBody>
      </p:sp>
      <p:sp>
        <p:nvSpPr>
          <p:cNvPr id="4" name="Footer Placeholder 3">
            <a:extLst>
              <a:ext uri="{FF2B5EF4-FFF2-40B4-BE49-F238E27FC236}">
                <a16:creationId xmlns:a16="http://schemas.microsoft.com/office/drawing/2014/main" id="{C00F753C-B043-4BE4-A5B7-D7E07B9FA9D9}"/>
              </a:ext>
            </a:extLst>
          </p:cNvPr>
          <p:cNvSpPr>
            <a:spLocks noGrp="1"/>
          </p:cNvSpPr>
          <p:nvPr>
            <p:ph type="ftr" sz="quarter" idx="11"/>
          </p:nvPr>
        </p:nvSpPr>
        <p:spPr/>
        <p:txBody>
          <a:bodyPr/>
          <a:lstStyle/>
          <a:p>
            <a:r>
              <a:rPr lang="en-US" altLang="en-US"/>
              <a:t>Psy534</a:t>
            </a:r>
            <a:endParaRPr lang="en-US" altLang="en-US" dirty="0"/>
          </a:p>
        </p:txBody>
      </p:sp>
      <p:sp>
        <p:nvSpPr>
          <p:cNvPr id="5" name="Slide Number Placeholder 4">
            <a:extLst>
              <a:ext uri="{FF2B5EF4-FFF2-40B4-BE49-F238E27FC236}">
                <a16:creationId xmlns:a16="http://schemas.microsoft.com/office/drawing/2014/main" id="{F2C0ED3B-9408-4924-A726-99F754E71CB8}"/>
              </a:ext>
            </a:extLst>
          </p:cNvPr>
          <p:cNvSpPr>
            <a:spLocks noGrp="1"/>
          </p:cNvSpPr>
          <p:nvPr>
            <p:ph type="sldNum" sz="quarter" idx="12"/>
          </p:nvPr>
        </p:nvSpPr>
        <p:spPr/>
        <p:txBody>
          <a:bodyPr/>
          <a:lstStyle/>
          <a:p>
            <a:fld id="{BC9DDE9D-BC5B-40E7-AE81-9737E43F9F23}" type="slidenum">
              <a:rPr lang="en-US" altLang="en-US" smtClean="0"/>
              <a:pPr/>
              <a:t>49</a:t>
            </a:fld>
            <a:endParaRPr lang="en-US" altLang="en-US" dirty="0"/>
          </a:p>
        </p:txBody>
      </p:sp>
      <p:pic>
        <p:nvPicPr>
          <p:cNvPr id="11" name="Content Placeholder 10" descr="Chart, histogram&#10;&#10;Description automatically generated">
            <a:extLst>
              <a:ext uri="{FF2B5EF4-FFF2-40B4-BE49-F238E27FC236}">
                <a16:creationId xmlns:a16="http://schemas.microsoft.com/office/drawing/2014/main" id="{D2584C89-2058-468F-BDCA-6AA862AF71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71584" y="1735644"/>
            <a:ext cx="6668431" cy="4115374"/>
          </a:xfrm>
        </p:spPr>
      </p:pic>
    </p:spTree>
    <p:extLst>
      <p:ext uri="{BB962C8B-B14F-4D97-AF65-F5344CB8AC3E}">
        <p14:creationId xmlns:p14="http://schemas.microsoft.com/office/powerpoint/2010/main" val="1017292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Classical Test Theory - Review</a:t>
            </a:r>
          </a:p>
        </p:txBody>
      </p:sp>
      <p:sp>
        <p:nvSpPr>
          <p:cNvPr id="3" name="Text Placeholder 2"/>
          <p:cNvSpPr>
            <a:spLocks noGrp="1"/>
          </p:cNvSpPr>
          <p:nvPr>
            <p:ph type="body" idx="1"/>
          </p:nvPr>
        </p:nvSpPr>
        <p:spPr/>
        <p:txBody>
          <a:bodyPr/>
          <a:lstStyle/>
          <a:p>
            <a:r>
              <a:rPr lang="en-US" dirty="0"/>
              <a:t>CTT Refresher</a:t>
            </a:r>
          </a:p>
        </p:txBody>
      </p:sp>
      <p:sp>
        <p:nvSpPr>
          <p:cNvPr id="4" name="Footer Placeholder 3">
            <a:extLst>
              <a:ext uri="{FF2B5EF4-FFF2-40B4-BE49-F238E27FC236}">
                <a16:creationId xmlns:a16="http://schemas.microsoft.com/office/drawing/2014/main" id="{928E8ED9-0775-45A6-81F8-404513222588}"/>
              </a:ext>
            </a:extLst>
          </p:cNvPr>
          <p:cNvSpPr>
            <a:spLocks noGrp="1"/>
          </p:cNvSpPr>
          <p:nvPr>
            <p:ph type="ftr" sz="quarter" idx="11"/>
          </p:nvPr>
        </p:nvSpPr>
        <p:spPr/>
        <p:txBody>
          <a:bodyPr/>
          <a:lstStyle/>
          <a:p>
            <a:r>
              <a:rPr lang="en-US" altLang="en-US"/>
              <a:t>Psych Testing</a:t>
            </a:r>
          </a:p>
        </p:txBody>
      </p:sp>
      <p:sp>
        <p:nvSpPr>
          <p:cNvPr id="5" name="Slide Number Placeholder 4">
            <a:extLst>
              <a:ext uri="{FF2B5EF4-FFF2-40B4-BE49-F238E27FC236}">
                <a16:creationId xmlns:a16="http://schemas.microsoft.com/office/drawing/2014/main" id="{2A15E891-5B7F-4D0E-98EE-F7E56BE5A7EF}"/>
              </a:ext>
            </a:extLst>
          </p:cNvPr>
          <p:cNvSpPr>
            <a:spLocks noGrp="1"/>
          </p:cNvSpPr>
          <p:nvPr>
            <p:ph type="sldNum" sz="quarter" idx="12"/>
          </p:nvPr>
        </p:nvSpPr>
        <p:spPr/>
        <p:txBody>
          <a:bodyPr/>
          <a:lstStyle/>
          <a:p>
            <a:fld id="{07D80335-087F-47D8-997F-3B2A380DDB72}" type="slidenum">
              <a:rPr lang="en-US" altLang="en-US" smtClean="0"/>
              <a:pPr/>
              <a:t>5</a:t>
            </a:fld>
            <a:endParaRPr lang="en-US"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IRT: Invariance</a:t>
            </a:r>
          </a:p>
        </p:txBody>
      </p:sp>
      <p:sp>
        <p:nvSpPr>
          <p:cNvPr id="5" name="Text Placeholder 4"/>
          <p:cNvSpPr>
            <a:spLocks noGrp="1"/>
          </p:cNvSpPr>
          <p:nvPr>
            <p:ph type="body" idx="1"/>
          </p:nvPr>
        </p:nvSpPr>
        <p:spPr/>
        <p:txBody>
          <a:bodyPr/>
          <a:lstStyle/>
          <a:p>
            <a:r>
              <a:rPr lang="en-US" dirty="0"/>
              <a:t>Say what?</a:t>
            </a:r>
          </a:p>
        </p:txBody>
      </p:sp>
      <p:sp>
        <p:nvSpPr>
          <p:cNvPr id="6" name="Footer Placeholder 5">
            <a:extLst>
              <a:ext uri="{FF2B5EF4-FFF2-40B4-BE49-F238E27FC236}">
                <a16:creationId xmlns:a16="http://schemas.microsoft.com/office/drawing/2014/main" id="{19A3C504-323D-4E55-80B1-E503899C7AEA}"/>
              </a:ext>
            </a:extLst>
          </p:cNvPr>
          <p:cNvSpPr>
            <a:spLocks noGrp="1"/>
          </p:cNvSpPr>
          <p:nvPr>
            <p:ph type="ftr" sz="quarter" idx="11"/>
          </p:nvPr>
        </p:nvSpPr>
        <p:spPr/>
        <p:txBody>
          <a:bodyPr/>
          <a:lstStyle/>
          <a:p>
            <a:r>
              <a:rPr lang="en-US" altLang="en-US"/>
              <a:t>Psych Testing</a:t>
            </a:r>
          </a:p>
        </p:txBody>
      </p:sp>
      <p:sp>
        <p:nvSpPr>
          <p:cNvPr id="7" name="Slide Number Placeholder 6">
            <a:extLst>
              <a:ext uri="{FF2B5EF4-FFF2-40B4-BE49-F238E27FC236}">
                <a16:creationId xmlns:a16="http://schemas.microsoft.com/office/drawing/2014/main" id="{63FAE3C8-DF93-434F-B49A-BCBC8B16688A}"/>
              </a:ext>
            </a:extLst>
          </p:cNvPr>
          <p:cNvSpPr>
            <a:spLocks noGrp="1"/>
          </p:cNvSpPr>
          <p:nvPr>
            <p:ph type="sldNum" sz="quarter" idx="12"/>
          </p:nvPr>
        </p:nvSpPr>
        <p:spPr/>
        <p:txBody>
          <a:bodyPr/>
          <a:lstStyle/>
          <a:p>
            <a:fld id="{07D80335-087F-47D8-997F-3B2A380DDB72}" type="slidenum">
              <a:rPr lang="en-US" altLang="en-US" smtClean="0"/>
              <a:pPr/>
              <a:t>50</a:t>
            </a:fld>
            <a:endParaRPr lang="en-US"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IRT - Invariance</a:t>
            </a:r>
          </a:p>
        </p:txBody>
      </p:sp>
      <p:sp>
        <p:nvSpPr>
          <p:cNvPr id="3" name="Content Placeholder 2"/>
          <p:cNvSpPr>
            <a:spLocks noGrp="1"/>
          </p:cNvSpPr>
          <p:nvPr>
            <p:ph idx="1"/>
          </p:nvPr>
        </p:nvSpPr>
        <p:spPr>
          <a:xfrm>
            <a:off x="5105400" y="1209374"/>
            <a:ext cx="6781800" cy="5029200"/>
          </a:xfrm>
        </p:spPr>
        <p:txBody>
          <a:bodyPr>
            <a:normAutofit fontScale="77500" lnSpcReduction="20000"/>
          </a:bodyPr>
          <a:lstStyle/>
          <a:p>
            <a:pPr lvl="0"/>
            <a:r>
              <a:rPr lang="en-US" dirty="0"/>
              <a:t>Invariance - IRT model parameters have an invariance property</a:t>
            </a:r>
          </a:p>
          <a:p>
            <a:pPr lvl="1"/>
            <a:r>
              <a:rPr lang="en-US" dirty="0"/>
              <a:t>Examinee trait level estimates do not depend on which items are administered, and in turn, item parameters do not depend on a particular sample of examinees (within a linear transformation). </a:t>
            </a:r>
          </a:p>
          <a:p>
            <a:r>
              <a:rPr lang="en-US" dirty="0"/>
              <a:t>Invariance allows researchers to: 1) efficiently “link” different scales that measure the same construct, 2) compare examinees even if they responded to different items, and 3) implement computerized adaptive testing.</a:t>
            </a:r>
          </a:p>
        </p:txBody>
      </p:sp>
      <p:sp>
        <p:nvSpPr>
          <p:cNvPr id="6" name="Footer Placeholder 5">
            <a:extLst>
              <a:ext uri="{FF2B5EF4-FFF2-40B4-BE49-F238E27FC236}">
                <a16:creationId xmlns:a16="http://schemas.microsoft.com/office/drawing/2014/main" id="{F1B1A808-E3FE-4C9E-AB28-D9E73727B8DD}"/>
              </a:ext>
            </a:extLst>
          </p:cNvPr>
          <p:cNvSpPr>
            <a:spLocks noGrp="1"/>
          </p:cNvSpPr>
          <p:nvPr>
            <p:ph type="ftr" sz="quarter" idx="11"/>
          </p:nvPr>
        </p:nvSpPr>
        <p:spPr/>
        <p:txBody>
          <a:bodyPr/>
          <a:lstStyle/>
          <a:p>
            <a:r>
              <a:rPr lang="en-US" altLang="en-US"/>
              <a:t>Psych Testing</a:t>
            </a:r>
          </a:p>
        </p:txBody>
      </p:sp>
      <p:sp>
        <p:nvSpPr>
          <p:cNvPr id="7" name="Slide Number Placeholder 6">
            <a:extLst>
              <a:ext uri="{FF2B5EF4-FFF2-40B4-BE49-F238E27FC236}">
                <a16:creationId xmlns:a16="http://schemas.microsoft.com/office/drawing/2014/main" id="{DE18810B-04F9-45F8-85F9-AE8AEE847639}"/>
              </a:ext>
            </a:extLst>
          </p:cNvPr>
          <p:cNvSpPr>
            <a:spLocks noGrp="1"/>
          </p:cNvSpPr>
          <p:nvPr>
            <p:ph type="sldNum" sz="quarter" idx="12"/>
          </p:nvPr>
        </p:nvSpPr>
        <p:spPr/>
        <p:txBody>
          <a:bodyPr/>
          <a:lstStyle/>
          <a:p>
            <a:fld id="{D8BBD0FC-4BF9-42BE-8EE2-A3FF40D98C01}" type="slidenum">
              <a:rPr lang="en-US" altLang="en-US" smtClean="0"/>
              <a:pPr/>
              <a:t>51</a:t>
            </a:fld>
            <a:endParaRPr lang="en-US"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IRT: Assumptions</a:t>
            </a:r>
          </a:p>
        </p:txBody>
      </p:sp>
      <p:sp>
        <p:nvSpPr>
          <p:cNvPr id="5" name="Text Placeholder 4"/>
          <p:cNvSpPr>
            <a:spLocks noGrp="1"/>
          </p:cNvSpPr>
          <p:nvPr>
            <p:ph type="body" idx="1"/>
          </p:nvPr>
        </p:nvSpPr>
        <p:spPr/>
        <p:txBody>
          <a:bodyPr/>
          <a:lstStyle/>
          <a:p>
            <a:r>
              <a:rPr lang="en-US" dirty="0"/>
              <a:t>When you assume…</a:t>
            </a:r>
          </a:p>
        </p:txBody>
      </p:sp>
      <p:sp>
        <p:nvSpPr>
          <p:cNvPr id="2" name="Footer Placeholder 1">
            <a:extLst>
              <a:ext uri="{FF2B5EF4-FFF2-40B4-BE49-F238E27FC236}">
                <a16:creationId xmlns:a16="http://schemas.microsoft.com/office/drawing/2014/main" id="{8531376F-3A39-474D-A370-594F8719498F}"/>
              </a:ext>
            </a:extLst>
          </p:cNvPr>
          <p:cNvSpPr>
            <a:spLocks noGrp="1"/>
          </p:cNvSpPr>
          <p:nvPr>
            <p:ph type="ftr" sz="quarter" idx="11"/>
          </p:nvPr>
        </p:nvSpPr>
        <p:spPr/>
        <p:txBody>
          <a:bodyPr/>
          <a:lstStyle/>
          <a:p>
            <a:r>
              <a:rPr lang="en-US" altLang="en-US"/>
              <a:t>Psych Testing</a:t>
            </a:r>
          </a:p>
        </p:txBody>
      </p:sp>
      <p:sp>
        <p:nvSpPr>
          <p:cNvPr id="3" name="Slide Number Placeholder 2">
            <a:extLst>
              <a:ext uri="{FF2B5EF4-FFF2-40B4-BE49-F238E27FC236}">
                <a16:creationId xmlns:a16="http://schemas.microsoft.com/office/drawing/2014/main" id="{9AD984DB-C9C5-4C1D-95FD-2E12ED3D6949}"/>
              </a:ext>
            </a:extLst>
          </p:cNvPr>
          <p:cNvSpPr>
            <a:spLocks noGrp="1"/>
          </p:cNvSpPr>
          <p:nvPr>
            <p:ph type="sldNum" sz="quarter" idx="12"/>
          </p:nvPr>
        </p:nvSpPr>
        <p:spPr/>
        <p:txBody>
          <a:bodyPr/>
          <a:lstStyle/>
          <a:p>
            <a:fld id="{07D80335-087F-47D8-997F-3B2A380DDB72}" type="slidenum">
              <a:rPr lang="en-US" altLang="en-US" smtClean="0"/>
              <a:pPr/>
              <a:t>52</a:t>
            </a:fld>
            <a:endParaRPr lang="en-US"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IRT - Assumptions</a:t>
            </a:r>
          </a:p>
        </p:txBody>
      </p:sp>
      <p:sp>
        <p:nvSpPr>
          <p:cNvPr id="3" name="Content Placeholder 2"/>
          <p:cNvSpPr>
            <a:spLocks noGrp="1"/>
          </p:cNvSpPr>
          <p:nvPr>
            <p:ph idx="1"/>
          </p:nvPr>
        </p:nvSpPr>
        <p:spPr>
          <a:xfrm>
            <a:off x="4724400" y="1209374"/>
            <a:ext cx="7162800" cy="5029200"/>
          </a:xfrm>
        </p:spPr>
        <p:txBody>
          <a:bodyPr>
            <a:normAutofit/>
          </a:bodyPr>
          <a:lstStyle/>
          <a:p>
            <a:pPr lvl="0"/>
            <a:r>
              <a:rPr lang="en-US" dirty="0" err="1"/>
              <a:t>Monotonicity</a:t>
            </a:r>
            <a:r>
              <a:rPr lang="en-US" dirty="0"/>
              <a:t> - logistic IRT models assume a monotonically increasing functions (as trait level increases, so does the probability of endorsing an item).  </a:t>
            </a:r>
          </a:p>
          <a:p>
            <a:pPr lvl="1"/>
            <a:r>
              <a:rPr lang="en-US" dirty="0"/>
              <a:t>If this is violated, then it makes no sense to apply logistic models to characterize item response data.</a:t>
            </a:r>
          </a:p>
        </p:txBody>
      </p:sp>
      <p:sp>
        <p:nvSpPr>
          <p:cNvPr id="6" name="Footer Placeholder 5">
            <a:extLst>
              <a:ext uri="{FF2B5EF4-FFF2-40B4-BE49-F238E27FC236}">
                <a16:creationId xmlns:a16="http://schemas.microsoft.com/office/drawing/2014/main" id="{55233305-0FB2-440D-987D-6BC462694622}"/>
              </a:ext>
            </a:extLst>
          </p:cNvPr>
          <p:cNvSpPr>
            <a:spLocks noGrp="1"/>
          </p:cNvSpPr>
          <p:nvPr>
            <p:ph type="ftr" sz="quarter" idx="11"/>
          </p:nvPr>
        </p:nvSpPr>
        <p:spPr/>
        <p:txBody>
          <a:bodyPr/>
          <a:lstStyle/>
          <a:p>
            <a:r>
              <a:rPr lang="en-US" altLang="en-US"/>
              <a:t>Psych Testing</a:t>
            </a:r>
          </a:p>
        </p:txBody>
      </p:sp>
      <p:sp>
        <p:nvSpPr>
          <p:cNvPr id="7" name="Slide Number Placeholder 6">
            <a:extLst>
              <a:ext uri="{FF2B5EF4-FFF2-40B4-BE49-F238E27FC236}">
                <a16:creationId xmlns:a16="http://schemas.microsoft.com/office/drawing/2014/main" id="{88A0378A-6D19-4CE8-8F11-CFB915D2D09D}"/>
              </a:ext>
            </a:extLst>
          </p:cNvPr>
          <p:cNvSpPr>
            <a:spLocks noGrp="1"/>
          </p:cNvSpPr>
          <p:nvPr>
            <p:ph type="sldNum" sz="quarter" idx="12"/>
          </p:nvPr>
        </p:nvSpPr>
        <p:spPr/>
        <p:txBody>
          <a:bodyPr/>
          <a:lstStyle/>
          <a:p>
            <a:fld id="{D8BBD0FC-4BF9-42BE-8EE2-A3FF40D98C01}" type="slidenum">
              <a:rPr lang="en-US" altLang="en-US" smtClean="0"/>
              <a:pPr/>
              <a:t>53</a:t>
            </a:fld>
            <a:endParaRPr lang="en-US"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IRT - Assumptions</a:t>
            </a:r>
          </a:p>
        </p:txBody>
      </p:sp>
      <p:sp>
        <p:nvSpPr>
          <p:cNvPr id="3" name="Content Placeholder 2"/>
          <p:cNvSpPr>
            <a:spLocks noGrp="1"/>
          </p:cNvSpPr>
          <p:nvPr>
            <p:ph idx="1"/>
          </p:nvPr>
        </p:nvSpPr>
        <p:spPr>
          <a:xfrm>
            <a:off x="533400" y="1219200"/>
            <a:ext cx="6781800" cy="5029200"/>
          </a:xfrm>
        </p:spPr>
        <p:txBody>
          <a:bodyPr>
            <a:normAutofit fontScale="85000" lnSpcReduction="10000"/>
          </a:bodyPr>
          <a:lstStyle/>
          <a:p>
            <a:pPr lvl="0"/>
            <a:r>
              <a:rPr lang="en-US" dirty="0"/>
              <a:t>Unidimensionality – In the IRT models described above, individual differences are characterized by a single parameter, theta.  </a:t>
            </a:r>
          </a:p>
          <a:p>
            <a:pPr lvl="1"/>
            <a:r>
              <a:rPr lang="en-US" dirty="0"/>
              <a:t>Multidimensional IRT models exist but are not as commonly applied </a:t>
            </a:r>
          </a:p>
          <a:p>
            <a:pPr lvl="1"/>
            <a:r>
              <a:rPr lang="en-US" dirty="0"/>
              <a:t>Commonly applied IRT models assume that a single common factor (i.e., the latent trait) accounts for the item covariance. </a:t>
            </a:r>
          </a:p>
          <a:p>
            <a:pPr lvl="1"/>
            <a:r>
              <a:rPr lang="en-US" dirty="0"/>
              <a:t>Often assessed using specialized Factor Analytic models for dichotomous items</a:t>
            </a:r>
          </a:p>
        </p:txBody>
      </p:sp>
      <p:sp>
        <p:nvSpPr>
          <p:cNvPr id="6" name="Footer Placeholder 5">
            <a:extLst>
              <a:ext uri="{FF2B5EF4-FFF2-40B4-BE49-F238E27FC236}">
                <a16:creationId xmlns:a16="http://schemas.microsoft.com/office/drawing/2014/main" id="{EEBB5A16-63E4-435D-A25D-5B2C00B2CD14}"/>
              </a:ext>
            </a:extLst>
          </p:cNvPr>
          <p:cNvSpPr>
            <a:spLocks noGrp="1"/>
          </p:cNvSpPr>
          <p:nvPr>
            <p:ph type="ftr" sz="quarter" idx="11"/>
          </p:nvPr>
        </p:nvSpPr>
        <p:spPr/>
        <p:txBody>
          <a:bodyPr/>
          <a:lstStyle/>
          <a:p>
            <a:r>
              <a:rPr lang="en-US" altLang="en-US"/>
              <a:t>Psych Testing</a:t>
            </a:r>
          </a:p>
        </p:txBody>
      </p:sp>
      <p:sp>
        <p:nvSpPr>
          <p:cNvPr id="7" name="Slide Number Placeholder 6">
            <a:extLst>
              <a:ext uri="{FF2B5EF4-FFF2-40B4-BE49-F238E27FC236}">
                <a16:creationId xmlns:a16="http://schemas.microsoft.com/office/drawing/2014/main" id="{BC6735D1-CEC0-4CFA-BDF7-067E101E86A7}"/>
              </a:ext>
            </a:extLst>
          </p:cNvPr>
          <p:cNvSpPr>
            <a:spLocks noGrp="1"/>
          </p:cNvSpPr>
          <p:nvPr>
            <p:ph type="sldNum" sz="quarter" idx="12"/>
          </p:nvPr>
        </p:nvSpPr>
        <p:spPr/>
        <p:txBody>
          <a:bodyPr/>
          <a:lstStyle/>
          <a:p>
            <a:fld id="{D8BBD0FC-4BF9-42BE-8EE2-A3FF40D98C01}" type="slidenum">
              <a:rPr lang="en-US" altLang="en-US" smtClean="0"/>
              <a:pPr/>
              <a:t>54</a:t>
            </a:fld>
            <a:endParaRPr lang="en-US"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 IRT - Assumptions</a:t>
            </a:r>
          </a:p>
        </p:txBody>
      </p:sp>
      <p:sp>
        <p:nvSpPr>
          <p:cNvPr id="3" name="Content Placeholder 2"/>
          <p:cNvSpPr>
            <a:spLocks noGrp="1"/>
          </p:cNvSpPr>
          <p:nvPr>
            <p:ph idx="1"/>
          </p:nvPr>
        </p:nvSpPr>
        <p:spPr>
          <a:xfrm>
            <a:off x="5334000" y="1209374"/>
            <a:ext cx="6553200" cy="5029200"/>
          </a:xfrm>
        </p:spPr>
        <p:txBody>
          <a:bodyPr>
            <a:normAutofit fontScale="92500" lnSpcReduction="10000"/>
          </a:bodyPr>
          <a:lstStyle/>
          <a:p>
            <a:pPr lvl="0"/>
            <a:r>
              <a:rPr lang="en-US" dirty="0"/>
              <a:t>Local independence - The Local independence (LI) assumption requires that item responses are uncorrelated after controlling for the latent trait.  </a:t>
            </a:r>
          </a:p>
          <a:p>
            <a:pPr lvl="1"/>
            <a:r>
              <a:rPr lang="en-US" dirty="0"/>
              <a:t>When LI is violated, this is called local dependence (LD). </a:t>
            </a:r>
          </a:p>
          <a:p>
            <a:pPr lvl="1"/>
            <a:r>
              <a:rPr lang="en-US" dirty="0"/>
              <a:t>LI and unidimensionality are related </a:t>
            </a:r>
          </a:p>
          <a:p>
            <a:pPr lvl="1"/>
            <a:r>
              <a:rPr lang="en-US" dirty="0"/>
              <a:t>Highly univocal scales can still have violations of local independence (e.g. item content, etc.). </a:t>
            </a:r>
          </a:p>
        </p:txBody>
      </p:sp>
      <p:sp>
        <p:nvSpPr>
          <p:cNvPr id="6" name="Footer Placeholder 5">
            <a:extLst>
              <a:ext uri="{FF2B5EF4-FFF2-40B4-BE49-F238E27FC236}">
                <a16:creationId xmlns:a16="http://schemas.microsoft.com/office/drawing/2014/main" id="{8B44804E-B627-4C7B-9AFB-9946384D41FD}"/>
              </a:ext>
            </a:extLst>
          </p:cNvPr>
          <p:cNvSpPr>
            <a:spLocks noGrp="1"/>
          </p:cNvSpPr>
          <p:nvPr>
            <p:ph type="ftr" sz="quarter" idx="11"/>
          </p:nvPr>
        </p:nvSpPr>
        <p:spPr/>
        <p:txBody>
          <a:bodyPr/>
          <a:lstStyle/>
          <a:p>
            <a:r>
              <a:rPr lang="en-US" altLang="en-US"/>
              <a:t>Psych Testing</a:t>
            </a:r>
          </a:p>
        </p:txBody>
      </p:sp>
      <p:sp>
        <p:nvSpPr>
          <p:cNvPr id="7" name="Slide Number Placeholder 6">
            <a:extLst>
              <a:ext uri="{FF2B5EF4-FFF2-40B4-BE49-F238E27FC236}">
                <a16:creationId xmlns:a16="http://schemas.microsoft.com/office/drawing/2014/main" id="{EE8FC43C-B604-4ECA-A461-573D9F463878}"/>
              </a:ext>
            </a:extLst>
          </p:cNvPr>
          <p:cNvSpPr>
            <a:spLocks noGrp="1"/>
          </p:cNvSpPr>
          <p:nvPr>
            <p:ph type="sldNum" sz="quarter" idx="12"/>
          </p:nvPr>
        </p:nvSpPr>
        <p:spPr/>
        <p:txBody>
          <a:bodyPr/>
          <a:lstStyle/>
          <a:p>
            <a:fld id="{D8BBD0FC-4BF9-42BE-8EE2-A3FF40D98C01}" type="slidenum">
              <a:rPr lang="en-US" altLang="en-US" smtClean="0"/>
              <a:pPr/>
              <a:t>55</a:t>
            </a:fld>
            <a:endParaRPr lang="en-US"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IRT - Assumptions</a:t>
            </a:r>
          </a:p>
        </p:txBody>
      </p:sp>
      <p:sp>
        <p:nvSpPr>
          <p:cNvPr id="3" name="Content Placeholder 2"/>
          <p:cNvSpPr>
            <a:spLocks noGrp="1"/>
          </p:cNvSpPr>
          <p:nvPr>
            <p:ph idx="1"/>
          </p:nvPr>
        </p:nvSpPr>
        <p:spPr>
          <a:xfrm>
            <a:off x="643688" y="1219200"/>
            <a:ext cx="7433511" cy="5029200"/>
          </a:xfrm>
        </p:spPr>
        <p:txBody>
          <a:bodyPr/>
          <a:lstStyle/>
          <a:p>
            <a:pPr lvl="1"/>
            <a:r>
              <a:rPr lang="en-US" dirty="0"/>
              <a:t>Local dependence: </a:t>
            </a:r>
          </a:p>
          <a:p>
            <a:pPr lvl="2"/>
            <a:r>
              <a:rPr lang="en-US" dirty="0"/>
              <a:t>distorts item parameter estimates (i.e., can cause item slopes to be larger than they should be), </a:t>
            </a:r>
          </a:p>
          <a:p>
            <a:pPr lvl="2"/>
            <a:r>
              <a:rPr lang="en-US" dirty="0"/>
              <a:t>causes scales to look more precise than they really are, and </a:t>
            </a:r>
          </a:p>
          <a:p>
            <a:pPr lvl="2"/>
            <a:r>
              <a:rPr lang="en-US" dirty="0"/>
              <a:t>when LD exists, a large correlation between two or more items can essentially define or dominate the latent trait, thus causing the scale to lack construct validity.</a:t>
            </a:r>
          </a:p>
        </p:txBody>
      </p:sp>
      <p:sp>
        <p:nvSpPr>
          <p:cNvPr id="6" name="Footer Placeholder 5">
            <a:extLst>
              <a:ext uri="{FF2B5EF4-FFF2-40B4-BE49-F238E27FC236}">
                <a16:creationId xmlns:a16="http://schemas.microsoft.com/office/drawing/2014/main" id="{854E358C-82C0-471B-B904-B4489445E7C6}"/>
              </a:ext>
            </a:extLst>
          </p:cNvPr>
          <p:cNvSpPr>
            <a:spLocks noGrp="1"/>
          </p:cNvSpPr>
          <p:nvPr>
            <p:ph type="ftr" sz="quarter" idx="11"/>
          </p:nvPr>
        </p:nvSpPr>
        <p:spPr/>
        <p:txBody>
          <a:bodyPr/>
          <a:lstStyle/>
          <a:p>
            <a:r>
              <a:rPr lang="en-US" altLang="en-US"/>
              <a:t>Psych Testing</a:t>
            </a:r>
          </a:p>
        </p:txBody>
      </p:sp>
      <p:sp>
        <p:nvSpPr>
          <p:cNvPr id="7" name="Slide Number Placeholder 6">
            <a:extLst>
              <a:ext uri="{FF2B5EF4-FFF2-40B4-BE49-F238E27FC236}">
                <a16:creationId xmlns:a16="http://schemas.microsoft.com/office/drawing/2014/main" id="{44E2D89F-946F-4384-B87C-BE4631BB8062}"/>
              </a:ext>
            </a:extLst>
          </p:cNvPr>
          <p:cNvSpPr>
            <a:spLocks noGrp="1"/>
          </p:cNvSpPr>
          <p:nvPr>
            <p:ph type="sldNum" sz="quarter" idx="12"/>
          </p:nvPr>
        </p:nvSpPr>
        <p:spPr/>
        <p:txBody>
          <a:bodyPr/>
          <a:lstStyle/>
          <a:p>
            <a:fld id="{D8BBD0FC-4BF9-42BE-8EE2-A3FF40D98C01}" type="slidenum">
              <a:rPr lang="en-US" altLang="en-US" smtClean="0"/>
              <a:pPr/>
              <a:t>56</a:t>
            </a:fld>
            <a:endParaRPr lang="en-US"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IRT - Assumptions</a:t>
            </a:r>
          </a:p>
        </p:txBody>
      </p:sp>
      <p:sp>
        <p:nvSpPr>
          <p:cNvPr id="3" name="Content Placeholder 2"/>
          <p:cNvSpPr>
            <a:spLocks noGrp="1"/>
          </p:cNvSpPr>
          <p:nvPr>
            <p:ph idx="1"/>
          </p:nvPr>
        </p:nvSpPr>
        <p:spPr>
          <a:xfrm>
            <a:off x="4800600" y="1209374"/>
            <a:ext cx="7086600" cy="5029200"/>
          </a:xfrm>
        </p:spPr>
        <p:txBody>
          <a:bodyPr/>
          <a:lstStyle/>
          <a:p>
            <a:r>
              <a:rPr lang="en-US" dirty="0"/>
              <a:t>Once LD is identified, the next step is to address it: </a:t>
            </a:r>
          </a:p>
          <a:p>
            <a:pPr lvl="1"/>
            <a:r>
              <a:rPr lang="en-US" dirty="0"/>
              <a:t>Form </a:t>
            </a:r>
            <a:r>
              <a:rPr lang="en-US" dirty="0" err="1"/>
              <a:t>testlets</a:t>
            </a:r>
            <a:r>
              <a:rPr lang="en-US" dirty="0"/>
              <a:t> (</a:t>
            </a:r>
            <a:r>
              <a:rPr lang="en-US" dirty="0" err="1"/>
              <a:t>Wainer</a:t>
            </a:r>
            <a:r>
              <a:rPr lang="en-US" dirty="0"/>
              <a:t> &amp; </a:t>
            </a:r>
            <a:r>
              <a:rPr lang="en-US" dirty="0" err="1"/>
              <a:t>Kiely</a:t>
            </a:r>
            <a:r>
              <a:rPr lang="en-US" dirty="0"/>
              <a:t>, 1987) by combining locally dependent items</a:t>
            </a:r>
          </a:p>
          <a:p>
            <a:pPr lvl="1"/>
            <a:r>
              <a:rPr lang="en-US" dirty="0"/>
              <a:t>Delete one or more of the LD items from the scale so local independence is achieved. </a:t>
            </a:r>
          </a:p>
        </p:txBody>
      </p:sp>
      <p:sp>
        <p:nvSpPr>
          <p:cNvPr id="6" name="Footer Placeholder 5">
            <a:extLst>
              <a:ext uri="{FF2B5EF4-FFF2-40B4-BE49-F238E27FC236}">
                <a16:creationId xmlns:a16="http://schemas.microsoft.com/office/drawing/2014/main" id="{51D5AAE6-D1D0-4479-A4C8-0CC8440C9757}"/>
              </a:ext>
            </a:extLst>
          </p:cNvPr>
          <p:cNvSpPr>
            <a:spLocks noGrp="1"/>
          </p:cNvSpPr>
          <p:nvPr>
            <p:ph type="ftr" sz="quarter" idx="11"/>
          </p:nvPr>
        </p:nvSpPr>
        <p:spPr/>
        <p:txBody>
          <a:bodyPr/>
          <a:lstStyle/>
          <a:p>
            <a:r>
              <a:rPr lang="en-US" altLang="en-US"/>
              <a:t>Psych Testing</a:t>
            </a:r>
          </a:p>
        </p:txBody>
      </p:sp>
      <p:sp>
        <p:nvSpPr>
          <p:cNvPr id="7" name="Slide Number Placeholder 6">
            <a:extLst>
              <a:ext uri="{FF2B5EF4-FFF2-40B4-BE49-F238E27FC236}">
                <a16:creationId xmlns:a16="http://schemas.microsoft.com/office/drawing/2014/main" id="{A5D20CEE-16C3-4536-B63F-25C45798CAFB}"/>
              </a:ext>
            </a:extLst>
          </p:cNvPr>
          <p:cNvSpPr>
            <a:spLocks noGrp="1"/>
          </p:cNvSpPr>
          <p:nvPr>
            <p:ph type="sldNum" sz="quarter" idx="12"/>
          </p:nvPr>
        </p:nvSpPr>
        <p:spPr/>
        <p:txBody>
          <a:bodyPr/>
          <a:lstStyle/>
          <a:p>
            <a:fld id="{D8BBD0FC-4BF9-42BE-8EE2-A3FF40D98C01}" type="slidenum">
              <a:rPr lang="en-US" altLang="en-US" smtClean="0"/>
              <a:pPr/>
              <a:t>57</a:t>
            </a:fld>
            <a:endParaRPr lang="en-US"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IRT - Assumptions</a:t>
            </a:r>
          </a:p>
        </p:txBody>
      </p:sp>
      <p:sp>
        <p:nvSpPr>
          <p:cNvPr id="3" name="Content Placeholder 2"/>
          <p:cNvSpPr>
            <a:spLocks noGrp="1"/>
          </p:cNvSpPr>
          <p:nvPr>
            <p:ph idx="1"/>
          </p:nvPr>
        </p:nvSpPr>
        <p:spPr>
          <a:xfrm>
            <a:off x="685800" y="1219200"/>
            <a:ext cx="7391400" cy="5029200"/>
          </a:xfrm>
        </p:spPr>
        <p:txBody>
          <a:bodyPr>
            <a:normAutofit fontScale="85000" lnSpcReduction="20000"/>
          </a:bodyPr>
          <a:lstStyle/>
          <a:p>
            <a:pPr lvl="0"/>
            <a:r>
              <a:rPr lang="en-US" dirty="0"/>
              <a:t>Qualitatively homogeneous population - IRT models assume that the same IRF applies to all members of the population</a:t>
            </a:r>
          </a:p>
          <a:p>
            <a:pPr lvl="1"/>
            <a:r>
              <a:rPr lang="en-US" dirty="0"/>
              <a:t>Differential item functioning (DIF) is a violation of this and means that there is a violation of the invariance property</a:t>
            </a:r>
          </a:p>
          <a:p>
            <a:pPr lvl="1"/>
            <a:r>
              <a:rPr lang="en-US" dirty="0"/>
              <a:t>DIF occurs when an item has a different IRF for two or more groups; therefore examinees that are equal on the latent trait have different probabilities (expected scores) of endorsing the item.  </a:t>
            </a:r>
          </a:p>
          <a:p>
            <a:pPr lvl="1"/>
            <a:r>
              <a:rPr lang="en-US" dirty="0"/>
              <a:t>No single IRF can be applied to the population</a:t>
            </a:r>
          </a:p>
        </p:txBody>
      </p:sp>
      <p:sp>
        <p:nvSpPr>
          <p:cNvPr id="6" name="Footer Placeholder 5">
            <a:extLst>
              <a:ext uri="{FF2B5EF4-FFF2-40B4-BE49-F238E27FC236}">
                <a16:creationId xmlns:a16="http://schemas.microsoft.com/office/drawing/2014/main" id="{A1BE292A-7676-4E3A-949F-77669A194E65}"/>
              </a:ext>
            </a:extLst>
          </p:cNvPr>
          <p:cNvSpPr>
            <a:spLocks noGrp="1"/>
          </p:cNvSpPr>
          <p:nvPr>
            <p:ph type="ftr" sz="quarter" idx="11"/>
          </p:nvPr>
        </p:nvSpPr>
        <p:spPr/>
        <p:txBody>
          <a:bodyPr/>
          <a:lstStyle/>
          <a:p>
            <a:r>
              <a:rPr lang="en-US" altLang="en-US"/>
              <a:t>Psych Testing</a:t>
            </a:r>
          </a:p>
        </p:txBody>
      </p:sp>
      <p:sp>
        <p:nvSpPr>
          <p:cNvPr id="7" name="Slide Number Placeholder 6">
            <a:extLst>
              <a:ext uri="{FF2B5EF4-FFF2-40B4-BE49-F238E27FC236}">
                <a16:creationId xmlns:a16="http://schemas.microsoft.com/office/drawing/2014/main" id="{6BCBD903-21CA-4526-A670-C7FF13FF5A1C}"/>
              </a:ext>
            </a:extLst>
          </p:cNvPr>
          <p:cNvSpPr>
            <a:spLocks noGrp="1"/>
          </p:cNvSpPr>
          <p:nvPr>
            <p:ph type="sldNum" sz="quarter" idx="12"/>
          </p:nvPr>
        </p:nvSpPr>
        <p:spPr/>
        <p:txBody>
          <a:bodyPr/>
          <a:lstStyle/>
          <a:p>
            <a:fld id="{D8BBD0FC-4BF9-42BE-8EE2-A3FF40D98C01}" type="slidenum">
              <a:rPr lang="en-US" altLang="en-US" smtClean="0"/>
              <a:pPr/>
              <a:t>58</a:t>
            </a:fld>
            <a:endParaRPr lang="en-US"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IRT: Applications</a:t>
            </a:r>
          </a:p>
        </p:txBody>
      </p:sp>
      <p:sp>
        <p:nvSpPr>
          <p:cNvPr id="5" name="Text Placeholder 4"/>
          <p:cNvSpPr>
            <a:spLocks noGrp="1"/>
          </p:cNvSpPr>
          <p:nvPr>
            <p:ph type="body" idx="1"/>
          </p:nvPr>
        </p:nvSpPr>
        <p:spPr/>
        <p:txBody>
          <a:bodyPr/>
          <a:lstStyle/>
          <a:p>
            <a:r>
              <a:rPr lang="en-US" dirty="0"/>
              <a:t>How do we use it?</a:t>
            </a:r>
          </a:p>
        </p:txBody>
      </p:sp>
      <p:sp>
        <p:nvSpPr>
          <p:cNvPr id="2" name="Footer Placeholder 1">
            <a:extLst>
              <a:ext uri="{FF2B5EF4-FFF2-40B4-BE49-F238E27FC236}">
                <a16:creationId xmlns:a16="http://schemas.microsoft.com/office/drawing/2014/main" id="{CC631E88-BEA4-4F0D-8145-82454878E874}"/>
              </a:ext>
            </a:extLst>
          </p:cNvPr>
          <p:cNvSpPr>
            <a:spLocks noGrp="1"/>
          </p:cNvSpPr>
          <p:nvPr>
            <p:ph type="ftr" sz="quarter" idx="11"/>
          </p:nvPr>
        </p:nvSpPr>
        <p:spPr/>
        <p:txBody>
          <a:bodyPr/>
          <a:lstStyle/>
          <a:p>
            <a:r>
              <a:rPr lang="en-US" altLang="en-US"/>
              <a:t>Psych Testing</a:t>
            </a:r>
          </a:p>
        </p:txBody>
      </p:sp>
      <p:sp>
        <p:nvSpPr>
          <p:cNvPr id="3" name="Slide Number Placeholder 2">
            <a:extLst>
              <a:ext uri="{FF2B5EF4-FFF2-40B4-BE49-F238E27FC236}">
                <a16:creationId xmlns:a16="http://schemas.microsoft.com/office/drawing/2014/main" id="{303CE293-AAE8-402D-9E75-8C2C58E46DBA}"/>
              </a:ext>
            </a:extLst>
          </p:cNvPr>
          <p:cNvSpPr>
            <a:spLocks noGrp="1"/>
          </p:cNvSpPr>
          <p:nvPr>
            <p:ph type="sldNum" sz="quarter" idx="12"/>
          </p:nvPr>
        </p:nvSpPr>
        <p:spPr/>
        <p:txBody>
          <a:bodyPr/>
          <a:lstStyle/>
          <a:p>
            <a:fld id="{07D80335-087F-47D8-997F-3B2A380DDB72}" type="slidenum">
              <a:rPr lang="en-US" altLang="en-US" smtClean="0"/>
              <a:pPr/>
              <a:t>59</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r>
              <a:rPr lang="en-GB" dirty="0"/>
              <a:t>Classical Test Theory</a:t>
            </a:r>
          </a:p>
        </p:txBody>
      </p:sp>
      <p:sp>
        <p:nvSpPr>
          <p:cNvPr id="403459" name="Rectangle 3"/>
          <p:cNvSpPr>
            <a:spLocks noGrp="1" noChangeArrowheads="1"/>
          </p:cNvSpPr>
          <p:nvPr>
            <p:ph idx="1"/>
          </p:nvPr>
        </p:nvSpPr>
        <p:spPr>
          <a:xfrm>
            <a:off x="4648200" y="1209374"/>
            <a:ext cx="7239000" cy="5029200"/>
          </a:xfrm>
        </p:spPr>
        <p:txBody>
          <a:bodyPr>
            <a:normAutofit fontScale="85000" lnSpcReduction="10000"/>
          </a:bodyPr>
          <a:lstStyle/>
          <a:p>
            <a:r>
              <a:rPr lang="en-GB" dirty="0"/>
              <a:t>Classical Test Theory (CTT) - analyses are the easiest and most widely used form of analyses.  </a:t>
            </a:r>
          </a:p>
          <a:p>
            <a:pPr lvl="1"/>
            <a:r>
              <a:rPr lang="en-GB" dirty="0"/>
              <a:t>The statistics can be computed by readily available statistical packages (or even by hand)</a:t>
            </a:r>
          </a:p>
          <a:p>
            <a:r>
              <a:rPr lang="en-GB" dirty="0"/>
              <a:t>Classical Analyses are performed on the test as a whole rather than on the item </a:t>
            </a:r>
          </a:p>
          <a:p>
            <a:pPr lvl="1"/>
            <a:r>
              <a:rPr lang="en-GB" dirty="0"/>
              <a:t>Although item statistics can be generated, they apply only to that group of students on that collection of items</a:t>
            </a:r>
          </a:p>
        </p:txBody>
      </p:sp>
      <p:sp>
        <p:nvSpPr>
          <p:cNvPr id="4" name="Footer Placeholder 3">
            <a:extLst>
              <a:ext uri="{FF2B5EF4-FFF2-40B4-BE49-F238E27FC236}">
                <a16:creationId xmlns:a16="http://schemas.microsoft.com/office/drawing/2014/main" id="{45CDDCD1-8CFC-4D9E-B30C-1B79339D21A6}"/>
              </a:ext>
            </a:extLst>
          </p:cNvPr>
          <p:cNvSpPr>
            <a:spLocks noGrp="1"/>
          </p:cNvSpPr>
          <p:nvPr>
            <p:ph type="ftr" sz="quarter" idx="11"/>
          </p:nvPr>
        </p:nvSpPr>
        <p:spPr/>
        <p:txBody>
          <a:bodyPr/>
          <a:lstStyle/>
          <a:p>
            <a:r>
              <a:rPr lang="en-US" altLang="en-US"/>
              <a:t>Psych Testing</a:t>
            </a:r>
          </a:p>
        </p:txBody>
      </p:sp>
      <p:sp>
        <p:nvSpPr>
          <p:cNvPr id="5" name="Slide Number Placeholder 4">
            <a:extLst>
              <a:ext uri="{FF2B5EF4-FFF2-40B4-BE49-F238E27FC236}">
                <a16:creationId xmlns:a16="http://schemas.microsoft.com/office/drawing/2014/main" id="{BA2066AB-7891-4CE7-A134-8FAB957ADEBD}"/>
              </a:ext>
            </a:extLst>
          </p:cNvPr>
          <p:cNvSpPr>
            <a:spLocks noGrp="1"/>
          </p:cNvSpPr>
          <p:nvPr>
            <p:ph type="sldNum" sz="quarter" idx="12"/>
          </p:nvPr>
        </p:nvSpPr>
        <p:spPr/>
        <p:txBody>
          <a:bodyPr/>
          <a:lstStyle/>
          <a:p>
            <a:fld id="{D8BBD0FC-4BF9-42BE-8EE2-A3FF40D98C01}" type="slidenum">
              <a:rPr lang="en-US" altLang="en-US" smtClean="0"/>
              <a:pPr/>
              <a:t>6</a:t>
            </a:fld>
            <a:endParaRPr lang="en-US"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Applications</a:t>
            </a:r>
          </a:p>
        </p:txBody>
      </p:sp>
      <p:sp>
        <p:nvSpPr>
          <p:cNvPr id="5" name="Content Placeholder 4"/>
          <p:cNvSpPr>
            <a:spLocks noGrp="1"/>
          </p:cNvSpPr>
          <p:nvPr>
            <p:ph idx="1"/>
          </p:nvPr>
        </p:nvSpPr>
        <p:spPr>
          <a:xfrm>
            <a:off x="4724400" y="1209374"/>
            <a:ext cx="7162800" cy="5029200"/>
          </a:xfrm>
        </p:spPr>
        <p:txBody>
          <a:bodyPr>
            <a:normAutofit fontScale="92500" lnSpcReduction="10000"/>
          </a:bodyPr>
          <a:lstStyle/>
          <a:p>
            <a:r>
              <a:rPr lang="en-US" dirty="0"/>
              <a:t>Ordered </a:t>
            </a:r>
            <a:r>
              <a:rPr lang="en-US" dirty="0" err="1"/>
              <a:t>Polytomous</a:t>
            </a:r>
            <a:r>
              <a:rPr lang="en-US" dirty="0"/>
              <a:t> Items</a:t>
            </a:r>
          </a:p>
          <a:p>
            <a:pPr lvl="1"/>
            <a:r>
              <a:rPr lang="en-US" dirty="0"/>
              <a:t>IRT models exist for data that are not dichotomously scored</a:t>
            </a:r>
          </a:p>
          <a:p>
            <a:pPr lvl="1"/>
            <a:r>
              <a:rPr lang="en-US" dirty="0"/>
              <a:t>With dichotomous items there is a single difficulty (location) that indicates the threshold at which the probability switches from favoring one choice to favoring the other</a:t>
            </a:r>
          </a:p>
          <a:p>
            <a:pPr lvl="1"/>
            <a:r>
              <a:rPr lang="en-US" dirty="0"/>
              <a:t>With </a:t>
            </a:r>
            <a:r>
              <a:rPr lang="en-US" dirty="0" err="1"/>
              <a:t>polytomous</a:t>
            </a:r>
            <a:r>
              <a:rPr lang="en-US" dirty="0"/>
              <a:t> items a separate difficulty exists as thresholds between each sets of ordered categories</a:t>
            </a:r>
          </a:p>
        </p:txBody>
      </p:sp>
      <p:sp>
        <p:nvSpPr>
          <p:cNvPr id="6" name="Footer Placeholder 5">
            <a:extLst>
              <a:ext uri="{FF2B5EF4-FFF2-40B4-BE49-F238E27FC236}">
                <a16:creationId xmlns:a16="http://schemas.microsoft.com/office/drawing/2014/main" id="{6E7D8D06-5A60-44CB-AB62-48D28A3D90A5}"/>
              </a:ext>
            </a:extLst>
          </p:cNvPr>
          <p:cNvSpPr>
            <a:spLocks noGrp="1"/>
          </p:cNvSpPr>
          <p:nvPr>
            <p:ph type="ftr" sz="quarter" idx="11"/>
          </p:nvPr>
        </p:nvSpPr>
        <p:spPr/>
        <p:txBody>
          <a:bodyPr/>
          <a:lstStyle/>
          <a:p>
            <a:r>
              <a:rPr lang="en-US" altLang="en-US"/>
              <a:t>Psych Testing</a:t>
            </a:r>
          </a:p>
        </p:txBody>
      </p:sp>
      <p:sp>
        <p:nvSpPr>
          <p:cNvPr id="7" name="Slide Number Placeholder 6">
            <a:extLst>
              <a:ext uri="{FF2B5EF4-FFF2-40B4-BE49-F238E27FC236}">
                <a16:creationId xmlns:a16="http://schemas.microsoft.com/office/drawing/2014/main" id="{3FFF1E9F-1B1A-4814-8738-833A34C3267A}"/>
              </a:ext>
            </a:extLst>
          </p:cNvPr>
          <p:cNvSpPr>
            <a:spLocks noGrp="1"/>
          </p:cNvSpPr>
          <p:nvPr>
            <p:ph type="sldNum" sz="quarter" idx="12"/>
          </p:nvPr>
        </p:nvSpPr>
        <p:spPr/>
        <p:txBody>
          <a:bodyPr/>
          <a:lstStyle/>
          <a:p>
            <a:fld id="{D8BBD0FC-4BF9-42BE-8EE2-A3FF40D98C01}" type="slidenum">
              <a:rPr lang="en-US" altLang="en-US" smtClean="0"/>
              <a:pPr/>
              <a:t>60</a:t>
            </a:fld>
            <a:endParaRPr lang="en-US"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0370" name="Picture 2"/>
          <p:cNvPicPr>
            <a:picLocks noChangeAspect="1" noChangeArrowheads="1"/>
          </p:cNvPicPr>
          <p:nvPr/>
        </p:nvPicPr>
        <p:blipFill>
          <a:blip r:embed="rId2"/>
          <a:srcRect/>
          <a:stretch>
            <a:fillRect/>
          </a:stretch>
        </p:blipFill>
        <p:spPr bwMode="auto">
          <a:xfrm>
            <a:off x="6629400" y="1446212"/>
            <a:ext cx="4968875" cy="3965575"/>
          </a:xfrm>
          <a:prstGeom prst="rect">
            <a:avLst/>
          </a:prstGeom>
          <a:solidFill>
            <a:schemeClr val="tx1"/>
          </a:solidFill>
          <a:ln w="9525">
            <a:noFill/>
            <a:miter lim="800000"/>
            <a:headEnd/>
            <a:tailEnd/>
          </a:ln>
        </p:spPr>
      </p:pic>
      <p:sp>
        <p:nvSpPr>
          <p:cNvPr id="2" name="Footer Placeholder 1">
            <a:extLst>
              <a:ext uri="{FF2B5EF4-FFF2-40B4-BE49-F238E27FC236}">
                <a16:creationId xmlns:a16="http://schemas.microsoft.com/office/drawing/2014/main" id="{981FF51E-8A73-4B1B-833F-951BF8CA2D89}"/>
              </a:ext>
            </a:extLst>
          </p:cNvPr>
          <p:cNvSpPr>
            <a:spLocks noGrp="1"/>
          </p:cNvSpPr>
          <p:nvPr>
            <p:ph type="ftr" sz="quarter" idx="11"/>
          </p:nvPr>
        </p:nvSpPr>
        <p:spPr/>
        <p:txBody>
          <a:bodyPr/>
          <a:lstStyle/>
          <a:p>
            <a:r>
              <a:rPr lang="en-US" altLang="en-US"/>
              <a:t>Psych Testing</a:t>
            </a:r>
          </a:p>
        </p:txBody>
      </p:sp>
      <p:sp>
        <p:nvSpPr>
          <p:cNvPr id="3" name="Slide Number Placeholder 2">
            <a:extLst>
              <a:ext uri="{FF2B5EF4-FFF2-40B4-BE49-F238E27FC236}">
                <a16:creationId xmlns:a16="http://schemas.microsoft.com/office/drawing/2014/main" id="{4A9C571F-AD0B-4069-A07B-3D0D2B232402}"/>
              </a:ext>
            </a:extLst>
          </p:cNvPr>
          <p:cNvSpPr>
            <a:spLocks noGrp="1"/>
          </p:cNvSpPr>
          <p:nvPr>
            <p:ph type="sldNum" sz="quarter" idx="12"/>
          </p:nvPr>
        </p:nvSpPr>
        <p:spPr/>
        <p:txBody>
          <a:bodyPr/>
          <a:lstStyle/>
          <a:p>
            <a:fld id="{387947FB-296F-4921-A3B7-E68123D7E8A4}" type="slidenum">
              <a:rPr lang="en-US" altLang="en-US" smtClean="0"/>
              <a:pPr/>
              <a:t>61</a:t>
            </a:fld>
            <a:endParaRPr lang="en-US"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1394" name="Picture 2"/>
          <p:cNvPicPr>
            <a:picLocks noChangeAspect="1" noChangeArrowheads="1"/>
          </p:cNvPicPr>
          <p:nvPr/>
        </p:nvPicPr>
        <p:blipFill>
          <a:blip r:embed="rId2"/>
          <a:srcRect/>
          <a:stretch>
            <a:fillRect/>
          </a:stretch>
        </p:blipFill>
        <p:spPr bwMode="auto">
          <a:xfrm>
            <a:off x="6629400" y="1446212"/>
            <a:ext cx="4968875" cy="3965575"/>
          </a:xfrm>
          <a:prstGeom prst="rect">
            <a:avLst/>
          </a:prstGeom>
          <a:solidFill>
            <a:schemeClr val="tx1"/>
          </a:solidFill>
          <a:ln w="9525">
            <a:noFill/>
            <a:miter lim="800000"/>
            <a:headEnd/>
            <a:tailEnd/>
          </a:ln>
        </p:spPr>
      </p:pic>
      <p:sp>
        <p:nvSpPr>
          <p:cNvPr id="2" name="Footer Placeholder 1">
            <a:extLst>
              <a:ext uri="{FF2B5EF4-FFF2-40B4-BE49-F238E27FC236}">
                <a16:creationId xmlns:a16="http://schemas.microsoft.com/office/drawing/2014/main" id="{F6CB71CF-706D-4B39-BE6A-C65A9C96B7A8}"/>
              </a:ext>
            </a:extLst>
          </p:cNvPr>
          <p:cNvSpPr>
            <a:spLocks noGrp="1"/>
          </p:cNvSpPr>
          <p:nvPr>
            <p:ph type="ftr" sz="quarter" idx="11"/>
          </p:nvPr>
        </p:nvSpPr>
        <p:spPr/>
        <p:txBody>
          <a:bodyPr/>
          <a:lstStyle/>
          <a:p>
            <a:r>
              <a:rPr lang="en-US" altLang="en-US"/>
              <a:t>Psych Testing</a:t>
            </a:r>
          </a:p>
        </p:txBody>
      </p:sp>
      <p:sp>
        <p:nvSpPr>
          <p:cNvPr id="3" name="Slide Number Placeholder 2">
            <a:extLst>
              <a:ext uri="{FF2B5EF4-FFF2-40B4-BE49-F238E27FC236}">
                <a16:creationId xmlns:a16="http://schemas.microsoft.com/office/drawing/2014/main" id="{384AF6F3-EE58-4E15-A856-46529AC132B7}"/>
              </a:ext>
            </a:extLst>
          </p:cNvPr>
          <p:cNvSpPr>
            <a:spLocks noGrp="1"/>
          </p:cNvSpPr>
          <p:nvPr>
            <p:ph type="sldNum" sz="quarter" idx="12"/>
          </p:nvPr>
        </p:nvSpPr>
        <p:spPr/>
        <p:txBody>
          <a:bodyPr/>
          <a:lstStyle/>
          <a:p>
            <a:fld id="{387947FB-296F-4921-A3B7-E68123D7E8A4}" type="slidenum">
              <a:rPr lang="en-US" altLang="en-US" smtClean="0"/>
              <a:pPr/>
              <a:t>62</a:t>
            </a:fld>
            <a:endParaRPr lang="en-US"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2418" name="Picture 2"/>
          <p:cNvPicPr>
            <a:picLocks noChangeAspect="1" noChangeArrowheads="1"/>
          </p:cNvPicPr>
          <p:nvPr/>
        </p:nvPicPr>
        <p:blipFill>
          <a:blip r:embed="rId2"/>
          <a:srcRect/>
          <a:stretch>
            <a:fillRect/>
          </a:stretch>
        </p:blipFill>
        <p:spPr bwMode="auto">
          <a:xfrm>
            <a:off x="6629400" y="1446212"/>
            <a:ext cx="4968875" cy="3965575"/>
          </a:xfrm>
          <a:prstGeom prst="rect">
            <a:avLst/>
          </a:prstGeom>
          <a:solidFill>
            <a:schemeClr val="tx1"/>
          </a:solidFill>
          <a:ln w="9525">
            <a:noFill/>
            <a:miter lim="800000"/>
            <a:headEnd/>
            <a:tailEnd/>
          </a:ln>
        </p:spPr>
      </p:pic>
      <p:sp>
        <p:nvSpPr>
          <p:cNvPr id="2" name="Footer Placeholder 1">
            <a:extLst>
              <a:ext uri="{FF2B5EF4-FFF2-40B4-BE49-F238E27FC236}">
                <a16:creationId xmlns:a16="http://schemas.microsoft.com/office/drawing/2014/main" id="{7490482A-4740-4F66-A6E6-E73A8D2EFE91}"/>
              </a:ext>
            </a:extLst>
          </p:cNvPr>
          <p:cNvSpPr>
            <a:spLocks noGrp="1"/>
          </p:cNvSpPr>
          <p:nvPr>
            <p:ph type="ftr" sz="quarter" idx="11"/>
          </p:nvPr>
        </p:nvSpPr>
        <p:spPr/>
        <p:txBody>
          <a:bodyPr/>
          <a:lstStyle/>
          <a:p>
            <a:r>
              <a:rPr lang="en-US" altLang="en-US"/>
              <a:t>Psych Testing</a:t>
            </a:r>
          </a:p>
        </p:txBody>
      </p:sp>
      <p:sp>
        <p:nvSpPr>
          <p:cNvPr id="3" name="Slide Number Placeholder 2">
            <a:extLst>
              <a:ext uri="{FF2B5EF4-FFF2-40B4-BE49-F238E27FC236}">
                <a16:creationId xmlns:a16="http://schemas.microsoft.com/office/drawing/2014/main" id="{24336CA5-324B-4482-A2E5-263866B44861}"/>
              </a:ext>
            </a:extLst>
          </p:cNvPr>
          <p:cNvSpPr>
            <a:spLocks noGrp="1"/>
          </p:cNvSpPr>
          <p:nvPr>
            <p:ph type="sldNum" sz="quarter" idx="12"/>
          </p:nvPr>
        </p:nvSpPr>
        <p:spPr/>
        <p:txBody>
          <a:bodyPr/>
          <a:lstStyle/>
          <a:p>
            <a:fld id="{387947FB-296F-4921-A3B7-E68123D7E8A4}" type="slidenum">
              <a:rPr lang="en-US" altLang="en-US" smtClean="0"/>
              <a:pPr/>
              <a:t>63</a:t>
            </a:fld>
            <a:endParaRPr lang="en-US"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a:t>
            </a:r>
          </a:p>
        </p:txBody>
      </p:sp>
      <p:sp>
        <p:nvSpPr>
          <p:cNvPr id="3" name="Content Placeholder 2"/>
          <p:cNvSpPr>
            <a:spLocks noGrp="1"/>
          </p:cNvSpPr>
          <p:nvPr>
            <p:ph idx="1"/>
          </p:nvPr>
        </p:nvSpPr>
        <p:spPr>
          <a:xfrm>
            <a:off x="585537" y="1219200"/>
            <a:ext cx="7239000" cy="5029200"/>
          </a:xfrm>
        </p:spPr>
        <p:txBody>
          <a:bodyPr>
            <a:normAutofit fontScale="85000" lnSpcReduction="20000"/>
          </a:bodyPr>
          <a:lstStyle/>
          <a:p>
            <a:r>
              <a:rPr lang="en-US" dirty="0"/>
              <a:t>Differential Item Functioning</a:t>
            </a:r>
          </a:p>
          <a:p>
            <a:pPr lvl="1"/>
            <a:r>
              <a:rPr lang="en-US" dirty="0"/>
              <a:t>How can age groups, genders, cultures, ethnic groups, and </a:t>
            </a:r>
            <a:r>
              <a:rPr lang="en-US" dirty="0" err="1"/>
              <a:t>socioecomonic</a:t>
            </a:r>
            <a:r>
              <a:rPr lang="en-US" dirty="0"/>
              <a:t> backgrounds be meaningfully compared?</a:t>
            </a:r>
          </a:p>
          <a:p>
            <a:pPr lvl="1"/>
            <a:r>
              <a:rPr lang="en-US" dirty="0"/>
              <a:t>Can be a research goal as opposed to just a test of an assumption</a:t>
            </a:r>
          </a:p>
          <a:p>
            <a:pPr lvl="1"/>
            <a:r>
              <a:rPr lang="en-US" dirty="0"/>
              <a:t>Test equivalency of test items translated into multiple languages</a:t>
            </a:r>
          </a:p>
          <a:p>
            <a:pPr lvl="1"/>
            <a:r>
              <a:rPr lang="en-US" dirty="0"/>
              <a:t>Test items influenced by cultural differences</a:t>
            </a:r>
          </a:p>
          <a:p>
            <a:pPr lvl="1"/>
            <a:r>
              <a:rPr lang="en-US" dirty="0"/>
              <a:t>Test for intelligence items that gender biased</a:t>
            </a:r>
          </a:p>
          <a:p>
            <a:pPr lvl="1"/>
            <a:r>
              <a:rPr lang="en-US" dirty="0"/>
              <a:t>Test for age differences in response to personality items</a:t>
            </a:r>
          </a:p>
        </p:txBody>
      </p:sp>
      <p:sp>
        <p:nvSpPr>
          <p:cNvPr id="6" name="Footer Placeholder 5">
            <a:extLst>
              <a:ext uri="{FF2B5EF4-FFF2-40B4-BE49-F238E27FC236}">
                <a16:creationId xmlns:a16="http://schemas.microsoft.com/office/drawing/2014/main" id="{CCA8785A-7C06-48B0-8FFB-4913DB076FF5}"/>
              </a:ext>
            </a:extLst>
          </p:cNvPr>
          <p:cNvSpPr>
            <a:spLocks noGrp="1"/>
          </p:cNvSpPr>
          <p:nvPr>
            <p:ph type="ftr" sz="quarter" idx="11"/>
          </p:nvPr>
        </p:nvSpPr>
        <p:spPr/>
        <p:txBody>
          <a:bodyPr/>
          <a:lstStyle/>
          <a:p>
            <a:r>
              <a:rPr lang="en-US" altLang="en-US"/>
              <a:t>Psych Testing</a:t>
            </a:r>
          </a:p>
        </p:txBody>
      </p:sp>
      <p:sp>
        <p:nvSpPr>
          <p:cNvPr id="7" name="Slide Number Placeholder 6">
            <a:extLst>
              <a:ext uri="{FF2B5EF4-FFF2-40B4-BE49-F238E27FC236}">
                <a16:creationId xmlns:a16="http://schemas.microsoft.com/office/drawing/2014/main" id="{A3195E98-F0C2-4484-AA9A-5D0EBB8F0209}"/>
              </a:ext>
            </a:extLst>
          </p:cNvPr>
          <p:cNvSpPr>
            <a:spLocks noGrp="1"/>
          </p:cNvSpPr>
          <p:nvPr>
            <p:ph type="sldNum" sz="quarter" idx="12"/>
          </p:nvPr>
        </p:nvSpPr>
        <p:spPr/>
        <p:txBody>
          <a:bodyPr/>
          <a:lstStyle/>
          <a:p>
            <a:fld id="{D8BBD0FC-4BF9-42BE-8EE2-A3FF40D98C01}" type="slidenum">
              <a:rPr lang="en-US" altLang="en-US" smtClean="0"/>
              <a:pPr/>
              <a:t>64</a:t>
            </a:fld>
            <a:endParaRPr lang="en-US"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ge2.tif"/>
          <p:cNvPicPr>
            <a:picLocks noChangeAspect="1"/>
          </p:cNvPicPr>
          <p:nvPr/>
        </p:nvPicPr>
        <p:blipFill>
          <a:blip r:embed="rId2"/>
          <a:stretch>
            <a:fillRect/>
          </a:stretch>
        </p:blipFill>
        <p:spPr>
          <a:xfrm>
            <a:off x="5867400" y="1524000"/>
            <a:ext cx="5689600" cy="4267200"/>
          </a:xfrm>
          <a:prstGeom prst="rect">
            <a:avLst/>
          </a:prstGeom>
        </p:spPr>
      </p:pic>
      <p:sp>
        <p:nvSpPr>
          <p:cNvPr id="3" name="Title 2"/>
          <p:cNvSpPr>
            <a:spLocks noGrp="1"/>
          </p:cNvSpPr>
          <p:nvPr>
            <p:ph type="title"/>
          </p:nvPr>
        </p:nvSpPr>
        <p:spPr/>
        <p:txBody>
          <a:bodyPr/>
          <a:lstStyle/>
          <a:p>
            <a:r>
              <a:rPr lang="en-US" dirty="0"/>
              <a:t>“Don’t care about life”</a:t>
            </a:r>
          </a:p>
        </p:txBody>
      </p:sp>
      <p:sp>
        <p:nvSpPr>
          <p:cNvPr id="5" name="Footer Placeholder 4">
            <a:extLst>
              <a:ext uri="{FF2B5EF4-FFF2-40B4-BE49-F238E27FC236}">
                <a16:creationId xmlns:a16="http://schemas.microsoft.com/office/drawing/2014/main" id="{095A91D2-1055-4AB9-B6A8-136D8D056BC5}"/>
              </a:ext>
            </a:extLst>
          </p:cNvPr>
          <p:cNvSpPr>
            <a:spLocks noGrp="1"/>
          </p:cNvSpPr>
          <p:nvPr>
            <p:ph type="ftr" sz="quarter" idx="11"/>
          </p:nvPr>
        </p:nvSpPr>
        <p:spPr/>
        <p:txBody>
          <a:bodyPr/>
          <a:lstStyle/>
          <a:p>
            <a:r>
              <a:rPr lang="en-US" altLang="en-US"/>
              <a:t>Psych Testing</a:t>
            </a:r>
          </a:p>
        </p:txBody>
      </p:sp>
      <p:sp>
        <p:nvSpPr>
          <p:cNvPr id="6" name="Slide Number Placeholder 5">
            <a:extLst>
              <a:ext uri="{FF2B5EF4-FFF2-40B4-BE49-F238E27FC236}">
                <a16:creationId xmlns:a16="http://schemas.microsoft.com/office/drawing/2014/main" id="{8D742BD8-4D60-458A-B688-440E1D1B9087}"/>
              </a:ext>
            </a:extLst>
          </p:cNvPr>
          <p:cNvSpPr>
            <a:spLocks noGrp="1"/>
          </p:cNvSpPr>
          <p:nvPr>
            <p:ph type="sldNum" sz="quarter" idx="12"/>
          </p:nvPr>
        </p:nvSpPr>
        <p:spPr/>
        <p:txBody>
          <a:bodyPr/>
          <a:lstStyle/>
          <a:p>
            <a:fld id="{AAB53BC0-66DC-4018-9E88-22BEFF097578}" type="slidenum">
              <a:rPr lang="en-US" altLang="en-US" smtClean="0"/>
              <a:pPr/>
              <a:t>65</a:t>
            </a:fld>
            <a:endParaRPr lang="en-US"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a:t>
            </a:r>
          </a:p>
        </p:txBody>
      </p:sp>
      <p:sp>
        <p:nvSpPr>
          <p:cNvPr id="3" name="Content Placeholder 2"/>
          <p:cNvSpPr>
            <a:spLocks noGrp="1"/>
          </p:cNvSpPr>
          <p:nvPr>
            <p:ph idx="1"/>
          </p:nvPr>
        </p:nvSpPr>
        <p:spPr>
          <a:xfrm>
            <a:off x="609600" y="1295400"/>
            <a:ext cx="7315200" cy="5029200"/>
          </a:xfrm>
        </p:spPr>
        <p:txBody>
          <a:bodyPr>
            <a:normAutofit fontScale="85000" lnSpcReduction="10000"/>
          </a:bodyPr>
          <a:lstStyle/>
          <a:p>
            <a:r>
              <a:rPr lang="en-US" dirty="0"/>
              <a:t>Scaling individuals for further analysis</a:t>
            </a:r>
          </a:p>
          <a:p>
            <a:pPr lvl="1"/>
            <a:r>
              <a:rPr lang="en-US" dirty="0"/>
              <a:t>We often collect data in multifaceted forms (e.g. multi-items surveys) and then collapse them into a single raw score</a:t>
            </a:r>
          </a:p>
          <a:p>
            <a:pPr lvl="1"/>
            <a:r>
              <a:rPr lang="en-US" dirty="0"/>
              <a:t>IRT based scores represent an optimal scaling of individuals on the trait</a:t>
            </a:r>
          </a:p>
          <a:p>
            <a:pPr lvl="1"/>
            <a:r>
              <a:rPr lang="en-US" dirty="0"/>
              <a:t>Most sophisticated analyses require at-least interval level measurement and IRT scores are closer to interval level than raw scores</a:t>
            </a:r>
          </a:p>
          <a:p>
            <a:pPr lvl="1"/>
            <a:r>
              <a:rPr lang="en-US" dirty="0"/>
              <a:t>Using scaled scores as opposed to raw scores has been shown to reduce spurious results</a:t>
            </a:r>
          </a:p>
        </p:txBody>
      </p:sp>
      <p:sp>
        <p:nvSpPr>
          <p:cNvPr id="6" name="Footer Placeholder 5">
            <a:extLst>
              <a:ext uri="{FF2B5EF4-FFF2-40B4-BE49-F238E27FC236}">
                <a16:creationId xmlns:a16="http://schemas.microsoft.com/office/drawing/2014/main" id="{782BCC9A-10AB-4632-AA99-D0108E0F52B1}"/>
              </a:ext>
            </a:extLst>
          </p:cNvPr>
          <p:cNvSpPr>
            <a:spLocks noGrp="1"/>
          </p:cNvSpPr>
          <p:nvPr>
            <p:ph type="ftr" sz="quarter" idx="11"/>
          </p:nvPr>
        </p:nvSpPr>
        <p:spPr/>
        <p:txBody>
          <a:bodyPr/>
          <a:lstStyle/>
          <a:p>
            <a:r>
              <a:rPr lang="en-US" altLang="en-US"/>
              <a:t>Psych Testing</a:t>
            </a:r>
          </a:p>
        </p:txBody>
      </p:sp>
      <p:sp>
        <p:nvSpPr>
          <p:cNvPr id="7" name="Slide Number Placeholder 6">
            <a:extLst>
              <a:ext uri="{FF2B5EF4-FFF2-40B4-BE49-F238E27FC236}">
                <a16:creationId xmlns:a16="http://schemas.microsoft.com/office/drawing/2014/main" id="{A1039EBF-9F95-4908-B214-18D9BB346F37}"/>
              </a:ext>
            </a:extLst>
          </p:cNvPr>
          <p:cNvSpPr>
            <a:spLocks noGrp="1"/>
          </p:cNvSpPr>
          <p:nvPr>
            <p:ph type="sldNum" sz="quarter" idx="12"/>
          </p:nvPr>
        </p:nvSpPr>
        <p:spPr/>
        <p:txBody>
          <a:bodyPr/>
          <a:lstStyle/>
          <a:p>
            <a:fld id="{D8BBD0FC-4BF9-42BE-8EE2-A3FF40D98C01}" type="slidenum">
              <a:rPr lang="en-US" altLang="en-US" smtClean="0"/>
              <a:pPr/>
              <a:t>66</a:t>
            </a:fld>
            <a:endParaRPr lang="en-US"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a:t>
            </a:r>
          </a:p>
        </p:txBody>
      </p:sp>
      <p:sp>
        <p:nvSpPr>
          <p:cNvPr id="3" name="Content Placeholder 2"/>
          <p:cNvSpPr>
            <a:spLocks noGrp="1"/>
          </p:cNvSpPr>
          <p:nvPr>
            <p:ph idx="1"/>
          </p:nvPr>
        </p:nvSpPr>
        <p:spPr>
          <a:xfrm>
            <a:off x="609600" y="1219200"/>
            <a:ext cx="6629400" cy="5029200"/>
          </a:xfrm>
        </p:spPr>
        <p:txBody>
          <a:bodyPr>
            <a:normAutofit fontScale="92500" lnSpcReduction="20000"/>
          </a:bodyPr>
          <a:lstStyle/>
          <a:p>
            <a:r>
              <a:rPr lang="en-US" dirty="0"/>
              <a:t>Scale Construction and Modification</a:t>
            </a:r>
          </a:p>
          <a:p>
            <a:pPr lvl="1"/>
            <a:r>
              <a:rPr lang="en-US" dirty="0"/>
              <a:t>The focus is changing from creating fixed length, paper/pencil tests to creating a “universe” of items with known IRF’s that can be used interchangeably</a:t>
            </a:r>
          </a:p>
          <a:p>
            <a:pPr lvl="1"/>
            <a:r>
              <a:rPr lang="en-US" dirty="0"/>
              <a:t>Scales are being designed based around IRT properties </a:t>
            </a:r>
          </a:p>
          <a:p>
            <a:pPr lvl="1"/>
            <a:r>
              <a:rPr lang="en-US" dirty="0"/>
              <a:t>Pre-existing scales that were developed using CTT are being “revamped” using IRT</a:t>
            </a:r>
          </a:p>
          <a:p>
            <a:pPr lvl="1"/>
            <a:endParaRPr lang="en-US" dirty="0"/>
          </a:p>
        </p:txBody>
      </p:sp>
      <p:sp>
        <p:nvSpPr>
          <p:cNvPr id="6" name="Footer Placeholder 5">
            <a:extLst>
              <a:ext uri="{FF2B5EF4-FFF2-40B4-BE49-F238E27FC236}">
                <a16:creationId xmlns:a16="http://schemas.microsoft.com/office/drawing/2014/main" id="{B67F24E8-C5D1-4145-99E8-2B1AACC32A83}"/>
              </a:ext>
            </a:extLst>
          </p:cNvPr>
          <p:cNvSpPr>
            <a:spLocks noGrp="1"/>
          </p:cNvSpPr>
          <p:nvPr>
            <p:ph type="ftr" sz="quarter" idx="11"/>
          </p:nvPr>
        </p:nvSpPr>
        <p:spPr/>
        <p:txBody>
          <a:bodyPr/>
          <a:lstStyle/>
          <a:p>
            <a:r>
              <a:rPr lang="en-US" altLang="en-US"/>
              <a:t>Psych Testing</a:t>
            </a:r>
          </a:p>
        </p:txBody>
      </p:sp>
      <p:sp>
        <p:nvSpPr>
          <p:cNvPr id="7" name="Slide Number Placeholder 6">
            <a:extLst>
              <a:ext uri="{FF2B5EF4-FFF2-40B4-BE49-F238E27FC236}">
                <a16:creationId xmlns:a16="http://schemas.microsoft.com/office/drawing/2014/main" id="{6F9204AF-99DA-4D4E-9BAD-F4A5A12C5970}"/>
              </a:ext>
            </a:extLst>
          </p:cNvPr>
          <p:cNvSpPr>
            <a:spLocks noGrp="1"/>
          </p:cNvSpPr>
          <p:nvPr>
            <p:ph type="sldNum" sz="quarter" idx="12"/>
          </p:nvPr>
        </p:nvSpPr>
        <p:spPr/>
        <p:txBody>
          <a:bodyPr/>
          <a:lstStyle/>
          <a:p>
            <a:fld id="{D8BBD0FC-4BF9-42BE-8EE2-A3FF40D98C01}" type="slidenum">
              <a:rPr lang="en-US" altLang="en-US" smtClean="0"/>
              <a:pPr/>
              <a:t>67</a:t>
            </a:fld>
            <a:endParaRPr lang="en-US"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a:t>
            </a:r>
          </a:p>
        </p:txBody>
      </p:sp>
      <p:sp>
        <p:nvSpPr>
          <p:cNvPr id="3" name="Content Placeholder 2"/>
          <p:cNvSpPr>
            <a:spLocks noGrp="1"/>
          </p:cNvSpPr>
          <p:nvPr>
            <p:ph idx="1"/>
          </p:nvPr>
        </p:nvSpPr>
        <p:spPr>
          <a:xfrm>
            <a:off x="4572000" y="1209374"/>
            <a:ext cx="7315200" cy="5029200"/>
          </a:xfrm>
        </p:spPr>
        <p:txBody>
          <a:bodyPr>
            <a:normAutofit fontScale="92500" lnSpcReduction="20000"/>
          </a:bodyPr>
          <a:lstStyle/>
          <a:p>
            <a:r>
              <a:rPr lang="en-US" dirty="0"/>
              <a:t>Computer Adaptive Testing (CAT)</a:t>
            </a:r>
          </a:p>
          <a:p>
            <a:pPr lvl="1"/>
            <a:r>
              <a:rPr lang="en-US" dirty="0"/>
              <a:t>As an extension of the previous slide, once a “universe” (i.e. test bank) of items with known IRFs is created they can be used to measure traits in a computer adaptive form</a:t>
            </a:r>
          </a:p>
          <a:p>
            <a:pPr lvl="1"/>
            <a:r>
              <a:rPr lang="en-US" dirty="0"/>
              <a:t>An item is given to the participant (usually easy to moderate difficulty) and their answer allows their trait score to be estimated, so that the next item is chosen to target that trait level</a:t>
            </a:r>
          </a:p>
          <a:p>
            <a:pPr lvl="1"/>
            <a:r>
              <a:rPr lang="en-US" dirty="0"/>
              <a:t>After the second item is answered their trait score is re-estimated, etc.</a:t>
            </a:r>
          </a:p>
        </p:txBody>
      </p:sp>
      <p:sp>
        <p:nvSpPr>
          <p:cNvPr id="8" name="Footer Placeholder 7">
            <a:extLst>
              <a:ext uri="{FF2B5EF4-FFF2-40B4-BE49-F238E27FC236}">
                <a16:creationId xmlns:a16="http://schemas.microsoft.com/office/drawing/2014/main" id="{66EB5766-3A57-476F-927A-69E8F4DAAD11}"/>
              </a:ext>
            </a:extLst>
          </p:cNvPr>
          <p:cNvSpPr>
            <a:spLocks noGrp="1"/>
          </p:cNvSpPr>
          <p:nvPr>
            <p:ph type="ftr" sz="quarter" idx="11"/>
          </p:nvPr>
        </p:nvSpPr>
        <p:spPr/>
        <p:txBody>
          <a:bodyPr/>
          <a:lstStyle/>
          <a:p>
            <a:r>
              <a:rPr lang="en-US" altLang="en-US"/>
              <a:t>Psych Testing</a:t>
            </a:r>
          </a:p>
        </p:txBody>
      </p:sp>
      <p:sp>
        <p:nvSpPr>
          <p:cNvPr id="9" name="Slide Number Placeholder 8">
            <a:extLst>
              <a:ext uri="{FF2B5EF4-FFF2-40B4-BE49-F238E27FC236}">
                <a16:creationId xmlns:a16="http://schemas.microsoft.com/office/drawing/2014/main" id="{AA150924-7248-4A08-AC91-32907EC86103}"/>
              </a:ext>
            </a:extLst>
          </p:cNvPr>
          <p:cNvSpPr>
            <a:spLocks noGrp="1"/>
          </p:cNvSpPr>
          <p:nvPr>
            <p:ph type="sldNum" sz="quarter" idx="12"/>
          </p:nvPr>
        </p:nvSpPr>
        <p:spPr/>
        <p:txBody>
          <a:bodyPr/>
          <a:lstStyle/>
          <a:p>
            <a:fld id="{D8BBD0FC-4BF9-42BE-8EE2-A3FF40D98C01}" type="slidenum">
              <a:rPr lang="en-US" altLang="en-US" smtClean="0"/>
              <a:pPr/>
              <a:t>68</a:t>
            </a:fld>
            <a:endParaRPr lang="en-US"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a:t>
            </a:r>
          </a:p>
        </p:txBody>
      </p:sp>
      <p:sp>
        <p:nvSpPr>
          <p:cNvPr id="3" name="Content Placeholder 2"/>
          <p:cNvSpPr>
            <a:spLocks noGrp="1"/>
          </p:cNvSpPr>
          <p:nvPr>
            <p:ph idx="1"/>
          </p:nvPr>
        </p:nvSpPr>
        <p:spPr>
          <a:xfrm>
            <a:off x="611605" y="1143000"/>
            <a:ext cx="6934200" cy="5029200"/>
          </a:xfrm>
        </p:spPr>
        <p:txBody>
          <a:bodyPr>
            <a:normAutofit fontScale="92500" lnSpcReduction="10000"/>
          </a:bodyPr>
          <a:lstStyle/>
          <a:p>
            <a:r>
              <a:rPr lang="en-US" dirty="0"/>
              <a:t>Computer Adaptive Testing (CAT)</a:t>
            </a:r>
          </a:p>
          <a:p>
            <a:pPr lvl="1"/>
            <a:r>
              <a:rPr lang="en-US" dirty="0"/>
              <a:t>CA tests are at least twice as efficient as their paper and pencil counterparts with no loss of precision</a:t>
            </a:r>
          </a:p>
          <a:p>
            <a:pPr lvl="1"/>
            <a:r>
              <a:rPr lang="en-US" dirty="0"/>
              <a:t>Primary testing approach used by ETS</a:t>
            </a:r>
          </a:p>
          <a:p>
            <a:pPr lvl="1"/>
            <a:r>
              <a:rPr lang="en-US" dirty="0"/>
              <a:t>Adaptive form of the Headache Impact Survey outperformed the P and P counterpart in reducing patient burden, tracking change and in reliability and validity (Ware et al., 2003)</a:t>
            </a:r>
          </a:p>
        </p:txBody>
      </p:sp>
      <p:sp>
        <p:nvSpPr>
          <p:cNvPr id="6" name="Footer Placeholder 5">
            <a:extLst>
              <a:ext uri="{FF2B5EF4-FFF2-40B4-BE49-F238E27FC236}">
                <a16:creationId xmlns:a16="http://schemas.microsoft.com/office/drawing/2014/main" id="{6B33F98B-532D-4913-B6B4-B3238DC0287E}"/>
              </a:ext>
            </a:extLst>
          </p:cNvPr>
          <p:cNvSpPr>
            <a:spLocks noGrp="1"/>
          </p:cNvSpPr>
          <p:nvPr>
            <p:ph type="ftr" sz="quarter" idx="11"/>
          </p:nvPr>
        </p:nvSpPr>
        <p:spPr/>
        <p:txBody>
          <a:bodyPr/>
          <a:lstStyle/>
          <a:p>
            <a:r>
              <a:rPr lang="en-US" altLang="en-US"/>
              <a:t>Psych Testing</a:t>
            </a:r>
          </a:p>
        </p:txBody>
      </p:sp>
      <p:sp>
        <p:nvSpPr>
          <p:cNvPr id="7" name="Slide Number Placeholder 6">
            <a:extLst>
              <a:ext uri="{FF2B5EF4-FFF2-40B4-BE49-F238E27FC236}">
                <a16:creationId xmlns:a16="http://schemas.microsoft.com/office/drawing/2014/main" id="{11A05217-50F6-41B1-888E-A40D17961602}"/>
              </a:ext>
            </a:extLst>
          </p:cNvPr>
          <p:cNvSpPr>
            <a:spLocks noGrp="1"/>
          </p:cNvSpPr>
          <p:nvPr>
            <p:ph type="sldNum" sz="quarter" idx="12"/>
          </p:nvPr>
        </p:nvSpPr>
        <p:spPr/>
        <p:txBody>
          <a:bodyPr/>
          <a:lstStyle/>
          <a:p>
            <a:fld id="{D8BBD0FC-4BF9-42BE-8EE2-A3FF40D98C01}" type="slidenum">
              <a:rPr lang="en-US" altLang="en-US" smtClean="0"/>
              <a:pPr/>
              <a:t>69</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p:txBody>
          <a:bodyPr/>
          <a:lstStyle/>
          <a:p>
            <a:r>
              <a:rPr lang="en-GB" dirty="0"/>
              <a:t>Classical Test Theory</a:t>
            </a:r>
          </a:p>
        </p:txBody>
      </p:sp>
      <p:sp>
        <p:nvSpPr>
          <p:cNvPr id="421891" name="Rectangle 3"/>
          <p:cNvSpPr>
            <a:spLocks noGrp="1" noChangeArrowheads="1"/>
          </p:cNvSpPr>
          <p:nvPr>
            <p:ph idx="1"/>
          </p:nvPr>
        </p:nvSpPr>
        <p:spPr>
          <a:xfrm>
            <a:off x="637674" y="1371600"/>
            <a:ext cx="6906126" cy="5029200"/>
          </a:xfrm>
        </p:spPr>
        <p:txBody>
          <a:bodyPr>
            <a:normAutofit lnSpcReduction="10000"/>
          </a:bodyPr>
          <a:lstStyle/>
          <a:p>
            <a:r>
              <a:rPr lang="en-GB" dirty="0"/>
              <a:t>CTT is based on the true score model</a:t>
            </a:r>
          </a:p>
          <a:p>
            <a:endParaRPr lang="en-GB" dirty="0"/>
          </a:p>
          <a:p>
            <a:endParaRPr lang="en-GB" dirty="0"/>
          </a:p>
          <a:p>
            <a:pPr lvl="0"/>
            <a:r>
              <a:rPr lang="en-GB" dirty="0"/>
              <a:t>In CTT we assume that the error :</a:t>
            </a:r>
          </a:p>
          <a:p>
            <a:pPr lvl="1"/>
            <a:r>
              <a:rPr lang="en-GB" dirty="0"/>
              <a:t>Is normally distributed</a:t>
            </a:r>
          </a:p>
          <a:p>
            <a:pPr lvl="1"/>
            <a:r>
              <a:rPr lang="en-GB" dirty="0"/>
              <a:t>Uncorrelated with true score</a:t>
            </a:r>
          </a:p>
          <a:p>
            <a:pPr lvl="1"/>
            <a:r>
              <a:rPr lang="en-GB" dirty="0"/>
              <a:t>Has a mean of Zero</a:t>
            </a:r>
            <a:endParaRPr lang="en-US" dirty="0"/>
          </a:p>
          <a:p>
            <a:endParaRPr lang="en-GB" dirty="0"/>
          </a:p>
        </p:txBody>
      </p:sp>
      <p:graphicFrame>
        <p:nvGraphicFramePr>
          <p:cNvPr id="5" name="Object 4"/>
          <p:cNvGraphicFramePr>
            <a:graphicFrameLocks noChangeAspect="1"/>
          </p:cNvGraphicFramePr>
          <p:nvPr>
            <p:extLst>
              <p:ext uri="{D42A27DB-BD31-4B8C-83A1-F6EECF244321}">
                <p14:modId xmlns:p14="http://schemas.microsoft.com/office/powerpoint/2010/main" val="2137093881"/>
              </p:ext>
            </p:extLst>
          </p:nvPr>
        </p:nvGraphicFramePr>
        <p:xfrm>
          <a:off x="762000" y="2590800"/>
          <a:ext cx="3973764" cy="1066800"/>
        </p:xfrm>
        <a:graphic>
          <a:graphicData uri="http://schemas.openxmlformats.org/presentationml/2006/ole">
            <mc:AlternateContent xmlns:mc="http://schemas.openxmlformats.org/markup-compatibility/2006">
              <mc:Choice xmlns:v="urn:schemas-microsoft-com:vml" Requires="v">
                <p:oleObj spid="_x0000_s435209" name="Equation" r:id="rId3" imgW="672840" imgH="164880" progId="Equation.DSMT4">
                  <p:embed/>
                </p:oleObj>
              </mc:Choice>
              <mc:Fallback>
                <p:oleObj name="Equation" r:id="rId3" imgW="672840" imgH="16488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590800"/>
                        <a:ext cx="3973764" cy="1066800"/>
                      </a:xfrm>
                      <a:prstGeom prst="rect">
                        <a:avLst/>
                      </a:prstGeom>
                      <a:noFill/>
                    </p:spPr>
                  </p:pic>
                </p:oleObj>
              </mc:Fallback>
            </mc:AlternateContent>
          </a:graphicData>
        </a:graphic>
      </p:graphicFrame>
      <p:sp>
        <p:nvSpPr>
          <p:cNvPr id="4" name="Footer Placeholder 3">
            <a:extLst>
              <a:ext uri="{FF2B5EF4-FFF2-40B4-BE49-F238E27FC236}">
                <a16:creationId xmlns:a16="http://schemas.microsoft.com/office/drawing/2014/main" id="{02A2BF0B-612D-4452-82EC-0E03959250C5}"/>
              </a:ext>
            </a:extLst>
          </p:cNvPr>
          <p:cNvSpPr>
            <a:spLocks noGrp="1"/>
          </p:cNvSpPr>
          <p:nvPr>
            <p:ph type="ftr" sz="quarter" idx="11"/>
          </p:nvPr>
        </p:nvSpPr>
        <p:spPr/>
        <p:txBody>
          <a:bodyPr/>
          <a:lstStyle/>
          <a:p>
            <a:r>
              <a:rPr lang="en-US" altLang="en-US"/>
              <a:t>Psych Testing</a:t>
            </a:r>
          </a:p>
        </p:txBody>
      </p:sp>
      <p:sp>
        <p:nvSpPr>
          <p:cNvPr id="6" name="Slide Number Placeholder 5">
            <a:extLst>
              <a:ext uri="{FF2B5EF4-FFF2-40B4-BE49-F238E27FC236}">
                <a16:creationId xmlns:a16="http://schemas.microsoft.com/office/drawing/2014/main" id="{3BBBDA1D-3B72-4A22-9261-5FE884684AE1}"/>
              </a:ext>
            </a:extLst>
          </p:cNvPr>
          <p:cNvSpPr>
            <a:spLocks noGrp="1"/>
          </p:cNvSpPr>
          <p:nvPr>
            <p:ph type="sldNum" sz="quarter" idx="12"/>
          </p:nvPr>
        </p:nvSpPr>
        <p:spPr/>
        <p:txBody>
          <a:bodyPr/>
          <a:lstStyle/>
          <a:p>
            <a:fld id="{D8BBD0FC-4BF9-42BE-8EE2-A3FF40D98C01}" type="slidenum">
              <a:rPr lang="en-US" altLang="en-US" smtClean="0"/>
              <a:pPr/>
              <a:t>7</a:t>
            </a:fld>
            <a:endParaRPr lang="en-US"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a:t>
            </a:r>
          </a:p>
        </p:txBody>
      </p:sp>
      <p:sp>
        <p:nvSpPr>
          <p:cNvPr id="3" name="Content Placeholder 2"/>
          <p:cNvSpPr>
            <a:spLocks noGrp="1"/>
          </p:cNvSpPr>
          <p:nvPr>
            <p:ph idx="1"/>
          </p:nvPr>
        </p:nvSpPr>
        <p:spPr>
          <a:xfrm>
            <a:off x="4724400" y="1209374"/>
            <a:ext cx="7162800" cy="5029200"/>
          </a:xfrm>
        </p:spPr>
        <p:txBody>
          <a:bodyPr>
            <a:normAutofit fontScale="92500"/>
          </a:bodyPr>
          <a:lstStyle/>
          <a:p>
            <a:r>
              <a:rPr lang="en-US" dirty="0"/>
              <a:t>Test Equating</a:t>
            </a:r>
          </a:p>
          <a:p>
            <a:pPr lvl="1"/>
            <a:r>
              <a:rPr lang="en-US" dirty="0"/>
              <a:t>Participants that have taken different tests measuring the same construct (e.g. Beck depression vs. CESD), but both have items with known IRFS, can be placed on the same scale and compared or scored equivalently</a:t>
            </a:r>
          </a:p>
          <a:p>
            <a:pPr lvl="1"/>
            <a:r>
              <a:rPr lang="en-US" dirty="0"/>
              <a:t>Equating across grades on math ability</a:t>
            </a:r>
          </a:p>
          <a:p>
            <a:pPr lvl="1"/>
            <a:r>
              <a:rPr lang="en-US" dirty="0"/>
              <a:t>Equating across years for placement or admissions tests</a:t>
            </a:r>
          </a:p>
        </p:txBody>
      </p:sp>
      <p:sp>
        <p:nvSpPr>
          <p:cNvPr id="6" name="Footer Placeholder 5">
            <a:extLst>
              <a:ext uri="{FF2B5EF4-FFF2-40B4-BE49-F238E27FC236}">
                <a16:creationId xmlns:a16="http://schemas.microsoft.com/office/drawing/2014/main" id="{E5A0055F-CE89-4B87-BE89-984D6206C317}"/>
              </a:ext>
            </a:extLst>
          </p:cNvPr>
          <p:cNvSpPr>
            <a:spLocks noGrp="1"/>
          </p:cNvSpPr>
          <p:nvPr>
            <p:ph type="ftr" sz="quarter" idx="11"/>
          </p:nvPr>
        </p:nvSpPr>
        <p:spPr/>
        <p:txBody>
          <a:bodyPr/>
          <a:lstStyle/>
          <a:p>
            <a:r>
              <a:rPr lang="en-US" altLang="en-US"/>
              <a:t>Psych Testing</a:t>
            </a:r>
          </a:p>
        </p:txBody>
      </p:sp>
      <p:sp>
        <p:nvSpPr>
          <p:cNvPr id="7" name="Slide Number Placeholder 6">
            <a:extLst>
              <a:ext uri="{FF2B5EF4-FFF2-40B4-BE49-F238E27FC236}">
                <a16:creationId xmlns:a16="http://schemas.microsoft.com/office/drawing/2014/main" id="{95298726-C782-448F-AFC0-2C42158D463C}"/>
              </a:ext>
            </a:extLst>
          </p:cNvPr>
          <p:cNvSpPr>
            <a:spLocks noGrp="1"/>
          </p:cNvSpPr>
          <p:nvPr>
            <p:ph type="sldNum" sz="quarter" idx="12"/>
          </p:nvPr>
        </p:nvSpPr>
        <p:spPr/>
        <p:txBody>
          <a:bodyPr/>
          <a:lstStyle/>
          <a:p>
            <a:fld id="{D8BBD0FC-4BF9-42BE-8EE2-A3FF40D98C01}" type="slidenum">
              <a:rPr lang="en-US" altLang="en-US" smtClean="0"/>
              <a:pPr/>
              <a:t>70</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1026"/>
          <p:cNvSpPr>
            <a:spLocks noGrp="1" noChangeArrowheads="1"/>
          </p:cNvSpPr>
          <p:nvPr>
            <p:ph type="title"/>
          </p:nvPr>
        </p:nvSpPr>
        <p:spPr/>
        <p:txBody>
          <a:bodyPr/>
          <a:lstStyle/>
          <a:p>
            <a:r>
              <a:rPr lang="en-GB" dirty="0"/>
              <a:t>Classical Test Theory Statistics	</a:t>
            </a:r>
          </a:p>
        </p:txBody>
      </p:sp>
      <p:sp>
        <p:nvSpPr>
          <p:cNvPr id="404483" name="Rectangle 1027"/>
          <p:cNvSpPr>
            <a:spLocks noGrp="1" noChangeArrowheads="1"/>
          </p:cNvSpPr>
          <p:nvPr>
            <p:ph idx="1"/>
          </p:nvPr>
        </p:nvSpPr>
        <p:spPr>
          <a:xfrm>
            <a:off x="4648200" y="1209374"/>
            <a:ext cx="7239000" cy="5029200"/>
          </a:xfrm>
        </p:spPr>
        <p:txBody>
          <a:bodyPr/>
          <a:lstStyle/>
          <a:p>
            <a:r>
              <a:rPr lang="en-GB" dirty="0"/>
              <a:t>Difficulty (item level statistic)</a:t>
            </a:r>
          </a:p>
          <a:p>
            <a:r>
              <a:rPr lang="en-GB" dirty="0"/>
              <a:t>Discrimination (item level statistic)</a:t>
            </a:r>
          </a:p>
          <a:p>
            <a:r>
              <a:rPr lang="en-GB" dirty="0"/>
              <a:t>Reliability (test level statistic)	</a:t>
            </a:r>
          </a:p>
        </p:txBody>
      </p:sp>
      <p:sp>
        <p:nvSpPr>
          <p:cNvPr id="6" name="Footer Placeholder 5">
            <a:extLst>
              <a:ext uri="{FF2B5EF4-FFF2-40B4-BE49-F238E27FC236}">
                <a16:creationId xmlns:a16="http://schemas.microsoft.com/office/drawing/2014/main" id="{2B11829A-09CB-4CF9-9D96-5AEB3D9C1F8E}"/>
              </a:ext>
            </a:extLst>
          </p:cNvPr>
          <p:cNvSpPr>
            <a:spLocks noGrp="1"/>
          </p:cNvSpPr>
          <p:nvPr>
            <p:ph type="ftr" sz="quarter" idx="11"/>
          </p:nvPr>
        </p:nvSpPr>
        <p:spPr/>
        <p:txBody>
          <a:bodyPr/>
          <a:lstStyle/>
          <a:p>
            <a:r>
              <a:rPr lang="en-US" altLang="en-US"/>
              <a:t>Psych Testing</a:t>
            </a:r>
          </a:p>
        </p:txBody>
      </p:sp>
      <p:sp>
        <p:nvSpPr>
          <p:cNvPr id="7" name="Slide Number Placeholder 6">
            <a:extLst>
              <a:ext uri="{FF2B5EF4-FFF2-40B4-BE49-F238E27FC236}">
                <a16:creationId xmlns:a16="http://schemas.microsoft.com/office/drawing/2014/main" id="{46AFF51E-357C-4C97-9966-319EC6912261}"/>
              </a:ext>
            </a:extLst>
          </p:cNvPr>
          <p:cNvSpPr>
            <a:spLocks noGrp="1"/>
          </p:cNvSpPr>
          <p:nvPr>
            <p:ph type="sldNum" sz="quarter" idx="12"/>
          </p:nvPr>
        </p:nvSpPr>
        <p:spPr/>
        <p:txBody>
          <a:bodyPr/>
          <a:lstStyle/>
          <a:p>
            <a:fld id="{D8BBD0FC-4BF9-42BE-8EE2-A3FF40D98C01}" type="slidenum">
              <a:rPr lang="en-US" altLang="en-US" smtClean="0"/>
              <a:pPr/>
              <a:t>8</a:t>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27" name="Rectangle 11"/>
          <p:cNvSpPr>
            <a:spLocks noGrp="1" noChangeArrowheads="1"/>
          </p:cNvSpPr>
          <p:nvPr>
            <p:ph type="title"/>
          </p:nvPr>
        </p:nvSpPr>
        <p:spPr/>
        <p:txBody>
          <a:bodyPr>
            <a:normAutofit/>
          </a:bodyPr>
          <a:lstStyle/>
          <a:p>
            <a:r>
              <a:rPr lang="en-GB" dirty="0"/>
              <a:t>Classical Test Theory vs. Latent Trait Models</a:t>
            </a:r>
          </a:p>
        </p:txBody>
      </p:sp>
      <p:sp>
        <p:nvSpPr>
          <p:cNvPr id="290828" name="Rectangle 12"/>
          <p:cNvSpPr>
            <a:spLocks noGrp="1" noChangeArrowheads="1"/>
          </p:cNvSpPr>
          <p:nvPr>
            <p:ph idx="1"/>
          </p:nvPr>
        </p:nvSpPr>
        <p:spPr>
          <a:xfrm>
            <a:off x="609600" y="1219200"/>
            <a:ext cx="6781800" cy="5029200"/>
          </a:xfrm>
        </p:spPr>
        <p:txBody>
          <a:bodyPr>
            <a:normAutofit fontScale="85000" lnSpcReduction="20000"/>
          </a:bodyPr>
          <a:lstStyle/>
          <a:p>
            <a:r>
              <a:rPr lang="en-GB" dirty="0"/>
              <a:t>Classical analysis has the test (not the item) as its basis. </a:t>
            </a:r>
          </a:p>
          <a:p>
            <a:pPr lvl="1"/>
            <a:r>
              <a:rPr lang="en-GB" dirty="0"/>
              <a:t>Although the statistics generated are often generalised to similar students taking a similar test</a:t>
            </a:r>
          </a:p>
          <a:p>
            <a:pPr lvl="1"/>
            <a:r>
              <a:rPr lang="en-GB" dirty="0"/>
              <a:t>they only really apply to those students taking that test</a:t>
            </a:r>
          </a:p>
          <a:p>
            <a:r>
              <a:rPr lang="en-GB" dirty="0"/>
              <a:t>Latent trait models aim to look beyond that at the underlying traits which are producing the test performance.  </a:t>
            </a:r>
          </a:p>
          <a:p>
            <a:pPr lvl="1"/>
            <a:r>
              <a:rPr lang="en-GB" dirty="0"/>
              <a:t>They are measured at item level and provide sample-free measurement</a:t>
            </a:r>
          </a:p>
        </p:txBody>
      </p:sp>
      <p:sp>
        <p:nvSpPr>
          <p:cNvPr id="4" name="Footer Placeholder 3">
            <a:extLst>
              <a:ext uri="{FF2B5EF4-FFF2-40B4-BE49-F238E27FC236}">
                <a16:creationId xmlns:a16="http://schemas.microsoft.com/office/drawing/2014/main" id="{8EA7521B-C514-4EEA-A4D0-FB6F83AC163A}"/>
              </a:ext>
            </a:extLst>
          </p:cNvPr>
          <p:cNvSpPr>
            <a:spLocks noGrp="1"/>
          </p:cNvSpPr>
          <p:nvPr>
            <p:ph type="ftr" sz="quarter" idx="11"/>
          </p:nvPr>
        </p:nvSpPr>
        <p:spPr/>
        <p:txBody>
          <a:bodyPr/>
          <a:lstStyle/>
          <a:p>
            <a:r>
              <a:rPr lang="en-US" altLang="en-US"/>
              <a:t>Psych Testing</a:t>
            </a:r>
          </a:p>
        </p:txBody>
      </p:sp>
      <p:sp>
        <p:nvSpPr>
          <p:cNvPr id="5" name="Slide Number Placeholder 4">
            <a:extLst>
              <a:ext uri="{FF2B5EF4-FFF2-40B4-BE49-F238E27FC236}">
                <a16:creationId xmlns:a16="http://schemas.microsoft.com/office/drawing/2014/main" id="{14AD7518-4AEB-4B73-82EC-815E70877D69}"/>
              </a:ext>
            </a:extLst>
          </p:cNvPr>
          <p:cNvSpPr>
            <a:spLocks noGrp="1"/>
          </p:cNvSpPr>
          <p:nvPr>
            <p:ph type="sldNum" sz="quarter" idx="12"/>
          </p:nvPr>
        </p:nvSpPr>
        <p:spPr/>
        <p:txBody>
          <a:bodyPr/>
          <a:lstStyle/>
          <a:p>
            <a:fld id="{D8BBD0FC-4BF9-42BE-8EE2-A3FF40D98C01}" type="slidenum">
              <a:rPr lang="en-US" altLang="en-US" smtClean="0"/>
              <a:pPr/>
              <a:t>9</a:t>
            </a:fld>
            <a:endParaRPr lang="en-US" alt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4825F1AF-8DBC-4E3D-9F3D-688338DA83F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3474</TotalTime>
  <Words>3505</Words>
  <Application>Microsoft Office PowerPoint</Application>
  <PresentationFormat>Widescreen</PresentationFormat>
  <Paragraphs>495</Paragraphs>
  <Slides>70</Slides>
  <Notes>11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70</vt:i4>
      </vt:variant>
    </vt:vector>
  </HeadingPairs>
  <TitlesOfParts>
    <vt:vector size="79" baseType="lpstr">
      <vt:lpstr>Courier New</vt:lpstr>
      <vt:lpstr>Tahoma</vt:lpstr>
      <vt:lpstr>Times New Roman</vt:lpstr>
      <vt:lpstr>Tw Cen MT</vt:lpstr>
      <vt:lpstr>Tw Cen MT Condensed</vt:lpstr>
      <vt:lpstr>Wingdings</vt:lpstr>
      <vt:lpstr>Wingdings 3</vt:lpstr>
      <vt:lpstr>Integral</vt:lpstr>
      <vt:lpstr>Equation</vt:lpstr>
      <vt:lpstr>Introduction to Item Response Theory </vt:lpstr>
      <vt:lpstr>Contents</vt:lpstr>
      <vt:lpstr>What is item analysis in general?</vt:lpstr>
      <vt:lpstr>PowerPoint Presentation</vt:lpstr>
      <vt:lpstr>Classical Test Theory - Review</vt:lpstr>
      <vt:lpstr>Classical Test Theory</vt:lpstr>
      <vt:lpstr>Classical Test Theory</vt:lpstr>
      <vt:lpstr>Classical Test Theory Statistics </vt:lpstr>
      <vt:lpstr>Classical Test Theory vs. Latent Trait Models</vt:lpstr>
      <vt:lpstr>Latent Trait Models</vt:lpstr>
      <vt:lpstr>Item Response Theory</vt:lpstr>
      <vt:lpstr>Item Response Theory</vt:lpstr>
      <vt:lpstr>Three Basics Components of IRT</vt:lpstr>
      <vt:lpstr>IRT: Item Response Functions</vt:lpstr>
      <vt:lpstr>IRT - Item Response Function</vt:lpstr>
      <vt:lpstr>IRT - Item Characteristic Curves</vt:lpstr>
      <vt:lpstr>IRF – Item Parameters: Location (b)</vt:lpstr>
      <vt:lpstr>IRF – Item Parameters: Discrimination (a)</vt:lpstr>
      <vt:lpstr>PowerPoint Presentation</vt:lpstr>
      <vt:lpstr>PowerPoint Presentation</vt:lpstr>
      <vt:lpstr>PowerPoint Presentation</vt:lpstr>
      <vt:lpstr>IRF – Item Parameters: Guessing (c)</vt:lpstr>
      <vt:lpstr>PowerPoint Presentation</vt:lpstr>
      <vt:lpstr>IRF – Item Parameters: Upper asymptote (d)</vt:lpstr>
      <vt:lpstr>PowerPoint Presentation</vt:lpstr>
      <vt:lpstr>IRT - Item Response Function</vt:lpstr>
      <vt:lpstr>IRT - Item Response Function</vt:lpstr>
      <vt:lpstr>IRT - Item Response Function</vt:lpstr>
      <vt:lpstr>IRT - Item Response Function</vt:lpstr>
      <vt:lpstr>Quick Detour:  Rasch Models vs. Item Response Theory Models</vt:lpstr>
      <vt:lpstr>IRT - Test Response Curve</vt:lpstr>
      <vt:lpstr>IRT - Test Response Curve</vt:lpstr>
      <vt:lpstr>IRT: Item Information Functions</vt:lpstr>
      <vt:lpstr>IRT – Item Information Function</vt:lpstr>
      <vt:lpstr>IRT – Item Information Function</vt:lpstr>
      <vt:lpstr>IRT – Item Information Function</vt:lpstr>
      <vt:lpstr>PowerPoint Presentation</vt:lpstr>
      <vt:lpstr>PowerPoint Presentation</vt:lpstr>
      <vt:lpstr>IRT – Test Information Function</vt:lpstr>
      <vt:lpstr>PowerPoint Presentation</vt:lpstr>
      <vt:lpstr>PowerPoint Presentation</vt:lpstr>
      <vt:lpstr>Item Response Theory - Example</vt:lpstr>
      <vt:lpstr>MMPI2 Items </vt:lpstr>
      <vt:lpstr>MIRT (R) syntax</vt:lpstr>
      <vt:lpstr>MIRT (R) - Summary</vt:lpstr>
      <vt:lpstr>MIRT (R) - Coefficients</vt:lpstr>
      <vt:lpstr>Lavaan – ICC for item 2</vt:lpstr>
      <vt:lpstr>Lavaan – IIC and SE for Item 2</vt:lpstr>
      <vt:lpstr>Lavaan – Test Information Curve with SE</vt:lpstr>
      <vt:lpstr>IRT: Invariance</vt:lpstr>
      <vt:lpstr>IRT - Invariance</vt:lpstr>
      <vt:lpstr>IRT: Assumptions</vt:lpstr>
      <vt:lpstr>IRT - Assumptions</vt:lpstr>
      <vt:lpstr>IRT - Assumptions</vt:lpstr>
      <vt:lpstr> IRT - Assumptions</vt:lpstr>
      <vt:lpstr>IRT - Assumptions</vt:lpstr>
      <vt:lpstr>IRT - Assumptions</vt:lpstr>
      <vt:lpstr>IRT - Assumptions</vt:lpstr>
      <vt:lpstr>IRT: Applications</vt:lpstr>
      <vt:lpstr>Applications</vt:lpstr>
      <vt:lpstr>PowerPoint Presentation</vt:lpstr>
      <vt:lpstr>PowerPoint Presentation</vt:lpstr>
      <vt:lpstr>PowerPoint Presentation</vt:lpstr>
      <vt:lpstr>Applications</vt:lpstr>
      <vt:lpstr>“Don’t care about life”</vt:lpstr>
      <vt:lpstr>Applications</vt:lpstr>
      <vt:lpstr>Applications</vt:lpstr>
      <vt:lpstr>Applications</vt:lpstr>
      <vt:lpstr>Applications</vt:lpstr>
      <vt:lpstr>Applications</vt:lpstr>
    </vt:vector>
  </TitlesOfParts>
  <Company>University of Glasgow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Item Response Theory</dc:title>
  <dc:creator>Andrew Ainsworth</dc:creator>
  <cp:lastModifiedBy>Ainsworth, Andrew T</cp:lastModifiedBy>
  <cp:revision>35</cp:revision>
  <cp:lastPrinted>1601-01-01T00:00:00Z</cp:lastPrinted>
  <dcterms:created xsi:type="dcterms:W3CDTF">2003-02-05T14:40:23Z</dcterms:created>
  <dcterms:modified xsi:type="dcterms:W3CDTF">2021-04-07T01:51:27Z</dcterms:modified>
</cp:coreProperties>
</file>