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5" r:id="rId3"/>
    <p:sldId id="286" r:id="rId4"/>
    <p:sldId id="287" r:id="rId5"/>
    <p:sldId id="288" r:id="rId6"/>
    <p:sldId id="257" r:id="rId7"/>
    <p:sldId id="289" r:id="rId8"/>
    <p:sldId id="258" r:id="rId9"/>
    <p:sldId id="259" r:id="rId10"/>
    <p:sldId id="284" r:id="rId11"/>
    <p:sldId id="260" r:id="rId12"/>
    <p:sldId id="261" r:id="rId13"/>
    <p:sldId id="262" r:id="rId14"/>
    <p:sldId id="263" r:id="rId15"/>
    <p:sldId id="296" r:id="rId16"/>
    <p:sldId id="264" r:id="rId17"/>
    <p:sldId id="265" r:id="rId18"/>
    <p:sldId id="266" r:id="rId19"/>
    <p:sldId id="267" r:id="rId20"/>
    <p:sldId id="290" r:id="rId21"/>
    <p:sldId id="268" r:id="rId22"/>
    <p:sldId id="269" r:id="rId23"/>
    <p:sldId id="270" r:id="rId24"/>
    <p:sldId id="297" r:id="rId25"/>
    <p:sldId id="271" r:id="rId26"/>
    <p:sldId id="29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2" r:id="rId40"/>
    <p:sldId id="299" r:id="rId41"/>
    <p:sldId id="298" r:id="rId42"/>
    <p:sldId id="293" r:id="rId43"/>
    <p:sldId id="300" r:id="rId44"/>
    <p:sldId id="301" r:id="rId45"/>
    <p:sldId id="294" r:id="rId46"/>
    <p:sldId id="295" r:id="rId47"/>
    <p:sldId id="302" r:id="rId48"/>
    <p:sldId id="303" r:id="rId4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92" autoAdjust="0"/>
  </p:normalViewPr>
  <p:slideViewPr>
    <p:cSldViewPr>
      <p:cViewPr varScale="1">
        <p:scale>
          <a:sx n="60" d="100"/>
          <a:sy n="60" d="100"/>
        </p:scale>
        <p:origin x="832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3E30F4-B261-426C-AC53-60299E154DAC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1E7E6C-D8AA-4CEA-8429-AC5A59FCC7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ABCC40-731C-4860-9148-4AD0BE04FD3D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C216726-361D-4B64-9D82-2B6FF9D47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914400" y="4114799"/>
            <a:ext cx="10363200" cy="1182757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828800" y="5334000"/>
            <a:ext cx="8534400" cy="1281290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PsychTesting</a:t>
            </a: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963084" y="2685392"/>
            <a:ext cx="103632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963084" y="1128932"/>
            <a:ext cx="103632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0305" y="1062637"/>
            <a:ext cx="6132576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352715" y="4343400"/>
            <a:ext cx="4064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986194" y="1222657"/>
            <a:ext cx="61008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7352715" y="1371600"/>
            <a:ext cx="4059936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277600" cy="762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5638800" y="1143001"/>
            <a:ext cx="6248400" cy="4983164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609600" y="6390861"/>
            <a:ext cx="2311400" cy="320675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PsychTesting</a:t>
            </a: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114300" y="304800"/>
            <a:ext cx="3810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l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36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8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8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24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24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62400"/>
            <a:ext cx="10363200" cy="1792357"/>
          </a:xfrm>
        </p:spPr>
        <p:txBody>
          <a:bodyPr/>
          <a:lstStyle/>
          <a:p>
            <a:r>
              <a:rPr lang="en-US" dirty="0"/>
              <a:t>Theories of Intelligence: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638800"/>
            <a:ext cx="8534400" cy="97649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PsychTesting</a:t>
            </a:r>
            <a:endParaRPr lang="en-US" dirty="0"/>
          </a:p>
          <a:p>
            <a:r>
              <a:rPr lang="en-US" dirty="0"/>
              <a:t>Andrew Ainsworth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-fact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73051"/>
            <a:ext cx="8435939" cy="44958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0" y="5105399"/>
            <a:ext cx="8077200" cy="1219201"/>
          </a:xfrm>
        </p:spPr>
        <p:txBody>
          <a:bodyPr>
            <a:normAutofit/>
          </a:bodyPr>
          <a:lstStyle/>
          <a:p>
            <a:r>
              <a:rPr lang="en-US" dirty="0"/>
              <a:t>S = verbal ability, math ability, visual spatial relations, vocabulary, etc.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r>
              <a:rPr lang="en-US"/>
              <a:t>T</a:t>
            </a:r>
            <a:r>
              <a:rPr lang="en-US" dirty="0" err="1"/>
              <a:t>heories</a:t>
            </a:r>
            <a:r>
              <a:rPr lang="en-US" dirty="0"/>
              <a:t> of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990600"/>
            <a:ext cx="6248400" cy="4983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Howard Gardner – Multiple Intelligences</a:t>
            </a:r>
          </a:p>
          <a:p>
            <a:pPr lvl="1"/>
            <a:r>
              <a:rPr lang="en-US" dirty="0"/>
              <a:t>Eight different kinds of intelligence</a:t>
            </a:r>
          </a:p>
          <a:p>
            <a:pPr lvl="2"/>
            <a:r>
              <a:rPr lang="en-US" dirty="0"/>
              <a:t>Linguistic: the ability to use with clarity the core operations of language</a:t>
            </a:r>
          </a:p>
          <a:p>
            <a:pPr lvl="3"/>
            <a:r>
              <a:rPr lang="en-US" dirty="0"/>
              <a:t>politicians</a:t>
            </a:r>
          </a:p>
          <a:p>
            <a:pPr lvl="2"/>
            <a:r>
              <a:rPr lang="en-US" dirty="0"/>
              <a:t>Logical-Mathematical: logical, mathematical, and scientific ability</a:t>
            </a:r>
          </a:p>
          <a:p>
            <a:pPr lvl="3"/>
            <a:r>
              <a:rPr lang="en-US" dirty="0"/>
              <a:t>scientists</a:t>
            </a:r>
          </a:p>
          <a:p>
            <a:pPr lvl="2"/>
            <a:r>
              <a:rPr lang="en-US" dirty="0"/>
              <a:t>Intrapersonal: the ability to form an accurate model of oneself and to use that model to operate effectively in life</a:t>
            </a:r>
          </a:p>
          <a:p>
            <a:pPr lvl="3"/>
            <a:r>
              <a:rPr lang="en-US" dirty="0"/>
              <a:t>therapists, novelists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r>
              <a:rPr lang="en-US"/>
              <a:t>T</a:t>
            </a:r>
            <a:r>
              <a:rPr lang="en-US" dirty="0" err="1"/>
              <a:t>heories</a:t>
            </a:r>
            <a:r>
              <a:rPr lang="en-US" dirty="0"/>
              <a:t> of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Howard Gardner – Multiple Intelligences</a:t>
            </a:r>
          </a:p>
          <a:p>
            <a:pPr lvl="1"/>
            <a:r>
              <a:rPr lang="en-US" dirty="0"/>
              <a:t>Eight different kinds of intelligence</a:t>
            </a:r>
          </a:p>
          <a:p>
            <a:pPr lvl="2"/>
            <a:r>
              <a:rPr lang="en-US" dirty="0"/>
              <a:t>Interpersonal: the ability to notice and make distinctions among other individuals’ moods, temperaments, motivations</a:t>
            </a:r>
          </a:p>
          <a:p>
            <a:pPr lvl="3"/>
            <a:r>
              <a:rPr lang="en-US" dirty="0"/>
              <a:t>politicians, religious leaders, therapists</a:t>
            </a:r>
          </a:p>
          <a:p>
            <a:pPr lvl="2"/>
            <a:r>
              <a:rPr lang="en-US" dirty="0"/>
              <a:t>Musical: the ability to use the core set of musical elements (pitch, rhythm, timbre)</a:t>
            </a:r>
          </a:p>
          <a:p>
            <a:pPr lvl="3"/>
            <a:r>
              <a:rPr lang="en-US" dirty="0"/>
              <a:t>musicians, singers, composers</a:t>
            </a:r>
          </a:p>
          <a:p>
            <a:pPr lvl="2"/>
            <a:r>
              <a:rPr lang="en-US" dirty="0"/>
              <a:t>Spatial: the capacity to perceive the world accurately and to recreate one’s visual experience</a:t>
            </a:r>
          </a:p>
          <a:p>
            <a:pPr lvl="3"/>
            <a:r>
              <a:rPr lang="en-US" dirty="0"/>
              <a:t>sailors, engineers, sculptors, painters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Other Theories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5409"/>
            <a:ext cx="62484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Howard Gardner – Multiple Intelligences</a:t>
            </a:r>
          </a:p>
          <a:p>
            <a:pPr lvl="1"/>
            <a:r>
              <a:rPr lang="en-US" dirty="0"/>
              <a:t>Eight different kinds of intelligence</a:t>
            </a:r>
          </a:p>
          <a:p>
            <a:pPr lvl="2"/>
            <a:r>
              <a:rPr lang="en-US" dirty="0"/>
              <a:t>Bodily-kinesthetic: control of one’s bodily motions and the ability to handle objects skillfully</a:t>
            </a:r>
          </a:p>
          <a:p>
            <a:pPr lvl="3"/>
            <a:r>
              <a:rPr lang="en-US" dirty="0"/>
              <a:t>actors, dancers, acrobats, athletes</a:t>
            </a:r>
          </a:p>
          <a:p>
            <a:pPr lvl="2"/>
            <a:r>
              <a:rPr lang="en-US" dirty="0"/>
              <a:t>Naturalistic: the ability to comprehend, classify and understand things encountered in the world of nature</a:t>
            </a:r>
          </a:p>
          <a:p>
            <a:pPr lvl="3"/>
            <a:r>
              <a:rPr lang="en-US" dirty="0"/>
              <a:t>farmers, ranchers, animal handlers, zoo keepers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Other Theories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143001"/>
            <a:ext cx="7543800" cy="4983164"/>
          </a:xfrm>
        </p:spPr>
        <p:txBody>
          <a:bodyPr/>
          <a:lstStyle/>
          <a:p>
            <a:r>
              <a:rPr lang="en-US" dirty="0"/>
              <a:t>Horn &amp; Noll (1977): </a:t>
            </a:r>
            <a:r>
              <a:rPr lang="en-US" dirty="0" err="1"/>
              <a:t>gf-gc</a:t>
            </a:r>
            <a:endParaRPr lang="en-US" dirty="0"/>
          </a:p>
          <a:p>
            <a:pPr lvl="1"/>
            <a:r>
              <a:rPr lang="en-US" dirty="0" err="1"/>
              <a:t>gf</a:t>
            </a:r>
            <a:r>
              <a:rPr lang="en-US" dirty="0"/>
              <a:t>: fluid intelligence</a:t>
            </a:r>
          </a:p>
          <a:p>
            <a:pPr lvl="2"/>
            <a:r>
              <a:rPr lang="en-US" dirty="0"/>
              <a:t>those abilities that allow us to reason, think, and acquire new knowledge</a:t>
            </a:r>
          </a:p>
          <a:p>
            <a:pPr lvl="2"/>
            <a:r>
              <a:rPr lang="en-US" dirty="0"/>
              <a:t>allows us to learn new things</a:t>
            </a:r>
          </a:p>
          <a:p>
            <a:pPr lvl="1"/>
            <a:r>
              <a:rPr lang="en-US" dirty="0" err="1"/>
              <a:t>gc</a:t>
            </a:r>
            <a:r>
              <a:rPr lang="en-US" dirty="0"/>
              <a:t>: crystallized intelligence</a:t>
            </a:r>
          </a:p>
          <a:p>
            <a:pPr lvl="2"/>
            <a:r>
              <a:rPr lang="en-US" dirty="0"/>
              <a:t>knowledge and understanding that we have acquired</a:t>
            </a:r>
          </a:p>
          <a:p>
            <a:pPr lvl="2"/>
            <a:r>
              <a:rPr lang="en-US" dirty="0"/>
              <a:t>“combined wisdom”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Binet Scales: 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b_histo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7788539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Binet’s</a:t>
            </a:r>
            <a:r>
              <a:rPr lang="en-US" dirty="0"/>
              <a:t> Beginnings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Binet</a:t>
            </a:r>
            <a:r>
              <a:rPr lang="en-US" dirty="0"/>
              <a:t> begins with a unitary g model, one intelligence, in 1905.</a:t>
            </a:r>
          </a:p>
          <a:p>
            <a:pPr lvl="1"/>
            <a:r>
              <a:rPr lang="en-US" dirty="0"/>
              <a:t>30 items, age scale</a:t>
            </a:r>
          </a:p>
          <a:p>
            <a:pPr lvl="1"/>
            <a:r>
              <a:rPr lang="en-US" dirty="0"/>
              <a:t>3 levels of intellectual deficiency</a:t>
            </a:r>
          </a:p>
          <a:p>
            <a:pPr lvl="2"/>
            <a:r>
              <a:rPr lang="en-US" dirty="0"/>
              <a:t>Idiot – most severe impairment</a:t>
            </a:r>
          </a:p>
          <a:p>
            <a:pPr lvl="2"/>
            <a:r>
              <a:rPr lang="en-US" dirty="0"/>
              <a:t>Imbecile – moderate impairment</a:t>
            </a:r>
          </a:p>
          <a:p>
            <a:pPr lvl="2"/>
            <a:r>
              <a:rPr lang="en-US" dirty="0"/>
              <a:t>Moron – mild impairment</a:t>
            </a:r>
          </a:p>
          <a:p>
            <a:pPr lvl="1"/>
            <a:r>
              <a:rPr lang="en-US" dirty="0"/>
              <a:t>Problems </a:t>
            </a:r>
          </a:p>
          <a:p>
            <a:pPr lvl="2"/>
            <a:r>
              <a:rPr lang="en-US" dirty="0"/>
              <a:t>Question of unit</a:t>
            </a:r>
          </a:p>
          <a:p>
            <a:pPr lvl="2"/>
            <a:r>
              <a:rPr lang="en-US" dirty="0"/>
              <a:t>Small normative sample (50 children)</a:t>
            </a:r>
          </a:p>
          <a:p>
            <a:pPr lvl="2"/>
            <a:r>
              <a:rPr lang="en-US" dirty="0"/>
              <a:t>Limited Validity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Binet’s</a:t>
            </a:r>
            <a:r>
              <a:rPr lang="en-US" dirty="0"/>
              <a:t> Beginnings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6248400" cy="4983164"/>
          </a:xfrm>
        </p:spPr>
        <p:txBody>
          <a:bodyPr>
            <a:normAutofit fontScale="92500"/>
          </a:bodyPr>
          <a:lstStyle/>
          <a:p>
            <a:r>
              <a:rPr lang="en-US" dirty="0"/>
              <a:t>1908: age scale continues</a:t>
            </a:r>
          </a:p>
          <a:p>
            <a:pPr lvl="1"/>
            <a:r>
              <a:rPr lang="en-US" dirty="0"/>
              <a:t>Introduction of the term “mental age”</a:t>
            </a:r>
          </a:p>
          <a:p>
            <a:pPr lvl="2"/>
            <a:r>
              <a:rPr lang="en-US" dirty="0"/>
              <a:t>Described the level which an individual could reach on the 1908 scale</a:t>
            </a:r>
          </a:p>
          <a:p>
            <a:pPr lvl="2"/>
            <a:r>
              <a:rPr lang="en-US" dirty="0"/>
              <a:t>If you can perform tasks (e.g. answer questions) that can be performed by 2/3 to 3/4 of average 10 year olds, then you get a mental age of 10</a:t>
            </a:r>
          </a:p>
          <a:p>
            <a:pPr lvl="1"/>
            <a:r>
              <a:rPr lang="en-US" dirty="0"/>
              <a:t>Still, problems with single score &amp; heavy verbal requirement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Binet’s</a:t>
            </a:r>
            <a:r>
              <a:rPr lang="en-US" dirty="0"/>
              <a:t> Beginnings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1916: </a:t>
            </a:r>
            <a:r>
              <a:rPr lang="en-US" dirty="0" err="1"/>
              <a:t>Binet’s</a:t>
            </a:r>
            <a:r>
              <a:rPr lang="en-US" dirty="0"/>
              <a:t> test comes to the United States (via Lewis </a:t>
            </a:r>
            <a:r>
              <a:rPr lang="en-US" dirty="0" err="1"/>
              <a:t>Terman</a:t>
            </a:r>
            <a:r>
              <a:rPr lang="en-US" dirty="0"/>
              <a:t> of Stanford)</a:t>
            </a:r>
          </a:p>
          <a:p>
            <a:pPr lvl="1"/>
            <a:r>
              <a:rPr lang="en-US" dirty="0"/>
              <a:t>Increased standardization sample (although all children in sample were white, native-</a:t>
            </a:r>
            <a:r>
              <a:rPr lang="en-US" dirty="0" err="1"/>
              <a:t>californians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Retained the notion of age differentiation (used an age scale)</a:t>
            </a:r>
          </a:p>
          <a:p>
            <a:pPr lvl="1"/>
            <a:r>
              <a:rPr lang="en-US" dirty="0"/>
              <a:t>Retained the notion of mental 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Binet’s</a:t>
            </a:r>
            <a:r>
              <a:rPr lang="en-US" dirty="0"/>
              <a:t> Beginnings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6248400" cy="4983164"/>
          </a:xfrm>
        </p:spPr>
        <p:txBody>
          <a:bodyPr/>
          <a:lstStyle/>
          <a:p>
            <a:r>
              <a:rPr lang="en-US" dirty="0"/>
              <a:t>1916: </a:t>
            </a:r>
            <a:r>
              <a:rPr lang="en-US" dirty="0" err="1"/>
              <a:t>Binet’s</a:t>
            </a:r>
            <a:r>
              <a:rPr lang="en-US" dirty="0"/>
              <a:t> test comes to the United States (via Lewis </a:t>
            </a:r>
            <a:r>
              <a:rPr lang="en-US" dirty="0" err="1"/>
              <a:t>Terman</a:t>
            </a:r>
            <a:r>
              <a:rPr lang="en-US" dirty="0"/>
              <a:t> of Stanford)</a:t>
            </a:r>
          </a:p>
          <a:p>
            <a:pPr lvl="1"/>
            <a:r>
              <a:rPr lang="en-US" dirty="0"/>
              <a:t>combined mental age with chronological age to produce first intelligence quotient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4033936"/>
          <a:ext cx="5791200" cy="130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866600" imgH="419040" progId="Equation.DSMT4">
                  <p:embed/>
                </p:oleObj>
              </mc:Choice>
              <mc:Fallback>
                <p:oleObj name="Equation" r:id="rId3" imgW="186660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3936"/>
                        <a:ext cx="5791200" cy="1300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Defining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any concept in psychology one of the principal challenges is defining intelligence</a:t>
            </a:r>
          </a:p>
          <a:p>
            <a:r>
              <a:rPr lang="en-US" dirty="0"/>
              <a:t>In the face of this challenge there are many working definitions of intelligence proposed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Binet’s</a:t>
            </a:r>
            <a:r>
              <a:rPr lang="en-US" dirty="0"/>
              <a:t> Beginnings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1916: </a:t>
            </a:r>
            <a:r>
              <a:rPr lang="en-US" dirty="0" err="1"/>
              <a:t>Binet’s</a:t>
            </a:r>
            <a:r>
              <a:rPr lang="en-US" dirty="0"/>
              <a:t> test comes to the United States (via Lewis </a:t>
            </a:r>
            <a:r>
              <a:rPr lang="en-US" dirty="0" err="1"/>
              <a:t>Terman</a:t>
            </a:r>
            <a:r>
              <a:rPr lang="en-US" dirty="0"/>
              <a:t> of Stanford)</a:t>
            </a:r>
          </a:p>
          <a:p>
            <a:pPr lvl="1"/>
            <a:r>
              <a:rPr lang="en-US" dirty="0"/>
              <a:t>Problems</a:t>
            </a:r>
          </a:p>
          <a:p>
            <a:pPr lvl="2"/>
            <a:r>
              <a:rPr lang="en-US" dirty="0"/>
              <a:t>Test topped out at a mental age of 19.5; everybody older than that would produce some kind of mental retardation (MA &lt; CA)</a:t>
            </a:r>
          </a:p>
          <a:p>
            <a:pPr lvl="2"/>
            <a:r>
              <a:rPr lang="en-US" dirty="0"/>
              <a:t>So typically any mental age above 16 would be set at 16 (there was a belief at that time that Mental Age maxed at age 16)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Binet’s</a:t>
            </a:r>
            <a:r>
              <a:rPr lang="en-US" dirty="0"/>
              <a:t> Beginnings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10093"/>
            <a:ext cx="62484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1937: Larger standardization sample</a:t>
            </a:r>
          </a:p>
          <a:p>
            <a:pPr lvl="1"/>
            <a:r>
              <a:rPr lang="en-US" dirty="0"/>
              <a:t>11 states in standardization sample</a:t>
            </a:r>
          </a:p>
          <a:p>
            <a:pPr lvl="2"/>
            <a:r>
              <a:rPr lang="en-US" dirty="0"/>
              <a:t>More urban subjects than rural</a:t>
            </a:r>
          </a:p>
          <a:p>
            <a:pPr lvl="2"/>
            <a:r>
              <a:rPr lang="en-US" dirty="0"/>
              <a:t>Only whites included in standardization sample</a:t>
            </a:r>
          </a:p>
          <a:p>
            <a:pPr lvl="1"/>
            <a:r>
              <a:rPr lang="en-US" dirty="0"/>
              <a:t>Alternate forms constructed: L and M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Different </a:t>
            </a:r>
            <a:r>
              <a:rPr lang="en-US" dirty="0" err="1"/>
              <a:t>sd’s</a:t>
            </a:r>
            <a:r>
              <a:rPr lang="en-US" dirty="0"/>
              <a:t> at each age for the standardization sample.</a:t>
            </a:r>
          </a:p>
          <a:p>
            <a:pPr lvl="3"/>
            <a:r>
              <a:rPr lang="en-US" dirty="0" err="1"/>
              <a:t>Sd</a:t>
            </a:r>
            <a:r>
              <a:rPr lang="en-US" dirty="0"/>
              <a:t> at age 6 = 12.5; SD at age 12 = 20.0</a:t>
            </a:r>
          </a:p>
          <a:p>
            <a:pPr lvl="2"/>
            <a:r>
              <a:rPr lang="en-US" dirty="0"/>
              <a:t>IQ’s at different ages were not comparable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Binet’s</a:t>
            </a:r>
            <a:r>
              <a:rPr lang="en-US" dirty="0"/>
              <a:t> Beginnings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1960: Both forms of 1937 test combined to produce the Stanford </a:t>
            </a:r>
            <a:r>
              <a:rPr lang="en-US" dirty="0" err="1"/>
              <a:t>Binet</a:t>
            </a:r>
            <a:r>
              <a:rPr lang="en-US" dirty="0"/>
              <a:t> L-M</a:t>
            </a:r>
          </a:p>
          <a:p>
            <a:pPr lvl="1"/>
            <a:r>
              <a:rPr lang="en-US" dirty="0"/>
              <a:t>introduced the concept of a deviation IQ </a:t>
            </a:r>
          </a:p>
          <a:p>
            <a:pPr lvl="2"/>
            <a:r>
              <a:rPr lang="en-US" dirty="0"/>
              <a:t>mean 100; SD 16; deviation IQ determined by how far above/below the mean a person scored within a particular age band</a:t>
            </a:r>
          </a:p>
          <a:p>
            <a:pPr lvl="2"/>
            <a:r>
              <a:rPr lang="en-US" dirty="0"/>
              <a:t>1960 norms better, still all white</a:t>
            </a:r>
          </a:p>
          <a:p>
            <a:pPr lvl="2"/>
            <a:r>
              <a:rPr lang="en-US" dirty="0"/>
              <a:t>1972 - re-</a:t>
            </a:r>
            <a:r>
              <a:rPr lang="en-US" dirty="0" err="1"/>
              <a:t>normed</a:t>
            </a:r>
            <a:r>
              <a:rPr lang="en-US" dirty="0"/>
              <a:t>, included nonwhite standardization subjects for the first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Modern </a:t>
            </a:r>
            <a:r>
              <a:rPr lang="en-US" dirty="0" err="1"/>
              <a:t>Binet</a:t>
            </a:r>
            <a:r>
              <a:rPr lang="en-US" dirty="0"/>
              <a:t>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6248400" cy="4983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1986/2003: Stanford </a:t>
            </a:r>
            <a:r>
              <a:rPr lang="en-US" dirty="0" err="1"/>
              <a:t>Binet</a:t>
            </a:r>
            <a:r>
              <a:rPr lang="en-US" dirty="0"/>
              <a:t> Intelligence Scale: Fourth and Fifth editions</a:t>
            </a:r>
          </a:p>
          <a:p>
            <a:pPr lvl="1"/>
            <a:r>
              <a:rPr lang="en-US" dirty="0"/>
              <a:t>Drastically revised items, and structure (hierarchical).</a:t>
            </a:r>
          </a:p>
          <a:p>
            <a:pPr lvl="1"/>
            <a:r>
              <a:rPr lang="en-US" dirty="0"/>
              <a:t>No longer dependent upon a unitary intelligence construct; theoretically-linked to	the </a:t>
            </a:r>
            <a:r>
              <a:rPr lang="en-US" dirty="0" err="1"/>
              <a:t>gf-gc</a:t>
            </a:r>
            <a:r>
              <a:rPr lang="en-US" dirty="0"/>
              <a:t> and multiple intelligence model</a:t>
            </a:r>
          </a:p>
          <a:p>
            <a:pPr lvl="2"/>
            <a:r>
              <a:rPr lang="en-US" dirty="0" err="1"/>
              <a:t>Thurstone’s</a:t>
            </a:r>
            <a:r>
              <a:rPr lang="en-US" dirty="0"/>
              <a:t> </a:t>
            </a:r>
            <a:r>
              <a:rPr lang="en-US" dirty="0" err="1"/>
              <a:t>Multidimesional</a:t>
            </a:r>
            <a:r>
              <a:rPr lang="en-US" dirty="0"/>
              <a:t> Model: intelligence is made up of primary mental abilities and these abilities in turn are driven by g.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Hierarchical Structure of SB4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02706"/>
              </p:ext>
            </p:extLst>
          </p:nvPr>
        </p:nvGraphicFramePr>
        <p:xfrm>
          <a:off x="4419600" y="1905000"/>
          <a:ext cx="754465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Worksheet" r:id="rId3" imgW="3511366" imgH="1560722" progId="Excel.Sheet.12">
                  <p:embed/>
                </p:oleObj>
              </mc:Choice>
              <mc:Fallback>
                <p:oleObj name="Worksheet" r:id="rId3" imgW="3511366" imgH="1560722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754465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SB4 Intelligence Model: The Subtests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37418"/>
            <a:ext cx="73533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Routing Subtests used for “adaptive” testing</a:t>
            </a:r>
          </a:p>
          <a:p>
            <a:pPr lvl="1"/>
            <a:r>
              <a:rPr lang="en-US" dirty="0"/>
              <a:t>1986</a:t>
            </a:r>
          </a:p>
          <a:p>
            <a:pPr lvl="2"/>
            <a:r>
              <a:rPr lang="en-US" dirty="0"/>
              <a:t>Used to test knowledge of words and their meaning</a:t>
            </a:r>
          </a:p>
          <a:p>
            <a:pPr lvl="2"/>
            <a:r>
              <a:rPr lang="en-US" dirty="0"/>
              <a:t>Highest level attained on vocabulary test indicates starting point for remainder of tests</a:t>
            </a:r>
          </a:p>
          <a:p>
            <a:pPr lvl="2"/>
            <a:r>
              <a:rPr lang="en-US" dirty="0"/>
              <a:t>This is used to gauge “age group” for test</a:t>
            </a:r>
          </a:p>
          <a:p>
            <a:pPr lvl="3"/>
            <a:r>
              <a:rPr lang="en-US" dirty="0"/>
              <a:t>“Vocabulary loads highly on g”</a:t>
            </a:r>
          </a:p>
          <a:p>
            <a:pPr lvl="1"/>
            <a:r>
              <a:rPr lang="en-US" dirty="0"/>
              <a:t>2003</a:t>
            </a:r>
          </a:p>
          <a:p>
            <a:pPr lvl="2"/>
            <a:r>
              <a:rPr lang="en-US" dirty="0"/>
              <a:t>Added an additional non-verbal routing subtest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SB4 Intelligence Model: The Subtests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Routing Subtests used for “adaptive” testing</a:t>
            </a:r>
          </a:p>
          <a:p>
            <a:pPr lvl="1"/>
            <a:r>
              <a:rPr lang="en-US" dirty="0"/>
              <a:t>Once an age range is established using the routing subtest(s)</a:t>
            </a:r>
          </a:p>
          <a:p>
            <a:pPr lvl="1"/>
            <a:r>
              <a:rPr lang="en-US" dirty="0"/>
              <a:t>This helped to choose the level of the remaining items; start point</a:t>
            </a:r>
          </a:p>
          <a:p>
            <a:pPr lvl="1"/>
            <a:r>
              <a:rPr lang="en-US" dirty="0"/>
              <a:t>Basal – level at which a minimum number of correct responses is obtained</a:t>
            </a:r>
          </a:p>
          <a:p>
            <a:pPr lvl="1"/>
            <a:r>
              <a:rPr lang="en-US" dirty="0"/>
              <a:t>Ceiling – number of incorrect responses that indicate that the items are too difficult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/>
              <a:t>SB4</a:t>
            </a:r>
            <a:r>
              <a:rPr lang="en-US" dirty="0"/>
              <a:t>: 15 Subtests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37" y="1066800"/>
            <a:ext cx="7696200" cy="498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Bead Memory</a:t>
            </a:r>
          </a:p>
          <a:p>
            <a:pPr lvl="1"/>
            <a:r>
              <a:rPr lang="en-US" dirty="0"/>
              <a:t>Two levels</a:t>
            </a:r>
          </a:p>
          <a:p>
            <a:pPr lvl="2"/>
            <a:r>
              <a:rPr lang="en-US" dirty="0"/>
              <a:t>Single &amp; Double Bead displays for younger children</a:t>
            </a:r>
          </a:p>
          <a:p>
            <a:pPr lvl="2"/>
            <a:r>
              <a:rPr lang="en-US" dirty="0"/>
              <a:t>Sequential displays for older individuals</a:t>
            </a:r>
          </a:p>
          <a:p>
            <a:pPr lvl="1"/>
            <a:r>
              <a:rPr lang="en-US" dirty="0"/>
              <a:t>Used to test visual short-term memory</a:t>
            </a:r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Items presented visually, subject responds verbally</a:t>
            </a:r>
          </a:p>
          <a:p>
            <a:pPr lvl="1"/>
            <a:r>
              <a:rPr lang="en-US" dirty="0"/>
              <a:t>Scrap paper is permitted</a:t>
            </a:r>
          </a:p>
          <a:p>
            <a:pPr lvl="1"/>
            <a:r>
              <a:rPr lang="en-US" dirty="0"/>
              <a:t>Used to test quantitative skills (mathematics)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SB4: 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for Sentences</a:t>
            </a:r>
          </a:p>
          <a:p>
            <a:pPr lvl="1"/>
            <a:r>
              <a:rPr lang="en-US" dirty="0"/>
              <a:t>Tests auditory short-term memory</a:t>
            </a:r>
          </a:p>
          <a:p>
            <a:pPr lvl="1"/>
            <a:r>
              <a:rPr lang="en-US" dirty="0"/>
              <a:t>Sentences are presented verbally, must be repeated verbally</a:t>
            </a:r>
          </a:p>
          <a:p>
            <a:r>
              <a:rPr lang="en-US" dirty="0"/>
              <a:t>Pattern Analysis</a:t>
            </a:r>
          </a:p>
          <a:p>
            <a:pPr lvl="1"/>
            <a:r>
              <a:rPr lang="en-US" dirty="0"/>
              <a:t>Tests visual-spatial and motor skills</a:t>
            </a:r>
          </a:p>
          <a:p>
            <a:pPr lvl="1"/>
            <a:r>
              <a:rPr lang="en-US" dirty="0"/>
              <a:t>Arrays of blocks presented visually, blocks must be assembled by hand to match patterns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SB4: 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7181"/>
            <a:ext cx="6248400" cy="498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Comprehension</a:t>
            </a:r>
          </a:p>
          <a:p>
            <a:pPr lvl="1"/>
            <a:r>
              <a:rPr lang="en-US" dirty="0"/>
              <a:t>NOT a test of reading comprehension, but a test of social and moral reasoning</a:t>
            </a:r>
          </a:p>
          <a:p>
            <a:pPr lvl="1"/>
            <a:r>
              <a:rPr lang="en-US" dirty="0"/>
              <a:t>Items are presented verbally, must be answered verbally</a:t>
            </a:r>
          </a:p>
          <a:p>
            <a:r>
              <a:rPr lang="en-US" dirty="0"/>
              <a:t>Absurdities</a:t>
            </a:r>
          </a:p>
          <a:p>
            <a:pPr lvl="1"/>
            <a:r>
              <a:rPr lang="en-US" dirty="0"/>
              <a:t>Another test of social, logical reasoning</a:t>
            </a:r>
          </a:p>
          <a:p>
            <a:pPr lvl="1"/>
            <a:r>
              <a:rPr lang="en-US" dirty="0"/>
              <a:t>Items are presented visually, must be answered verbally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Defining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162800" cy="498316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Binet</a:t>
            </a:r>
            <a:endParaRPr lang="en-US" dirty="0"/>
          </a:p>
          <a:p>
            <a:pPr lvl="1"/>
            <a:r>
              <a:rPr lang="en-US" dirty="0"/>
              <a:t>“ the tendency to take and maintain a definite direction; the capacity to make adaptations for the purpose of attaining a desired end, and the power of </a:t>
            </a:r>
            <a:r>
              <a:rPr lang="en-US" dirty="0" err="1"/>
              <a:t>autocriticism</a:t>
            </a:r>
            <a:r>
              <a:rPr lang="en-US" dirty="0"/>
              <a:t>”</a:t>
            </a:r>
          </a:p>
          <a:p>
            <a:r>
              <a:rPr lang="en-US" dirty="0"/>
              <a:t>Spearman</a:t>
            </a:r>
          </a:p>
          <a:p>
            <a:pPr lvl="1"/>
            <a:r>
              <a:rPr lang="en-US" dirty="0"/>
              <a:t>The ability to educe either relations or correlates</a:t>
            </a:r>
          </a:p>
          <a:p>
            <a:r>
              <a:rPr lang="en-US" dirty="0"/>
              <a:t>Gardner</a:t>
            </a:r>
          </a:p>
          <a:p>
            <a:pPr lvl="1"/>
            <a:r>
              <a:rPr lang="en-US" dirty="0"/>
              <a:t>The ability “to resolve genuine problems or difficulties as they are encountered”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SB4: 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for Digits</a:t>
            </a:r>
          </a:p>
          <a:p>
            <a:pPr lvl="1"/>
            <a:r>
              <a:rPr lang="en-US" dirty="0"/>
              <a:t>Two subtests</a:t>
            </a:r>
          </a:p>
          <a:p>
            <a:pPr lvl="2"/>
            <a:r>
              <a:rPr lang="en-US" dirty="0"/>
              <a:t>digits forward</a:t>
            </a:r>
          </a:p>
          <a:p>
            <a:pPr lvl="2"/>
            <a:r>
              <a:rPr lang="en-US" dirty="0"/>
              <a:t>digits backward</a:t>
            </a:r>
          </a:p>
          <a:p>
            <a:pPr lvl="1"/>
            <a:r>
              <a:rPr lang="en-US" dirty="0"/>
              <a:t>BUT, both scores are combined for the subtest score</a:t>
            </a:r>
          </a:p>
          <a:p>
            <a:pPr lvl="1"/>
            <a:r>
              <a:rPr lang="en-US" dirty="0"/>
              <a:t>Taps short-term auditory memory and active working memory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SB4: 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0726"/>
            <a:ext cx="62484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Copying</a:t>
            </a:r>
          </a:p>
          <a:p>
            <a:pPr lvl="1"/>
            <a:r>
              <a:rPr lang="en-US" dirty="0"/>
              <a:t>Two levels</a:t>
            </a:r>
          </a:p>
          <a:p>
            <a:pPr lvl="2"/>
            <a:r>
              <a:rPr lang="en-US" dirty="0"/>
              <a:t>Copying blocks for younger children</a:t>
            </a:r>
          </a:p>
          <a:p>
            <a:pPr lvl="2"/>
            <a:r>
              <a:rPr lang="en-US" dirty="0"/>
              <a:t>Paper and pencil for older children</a:t>
            </a:r>
          </a:p>
          <a:p>
            <a:pPr lvl="1"/>
            <a:r>
              <a:rPr lang="en-US" dirty="0"/>
              <a:t>Tests visual-motor integration and visual spatial skills</a:t>
            </a:r>
          </a:p>
          <a:p>
            <a:r>
              <a:rPr lang="en-US" dirty="0"/>
              <a:t>Memory for Objects</a:t>
            </a:r>
          </a:p>
          <a:p>
            <a:pPr lvl="1"/>
            <a:r>
              <a:rPr lang="en-US" dirty="0"/>
              <a:t>Tests sequential, visual, short-term memory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Tests non-verbal, logical-deductive reasoning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SB4: 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Series</a:t>
            </a:r>
          </a:p>
          <a:p>
            <a:pPr lvl="1"/>
            <a:r>
              <a:rPr lang="en-US" dirty="0"/>
              <a:t>Tests quantitative and logical-deductive reasoning</a:t>
            </a:r>
          </a:p>
          <a:p>
            <a:pPr lvl="1"/>
            <a:r>
              <a:rPr lang="en-US" dirty="0"/>
              <a:t>Scratch paper is allowed</a:t>
            </a:r>
          </a:p>
          <a:p>
            <a:r>
              <a:rPr lang="en-US" dirty="0"/>
              <a:t>Paper Folding and cutting</a:t>
            </a:r>
          </a:p>
          <a:p>
            <a:pPr lvl="1"/>
            <a:r>
              <a:rPr lang="en-US" dirty="0"/>
              <a:t>Tests visual-spatial reasoning</a:t>
            </a:r>
          </a:p>
          <a:p>
            <a:pPr lvl="1"/>
            <a:r>
              <a:rPr lang="en-US" dirty="0"/>
              <a:t>No actual cutting occurs in actual test items, only for sample items</a:t>
            </a:r>
          </a:p>
          <a:p>
            <a:r>
              <a:rPr lang="en-US" dirty="0"/>
              <a:t>Verbal Relations</a:t>
            </a:r>
          </a:p>
          <a:p>
            <a:pPr lvl="1"/>
            <a:r>
              <a:rPr lang="en-US" dirty="0"/>
              <a:t>Tests verbal, logical reasoning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SB4: 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26" y="1066800"/>
            <a:ext cx="6248400" cy="4983164"/>
          </a:xfrm>
        </p:spPr>
        <p:txBody>
          <a:bodyPr/>
          <a:lstStyle/>
          <a:p>
            <a:r>
              <a:rPr lang="en-US" dirty="0"/>
              <a:t>Equation Building</a:t>
            </a:r>
          </a:p>
          <a:p>
            <a:pPr lvl="1"/>
            <a:r>
              <a:rPr lang="en-US" dirty="0"/>
              <a:t>Tests quantitative, logical, deductive reasoning skills and active working memory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SB4 Scoring Subtests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Items in each subtest are administered to obtain basal and ceiling measures.</a:t>
            </a:r>
          </a:p>
          <a:p>
            <a:r>
              <a:rPr lang="en-US" dirty="0"/>
              <a:t>Highest number item administered minus number of failed items = Raw Score</a:t>
            </a:r>
          </a:p>
          <a:p>
            <a:r>
              <a:rPr lang="en-US" dirty="0"/>
              <a:t>Raw scores are converted into Standard Age Scores (Mean 50, SD of 8)</a:t>
            </a:r>
          </a:p>
          <a:p>
            <a:r>
              <a:rPr lang="en-US" dirty="0"/>
              <a:t>Subtests are then combined to produce Area Scores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Four SB4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7181"/>
            <a:ext cx="62484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Verbal Reasoning Area</a:t>
            </a:r>
          </a:p>
          <a:p>
            <a:pPr lvl="1"/>
            <a:r>
              <a:rPr lang="en-US" dirty="0"/>
              <a:t>Vocabulary, Comprehension, Absurdities, Verbal relations</a:t>
            </a:r>
          </a:p>
          <a:p>
            <a:r>
              <a:rPr lang="en-US" dirty="0"/>
              <a:t>Abstract/Visual Reasoning Area</a:t>
            </a:r>
          </a:p>
          <a:p>
            <a:pPr lvl="1"/>
            <a:r>
              <a:rPr lang="en-US" dirty="0"/>
              <a:t>Pattern Analysis, Copying, Matrices, Paper Folding &amp; Cutting</a:t>
            </a:r>
          </a:p>
          <a:p>
            <a:r>
              <a:rPr lang="en-US" dirty="0"/>
              <a:t>Quantitative Reasoning Area</a:t>
            </a:r>
          </a:p>
          <a:p>
            <a:pPr lvl="1"/>
            <a:r>
              <a:rPr lang="en-US" dirty="0"/>
              <a:t>Quantitative, Number Series, Equation Building</a:t>
            </a:r>
          </a:p>
          <a:p>
            <a:r>
              <a:rPr lang="en-US" dirty="0"/>
              <a:t>Short-Term Memory Area</a:t>
            </a:r>
          </a:p>
          <a:p>
            <a:pPr lvl="1"/>
            <a:r>
              <a:rPr lang="en-US" dirty="0"/>
              <a:t>Bead Memory, Memory for Sentences, Memory for Digits, Memory for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SB4 Scales and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Scales each produce their own Area Scores</a:t>
            </a:r>
          </a:p>
          <a:p>
            <a:r>
              <a:rPr lang="en-US" dirty="0"/>
              <a:t>Four Area Scores are combined to produce a “Test Composite”</a:t>
            </a:r>
          </a:p>
          <a:p>
            <a:pPr lvl="1"/>
            <a:r>
              <a:rPr lang="en-US" dirty="0"/>
              <a:t>Mean 100, SD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the SB4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6934200" cy="49831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Based on modern theories of intelligence</a:t>
            </a:r>
          </a:p>
          <a:p>
            <a:pPr lvl="1"/>
            <a:r>
              <a:rPr lang="en-US" dirty="0" err="1"/>
              <a:t>gf-gc</a:t>
            </a:r>
            <a:r>
              <a:rPr lang="en-US" dirty="0"/>
              <a:t> foundation</a:t>
            </a:r>
          </a:p>
          <a:p>
            <a:pPr lvl="1"/>
            <a:r>
              <a:rPr lang="en-US" dirty="0"/>
              <a:t>Tests wide range of intelligences</a:t>
            </a:r>
          </a:p>
          <a:p>
            <a:r>
              <a:rPr lang="en-US" dirty="0"/>
              <a:t>Tests wide range of ages with single instrument</a:t>
            </a:r>
          </a:p>
          <a:p>
            <a:pPr lvl="1"/>
            <a:r>
              <a:rPr lang="en-US" dirty="0"/>
              <a:t>Can test as young as 2 and as old as adulthood</a:t>
            </a:r>
          </a:p>
          <a:p>
            <a:r>
              <a:rPr lang="en-US" dirty="0"/>
              <a:t>Strong reliability &amp; validity</a:t>
            </a:r>
          </a:p>
          <a:p>
            <a:r>
              <a:rPr lang="en-US" dirty="0"/>
              <a:t>More sensitive in higher end of abilities</a:t>
            </a:r>
          </a:p>
          <a:p>
            <a:pPr lvl="1"/>
            <a:r>
              <a:rPr lang="en-US" dirty="0"/>
              <a:t>Better to use for discrimination among gifted individuals</a:t>
            </a:r>
          </a:p>
          <a:p>
            <a:r>
              <a:rPr lang="en-US" dirty="0"/>
              <a:t>Tests short-term memory explicitly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the SB4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Eliminated Age Scale for a point scale</a:t>
            </a:r>
          </a:p>
          <a:p>
            <a:r>
              <a:rPr lang="en-US" dirty="0"/>
              <a:t>“Cumbersome” test</a:t>
            </a:r>
          </a:p>
          <a:p>
            <a:pPr lvl="1"/>
            <a:r>
              <a:rPr lang="en-US" dirty="0"/>
              <a:t>Taps many areas, requires tester to be facile with all 15 scales</a:t>
            </a:r>
          </a:p>
          <a:p>
            <a:pPr lvl="2"/>
            <a:r>
              <a:rPr lang="en-US" dirty="0"/>
              <a:t>DOES NOT require tester to obtain basal and ceiling measures on all 15 tests</a:t>
            </a:r>
          </a:p>
          <a:p>
            <a:r>
              <a:rPr lang="en-US" dirty="0"/>
              <a:t>Possible ethnic/socio-economic biases</a:t>
            </a:r>
          </a:p>
          <a:p>
            <a:r>
              <a:rPr lang="en-US" dirty="0"/>
              <a:t>Older norms than other child-based tests (at present)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Hierarchical Structure of SB5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40965"/>
              </p:ext>
            </p:extLst>
          </p:nvPr>
        </p:nvGraphicFramePr>
        <p:xfrm>
          <a:off x="114300" y="1752600"/>
          <a:ext cx="8377463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Worksheet" r:id="rId3" imgW="4370821" imgH="1947577" progId="Excel.Sheet.12">
                  <p:embed/>
                </p:oleObj>
              </mc:Choice>
              <mc:Fallback>
                <p:oleObj name="Worksheet" r:id="rId3" imgW="4370821" imgH="1947577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1752600"/>
                        <a:ext cx="8377463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Defining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many definitions and each tends to portray a general theory followed by the researcher</a:t>
            </a:r>
          </a:p>
          <a:p>
            <a:r>
              <a:rPr lang="en-US" dirty="0"/>
              <a:t>Three independent research traditions in the study of intelligence</a:t>
            </a:r>
          </a:p>
          <a:p>
            <a:pPr lvl="1"/>
            <a:r>
              <a:rPr lang="en-US" dirty="0"/>
              <a:t>Psychometric – test structure (this and next chapter)</a:t>
            </a:r>
          </a:p>
          <a:p>
            <a:pPr lvl="1"/>
            <a:r>
              <a:rPr lang="en-US" dirty="0"/>
              <a:t>Information processing – learning and problem solving </a:t>
            </a:r>
          </a:p>
          <a:p>
            <a:pPr lvl="1"/>
            <a:r>
              <a:rPr lang="en-US" dirty="0"/>
              <a:t>Cognitive Approaches – adaptation to real-world demands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Scoring of the SB5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 descr="sb5_stru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95400"/>
            <a:ext cx="7772400" cy="4590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SB5 Intelligence Model: The Subtests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143001"/>
            <a:ext cx="7924800" cy="4983164"/>
          </a:xfrm>
        </p:spPr>
        <p:txBody>
          <a:bodyPr/>
          <a:lstStyle/>
          <a:p>
            <a:r>
              <a:rPr lang="en-US" dirty="0"/>
              <a:t>Routing Subtests used for “adaptive” testing</a:t>
            </a:r>
          </a:p>
          <a:p>
            <a:pPr lvl="1"/>
            <a:r>
              <a:rPr lang="en-US" dirty="0"/>
              <a:t>2003</a:t>
            </a:r>
          </a:p>
          <a:p>
            <a:pPr lvl="2"/>
            <a:r>
              <a:rPr lang="en-US" dirty="0"/>
              <a:t>Added non-verbal routing subtest (i.e. Matrices) as an addition to the vocabulary test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/>
              <a:t>SB5</a:t>
            </a:r>
            <a:r>
              <a:rPr lang="en-US" dirty="0"/>
              <a:t>: 10 Subtests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51" y="1011865"/>
            <a:ext cx="7543800" cy="49831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Contains many of the subtests of SB4 but they have been altered/combined</a:t>
            </a:r>
          </a:p>
          <a:p>
            <a:r>
              <a:rPr lang="en-US" dirty="0"/>
              <a:t>Represents abilities assessed by all former versions of the test</a:t>
            </a:r>
          </a:p>
          <a:p>
            <a:r>
              <a:rPr lang="en-US" dirty="0"/>
              <a:t>The Fifth Edition reintroduces the age-scale format for the body of the test</a:t>
            </a:r>
          </a:p>
          <a:p>
            <a:pPr lvl="1"/>
            <a:r>
              <a:rPr lang="en-US" dirty="0"/>
              <a:t>Presenting a variety of items at each level of the test. </a:t>
            </a:r>
          </a:p>
          <a:p>
            <a:pPr lvl="1"/>
            <a:r>
              <a:rPr lang="en-US" dirty="0"/>
              <a:t>Intended to provide a variety of content to </a:t>
            </a:r>
          </a:p>
          <a:p>
            <a:pPr lvl="2"/>
            <a:r>
              <a:rPr lang="en-US" dirty="0"/>
              <a:t>keep examinees involved in the testing experience </a:t>
            </a:r>
          </a:p>
          <a:p>
            <a:pPr lvl="2"/>
            <a:r>
              <a:rPr lang="en-US" dirty="0"/>
              <a:t>and to allow for the introduction of developmentally distinct items across levels</a:t>
            </a:r>
          </a:p>
          <a:p>
            <a:pPr lvl="1"/>
            <a:r>
              <a:rPr lang="en-US" dirty="0"/>
              <a:t>The points system was also retained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/>
              <a:t>SB5</a:t>
            </a:r>
            <a:r>
              <a:rPr lang="en-US" dirty="0"/>
              <a:t>: 10 Subtests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short-term memory was shifted over to a working memory model</a:t>
            </a:r>
          </a:p>
          <a:p>
            <a:r>
              <a:rPr lang="en-US" dirty="0"/>
              <a:t>The other subscales remained essentially the same except</a:t>
            </a:r>
          </a:p>
          <a:p>
            <a:pPr lvl="1"/>
            <a:r>
              <a:rPr lang="en-US" dirty="0"/>
              <a:t>The addition of Visual/Spatial Reasoning</a:t>
            </a:r>
          </a:p>
          <a:p>
            <a:pPr lvl="1"/>
            <a:r>
              <a:rPr lang="en-US" dirty="0"/>
              <a:t>And a few changes to the names of the subscales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Changes from SB4 to SB5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35546"/>
              </p:ext>
            </p:extLst>
          </p:nvPr>
        </p:nvGraphicFramePr>
        <p:xfrm>
          <a:off x="228600" y="2133600"/>
          <a:ext cx="8469189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Worksheet" r:id="rId3" imgW="6367325" imgH="1947577" progId="Excel.Sheet.12">
                  <p:embed/>
                </p:oleObj>
              </mc:Choice>
              <mc:Fallback>
                <p:oleObj name="Worksheet" r:id="rId3" imgW="6367325" imgH="1947577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8469189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SB5: 10 Subtests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6397"/>
              </p:ext>
            </p:extLst>
          </p:nvPr>
        </p:nvGraphicFramePr>
        <p:xfrm>
          <a:off x="3733800" y="2057400"/>
          <a:ext cx="835666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Worksheet" r:id="rId3" imgW="5210449" imgH="1947577" progId="Excel.Sheet.12">
                  <p:embed/>
                </p:oleObj>
              </mc:Choice>
              <mc:Fallback>
                <p:oleObj name="Worksheet" r:id="rId3" imgW="5210449" imgH="1947577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835666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Form Boards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404191"/>
            <a:ext cx="375811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066800"/>
            <a:ext cx="36004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SB5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to using an SD of 15 instead of 16</a:t>
            </a:r>
          </a:p>
          <a:p>
            <a:r>
              <a:rPr lang="en-US" dirty="0"/>
              <a:t>Much more game oriented (e.g. toys, brightly colored)</a:t>
            </a:r>
          </a:p>
          <a:p>
            <a:r>
              <a:rPr lang="en-US" dirty="0"/>
              <a:t>Tapped into extremes in intelligence (2 – 85+ years)</a:t>
            </a:r>
          </a:p>
          <a:p>
            <a:r>
              <a:rPr lang="en-US" dirty="0"/>
              <a:t>Standardized by stratified sample of 4800 respondents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SB5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4983164"/>
          </a:xfrm>
        </p:spPr>
        <p:txBody>
          <a:bodyPr>
            <a:normAutofit fontScale="92500"/>
          </a:bodyPr>
          <a:lstStyle/>
          <a:p>
            <a:r>
              <a:rPr lang="en-US" dirty="0"/>
              <a:t>Full-scale IQ reliability is .97 - .98 for each of age ranges</a:t>
            </a:r>
          </a:p>
          <a:p>
            <a:r>
              <a:rPr lang="en-US" dirty="0"/>
              <a:t>Average reliabilities for the 3 IQs are .98 (full-scale), .95 (non-verbal), and .96 (verbal)</a:t>
            </a:r>
          </a:p>
          <a:p>
            <a:r>
              <a:rPr lang="en-US" dirty="0"/>
              <a:t>Five factors range from .90 - .92</a:t>
            </a:r>
          </a:p>
          <a:p>
            <a:r>
              <a:rPr lang="en-US" dirty="0"/>
              <a:t>Test-retest range from  the .7s to the .9s</a:t>
            </a:r>
          </a:p>
          <a:p>
            <a:r>
              <a:rPr lang="en-US" dirty="0"/>
              <a:t>Manual touts support for validity as well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Instigating Intelligence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62484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France at the end of the 19th century</a:t>
            </a:r>
          </a:p>
          <a:p>
            <a:pPr lvl="1"/>
            <a:r>
              <a:rPr lang="en-US" dirty="0"/>
              <a:t>French minister made a controversial decision to try and identify intellectually limited children in order to remove them from regular classes</a:t>
            </a:r>
          </a:p>
          <a:p>
            <a:pPr lvl="1"/>
            <a:r>
              <a:rPr lang="en-US" dirty="0"/>
              <a:t>Supposedly, so they could receive specialized training to help bring them up to the intellect of their same-aged counterparts</a:t>
            </a:r>
          </a:p>
          <a:p>
            <a:pPr lvl="1"/>
            <a:r>
              <a:rPr lang="en-US" dirty="0"/>
              <a:t>1904 the minister appoints a committee to recommend a procedure for identifying intellectually limited children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Early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 differentiation</a:t>
            </a:r>
          </a:p>
          <a:p>
            <a:pPr lvl="1"/>
            <a:r>
              <a:rPr lang="en-US" dirty="0"/>
              <a:t>one can differentiate older children from younger children based upon their mental capacities</a:t>
            </a:r>
          </a:p>
          <a:p>
            <a:pPr lvl="1"/>
            <a:r>
              <a:rPr lang="en-US" dirty="0"/>
              <a:t>older children have greater skills than younger children</a:t>
            </a:r>
          </a:p>
          <a:p>
            <a:pPr lvl="1"/>
            <a:r>
              <a:rPr lang="en-US" dirty="0"/>
              <a:t>Mental age – knowledge and task ability of a specific age group</a:t>
            </a:r>
          </a:p>
          <a:p>
            <a:pPr lvl="2"/>
            <a:r>
              <a:rPr lang="en-US" dirty="0"/>
              <a:t>These abilities were assessed and each respondent compared in the past</a:t>
            </a:r>
          </a:p>
          <a:p>
            <a:pPr lvl="2"/>
            <a:r>
              <a:rPr lang="en-US" dirty="0"/>
              <a:t>Today IRT is used to calculate the ability levels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Early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6248400" cy="4983164"/>
          </a:xfrm>
        </p:spPr>
        <p:txBody>
          <a:bodyPr/>
          <a:lstStyle/>
          <a:p>
            <a:r>
              <a:rPr lang="en-US" dirty="0"/>
              <a:t>General Mental Ability</a:t>
            </a:r>
          </a:p>
          <a:p>
            <a:pPr lvl="1"/>
            <a:r>
              <a:rPr lang="en-US" dirty="0"/>
              <a:t>intelligence may be composed of several individual factors, but</a:t>
            </a:r>
          </a:p>
          <a:p>
            <a:pPr lvl="1"/>
            <a:r>
              <a:rPr lang="en-US" dirty="0" err="1"/>
              <a:t>Binet</a:t>
            </a:r>
            <a:r>
              <a:rPr lang="en-US" dirty="0"/>
              <a:t> was interested in measuring the sum total of them all</a:t>
            </a:r>
          </a:p>
          <a:p>
            <a:pPr lvl="1"/>
            <a:r>
              <a:rPr lang="en-US" dirty="0"/>
              <a:t>Considered general intelligence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Mental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proposed by Galton (Hereditary Genius)</a:t>
            </a:r>
          </a:p>
          <a:p>
            <a:r>
              <a:rPr lang="en-US" dirty="0"/>
              <a:t>Also independently proposed by Charles Spearman</a:t>
            </a:r>
          </a:p>
          <a:p>
            <a:pPr lvl="1"/>
            <a:r>
              <a:rPr lang="en-US" dirty="0"/>
              <a:t>Intelligence consists of one general factor (g) plus a large number of specific factors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Spearman’s 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6248400" cy="4983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 acts like a single general factor</a:t>
            </a:r>
          </a:p>
          <a:p>
            <a:r>
              <a:rPr lang="en-US" dirty="0"/>
              <a:t>The higher some scores on g the higher they are on the specific intelligences</a:t>
            </a:r>
          </a:p>
          <a:p>
            <a:r>
              <a:rPr lang="en-US" dirty="0"/>
              <a:t>Approximately 50% of the variance in a set of diverse mental tests is represented by the g factor</a:t>
            </a:r>
          </a:p>
          <a:p>
            <a:pPr lvl="1"/>
            <a:r>
              <a:rPr lang="en-US" dirty="0"/>
              <a:t>Spearman developed factor analysis because he noticed that most, seemingly unrelated, abilities were positively correlated; this is known as positive manifold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1293</TotalTime>
  <Words>2168</Words>
  <Application>Microsoft Office PowerPoint</Application>
  <PresentationFormat>Widescreen</PresentationFormat>
  <Paragraphs>364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Candara</vt:lpstr>
      <vt:lpstr>Wingdings 2</vt:lpstr>
      <vt:lpstr>Human</vt:lpstr>
      <vt:lpstr>Equation</vt:lpstr>
      <vt:lpstr>Worksheet</vt:lpstr>
      <vt:lpstr>Theories of Intelligence: Part 1</vt:lpstr>
      <vt:lpstr>Defining Intelligence</vt:lpstr>
      <vt:lpstr>Defining Intelligence</vt:lpstr>
      <vt:lpstr>Defining Intelligence</vt:lpstr>
      <vt:lpstr>Instigating Intelligence Testing</vt:lpstr>
      <vt:lpstr>Two Early Principles</vt:lpstr>
      <vt:lpstr>Two Early Principles</vt:lpstr>
      <vt:lpstr>General Mental Ability</vt:lpstr>
      <vt:lpstr>Spearman’s g</vt:lpstr>
      <vt:lpstr>PowerPoint Presentation</vt:lpstr>
      <vt:lpstr>Other Theories of Intelligence</vt:lpstr>
      <vt:lpstr>Other Theories of Intelligence</vt:lpstr>
      <vt:lpstr>Other Theories of Intelligence</vt:lpstr>
      <vt:lpstr>Other Theories of Intelligence</vt:lpstr>
      <vt:lpstr>Binet Scales: History</vt:lpstr>
      <vt:lpstr>Binet’s Beginnings</vt:lpstr>
      <vt:lpstr>Binet’s Beginnings</vt:lpstr>
      <vt:lpstr>Binet’s Beginnings</vt:lpstr>
      <vt:lpstr>Binet’s Beginnings</vt:lpstr>
      <vt:lpstr>Binet’s Beginnings</vt:lpstr>
      <vt:lpstr>Binet’s Beginnings</vt:lpstr>
      <vt:lpstr>Binet’s Beginnings</vt:lpstr>
      <vt:lpstr>The Modern Binet Scales</vt:lpstr>
      <vt:lpstr>Hierarchical Structure of SB4</vt:lpstr>
      <vt:lpstr>The SB4 Intelligence Model: The Subtests</vt:lpstr>
      <vt:lpstr>The SB4 Intelligence Model: The Subtests</vt:lpstr>
      <vt:lpstr>The SB4: 15 Subtests</vt:lpstr>
      <vt:lpstr>The SB4: 15 Subtests</vt:lpstr>
      <vt:lpstr>The SB4: 15 Subtests</vt:lpstr>
      <vt:lpstr>The SB4: 15 Subtests</vt:lpstr>
      <vt:lpstr>The SB4: 15 Subtests</vt:lpstr>
      <vt:lpstr>The SB4: 15 Subtests</vt:lpstr>
      <vt:lpstr>The SB4: 15 Subtests</vt:lpstr>
      <vt:lpstr>SB4 Scoring Subtests</vt:lpstr>
      <vt:lpstr>The Four SB4 Scales</vt:lpstr>
      <vt:lpstr>SB4 Scales and Scores</vt:lpstr>
      <vt:lpstr>Advantages of the SB4</vt:lpstr>
      <vt:lpstr>Disadvantages of the SB4</vt:lpstr>
      <vt:lpstr>Hierarchical Structure of SB5</vt:lpstr>
      <vt:lpstr>Scoring of the SB5</vt:lpstr>
      <vt:lpstr>The SB5 Intelligence Model: The Subtests</vt:lpstr>
      <vt:lpstr>The SB5: 10 Subtests</vt:lpstr>
      <vt:lpstr>The SB5: 10 Subtests</vt:lpstr>
      <vt:lpstr>Changes from SB4 to SB5</vt:lpstr>
      <vt:lpstr>The SB5: 10 Subtests</vt:lpstr>
      <vt:lpstr>Form Boards</vt:lpstr>
      <vt:lpstr>SB5 Information</vt:lpstr>
      <vt:lpstr>SB5 Information</vt:lpstr>
    </vt:vector>
  </TitlesOfParts>
  <Company>CSUN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Theories of Intelligence I: The Binet Scales</dc:title>
  <dc:creator>Andrew Ainsworth</dc:creator>
  <cp:lastModifiedBy>Ainsworth, Andrew T</cp:lastModifiedBy>
  <cp:revision>12</cp:revision>
  <dcterms:created xsi:type="dcterms:W3CDTF">2008-04-21T05:01:03Z</dcterms:created>
  <dcterms:modified xsi:type="dcterms:W3CDTF">2020-07-25T03:32:11Z</dcterms:modified>
</cp:coreProperties>
</file>