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4" r:id="rId9"/>
    <p:sldId id="295" r:id="rId10"/>
    <p:sldId id="296" r:id="rId11"/>
    <p:sldId id="29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3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92" autoAdjust="0"/>
  </p:normalViewPr>
  <p:slideViewPr>
    <p:cSldViewPr>
      <p:cViewPr varScale="1">
        <p:scale>
          <a:sx n="60" d="100"/>
          <a:sy n="60" d="100"/>
        </p:scale>
        <p:origin x="832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3E30F4-B261-426C-AC53-60299E154DAC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1E7E6C-D8AA-4CEA-8429-AC5A59FCC7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ABCC40-731C-4860-9148-4AD0BE04FD3D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216726-361D-4B64-9D82-2B6FF9D47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914400" y="4114799"/>
            <a:ext cx="10363200" cy="1182757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828800" y="5334000"/>
            <a:ext cx="8534400" cy="1281290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PsychTesting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963084" y="2685392"/>
            <a:ext cx="103632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963084" y="1128932"/>
            <a:ext cx="103632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0305" y="1062637"/>
            <a:ext cx="6132576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352715" y="4343400"/>
            <a:ext cx="4064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986194" y="1222657"/>
            <a:ext cx="61008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7352715" y="1371600"/>
            <a:ext cx="4059936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277600" cy="762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5638800" y="1143001"/>
            <a:ext cx="6248400" cy="4983164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609600" y="6390861"/>
            <a:ext cx="2311400" cy="320675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PsychTesting</a:t>
            </a: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114300" y="304800"/>
            <a:ext cx="3810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l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36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8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8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24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24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4D4-C8CF-48D0-8925-65D36352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32243"/>
            <a:ext cx="10363200" cy="1182757"/>
          </a:xfrm>
        </p:spPr>
        <p:txBody>
          <a:bodyPr/>
          <a:lstStyle/>
          <a:p>
            <a:r>
              <a:rPr lang="en-US" dirty="0"/>
              <a:t>Theories of Intelligence: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D1C657D4-8BE2-4EF4-8375-DDDB5E36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638800"/>
            <a:ext cx="8534400" cy="976490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PsychTesting</a:t>
            </a:r>
            <a:endParaRPr lang="en-US" altLang="en-US" dirty="0"/>
          </a:p>
          <a:p>
            <a:r>
              <a:rPr lang="en-US" altLang="en-US" dirty="0"/>
              <a:t>Andrew Ainsworth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DCF7-1356-4F8C-BFA0-A6F846FB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 of the 1939 Wechsler-Bellevue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F61B-89AC-4A53-9E18-8F0662B6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143001"/>
            <a:ext cx="76962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Other Test Versions</a:t>
            </a:r>
          </a:p>
          <a:p>
            <a:pPr lvl="1"/>
            <a:r>
              <a:rPr lang="en-US" dirty="0"/>
              <a:t> Wechsler Abbreviated Scale of Intelligence (WASI)</a:t>
            </a:r>
          </a:p>
          <a:p>
            <a:pPr lvl="2"/>
            <a:r>
              <a:rPr lang="en-US" dirty="0"/>
              <a:t>Was developed in 1997 along with the WAIS-III </a:t>
            </a:r>
          </a:p>
          <a:p>
            <a:pPr lvl="2"/>
            <a:r>
              <a:rPr lang="en-US" dirty="0"/>
              <a:t>A short, four-subtest version of the battery has recently been released, allowing clinicians to form a validated estimate of verbal, performance and full scale IQ in a shorter amount of time. </a:t>
            </a:r>
          </a:p>
          <a:p>
            <a:pPr lvl="2"/>
            <a:r>
              <a:rPr lang="en-US" dirty="0"/>
              <a:t>Uses vocabulary, similarities, block design and matrix reasoning subtests similar to those of the WAIS to provide an estimate of full scale IQ in about 30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D936F-7E89-48EA-8BA3-9CF89411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F33E-FFF9-4B0F-8E3E-A541ED0A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DE8445FD-9C99-4A88-8096-3280FC7771DD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4AD-4257-43BC-BBF5-EEA1F914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WAIS-III Verbal 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53C92-21CC-4CD5-BEC3-BEF0B6D0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4BF46-3BCA-4809-BA53-4ADE595B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45E8DC2D-59D5-4300-8EB4-BA7D5C8FF034}" type="slidenum">
              <a:rPr lang="en-US" altLang="en-US"/>
              <a:pPr/>
              <a:t>11</a:t>
            </a:fld>
            <a:endParaRPr lang="en-US" altLang="en-US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9B175CF2-F6A2-4E3B-811B-3772BCD04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8024"/>
              </p:ext>
            </p:extLst>
          </p:nvPr>
        </p:nvGraphicFramePr>
        <p:xfrm>
          <a:off x="228600" y="1752600"/>
          <a:ext cx="81184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Worksheet" r:id="rId3" imgW="5813942" imgH="2072693" progId="Excel.Sheet.12">
                  <p:embed/>
                </p:oleObj>
              </mc:Choice>
              <mc:Fallback>
                <p:oleObj name="Worksheet" r:id="rId3" imgW="5813942" imgH="2072693" progId="Excel.Sheet.12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9B175CF2-F6A2-4E3B-811B-3772BCD04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118475" cy="28956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6D74-B7E2-43AA-95F0-D068AC84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WAIS-III Performance Scale</a:t>
            </a:r>
          </a:p>
        </p:txBody>
      </p:sp>
      <p:sp>
        <p:nvSpPr>
          <p:cNvPr id="2052" name="Content Placeholder 2">
            <a:extLst>
              <a:ext uri="{FF2B5EF4-FFF2-40B4-BE49-F238E27FC236}">
                <a16:creationId xmlns:a16="http://schemas.microsoft.com/office/drawing/2014/main" id="{1FEA832E-529F-4989-9FDE-9CD89E7E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B9BB-6394-47C9-BF49-69370987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AD807-2D6A-4F4A-94EB-F964F1C5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9F3F6848-C303-4EA3-A12F-421BB359833F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B3210240-4A27-4D93-8758-0689697C3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88294"/>
              </p:ext>
            </p:extLst>
          </p:nvPr>
        </p:nvGraphicFramePr>
        <p:xfrm>
          <a:off x="3810000" y="1905000"/>
          <a:ext cx="817086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Worksheet" r:id="rId3" imgW="5701463" imgH="2072693" progId="Excel.Sheet.12">
                  <p:embed/>
                </p:oleObj>
              </mc:Choice>
              <mc:Fallback>
                <p:oleObj name="Worksheet" r:id="rId3" imgW="5701463" imgH="2072693" progId="Excel.Sheet.12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B3210240-4A27-4D93-8758-0689697C3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8170863" cy="29718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295-4955-4168-8CE6-7FA09841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0479254-7A15-4A09-BE99-24CCBD25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26" y="990600"/>
            <a:ext cx="6248400" cy="4983164"/>
          </a:xfrm>
        </p:spPr>
        <p:txBody>
          <a:bodyPr/>
          <a:lstStyle/>
          <a:p>
            <a:r>
              <a:rPr lang="en-US" altLang="en-US" dirty="0"/>
              <a:t>Vocabulary</a:t>
            </a:r>
          </a:p>
          <a:p>
            <a:pPr lvl="1"/>
            <a:r>
              <a:rPr lang="en-US" altLang="en-US" dirty="0"/>
              <a:t>Give a word, ask for a definition.</a:t>
            </a:r>
          </a:p>
          <a:p>
            <a:pPr lvl="1"/>
            <a:r>
              <a:rPr lang="en-US" altLang="en-US" dirty="0"/>
              <a:t>Taps knowledge of words and their meanings.</a:t>
            </a:r>
          </a:p>
          <a:p>
            <a:pPr lvl="1"/>
            <a:r>
              <a:rPr lang="en-US" altLang="en-US" dirty="0"/>
              <a:t>Good measure of “premorbid functioning” (intellectual capacity prior to trauma/illness)</a:t>
            </a:r>
          </a:p>
          <a:p>
            <a:pPr lvl="2"/>
            <a:r>
              <a:rPr lang="en-US" altLang="en-US" dirty="0"/>
              <a:t>as brain “damage” continues, vocabulary is one of the last test scores to be affected.</a:t>
            </a:r>
          </a:p>
          <a:p>
            <a:pPr lvl="1"/>
            <a:r>
              <a:rPr lang="en-US" altLang="en-US" dirty="0"/>
              <a:t>Very stable measure of intelligence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D8AFB-5CF9-43AF-946A-28F6CADE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50F0-B757-447A-8AB9-A513F23A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6C0766D0-0D93-485C-867E-BB26FC5C6E0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895B-E7C0-4B6D-8B3D-54FD43E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AE049FC-D3BE-40B6-A4C7-160C08B6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143001"/>
            <a:ext cx="7467600" cy="4983164"/>
          </a:xfrm>
        </p:spPr>
        <p:txBody>
          <a:bodyPr/>
          <a:lstStyle/>
          <a:p>
            <a:r>
              <a:rPr lang="en-US" altLang="en-US" dirty="0"/>
              <a:t>Similarities</a:t>
            </a:r>
          </a:p>
          <a:p>
            <a:pPr lvl="1"/>
            <a:r>
              <a:rPr lang="en-US" altLang="en-US" dirty="0"/>
              <a:t>Present two words, ask how they are alike.</a:t>
            </a:r>
          </a:p>
          <a:p>
            <a:pPr lvl="1"/>
            <a:r>
              <a:rPr lang="en-US" altLang="en-US" dirty="0"/>
              <a:t>Early items tap previously-learned associations.</a:t>
            </a:r>
          </a:p>
          <a:p>
            <a:pPr lvl="2"/>
            <a:r>
              <a:rPr lang="en-US" altLang="en-US" dirty="0"/>
              <a:t>How are a dog and a cat alike?</a:t>
            </a:r>
          </a:p>
          <a:p>
            <a:pPr lvl="1"/>
            <a:r>
              <a:rPr lang="en-US" altLang="en-US" dirty="0"/>
              <a:t>Later items require abstract thinking.</a:t>
            </a:r>
          </a:p>
          <a:p>
            <a:pPr lvl="2"/>
            <a:r>
              <a:rPr lang="en-US" altLang="en-US" dirty="0"/>
              <a:t>How are liberty and freedom alike?</a:t>
            </a:r>
          </a:p>
          <a:p>
            <a:pPr lvl="1"/>
            <a:r>
              <a:rPr lang="en-US" altLang="en-US" dirty="0"/>
              <a:t>Can also be used to find serious psychopathology</a:t>
            </a:r>
          </a:p>
          <a:p>
            <a:pPr lvl="2"/>
            <a:r>
              <a:rPr lang="en-US" altLang="en-US" dirty="0"/>
              <a:t>Idiosyncratic reasoning.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8A6A2-AF33-4BD0-BFD4-6AA4EF60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E2E3-3F53-44FF-B2CA-6C2EA4B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B5B2C62E-54AE-4F9D-ADE4-73C351AB4C9E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AD6D-3463-446A-9B1A-E093B5C0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E2937A3-AFC6-457F-B586-BC46CDC5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9460"/>
            <a:ext cx="7010400" cy="4983164"/>
          </a:xfrm>
        </p:spPr>
        <p:txBody>
          <a:bodyPr>
            <a:normAutofit/>
          </a:bodyPr>
          <a:lstStyle/>
          <a:p>
            <a:r>
              <a:rPr lang="en-US" altLang="en-US" dirty="0"/>
              <a:t>Arithmetic</a:t>
            </a:r>
          </a:p>
          <a:p>
            <a:pPr lvl="1"/>
            <a:r>
              <a:rPr lang="en-US" altLang="en-US" dirty="0"/>
              <a:t>Frequently thought to be a math test.</a:t>
            </a:r>
          </a:p>
          <a:p>
            <a:pPr lvl="1"/>
            <a:r>
              <a:rPr lang="en-US" altLang="en-US" dirty="0"/>
              <a:t>Little math involved.</a:t>
            </a:r>
          </a:p>
          <a:p>
            <a:pPr lvl="1"/>
            <a:r>
              <a:rPr lang="en-US" altLang="en-US" dirty="0"/>
              <a:t>More a test of active working memory</a:t>
            </a:r>
          </a:p>
          <a:p>
            <a:pPr lvl="2"/>
            <a:r>
              <a:rPr lang="en-US" altLang="en-US" dirty="0"/>
              <a:t>If envelopes are 25¢ a dozen and you buy 3 dozen envelopes, how much change should you get back from a dollar?</a:t>
            </a:r>
          </a:p>
          <a:p>
            <a:pPr lvl="1"/>
            <a:r>
              <a:rPr lang="en-US" altLang="en-US" dirty="0"/>
              <a:t>Subject to effects of anxiety, depression as well as cognitive deficits.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2CD8A-EB6C-4338-9A7A-E7DD010C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4BEF9-ED1D-4570-A97A-4E620FF4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73012205-058A-47B3-9A34-1DD96CE877BC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A91-B39E-45C6-A2AC-70E14AD3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5DC-749A-4C6D-90D4-92FFD273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Digit Span</a:t>
            </a:r>
          </a:p>
          <a:p>
            <a:pPr lvl="1"/>
            <a:r>
              <a:rPr lang="en-US" dirty="0"/>
              <a:t>Numbers presented, one per second, to subject.</a:t>
            </a:r>
          </a:p>
          <a:p>
            <a:pPr lvl="1"/>
            <a:r>
              <a:rPr lang="en-US" dirty="0"/>
              <a:t>Subject asked to repeat digits forward (part I) and reversed (part II).</a:t>
            </a:r>
          </a:p>
          <a:p>
            <a:pPr lvl="1"/>
            <a:r>
              <a:rPr lang="en-US" dirty="0"/>
              <a:t>Separate scores are obtained for Digits Forward and Digits Reversed, but the scores generally combined for reporting.</a:t>
            </a:r>
          </a:p>
          <a:p>
            <a:pPr lvl="1"/>
            <a:r>
              <a:rPr lang="en-US" dirty="0"/>
              <a:t>Taps active working memory, concentration, short-term auditory memory.</a:t>
            </a:r>
          </a:p>
          <a:p>
            <a:pPr lvl="1"/>
            <a:r>
              <a:rPr lang="en-US" dirty="0"/>
              <a:t>Also subject to anxiety, depression, and other forms of psychopathology.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CBF3B-15EA-4D80-B4CF-2DAE326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10E57-BD62-44DB-8A49-39D3D7D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344BCF39-C62F-45B4-A066-88928846FD6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CF7-950F-4E08-9A37-0830BD1E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6A1055E-FADA-44CE-86C2-3B9DA937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37418"/>
            <a:ext cx="7429500" cy="4983164"/>
          </a:xfrm>
        </p:spPr>
        <p:txBody>
          <a:bodyPr/>
          <a:lstStyle/>
          <a:p>
            <a:r>
              <a:rPr lang="en-US" altLang="en-US" dirty="0"/>
              <a:t>Information</a:t>
            </a:r>
          </a:p>
          <a:p>
            <a:pPr lvl="1"/>
            <a:r>
              <a:rPr lang="en-US" altLang="en-US" dirty="0"/>
              <a:t>Ask a question about general knowledge, subject gives an answer.</a:t>
            </a:r>
          </a:p>
          <a:p>
            <a:pPr lvl="1"/>
            <a:r>
              <a:rPr lang="en-US" altLang="en-US" dirty="0"/>
              <a:t>Taps general fund of knowledge, also curiosity, academic achievement, and the effects of an enriched environment.</a:t>
            </a:r>
          </a:p>
          <a:p>
            <a:pPr lvl="2"/>
            <a:r>
              <a:rPr lang="en-US" altLang="en-US" dirty="0"/>
              <a:t>“How many senators come from each state in the United States?”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8FFB2-8907-4ACD-BF91-BA586BC6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7747-DC3C-4767-BA45-A17F3F65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8ACBE616-94E2-460C-8E2C-24E98BC4B29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08BC-68B5-4C1E-A816-83639905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B717-B975-4AE1-B23D-63B4B1DB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43001"/>
            <a:ext cx="70866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Comprehension</a:t>
            </a:r>
          </a:p>
          <a:p>
            <a:pPr lvl="1"/>
            <a:r>
              <a:rPr lang="en-US" dirty="0"/>
              <a:t>Asks three different types of questions:</a:t>
            </a:r>
          </a:p>
          <a:p>
            <a:pPr lvl="2"/>
            <a:r>
              <a:rPr lang="en-US" dirty="0"/>
              <a:t>Appropriate responses to hypothetical situations</a:t>
            </a:r>
          </a:p>
          <a:p>
            <a:pPr lvl="3"/>
            <a:r>
              <a:rPr lang="en-US" dirty="0"/>
              <a:t>What is the thing to do if you see someone lying in the street?</a:t>
            </a:r>
          </a:p>
          <a:p>
            <a:pPr lvl="2"/>
            <a:r>
              <a:rPr lang="en-US" dirty="0"/>
              <a:t>Logical explanations for everyday actions</a:t>
            </a:r>
          </a:p>
          <a:p>
            <a:pPr lvl="3"/>
            <a:r>
              <a:rPr lang="en-US" dirty="0"/>
              <a:t>Why do we elect senators?</a:t>
            </a:r>
          </a:p>
          <a:p>
            <a:pPr lvl="2"/>
            <a:r>
              <a:rPr lang="en-US" dirty="0"/>
              <a:t>Proverb interpretations</a:t>
            </a:r>
          </a:p>
          <a:p>
            <a:pPr lvl="3"/>
            <a:r>
              <a:rPr lang="en-US" dirty="0"/>
              <a:t>What does, “a stitch in time saves nine” mean?</a:t>
            </a:r>
          </a:p>
          <a:p>
            <a:pPr lvl="1"/>
            <a:r>
              <a:rPr lang="en-US" dirty="0"/>
              <a:t>Taps social and moral reasoning, conventional knowledge.</a:t>
            </a:r>
          </a:p>
          <a:p>
            <a:pPr lvl="1"/>
            <a:r>
              <a:rPr lang="en-US" dirty="0"/>
              <a:t>Also provides an arena for idiosyncratic responses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4C068-CD0B-4D16-A023-EADB2516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96F2A-729D-4661-9855-6159BFBF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ED8502CD-1C51-48F0-BC25-F7F7886560C8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61AB-DA74-4C23-A0FC-E0D38F6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Verbal Subtests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BDB8-67BE-4092-A197-DF500169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90600"/>
            <a:ext cx="7200900" cy="498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Letter-Number Sequencing</a:t>
            </a:r>
          </a:p>
          <a:p>
            <a:pPr lvl="1"/>
            <a:r>
              <a:rPr lang="en-US" dirty="0"/>
              <a:t>Optional subtest (not required to compute Verbal IQ scores)</a:t>
            </a:r>
          </a:p>
          <a:p>
            <a:pPr lvl="1"/>
            <a:r>
              <a:rPr lang="en-US" dirty="0"/>
              <a:t>One of the newest WAIS subtests</a:t>
            </a:r>
          </a:p>
          <a:p>
            <a:pPr lvl="1"/>
            <a:r>
              <a:rPr lang="en-US" dirty="0"/>
              <a:t>Present a sequence of letters &amp; numbers, subject has to sort them into sequential order:</a:t>
            </a:r>
          </a:p>
          <a:p>
            <a:pPr lvl="2"/>
            <a:r>
              <a:rPr lang="pl-PL" dirty="0"/>
              <a:t>Stimulus: Z, 3, B, 1, 2, A</a:t>
            </a:r>
          </a:p>
          <a:p>
            <a:pPr lvl="2"/>
            <a:r>
              <a:rPr lang="en-US" dirty="0"/>
              <a:t>Response: 1, 2, 3, A, B, Z</a:t>
            </a:r>
          </a:p>
          <a:p>
            <a:pPr lvl="1"/>
            <a:r>
              <a:rPr lang="en-US" dirty="0"/>
              <a:t>Taps active working memory, sequential processing</a:t>
            </a:r>
          </a:p>
          <a:p>
            <a:pPr lvl="1"/>
            <a:r>
              <a:rPr lang="en-US" dirty="0"/>
              <a:t>Also subject to psychopathology effects.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E8C09-BC68-47E0-AF5F-227ADA2A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86091-52EB-4368-A773-198A7F75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1906790B-7634-4ECC-864D-F5AAE6C9D2A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6235-DC4D-41BA-B82E-DA00094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1939: Wechsler vs. Binet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74D5-0E29-41AE-9CC3-40D457E3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143001"/>
            <a:ext cx="7543800" cy="498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years after the 1937 </a:t>
            </a:r>
            <a:r>
              <a:rPr lang="en-US" dirty="0" err="1"/>
              <a:t>Binet</a:t>
            </a:r>
            <a:r>
              <a:rPr lang="en-US" dirty="0"/>
              <a:t> revision, the first Wechsler test is published: the Wechsler-Bellevue Intelligence Scale.</a:t>
            </a:r>
          </a:p>
          <a:p>
            <a:r>
              <a:rPr lang="en-US" dirty="0"/>
              <a:t>Criticisms of the 1937 </a:t>
            </a:r>
            <a:r>
              <a:rPr lang="en-US" dirty="0" err="1"/>
              <a:t>Binet</a:t>
            </a:r>
            <a:endParaRPr lang="en-US" dirty="0"/>
          </a:p>
          <a:p>
            <a:pPr lvl="1"/>
            <a:r>
              <a:rPr lang="en-US" dirty="0"/>
              <a:t>Intelligence is multifaceted, the </a:t>
            </a:r>
            <a:r>
              <a:rPr lang="en-US" dirty="0" err="1"/>
              <a:t>Binet</a:t>
            </a:r>
            <a:r>
              <a:rPr lang="en-US" dirty="0"/>
              <a:t> produces a single IQ score.</a:t>
            </a:r>
          </a:p>
          <a:p>
            <a:pPr lvl="1"/>
            <a:r>
              <a:rPr lang="en-US" dirty="0"/>
              <a:t>The 1937 </a:t>
            </a:r>
            <a:r>
              <a:rPr lang="en-US" dirty="0" err="1"/>
              <a:t>Binet</a:t>
            </a:r>
            <a:r>
              <a:rPr lang="en-US" dirty="0"/>
              <a:t> was developed for children, yet purports to test adults.</a:t>
            </a:r>
          </a:p>
          <a:p>
            <a:pPr lvl="1"/>
            <a:r>
              <a:rPr lang="en-US" dirty="0"/>
              <a:t>The 1937 </a:t>
            </a:r>
            <a:r>
              <a:rPr lang="en-US" dirty="0" err="1"/>
              <a:t>Binet</a:t>
            </a:r>
            <a:r>
              <a:rPr lang="en-US" dirty="0"/>
              <a:t> has an overemphasis on speeded/timed tasks, which is more difficult for older adults.</a:t>
            </a:r>
          </a:p>
          <a:p>
            <a:pPr lvl="1"/>
            <a:r>
              <a:rPr lang="en-US" dirty="0"/>
              <a:t>Intelligence can decline as one ages. The 1937 </a:t>
            </a:r>
            <a:r>
              <a:rPr lang="en-US" dirty="0" err="1"/>
              <a:t>Binet</a:t>
            </a:r>
            <a:r>
              <a:rPr lang="en-US" dirty="0"/>
              <a:t> does not account for this.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7FA59-CA04-4FAE-9606-48AD136A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246D-EBED-40AE-8016-51F7AA0C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C0DA1AEA-93AD-4F3E-B85B-53C690F42ED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B23-8F23-4BE3-893E-85643E0D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the WAIS-III Verbal Subtests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DC23-6F35-487A-A915-F3582EC5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Raw scores on each test are converted to scaled scores</a:t>
            </a:r>
          </a:p>
          <a:p>
            <a:pPr lvl="1"/>
            <a:r>
              <a:rPr lang="en-US" dirty="0"/>
              <a:t>Mean 10, SD 3</a:t>
            </a:r>
          </a:p>
          <a:p>
            <a:pPr lvl="1"/>
            <a:r>
              <a:rPr lang="en-US" dirty="0"/>
              <a:t>Two sets of scaled scores</a:t>
            </a:r>
          </a:p>
          <a:p>
            <a:pPr lvl="2"/>
            <a:r>
              <a:rPr lang="en-US" dirty="0"/>
              <a:t>Age-adjusted norms - ability compared to other individuals in the normative sample of the same age</a:t>
            </a:r>
          </a:p>
          <a:p>
            <a:pPr lvl="3"/>
            <a:r>
              <a:rPr lang="en-US" dirty="0"/>
              <a:t>Allows “peer” comparisons, but not cross-age contrasts</a:t>
            </a:r>
          </a:p>
          <a:p>
            <a:pPr lvl="2"/>
            <a:r>
              <a:rPr lang="en-US" dirty="0"/>
              <a:t>Reference-group norms - ability compared to a group of individuals in the normative sample between the ages of 20 and 34</a:t>
            </a:r>
          </a:p>
          <a:p>
            <a:pPr lvl="3"/>
            <a:r>
              <a:rPr lang="en-US" dirty="0"/>
              <a:t>Allows contrasts across ages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93F1F-16AE-45C1-8A7F-BC279881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B9EA-4483-4E71-AA9D-A250679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C82AE5DB-EFA5-4004-88EA-63E756A931FA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7192-4949-4648-B895-E6BED3FB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the WAIS-III Verbal Subtests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106DF91-8976-4E64-BBE7-8F6F5938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143001"/>
            <a:ext cx="7010400" cy="4983164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Age adjusted scores are then summed (except for the optional subtests) and this sum is compared with the standardization sample for all age groups.</a:t>
            </a:r>
          </a:p>
          <a:p>
            <a:pPr lvl="1"/>
            <a:r>
              <a:rPr lang="en-US" altLang="en-US" dirty="0"/>
              <a:t>ANOVAs do not show significant age-effects on any IQ or index (more on these later)</a:t>
            </a:r>
          </a:p>
          <a:p>
            <a:r>
              <a:rPr lang="en-US" altLang="en-US" dirty="0"/>
              <a:t>The resulting score is the Verbal IQ.</a:t>
            </a:r>
          </a:p>
          <a:p>
            <a:pPr lvl="1"/>
            <a:r>
              <a:rPr lang="en-US" altLang="en-US" dirty="0"/>
              <a:t>Mean 100, SD 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10EFE-5BE8-48A2-9513-3B7D0D77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ABC2-7847-426B-B06A-5A04ABD9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4B7EF6F4-B47D-4A14-B92C-875FD961D15C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8833-A01F-4E98-8897-D39DA41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Performance Subtests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0FFA-4658-4E19-9C20-C87772C5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68580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Picture Completion</a:t>
            </a:r>
          </a:p>
          <a:p>
            <a:pPr lvl="1"/>
            <a:r>
              <a:rPr lang="en-US" dirty="0"/>
              <a:t>Show a picture with an important detail missing</a:t>
            </a:r>
          </a:p>
          <a:p>
            <a:pPr lvl="1"/>
            <a:r>
              <a:rPr lang="en-US" dirty="0"/>
              <a:t>In 20sec, subject has to come up with the missing detail</a:t>
            </a:r>
          </a:p>
          <a:p>
            <a:pPr lvl="1"/>
            <a:r>
              <a:rPr lang="en-US" dirty="0"/>
              <a:t>Taps attention to detail, scanning</a:t>
            </a:r>
          </a:p>
          <a:p>
            <a:r>
              <a:rPr lang="en-US" dirty="0"/>
              <a:t>Digit Symbol-Coding</a:t>
            </a:r>
          </a:p>
          <a:p>
            <a:pPr lvl="1"/>
            <a:r>
              <a:rPr lang="en-US" dirty="0"/>
              <a:t>Present an array of numbers with matched abstract symbols as a key; multiple empty boxes with numbers below.</a:t>
            </a:r>
          </a:p>
          <a:p>
            <a:pPr lvl="1"/>
            <a:r>
              <a:rPr lang="en-US" dirty="0"/>
              <a:t>Complete as many as possible numbered boxes with appropriate key in 120sec</a:t>
            </a:r>
          </a:p>
          <a:p>
            <a:pPr lvl="1"/>
            <a:r>
              <a:rPr lang="en-US" dirty="0"/>
              <a:t>Taps processing speed, attention to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1C200-9192-47B2-ABB2-F274FE62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9CD2-4811-4A1E-93C0-9A484817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6648F3F1-56DD-44BB-8C25-37A916039802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8EE3-658E-44C6-88ED-DBDCFD71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Performance Subtests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A7F6B91-8DD7-43F0-9CED-EA3A50FB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1143001"/>
            <a:ext cx="7162800" cy="4983164"/>
          </a:xfrm>
        </p:spPr>
        <p:txBody>
          <a:bodyPr/>
          <a:lstStyle/>
          <a:p>
            <a:r>
              <a:rPr lang="en-US" altLang="en-US" dirty="0"/>
              <a:t>Block Design</a:t>
            </a:r>
          </a:p>
          <a:p>
            <a:pPr lvl="1"/>
            <a:r>
              <a:rPr lang="en-US" altLang="en-US" dirty="0"/>
              <a:t>Present array of blocks on a card, give 9 blocks to subject; they must reproduce the block array in as short a time as possible (timed test, shorter times = higher points)</a:t>
            </a:r>
          </a:p>
          <a:p>
            <a:pPr lvl="1"/>
            <a:r>
              <a:rPr lang="en-US" altLang="en-US" dirty="0"/>
              <a:t>Taps visual-motor skills, processing speed</a:t>
            </a:r>
          </a:p>
          <a:p>
            <a:pPr lvl="1"/>
            <a:r>
              <a:rPr lang="en-US" altLang="en-US" dirty="0"/>
              <a:t>Input is visual, output is motor</a:t>
            </a:r>
          </a:p>
          <a:p>
            <a:pPr lvl="1"/>
            <a:r>
              <a:rPr lang="en-US" altLang="en-US" dirty="0"/>
              <a:t>Best test of nonverbal concept formation, abstract thinking.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3C511-775B-4D25-B148-05E62713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C0BD-CE39-48E5-8B02-4ACC01E5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06576175-F168-4AAE-B3F2-AC0EFD036C7E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989-07A4-47B8-83A1-A61FF17E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Performance Subtests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8EF1BF8-0F8D-43DE-8A16-7E132F37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26" y="990600"/>
            <a:ext cx="7551774" cy="4983164"/>
          </a:xfrm>
        </p:spPr>
        <p:txBody>
          <a:bodyPr/>
          <a:lstStyle/>
          <a:p>
            <a:r>
              <a:rPr lang="en-US" altLang="en-US" dirty="0"/>
              <a:t>Matrix Reasoning</a:t>
            </a:r>
          </a:p>
          <a:p>
            <a:pPr lvl="1"/>
            <a:r>
              <a:rPr lang="en-US" altLang="en-US" dirty="0"/>
              <a:t>New to the WAIS-III, but similar to the Binet matrix reasoning test</a:t>
            </a:r>
          </a:p>
          <a:p>
            <a:pPr lvl="1"/>
            <a:r>
              <a:rPr lang="en-US" altLang="en-US" dirty="0"/>
              <a:t>Present subject with a nonverbal, sequence of matrices.</a:t>
            </a:r>
          </a:p>
          <a:p>
            <a:pPr lvl="1"/>
            <a:r>
              <a:rPr lang="en-US" altLang="en-US" dirty="0"/>
              <a:t>Subject must produce the content of the missing cell</a:t>
            </a:r>
          </a:p>
          <a:p>
            <a:pPr lvl="1"/>
            <a:r>
              <a:rPr lang="en-US" altLang="en-US" dirty="0"/>
              <a:t>Taps nonverbal logical abstract reasoning, inductive reasoning skills, fluid intelligence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564D-1D57-4E15-B0E1-E6AD9B5B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3A1D-ECF0-463F-AA8A-CC1A88C8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21CC8AA6-F0AA-4847-87C7-1C9AEE2C2697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6EF5-3ED3-4C7D-BC11-46DBC6B8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Performance Subtests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3595711-429D-4FAC-BD17-4CF647FD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Picture Arrangement</a:t>
            </a:r>
          </a:p>
          <a:p>
            <a:pPr lvl="1"/>
            <a:r>
              <a:rPr lang="en-US" altLang="en-US"/>
              <a:t>Present array of pictures, similar to a comic strip, but scrambled in order.</a:t>
            </a:r>
          </a:p>
          <a:p>
            <a:pPr lvl="1"/>
            <a:r>
              <a:rPr lang="en-US" altLang="en-US"/>
              <a:t>Subject is asked to arrange the pictures in an “order that makes sense” as quickly as possible (shorter times = higher points)</a:t>
            </a:r>
          </a:p>
          <a:p>
            <a:pPr lvl="1"/>
            <a:r>
              <a:rPr lang="en-US" altLang="en-US"/>
              <a:t>Taps social reasoning, nonverbal reasoning, sequential reasoning, &amp; cause-and-effect relationships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BC00F-DF8D-45A5-9FDD-02DA2415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CA979-F43C-463B-8C72-5A5A6A94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A1C4BDC5-B82B-4E38-B7B0-DC583082A6DC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E9DA-E939-4937-9495-1401781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Performance Subtests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887F62B-B203-447F-B3C1-82FAC89B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66800"/>
            <a:ext cx="6972300" cy="4983164"/>
          </a:xfrm>
        </p:spPr>
        <p:txBody>
          <a:bodyPr/>
          <a:lstStyle/>
          <a:p>
            <a:r>
              <a:rPr lang="en-US" altLang="en-US" dirty="0"/>
              <a:t>Object Assembly</a:t>
            </a:r>
          </a:p>
          <a:p>
            <a:pPr lvl="1"/>
            <a:r>
              <a:rPr lang="en-US" altLang="en-US" dirty="0"/>
              <a:t>Presents subject with a set of puzzle pieces (manipulatives)</a:t>
            </a:r>
          </a:p>
          <a:p>
            <a:pPr lvl="1"/>
            <a:r>
              <a:rPr lang="en-US" altLang="en-US" dirty="0"/>
              <a:t>Subject is to arrange (solve) the puzzle in as short a time as possible (shorter times = higher scores).</a:t>
            </a:r>
          </a:p>
          <a:p>
            <a:pPr lvl="1"/>
            <a:r>
              <a:rPr lang="en-US" altLang="en-US" dirty="0"/>
              <a:t>Taps knowledge of part-whole relationships, visual-motor reasoning skills.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DD10B-4A7E-4F76-B754-44DCB40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4434B-7DE8-4B8F-A24B-F533EEE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4E2392EE-33B7-496B-8D71-3F5D3A2845C4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9D24-F374-4F86-B46A-A70C453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Performance Subtests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D1B27E0-3C6C-410B-847E-2741CF4E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Symbol Search</a:t>
            </a:r>
          </a:p>
          <a:p>
            <a:pPr lvl="1"/>
            <a:r>
              <a:rPr lang="en-US" altLang="en-US"/>
              <a:t>New to the WAIS-III, appeared in the WISC-III earlier. Optional Subtest</a:t>
            </a:r>
          </a:p>
          <a:p>
            <a:pPr lvl="1"/>
            <a:r>
              <a:rPr lang="en-US" altLang="en-US"/>
              <a:t>Subject is shown two target abstract symbols and is asked to determine if either target symbol appears in a set of distractor symbols.</a:t>
            </a:r>
          </a:p>
          <a:p>
            <a:pPr lvl="1"/>
            <a:r>
              <a:rPr lang="en-US" altLang="en-US"/>
              <a:t>Do as many as possible in 120 seconds (shorter times, more correct = higher scores).</a:t>
            </a:r>
          </a:p>
          <a:p>
            <a:pPr lvl="1"/>
            <a:r>
              <a:rPr lang="en-US" altLang="en-US"/>
              <a:t>Taps visual discrimination, processing speed.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7730-8905-46AF-BBB2-0C65531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8DBAE-A19C-4FB0-A2CD-DE6F3F50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F17BF677-858E-437D-980A-0A599B5A6EDD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2C4-AB88-4285-82CE-5122AF4F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the WAIS-III Performance Subtests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3AA5-C927-4992-9A95-635FB78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6629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Age adjusted scores are then summed (not the optional subtests) and this sum is compared with the standardization sample for all age groups.</a:t>
            </a:r>
          </a:p>
          <a:p>
            <a:pPr lvl="1"/>
            <a:r>
              <a:rPr lang="en-US" dirty="0"/>
              <a:t>ANOVAs do not show significant age-effects on any IQ or index (more on these later)</a:t>
            </a:r>
          </a:p>
          <a:p>
            <a:r>
              <a:rPr lang="en-US" dirty="0"/>
              <a:t>The resulting score is the Performance IQ.</a:t>
            </a:r>
          </a:p>
          <a:p>
            <a:pPr lvl="1"/>
            <a:r>
              <a:rPr lang="en-US" dirty="0"/>
              <a:t>Mean 100, SD 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13715-42FD-4195-A49B-58D104FA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C4D1-3553-4622-AC98-91828D2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D6913845-F46F-4949-95C3-564F9C5EBCFE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F9B-D5D1-4475-B145-6B3B321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the WAIS-III Full-Scale IQ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FFD7957E-B172-464D-A790-EFB6B6EB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Age-corrected scaled scores for all nonoptional subtests are summed and this sum is used to produce the Full-Scale IQ.</a:t>
            </a:r>
          </a:p>
          <a:p>
            <a:pPr lvl="1"/>
            <a:r>
              <a:rPr lang="en-US" altLang="en-US"/>
              <a:t>Mean 100, SD 15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EFF01-2E87-414B-907F-0AC51C0E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04194-992C-42C8-97D6-3D8CE01F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E1435F97-8536-4881-A0E5-BE964260909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959-7D12-4CCF-B21A-51B349A0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1939 Wechsler-Bellevue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7E2C9F2-66A4-4ED9-A6F7-D0E0961D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26" y="1066800"/>
            <a:ext cx="6789774" cy="498316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Age Scale versus Point Scale</a:t>
            </a:r>
          </a:p>
          <a:p>
            <a:r>
              <a:rPr lang="en-US" altLang="en-US" dirty="0"/>
              <a:t>1937 Binet used an Age Scale</a:t>
            </a:r>
          </a:p>
          <a:p>
            <a:pPr lvl="1"/>
            <a:r>
              <a:rPr lang="en-US" altLang="en-US" dirty="0"/>
              <a:t>Scores on a particular test are based on basal and ceiling levels.</a:t>
            </a:r>
          </a:p>
          <a:p>
            <a:pPr lvl="1"/>
            <a:r>
              <a:rPr lang="en-US" altLang="en-US" dirty="0"/>
              <a:t>Each Basal or Ceiling Level had a chronological age associated with items at that level.</a:t>
            </a:r>
          </a:p>
          <a:p>
            <a:pPr lvl="1"/>
            <a:r>
              <a:rPr lang="en-US" altLang="en-US" dirty="0"/>
              <a:t>So, a person who successfully completed 3 out of 4 items at the 6-year old level, would have a basal mental age of 6 years.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A828-4584-48DD-A202-42B3084F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FBC7E-5F75-4A99-99FE-A3CCF4A0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CDDE86CE-3D8C-495D-A85D-8BA60D91A39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C4D3-E77C-4035-8275-8ED986D0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Index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1EC2-64FC-4A12-B073-2B5D00A6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90600"/>
            <a:ext cx="7048500" cy="498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Aside from the Verbal, Performance, and Full-Scale IQ, the WAIS-III provides for four additional measures of ability, made up of summed age-corrected subtest scores:</a:t>
            </a:r>
          </a:p>
          <a:p>
            <a:pPr lvl="1"/>
            <a:r>
              <a:rPr lang="en-US" dirty="0"/>
              <a:t>Verbal Comprehension</a:t>
            </a:r>
          </a:p>
          <a:p>
            <a:pPr lvl="1"/>
            <a:r>
              <a:rPr lang="en-US" dirty="0"/>
              <a:t>Perceptual Organization</a:t>
            </a:r>
          </a:p>
          <a:p>
            <a:pPr lvl="1"/>
            <a:r>
              <a:rPr lang="en-US" dirty="0"/>
              <a:t>Working Memory (Freedom from Distractibility)</a:t>
            </a:r>
          </a:p>
          <a:p>
            <a:pPr lvl="1"/>
            <a:r>
              <a:rPr lang="en-US" dirty="0"/>
              <a:t>Processing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B42BF-6D54-4CFA-BE40-018072E3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45343-9EA0-451E-B76A-711DF8C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CD083F89-BE43-4CEB-AB7B-F485C3F94A30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4FF0-F1C5-4F10-976E-A86C4CDD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Index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9C4C-A725-402B-8E28-86EB1A73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143001"/>
            <a:ext cx="76200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Verbal Comprehension</a:t>
            </a:r>
          </a:p>
          <a:p>
            <a:pPr lvl="1"/>
            <a:r>
              <a:rPr lang="en-US" dirty="0"/>
              <a:t>Vocabulary + Similarities + Information</a:t>
            </a:r>
          </a:p>
          <a:p>
            <a:pPr lvl="1"/>
            <a:r>
              <a:rPr lang="en-US" dirty="0"/>
              <a:t>“Pure” measure of verbal abilities</a:t>
            </a:r>
          </a:p>
          <a:p>
            <a:pPr lvl="2"/>
            <a:r>
              <a:rPr lang="en-US" dirty="0"/>
              <a:t>no working memory component nor attention-related concerns</a:t>
            </a:r>
          </a:p>
          <a:p>
            <a:pPr lvl="1"/>
            <a:r>
              <a:rPr lang="en-US" dirty="0"/>
              <a:t>Measures crystallized intelligence</a:t>
            </a:r>
          </a:p>
          <a:p>
            <a:r>
              <a:rPr lang="en-US" dirty="0"/>
              <a:t>Perceptual Organization</a:t>
            </a:r>
          </a:p>
          <a:p>
            <a:pPr lvl="1"/>
            <a:r>
              <a:rPr lang="en-US" dirty="0"/>
              <a:t>Picture Completion + Block Design + Matrix Reasoning</a:t>
            </a:r>
          </a:p>
          <a:p>
            <a:pPr lvl="1"/>
            <a:r>
              <a:rPr lang="en-US" dirty="0"/>
              <a:t>Measures fluid intelligence</a:t>
            </a:r>
          </a:p>
          <a:p>
            <a:pPr lvl="1"/>
            <a:r>
              <a:rPr lang="en-US" dirty="0"/>
              <a:t>Also loads on attention to details and visual-motor integration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2564D-40CD-4F91-AF08-6E352E3D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7999A-9F88-4094-AA92-143186A7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FE144C01-3805-4F1E-B033-12D13982083F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6393-EB9B-494B-9C4E-7492F1DF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Index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C979-7B42-4830-89EF-1638955A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90600"/>
            <a:ext cx="6248400" cy="498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Memory</a:t>
            </a:r>
          </a:p>
          <a:p>
            <a:pPr lvl="1"/>
            <a:r>
              <a:rPr lang="en-US" dirty="0"/>
              <a:t>Arithmetic + Digit Span + Letter-Number Sequencing</a:t>
            </a:r>
          </a:p>
          <a:p>
            <a:pPr lvl="1"/>
            <a:r>
              <a:rPr lang="en-US" dirty="0"/>
              <a:t>On WISC-III (without Letter-Number Sequencing), same index score is called “Freedom from Distractibility”</a:t>
            </a:r>
          </a:p>
          <a:p>
            <a:pPr lvl="1"/>
            <a:r>
              <a:rPr lang="en-US" dirty="0"/>
              <a:t>Measures active working memory</a:t>
            </a:r>
          </a:p>
          <a:p>
            <a:r>
              <a:rPr lang="en-US" dirty="0"/>
              <a:t>Processing Speed</a:t>
            </a:r>
          </a:p>
          <a:p>
            <a:pPr lvl="1"/>
            <a:r>
              <a:rPr lang="en-US" dirty="0"/>
              <a:t>Digit-Symbol-Coding + Symbol Search</a:t>
            </a:r>
          </a:p>
          <a:p>
            <a:pPr lvl="1"/>
            <a:r>
              <a:rPr lang="en-US" dirty="0"/>
              <a:t>Measures abilities to solve problems under the constraints of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4086E-2C8A-4149-A076-CD6A3F28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E98A8-064B-47D2-BA50-2780F242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64A6BE71-F501-40CA-9883-97358EBAE07C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7B65-8F41-4CB8-9A3E-A3A1B140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Interpreting the WAIS-III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B994-6D23-4596-958E-790CF68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619D-C0BF-43AC-BCB9-FC76DC36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09D2E3C8-D965-452B-AA04-2261B63E1EB5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217BC5BF-6355-4EB4-9D64-7E3A0CD61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13387"/>
              </p:ext>
            </p:extLst>
          </p:nvPr>
        </p:nvGraphicFramePr>
        <p:xfrm>
          <a:off x="5257800" y="1066800"/>
          <a:ext cx="66294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Worksheet" r:id="rId3" imgW="4893561" imgH="2313579" progId="Excel.Sheet.12">
                  <p:embed/>
                </p:oleObj>
              </mc:Choice>
              <mc:Fallback>
                <p:oleObj name="Worksheet" r:id="rId3" imgW="4893561" imgH="2313579" progId="Excel.Sheet.12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217BC5BF-6355-4EB4-9D64-7E3A0CD61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66800"/>
                        <a:ext cx="6629400" cy="31337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A4127C25-385F-4576-BC3D-23F3C8160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61754"/>
              </p:ext>
            </p:extLst>
          </p:nvPr>
        </p:nvGraphicFramePr>
        <p:xfrm>
          <a:off x="5943600" y="4233863"/>
          <a:ext cx="5334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Worksheet" r:id="rId5" imgW="3849524" imgH="1622921" progId="Excel.Sheet.12">
                  <p:embed/>
                </p:oleObj>
              </mc:Choice>
              <mc:Fallback>
                <p:oleObj name="Worksheet" r:id="rId5" imgW="3849524" imgH="1622921" progId="Excel.Sheet.12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A4127C25-385F-4576-BC3D-23F3C8160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33863"/>
                        <a:ext cx="5334000" cy="22479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E253-53D5-4B8D-87CC-B23377C6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Interpretation of the WAIS-III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4423-D107-4AC0-ACB7-40BB3CD2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60" y="997688"/>
            <a:ext cx="7420640" cy="498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1 - Interpret Full Scale IQ</a:t>
            </a:r>
          </a:p>
          <a:p>
            <a:r>
              <a:rPr lang="en-US" dirty="0"/>
              <a:t>Step 2 - Interpret VIQ and PIQ and note any discrepancies.</a:t>
            </a:r>
          </a:p>
          <a:p>
            <a:r>
              <a:rPr lang="en-US" dirty="0"/>
              <a:t>Step 3 - Interpret Index Scores</a:t>
            </a:r>
          </a:p>
          <a:p>
            <a:r>
              <a:rPr lang="en-US" dirty="0"/>
              <a:t>Step 4 - Interpret Subtest Scaled Scores and note any discrepancies.</a:t>
            </a:r>
          </a:p>
          <a:p>
            <a:pPr lvl="1"/>
            <a:r>
              <a:rPr lang="en-US" dirty="0"/>
              <a:t>Analyses of patterns of WAIS scores have not produced reliable findings.</a:t>
            </a:r>
          </a:p>
          <a:p>
            <a:pPr lvl="1"/>
            <a:r>
              <a:rPr lang="en-US" dirty="0"/>
              <a:t>Better to use these discrepancies to generate hypotheses.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A60D8-1ECB-4171-A1D4-B0588A4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68E1D-9E91-4226-AC28-85636C7F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4B1FB8AF-7F93-42AC-AC4C-273C549AD478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61BA-B9C9-4AB9-A151-1BFEE5D0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Interpreting the WAIS-III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D236-356A-49CE-AA22-A55A8102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35D45-8A4A-4042-A326-E3F41AE4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11FE6AF0-913C-444C-B93F-D70ABE93B38A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CB591022-3E72-4DF3-9F48-D363B959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69299"/>
              </p:ext>
            </p:extLst>
          </p:nvPr>
        </p:nvGraphicFramePr>
        <p:xfrm>
          <a:off x="5334000" y="1066800"/>
          <a:ext cx="66294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Worksheet" r:id="rId3" imgW="4893561" imgH="2313579" progId="Excel.Sheet.12">
                  <p:embed/>
                </p:oleObj>
              </mc:Choice>
              <mc:Fallback>
                <p:oleObj name="Worksheet" r:id="rId3" imgW="4893561" imgH="2313579" progId="Excel.Sheet.12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CB591022-3E72-4DF3-9F48-D363B9591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66800"/>
                        <a:ext cx="6629400" cy="31337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38A37B74-C806-4498-9F84-3418C6AE2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84936"/>
              </p:ext>
            </p:extLst>
          </p:nvPr>
        </p:nvGraphicFramePr>
        <p:xfrm>
          <a:off x="6019800" y="4267199"/>
          <a:ext cx="5334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Worksheet" r:id="rId5" imgW="3849524" imgH="1622921" progId="Excel.Sheet.12">
                  <p:embed/>
                </p:oleObj>
              </mc:Choice>
              <mc:Fallback>
                <p:oleObj name="Worksheet" r:id="rId5" imgW="3849524" imgH="1622921" progId="Excel.Sheet.12">
                  <p:embed/>
                  <p:pic>
                    <p:nvPicPr>
                      <p:cNvPr id="4099" name="Object 3">
                        <a:extLst>
                          <a:ext uri="{FF2B5EF4-FFF2-40B4-BE49-F238E27FC236}">
                            <a16:creationId xmlns:a16="http://schemas.microsoft.com/office/drawing/2014/main" id="{38A37B74-C806-4498-9F84-3418C6AE2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199"/>
                        <a:ext cx="5334000" cy="22479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4B33-D822-46D8-8186-184BA636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Psychometrics of the WAIS-III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5D3CF17-33CD-49F7-B92C-4CD7AC0A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90600"/>
            <a:ext cx="6248400" cy="4983164"/>
          </a:xfrm>
        </p:spPr>
        <p:txBody>
          <a:bodyPr/>
          <a:lstStyle/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Split half </a:t>
            </a:r>
            <a:r>
              <a:rPr lang="en-US" altLang="en-US" dirty="0" err="1"/>
              <a:t>coefficents</a:t>
            </a:r>
            <a:r>
              <a:rPr lang="en-US" altLang="en-US" dirty="0"/>
              <a:t> (without speeded tasks)</a:t>
            </a:r>
          </a:p>
          <a:p>
            <a:pPr lvl="2"/>
            <a:r>
              <a:rPr lang="en-US" altLang="en-US" dirty="0"/>
              <a:t>Full Scale IQ = .98</a:t>
            </a:r>
          </a:p>
          <a:p>
            <a:pPr lvl="2"/>
            <a:r>
              <a:rPr lang="en-US" altLang="en-US" dirty="0"/>
              <a:t>Verbal IQ = .97</a:t>
            </a:r>
          </a:p>
          <a:p>
            <a:pPr lvl="2"/>
            <a:r>
              <a:rPr lang="en-US" altLang="en-US" dirty="0"/>
              <a:t>Performance IQ = .94</a:t>
            </a:r>
          </a:p>
          <a:p>
            <a:pPr lvl="1"/>
            <a:r>
              <a:rPr lang="en-US" altLang="en-US" dirty="0"/>
              <a:t>Test-Retest</a:t>
            </a:r>
          </a:p>
          <a:p>
            <a:pPr lvl="2"/>
            <a:r>
              <a:rPr lang="en-US" altLang="en-US" dirty="0"/>
              <a:t>Full Scale IQ = .95</a:t>
            </a:r>
          </a:p>
          <a:p>
            <a:pPr lvl="2"/>
            <a:r>
              <a:rPr lang="en-US" altLang="en-US" dirty="0"/>
              <a:t>Verbal IQ = .94</a:t>
            </a:r>
          </a:p>
          <a:p>
            <a:pPr lvl="2"/>
            <a:r>
              <a:rPr lang="en-US" altLang="en-US" dirty="0"/>
              <a:t>Performance IQ = .88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9D5AB-CA21-4404-8A7F-B3E0C18D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30F35-EFF3-4C79-BFDB-3C91667F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23031A85-028C-4746-89FB-9462E1941DC2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1281-3386-4C67-A1DC-D306746D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Psychometrics of the WAIS-III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375B-1BD9-4A43-B9B3-A7CA113E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26" y="1143001"/>
            <a:ext cx="8994774" cy="4983164"/>
          </a:xfrm>
        </p:spPr>
        <p:txBody>
          <a:bodyPr>
            <a:normAutofit/>
          </a:bodyPr>
          <a:lstStyle/>
          <a:p>
            <a:r>
              <a:rPr lang="en-US" dirty="0"/>
              <a:t>Recall that the Standard Error of Measurement can be calculated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 is the standard deviation; </a:t>
            </a:r>
            <a:r>
              <a:rPr lang="en-US" dirty="0" err="1"/>
              <a:t>rxx</a:t>
            </a:r>
            <a:r>
              <a:rPr lang="en-US" dirty="0"/>
              <a:t> is reliability</a:t>
            </a:r>
          </a:p>
          <a:p>
            <a:r>
              <a:rPr lang="en-US" dirty="0"/>
              <a:t>As such, we can describe the 95% (</a:t>
            </a:r>
            <a:r>
              <a:rPr lang="en-US" dirty="0">
                <a:sym typeface="Symbol"/>
              </a:rPr>
              <a:t> score </a:t>
            </a:r>
            <a:r>
              <a:rPr lang="en-US" dirty="0"/>
              <a:t>2 * SE</a:t>
            </a:r>
            <a:r>
              <a:rPr lang="en-US" baseline="-25000" dirty="0"/>
              <a:t>M</a:t>
            </a:r>
            <a:r>
              <a:rPr lang="en-US" dirty="0"/>
              <a:t>) and 99% (</a:t>
            </a:r>
            <a:r>
              <a:rPr lang="en-US" dirty="0">
                <a:sym typeface="Symbol"/>
              </a:rPr>
              <a:t> score </a:t>
            </a:r>
            <a:r>
              <a:rPr lang="en-US" dirty="0"/>
              <a:t>3 * SE</a:t>
            </a:r>
            <a:r>
              <a:rPr lang="en-US" baseline="-25000" dirty="0"/>
              <a:t>M</a:t>
            </a:r>
            <a:r>
              <a:rPr lang="en-US" dirty="0"/>
              <a:t>) confidence intervals for each of the IQ scores.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21365-6BB4-4F71-A12F-DC717643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C9DF-EDE0-4F1D-81E1-C52076D0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33F05686-CC0E-444E-971E-30E1594168B5}" type="slidenum">
              <a:rPr lang="en-US" altLang="en-US"/>
              <a:pPr/>
              <a:t>37</a:t>
            </a:fld>
            <a:endParaRPr lang="en-US" altLang="en-US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AC6FC54E-1666-4BBC-AAC6-2FD29E0DA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45647"/>
              </p:ext>
            </p:extLst>
          </p:nvPr>
        </p:nvGraphicFramePr>
        <p:xfrm>
          <a:off x="2971800" y="2286000"/>
          <a:ext cx="5514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965160" imgH="266400" progId="Equation.DSMT4">
                  <p:embed/>
                </p:oleObj>
              </mc:Choice>
              <mc:Fallback>
                <p:oleObj name="Equation" r:id="rId3" imgW="965160" imgH="266400" progId="Equation.DSMT4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AC6FC54E-1666-4BBC-AAC6-2FD29E0DA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5514975" cy="152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351-0AEE-4A65-9D07-D41759D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WAIS-III Confidence Intervals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A069530B-1F68-4E9B-85F0-ACEE80EF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143001"/>
            <a:ext cx="81534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someone is measured with the WAIS-III with a Full Scale IQ of 108.</a:t>
            </a:r>
          </a:p>
          <a:p>
            <a:r>
              <a:rPr lang="en-US" altLang="en-US" dirty="0"/>
              <a:t>What is the 95% confidence interval for this test score?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73DE4-6C0E-47F6-B3D2-D7B33E2F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FEF5-0BD9-48DA-A3E8-452D17AF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149F800B-2ACF-4639-8144-98DB243BFEDB}" type="slidenum">
              <a:rPr lang="en-US" altLang="en-US"/>
              <a:pPr/>
              <a:t>38</a:t>
            </a:fld>
            <a:endParaRPr lang="en-US" altLang="en-US"/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56B60F51-0E90-4ED6-B27D-FFD53A2ED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3396"/>
              </p:ext>
            </p:extLst>
          </p:nvPr>
        </p:nvGraphicFramePr>
        <p:xfrm>
          <a:off x="5791200" y="2590800"/>
          <a:ext cx="5791200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2831760" imgH="1676160" progId="Equation.DSMT4">
                  <p:embed/>
                </p:oleObj>
              </mc:Choice>
              <mc:Fallback>
                <p:oleObj name="Equation" r:id="rId3" imgW="2831760" imgH="1676160" progId="Equation.DSMT4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56B60F51-0E90-4ED6-B27D-FFD53A2ED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90800"/>
                        <a:ext cx="5791200" cy="34274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251-61DB-4D56-BBEF-05A2E7BB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Subtest Reliabilities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468AE32-4D4C-401D-B8F9-B308850F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90600"/>
            <a:ext cx="7658100" cy="4983164"/>
          </a:xfrm>
        </p:spPr>
        <p:txBody>
          <a:bodyPr>
            <a:normAutofit/>
          </a:bodyPr>
          <a:lstStyle/>
          <a:p>
            <a:r>
              <a:rPr lang="en-US" altLang="en-US" dirty="0"/>
              <a:t>…are generally too low to be psychometrically sound</a:t>
            </a:r>
          </a:p>
          <a:p>
            <a:pPr lvl="1"/>
            <a:r>
              <a:rPr lang="en-US" altLang="en-US" dirty="0"/>
              <a:t>Most are in the .70s and .80s with a few in the .60s.</a:t>
            </a:r>
          </a:p>
          <a:p>
            <a:pPr lvl="1"/>
            <a:r>
              <a:rPr lang="en-US" altLang="en-US" dirty="0"/>
              <a:t>As such, scores on the subtests are likely to “bounce around” more than scores on the IQ scales and index scores.</a:t>
            </a:r>
          </a:p>
          <a:p>
            <a:pPr lvl="1"/>
            <a:r>
              <a:rPr lang="en-US" altLang="en-US" dirty="0"/>
              <a:t>This makes profile analysis impossible, from a psychometric perspective.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C5D14-9735-4309-96DD-BDF4A5E6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460D7-A5D3-4644-838E-E2AD6DFC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828EEF9E-B048-44FA-9FDD-DA6B0CD72648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9B55-B2BE-4409-9FE5-6F53E46B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1939 Wechsler-Bellevue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D39D-5EE0-40E9-8989-D3904242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143001"/>
            <a:ext cx="7010400" cy="4983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1937 </a:t>
            </a:r>
            <a:r>
              <a:rPr lang="en-US" dirty="0" err="1"/>
              <a:t>Binet</a:t>
            </a:r>
            <a:r>
              <a:rPr lang="en-US" dirty="0"/>
              <a:t> used an Age Scale</a:t>
            </a:r>
          </a:p>
          <a:p>
            <a:pPr lvl="1"/>
            <a:r>
              <a:rPr lang="en-US" dirty="0"/>
              <a:t>Content of items at each level of the age scale could vary tremendously</a:t>
            </a:r>
          </a:p>
          <a:p>
            <a:pPr lvl="2"/>
            <a:r>
              <a:rPr lang="en-US" dirty="0"/>
              <a:t>Vocabulary word, arithmetic problem, and digit repetition, for example, could all be asked sequentially at a given age level of the 1937 </a:t>
            </a:r>
            <a:r>
              <a:rPr lang="en-US" dirty="0" err="1"/>
              <a:t>Binet</a:t>
            </a:r>
            <a:r>
              <a:rPr lang="en-US" dirty="0"/>
              <a:t>.</a:t>
            </a:r>
          </a:p>
          <a:p>
            <a:r>
              <a:rPr lang="en-US" dirty="0"/>
              <a:t>1939 Wechsler-Bellevue used a Point Scale</a:t>
            </a:r>
          </a:p>
          <a:p>
            <a:pPr lvl="1"/>
            <a:r>
              <a:rPr lang="en-US" dirty="0"/>
              <a:t>Items in a scale answered correctly are each given a certain number of points.</a:t>
            </a:r>
          </a:p>
          <a:p>
            <a:pPr lvl="1"/>
            <a:r>
              <a:rPr lang="en-US" dirty="0"/>
              <a:t>Point Scales allow for homogeneous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3EDA5-8DD0-40E3-95AB-EFED2852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8A34-9BFA-4BDE-A117-A977597C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9C784C36-AD27-4ACA-81DF-F40A34D3F82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F155-8D98-43A4-87C5-ADA3420A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WAIS-III Validity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E624A95-CAF8-4230-A1AA-2C2A2FF5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1143001"/>
            <a:ext cx="7162800" cy="4983164"/>
          </a:xfrm>
        </p:spPr>
        <p:txBody>
          <a:bodyPr>
            <a:normAutofit/>
          </a:bodyPr>
          <a:lstStyle/>
          <a:p>
            <a:r>
              <a:rPr lang="en-US" altLang="en-US" dirty="0"/>
              <a:t>Generally assessed through correlations with the older WAIS-R and for a small group of subjects, the WISC-III.</a:t>
            </a:r>
          </a:p>
          <a:p>
            <a:r>
              <a:rPr lang="en-US" altLang="en-US" dirty="0"/>
              <a:t>Validity coefficients</a:t>
            </a:r>
          </a:p>
          <a:p>
            <a:pPr lvl="1"/>
            <a:r>
              <a:rPr lang="en-US" altLang="en-US" dirty="0"/>
              <a:t>range between .50 to .90 for the subtests</a:t>
            </a:r>
          </a:p>
          <a:p>
            <a:pPr lvl="1"/>
            <a:r>
              <a:rPr lang="pt-BR" altLang="en-US" dirty="0"/>
              <a:t>Verbal IQ: .94 (WAIS-R), .88 (WISC-III)</a:t>
            </a:r>
          </a:p>
          <a:p>
            <a:pPr lvl="1"/>
            <a:r>
              <a:rPr lang="en-US" altLang="en-US" dirty="0"/>
              <a:t>Performance IQ: .86 (WAIS-R), .78 (WISC-III)</a:t>
            </a:r>
          </a:p>
          <a:p>
            <a:pPr lvl="1"/>
            <a:r>
              <a:rPr lang="en-US" altLang="en-US" dirty="0"/>
              <a:t>Full-Scale IQ: .93 (WAIS-R), .88 (WISC-III)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8A27-AC63-49FE-B6E3-062055F1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1785C-6168-4393-B60A-74839669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2EEE97C0-E3DC-4525-BDA9-17930040EC2D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6E37-4AAC-43AD-9FBE-28B167C2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Evaluation of the WAIS-III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440F-037D-4D48-847C-B9914F45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08" y="990600"/>
            <a:ext cx="7099891" cy="4983164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Considers more than one type of intelligence but clearly not the kind of multiple intelligences of which Gardner speaks.</a:t>
            </a:r>
          </a:p>
          <a:p>
            <a:r>
              <a:rPr lang="en-US" dirty="0"/>
              <a:t>IQ and Index Scores are highly reliable and valid although caution should be used in interpreting subtest scores.</a:t>
            </a:r>
          </a:p>
          <a:p>
            <a:r>
              <a:rPr lang="en-US" dirty="0"/>
              <a:t>Strong correlation between WAIS-III and WAIS-R mixed blessing.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D6159-FC60-4BF7-89E3-54DEC078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2BA6-EFED-404B-B190-84A64362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1D6445E5-67F1-4D38-AA0C-5E6BC4E502A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2789-5AEE-488E-AB81-59EF4633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1939 Wechsler-Bellevue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6E8DA89-5FCF-442B-9E54-EDF961E4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92" y="1066800"/>
            <a:ext cx="6724207" cy="4983164"/>
          </a:xfrm>
        </p:spPr>
        <p:txBody>
          <a:bodyPr/>
          <a:lstStyle/>
          <a:p>
            <a:r>
              <a:rPr lang="en-US" altLang="en-US" dirty="0"/>
              <a:t>1939 Wechsler-Bellevue used a Point Scale</a:t>
            </a:r>
          </a:p>
          <a:p>
            <a:pPr lvl="1"/>
            <a:r>
              <a:rPr lang="en-US" altLang="en-US" dirty="0"/>
              <a:t>Point Scales allow for homogeneous content.</a:t>
            </a:r>
          </a:p>
          <a:p>
            <a:pPr lvl="1"/>
            <a:r>
              <a:rPr lang="en-US" altLang="en-US" dirty="0"/>
              <a:t>As such, Wechsler could obtain scores for an individual in a wide range of content areas.</a:t>
            </a:r>
          </a:p>
          <a:p>
            <a:pPr lvl="2"/>
            <a:r>
              <a:rPr lang="en-US" altLang="en-US" dirty="0"/>
              <a:t>Vocabulary, Creative Thinking, Judgment, General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58EE-29CE-42D4-BA7F-2E2CDA95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52B4C-83D4-417E-93EF-1FBAF525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B902AFF6-2EFF-4E38-A38A-520FF294EA1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B829-62AB-45B8-A72A-797197B5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1939 Wechsler-Bellevue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35E8F61-1637-4867-8479-A7884280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43001"/>
            <a:ext cx="7086600" cy="4983164"/>
          </a:xfrm>
        </p:spPr>
        <p:txBody>
          <a:bodyPr/>
          <a:lstStyle/>
          <a:p>
            <a:r>
              <a:rPr lang="en-US" altLang="en-US" dirty="0"/>
              <a:t>1939 Wechsler-Bellevue included a Performance Scale</a:t>
            </a:r>
          </a:p>
          <a:p>
            <a:pPr lvl="1"/>
            <a:r>
              <a:rPr lang="en-US" altLang="en-US" dirty="0"/>
              <a:t>1937 Binet was criticized for its over-reliance on verbal skills to measure IQ</a:t>
            </a:r>
          </a:p>
          <a:p>
            <a:pPr lvl="1"/>
            <a:r>
              <a:rPr lang="en-US" altLang="en-US" dirty="0"/>
              <a:t>1939 Wechsler-Bellevue added a second entire scale of non-verbal measures.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A77CB-15CC-4F00-B1F5-2B796E01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31AE-0C05-424D-B18E-7659238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3E00C503-C28F-463F-97FF-87C177CFC80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97BC-A5E5-4E79-BA50-E31F1228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 of the 1939 Wechsler-Bellevue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BCE0-5BE2-4677-BA25-5C74C739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0093"/>
            <a:ext cx="6858000" cy="4983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Normative sample for the 1939 Wechsler-Bellevue</a:t>
            </a:r>
          </a:p>
          <a:p>
            <a:pPr lvl="1"/>
            <a:r>
              <a:rPr lang="en-US" dirty="0"/>
              <a:t>1081 whites from the eastern US (primarily New York)</a:t>
            </a:r>
          </a:p>
          <a:p>
            <a:r>
              <a:rPr lang="en-US" dirty="0"/>
              <a:t>First revision: 1955</a:t>
            </a:r>
          </a:p>
          <a:p>
            <a:pPr lvl="1"/>
            <a:r>
              <a:rPr lang="en-US" dirty="0"/>
              <a:t>Wechsler Adult Intelligence Scale (WAIS)</a:t>
            </a:r>
          </a:p>
          <a:p>
            <a:r>
              <a:rPr lang="en-US" dirty="0"/>
              <a:t>Second revision: 1981</a:t>
            </a:r>
          </a:p>
          <a:p>
            <a:pPr lvl="1"/>
            <a:r>
              <a:rPr lang="en-US" dirty="0"/>
              <a:t>Wechsler Adult Intelligence Scale - Revised (WAIS-R)</a:t>
            </a:r>
          </a:p>
          <a:p>
            <a:r>
              <a:rPr lang="en-US" dirty="0"/>
              <a:t>Third Revision: 1997</a:t>
            </a:r>
          </a:p>
          <a:p>
            <a:pPr lvl="1"/>
            <a:r>
              <a:rPr lang="en-US" dirty="0"/>
              <a:t>Wechsler Adult Intelligence Scale - 3rd Edition (WAIS-III)</a:t>
            </a:r>
          </a:p>
          <a:p>
            <a:pPr lvl="1"/>
            <a:r>
              <a:rPr lang="en-US" dirty="0"/>
              <a:t>Standardization Sample based on 2450 adults in 13 age groups, stratified according to 1995 census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03EB-3CC9-4EF3-93C7-615039AE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02C1-87CC-4945-8FAE-76FF1D0F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9CD983CB-AB72-4EAB-9F6C-9410FD5476F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BB2B-EADB-4C6A-B2C4-ECEFA909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 of the 1939 Wechsler-Bellevue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9FA6E6F-57C4-4865-BF08-70300A71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Other Test Versions</a:t>
            </a:r>
          </a:p>
          <a:p>
            <a:pPr lvl="1"/>
            <a:r>
              <a:rPr lang="en-US" altLang="en-US"/>
              <a:t>Wechsler Intelligence Scale for Children (WISC; ages 6-16 yrs)</a:t>
            </a:r>
          </a:p>
          <a:p>
            <a:pPr lvl="2"/>
            <a:r>
              <a:rPr lang="en-US" altLang="en-US"/>
              <a:t>The WISC was originally developed as a downward extension of the Wechsler Adult Intelligence Scale in 1949. </a:t>
            </a:r>
          </a:p>
          <a:p>
            <a:pPr lvl="2"/>
            <a:r>
              <a:rPr lang="en-US" altLang="en-US"/>
              <a:t>A revised edition (WISC-R) in 1974 as the WISC-R, and the third edition, the WISC-III in 1991.  </a:t>
            </a:r>
          </a:p>
          <a:p>
            <a:pPr lvl="2"/>
            <a:r>
              <a:rPr lang="en-US" altLang="en-US"/>
              <a:t>The current version is the WISC-IV (2003)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AE634-E639-4F58-B289-7680EF93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7260-318F-4E6C-8EA7-F69B088F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50343FAD-5D45-4CEA-8CDB-E506A9A4D1DB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73C-A456-4294-9A06-7AFAC646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 of the 1939 Wechsler-Bellevue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9E6E-57B5-4390-BAD2-95F37D5D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37418"/>
            <a:ext cx="6248400" cy="498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Other Test Versions</a:t>
            </a:r>
          </a:p>
          <a:p>
            <a:pPr lvl="1"/>
            <a:r>
              <a:rPr lang="en-US" dirty="0"/>
              <a:t> Wechsler Preschool and Primary Scale of Intelligence (WPPSI; 2.5 – 7.25 yrs) </a:t>
            </a:r>
          </a:p>
          <a:p>
            <a:pPr lvl="2"/>
            <a:r>
              <a:rPr lang="en-US" dirty="0"/>
              <a:t>Originally Developed in 1967 as a descendent of the WAIS and the WISC</a:t>
            </a:r>
          </a:p>
          <a:p>
            <a:pPr lvl="2"/>
            <a:r>
              <a:rPr lang="en-US" dirty="0"/>
              <a:t>It has since been revised twice, in 1989 and 2002.</a:t>
            </a:r>
          </a:p>
          <a:p>
            <a:pPr lvl="2"/>
            <a:r>
              <a:rPr lang="en-US" dirty="0"/>
              <a:t>The current revision, WPPSI–III provides subtest and composite scores that represent intellectual functioning in verbal and performance cognitive domains, as well as providing a composite score that represents a child’s general intellectual ability (i.e., Full Scale IQ).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F1316-B460-485F-8605-F5C2501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0EB0-34EC-4E0E-83A3-08106A7C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ACAF7741-4093-4B19-9503-BE807BDA5A37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1233</TotalTime>
  <Words>2333</Words>
  <Application>Microsoft Office PowerPoint</Application>
  <PresentationFormat>Widescreen</PresentationFormat>
  <Paragraphs>324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Candara</vt:lpstr>
      <vt:lpstr>Wingdings 2</vt:lpstr>
      <vt:lpstr>Human</vt:lpstr>
      <vt:lpstr>Worksheet</vt:lpstr>
      <vt:lpstr>Equation</vt:lpstr>
      <vt:lpstr>Theories of Intelligence: Part 2</vt:lpstr>
      <vt:lpstr>1939: Wechsler vs. Binet</vt:lpstr>
      <vt:lpstr>Advantages of the 1939 Wechsler-Bellevue</vt:lpstr>
      <vt:lpstr>Advantages of the 1939 Wechsler-Bellevue</vt:lpstr>
      <vt:lpstr>Advantages of the 1939 Wechsler-Bellevue</vt:lpstr>
      <vt:lpstr>Advantages of the 1939 Wechsler-Bellevue</vt:lpstr>
      <vt:lpstr>Evolution of the 1939 Wechsler-Bellevue</vt:lpstr>
      <vt:lpstr>Evolution of the 1939 Wechsler-Bellevue</vt:lpstr>
      <vt:lpstr>Evolution of the 1939 Wechsler-Bellevue</vt:lpstr>
      <vt:lpstr>Evolution of the 1939 Wechsler-Bellevue</vt:lpstr>
      <vt:lpstr>The WAIS-III Verbal Scale</vt:lpstr>
      <vt:lpstr>The WAIS-III Performance Scale</vt:lpstr>
      <vt:lpstr>WAIS-III Verbal Subtests</vt:lpstr>
      <vt:lpstr>WAIS-III Verbal Subtests</vt:lpstr>
      <vt:lpstr>WAIS-III Verbal Subtests</vt:lpstr>
      <vt:lpstr>WAIS-III Verbal Subtests</vt:lpstr>
      <vt:lpstr>WAIS-III Verbal Subtests</vt:lpstr>
      <vt:lpstr>WAIS-III Verbal Subtests</vt:lpstr>
      <vt:lpstr>WAIS-III Verbal Subtests</vt:lpstr>
      <vt:lpstr>Scoring the WAIS-III Verbal Subtests</vt:lpstr>
      <vt:lpstr>Scoring the WAIS-III Verbal Subtests</vt:lpstr>
      <vt:lpstr>WAIS-III Performance Subtests</vt:lpstr>
      <vt:lpstr>WAIS-III Performance Subtests</vt:lpstr>
      <vt:lpstr>WAIS-III Performance Subtests</vt:lpstr>
      <vt:lpstr>WAIS-III Performance Subtests</vt:lpstr>
      <vt:lpstr>WAIS-III Performance Subtests</vt:lpstr>
      <vt:lpstr>WAIS-III Performance Subtests</vt:lpstr>
      <vt:lpstr>Scoring the WAIS-III Performance Subtests</vt:lpstr>
      <vt:lpstr>Scoring the WAIS-III Full-Scale IQ</vt:lpstr>
      <vt:lpstr>WAIS-III Index Scores</vt:lpstr>
      <vt:lpstr>WAIS-III Index Scores</vt:lpstr>
      <vt:lpstr>WAIS-III Index Scores</vt:lpstr>
      <vt:lpstr>Interpreting the WAIS-III</vt:lpstr>
      <vt:lpstr>Interpretation of the WAIS-III</vt:lpstr>
      <vt:lpstr>Interpreting the WAIS-III</vt:lpstr>
      <vt:lpstr>Psychometrics of the WAIS-III</vt:lpstr>
      <vt:lpstr>Psychometrics of the WAIS-III</vt:lpstr>
      <vt:lpstr>Calculating WAIS-III Confidence Intervals</vt:lpstr>
      <vt:lpstr>WAIS-III Subtest Reliabilities</vt:lpstr>
      <vt:lpstr>WAIS-III Validity</vt:lpstr>
      <vt:lpstr>Evaluation of the WAIS-III</vt:lpstr>
    </vt:vector>
  </TitlesOfParts>
  <Company>CSUN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Intelligence I: The Binet Scales</dc:title>
  <dc:creator>Andrew Ainsworth</dc:creator>
  <cp:lastModifiedBy>Ainsworth, Andrew T</cp:lastModifiedBy>
  <cp:revision>15</cp:revision>
  <dcterms:created xsi:type="dcterms:W3CDTF">2008-04-21T05:01:03Z</dcterms:created>
  <dcterms:modified xsi:type="dcterms:W3CDTF">2020-07-25T03:32:05Z</dcterms:modified>
</cp:coreProperties>
</file>