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86" r:id="rId13"/>
    <p:sldId id="287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9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2" r:id="rId30"/>
    <p:sldId id="288" r:id="rId31"/>
    <p:sldId id="283" r:id="rId32"/>
    <p:sldId id="284" r:id="rId33"/>
    <p:sldId id="289" r:id="rId34"/>
    <p:sldId id="292" r:id="rId35"/>
    <p:sldId id="290" r:id="rId3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2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B1C29F-A0A8-4F7A-8615-7BA1AF437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EE620-84D3-4446-BA6B-9DF5AD42C4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3200DFD6-D862-4763-90D0-AD193F0E2153}" type="datetimeFigureOut">
              <a:rPr lang="en-US"/>
              <a:pPr>
                <a:defRPr/>
              </a:pPr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F5A3E-8AF6-49D2-85F8-983E37469B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FA6BD-D6A7-4F1E-8FED-52353B5341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3B5BC735-A592-4B2C-955B-DB2343201E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B2183-1619-461A-AF0A-DCB1B212C79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60C81-8048-4CA0-A542-4B1905DDC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65760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562600"/>
            <a:ext cx="9440034" cy="104986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7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950-2D7E-4188-95CB-7F06CC40E9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52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950-2D7E-4188-95CB-7F06CC40E9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400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950-2D7E-4188-95CB-7F06CC40E90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40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950-2D7E-4188-95CB-7F06CC40E9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6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950-2D7E-4188-95CB-7F06CC40E9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711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950-2D7E-4188-95CB-7F06CC40E9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11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79E23-9FEB-45F7-BE6E-9B3498F8F2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559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F2AB-004D-4A9D-BDEA-579899C7EF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32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74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5BF6-4FA9-4752-A03D-E22C388EDE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3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0E36-7DDA-4A0B-8F80-A698160AC1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81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FC8F-A7CF-477B-8621-FDC979F7A7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819D-6208-4500-B01A-83F3BA965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31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612D-E2A4-4304-A399-7203C822D5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03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715A-3553-4EE7-9685-85B1DA7551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55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F8AB-EF16-4B73-BC23-0D6282E8EA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27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82562"/>
            <a:ext cx="11201400" cy="762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483" y="1107138"/>
            <a:ext cx="5562600" cy="49529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48400"/>
            <a:ext cx="1600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PsychTesting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381000"/>
            <a:ext cx="370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C2F950-2D7E-4188-95CB-7F06CC40E9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792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3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C51A-1F41-4ED8-A387-17169671D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Personality Tests</a:t>
            </a: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7D040D7B-040F-4732-A652-560BDD31F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err="1"/>
              <a:t>PsychTesting</a:t>
            </a:r>
            <a:endParaRPr lang="en-US" altLang="en-US" dirty="0"/>
          </a:p>
          <a:p>
            <a:r>
              <a:rPr lang="en-US" altLang="en-US" dirty="0"/>
              <a:t>Andrew Ainsworth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51147FE-F2B5-4080-A5FD-293A372F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Empirical Strategies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DCE7CC0-925C-4FBF-9382-CDA9B9CA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56" y="990600"/>
            <a:ext cx="6606283" cy="495299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Factor Analytic Strategy</a:t>
            </a:r>
          </a:p>
          <a:p>
            <a:pPr lvl="1"/>
            <a:r>
              <a:rPr lang="en-US" altLang="en-US" dirty="0"/>
              <a:t>uses factor analysis to derive empirically the basic dimensions of personality</a:t>
            </a:r>
          </a:p>
          <a:p>
            <a:pPr lvl="1"/>
            <a:r>
              <a:rPr lang="en-US" altLang="en-US" dirty="0"/>
              <a:t>asks a large number of questions</a:t>
            </a:r>
          </a:p>
          <a:p>
            <a:pPr lvl="1"/>
            <a:r>
              <a:rPr lang="en-US" altLang="en-US" dirty="0"/>
              <a:t>looks for correlations among questions</a:t>
            </a:r>
          </a:p>
          <a:p>
            <a:pPr lvl="1"/>
            <a:r>
              <a:rPr lang="en-US" altLang="en-US" dirty="0"/>
              <a:t>if groups of questions correlate with each other, this is evidence of an underlying latent factor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5E8C4-CD0F-4B6C-9BCD-CAF81FB2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FBE3C-BA32-4AED-B7D9-24A34762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4EC5F75-498A-4186-BABD-142FDD04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Content Test Example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2CB78EC-1346-4374-872C-16F1B28A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81776"/>
            <a:ext cx="8001000" cy="495299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Woodworth Personal Data Sheet</a:t>
            </a:r>
          </a:p>
          <a:p>
            <a:pPr lvl="1"/>
            <a:r>
              <a:rPr lang="en-US" altLang="en-US" sz="2400" dirty="0"/>
              <a:t>The first personality inventory</a:t>
            </a:r>
          </a:p>
          <a:p>
            <a:pPr lvl="1"/>
            <a:r>
              <a:rPr lang="en-US" altLang="en-US" sz="2400" dirty="0"/>
              <a:t>Based on faulty assumption that responses can be taken on face value</a:t>
            </a:r>
          </a:p>
          <a:p>
            <a:pPr lvl="1"/>
            <a:r>
              <a:rPr lang="en-US" altLang="en-US" sz="2400" dirty="0"/>
              <a:t>Produced a single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0BA9B-9470-442C-8B3A-A3EA56A0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4ABF8-AF9D-4BA1-A378-64E2BB69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92B98C60-64C9-409D-9D7B-E333436C74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720651"/>
              </p:ext>
            </p:extLst>
          </p:nvPr>
        </p:nvGraphicFramePr>
        <p:xfrm>
          <a:off x="1752600" y="3516406"/>
          <a:ext cx="5941974" cy="3061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3" imgW="3899996" imgH="2010135" progId="Excel.Sheet.12">
                  <p:embed/>
                </p:oleObj>
              </mc:Choice>
              <mc:Fallback>
                <p:oleObj name="Worksheet" r:id="rId3" imgW="3899996" imgH="2010135" progId="Excel.Sheet.12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16406"/>
                        <a:ext cx="5941974" cy="306167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912DBFA-4E84-417F-8B33-D1F91F77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Content Tests – Early Scales (30s-50s)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7C558A8-C5EC-470F-94D0-F5AC4554C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7599"/>
            <a:ext cx="4953000" cy="54102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First multidimensional scales</a:t>
            </a:r>
          </a:p>
          <a:p>
            <a:pPr lvl="1"/>
            <a:r>
              <a:rPr lang="en-US" altLang="en-US" sz="2000" dirty="0"/>
              <a:t>Bell Adjustment Inventory (1934)</a:t>
            </a:r>
          </a:p>
          <a:p>
            <a:pPr lvl="2"/>
            <a:r>
              <a:rPr lang="en-US" altLang="en-US" sz="2000" dirty="0"/>
              <a:t>Assessed adjustment in different areas of life (e.g. home life, social life, emotional functioning)</a:t>
            </a:r>
          </a:p>
          <a:p>
            <a:pPr lvl="1"/>
            <a:r>
              <a:rPr lang="en-US" altLang="en-US" sz="2000" dirty="0" err="1"/>
              <a:t>Bernreuter</a:t>
            </a:r>
            <a:r>
              <a:rPr lang="en-US" altLang="en-US" sz="2000" dirty="0"/>
              <a:t> Personality Inventory (1958)</a:t>
            </a:r>
          </a:p>
          <a:p>
            <a:pPr lvl="2"/>
            <a:r>
              <a:rPr lang="en-US" altLang="en-US" sz="2000" dirty="0"/>
              <a:t>Items pertaining to six personality traits (e.g. introversion, confidence, sociability)</a:t>
            </a:r>
          </a:p>
          <a:p>
            <a:r>
              <a:rPr lang="en-US" altLang="en-US" sz="2400" dirty="0"/>
              <a:t>Mooney Problem Checklist (1950)</a:t>
            </a:r>
          </a:p>
          <a:p>
            <a:pPr lvl="1"/>
            <a:r>
              <a:rPr lang="en-US" altLang="en-US" sz="2000" dirty="0"/>
              <a:t>One of few still in use</a:t>
            </a:r>
          </a:p>
          <a:p>
            <a:pPr lvl="1"/>
            <a:r>
              <a:rPr lang="en-US" altLang="en-US" sz="2000" dirty="0"/>
              <a:t>Much like the Woodworth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3A5B0-6AC6-4DF7-ADDC-2547310B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4DFD7-94C9-4AD8-AF90-E398A911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179A7-06CC-468E-86D8-AF0B8E940052}"/>
              </a:ext>
            </a:extLst>
          </p:cNvPr>
          <p:cNvSpPr txBox="1"/>
          <p:nvPr/>
        </p:nvSpPr>
        <p:spPr>
          <a:xfrm>
            <a:off x="5334000" y="1136026"/>
            <a:ext cx="5029200" cy="187743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Bell Adjust Inventory Items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 you have many headaches?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Is your mother the dominant member of the family?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Have you ever felt that someone was hypnotizing you and making you act against your will?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 you ever feel that there has been a lack of real affection and love in your home.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9AE0E-D7F6-4572-A644-15E1571DC673}"/>
              </a:ext>
            </a:extLst>
          </p:cNvPr>
          <p:cNvSpPr txBox="1"/>
          <p:nvPr/>
        </p:nvSpPr>
        <p:spPr>
          <a:xfrm>
            <a:off x="5334000" y="3124200"/>
            <a:ext cx="5029200" cy="86177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 err="1"/>
              <a:t>Bernreuter</a:t>
            </a:r>
            <a:r>
              <a:rPr lang="en-US" altLang="en-US" sz="1600" dirty="0"/>
              <a:t> Personality Inventory Items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 you like to be with people a great deal?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 you usually avoid asking for advice?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CB8BC-14DD-4566-9D3A-838D37A1C7D5}"/>
              </a:ext>
            </a:extLst>
          </p:cNvPr>
          <p:cNvSpPr txBox="1"/>
          <p:nvPr/>
        </p:nvSpPr>
        <p:spPr>
          <a:xfrm>
            <a:off x="5334000" y="4690072"/>
            <a:ext cx="5029200" cy="107721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Mooney Problem Checklist Items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Don’t get enough sleep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Girls don’t seem to like 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Parents favoring brother or sister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9624F46-35CE-458D-B1FD-CB8FD98A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Criterion-Group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DF83-C461-4B14-9A8B-A327381B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0" y="1143000"/>
            <a:ext cx="7431272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Minnesota </a:t>
            </a:r>
            <a:r>
              <a:rPr lang="en-US" dirty="0" err="1"/>
              <a:t>Multiphasic</a:t>
            </a:r>
            <a:r>
              <a:rPr lang="en-US" dirty="0"/>
              <a:t> Personality Inventory (MMPI; originally developed in 1943)</a:t>
            </a:r>
          </a:p>
          <a:p>
            <a:pPr lvl="1"/>
            <a:r>
              <a:rPr lang="en-US" dirty="0"/>
              <a:t>More detail to come</a:t>
            </a:r>
          </a:p>
          <a:p>
            <a:r>
              <a:rPr lang="en-US" dirty="0"/>
              <a:t>California Psychological Inventory (CPI; originally developed in the late ‘50s; circa ‘56/ ‘57)</a:t>
            </a:r>
          </a:p>
          <a:p>
            <a:pPr lvl="1"/>
            <a:r>
              <a:rPr lang="en-US" dirty="0"/>
              <a:t>Originally developed to identify personality traits of normally adjusted individuals</a:t>
            </a:r>
          </a:p>
          <a:p>
            <a:pPr lvl="1"/>
            <a:r>
              <a:rPr lang="en-US" dirty="0"/>
              <a:t>Uses criterion groups for some of the subscales</a:t>
            </a:r>
          </a:p>
          <a:p>
            <a:pPr lvl="2"/>
            <a:r>
              <a:rPr lang="en-US" dirty="0"/>
              <a:t>Compared (men and women, homosexual men and heterosexual men)</a:t>
            </a:r>
          </a:p>
          <a:p>
            <a:pPr lvl="2"/>
            <a:r>
              <a:rPr lang="en-US" dirty="0"/>
              <a:t>Produces 20 personality continuums (e.g. intro-extroverted, conventional vs. unconventional, Dominance, Capacity for Status, Sociability, etc.)</a:t>
            </a:r>
          </a:p>
          <a:p>
            <a:pPr lvl="2"/>
            <a:r>
              <a:rPr lang="en-US" dirty="0"/>
              <a:t>Shares over 100 items with the MMPI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6DE7B-B0DF-48BD-8592-E41FD83F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52BD-CA91-4D89-A94F-DC9D1C1B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3BEB-01F2-4142-B8DC-8CEFC1C3F053}"/>
              </a:ext>
            </a:extLst>
          </p:cNvPr>
          <p:cNvSpPr txBox="1"/>
          <p:nvPr/>
        </p:nvSpPr>
        <p:spPr>
          <a:xfrm>
            <a:off x="599556" y="4726524"/>
            <a:ext cx="3733195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CPI Items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 like tall women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 certainly feel useless at times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Anyone who is able to work hard has a good chance of succeeding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F7A6847-E957-4D85-BA4D-1CD0572C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33B182B-47ED-405E-B0E8-F8435990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56" y="1065066"/>
            <a:ext cx="8206483" cy="495299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MMPI: Minnesota Multiphasic Personality Inventory (MMPI, MMPI-2, MMPI-A)</a:t>
            </a:r>
          </a:p>
          <a:p>
            <a:pPr lvl="1"/>
            <a:r>
              <a:rPr lang="en-US" altLang="en-US" dirty="0"/>
              <a:t>MMPI: original MMPI 1943</a:t>
            </a:r>
          </a:p>
          <a:p>
            <a:pPr lvl="1"/>
            <a:r>
              <a:rPr lang="en-US" altLang="en-US" dirty="0"/>
              <a:t>MMPI - 2: first revision in 1989</a:t>
            </a:r>
          </a:p>
          <a:p>
            <a:pPr lvl="1"/>
            <a:r>
              <a:rPr lang="en-US" altLang="en-US" dirty="0"/>
              <a:t>MMPI - A: adolescent form</a:t>
            </a:r>
          </a:p>
          <a:p>
            <a:r>
              <a:rPr lang="en-US" altLang="en-US" dirty="0"/>
              <a:t>Purpose - to distinguish “</a:t>
            </a:r>
            <a:r>
              <a:rPr lang="en-US" altLang="en-US" dirty="0" err="1"/>
              <a:t>normals</a:t>
            </a:r>
            <a:r>
              <a:rPr lang="en-US" altLang="en-US" dirty="0"/>
              <a:t>” from “</a:t>
            </a:r>
            <a:r>
              <a:rPr lang="en-US" altLang="en-US" dirty="0" err="1"/>
              <a:t>abnormals</a:t>
            </a:r>
            <a:r>
              <a:rPr lang="en-US" altLang="en-US" dirty="0"/>
              <a:t>”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21A0C-38AE-442B-907C-D5CCEBD2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F428C-0084-42CA-AC58-7126F82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D2038BE-D139-4225-ACF7-F6C36509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8DA87FD0-4DEF-4D72-B3B0-702494C9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107138"/>
            <a:ext cx="7215883" cy="4952999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MMPI - 2 requires an 8th grade reading level</a:t>
            </a:r>
          </a:p>
          <a:p>
            <a:pPr lvl="1"/>
            <a:r>
              <a:rPr lang="en-US" altLang="en-US" dirty="0"/>
              <a:t>original MMPI required a 6th grade reading level (!)</a:t>
            </a:r>
          </a:p>
          <a:p>
            <a:pPr lvl="2"/>
            <a:r>
              <a:rPr lang="en-US" altLang="en-US" dirty="0"/>
              <a:t>Reading skills since 1943 have dropped.</a:t>
            </a:r>
          </a:p>
          <a:p>
            <a:pPr lvl="2"/>
            <a:r>
              <a:rPr lang="en-US" altLang="en-US" dirty="0"/>
              <a:t>8th grade 1989 reading level = 6th grade 1943 level</a:t>
            </a:r>
          </a:p>
          <a:p>
            <a:pPr lvl="1"/>
            <a:r>
              <a:rPr lang="en-US" altLang="en-US" dirty="0"/>
              <a:t>average reading difficulty for the MMPI-2 items is approximately 5th grade although</a:t>
            </a:r>
          </a:p>
          <a:p>
            <a:pPr lvl="1"/>
            <a:r>
              <a:rPr lang="en-US" altLang="en-US" dirty="0"/>
              <a:t>90% of the items require less than a 9th grade education.</a:t>
            </a:r>
          </a:p>
          <a:p>
            <a:pPr lvl="1"/>
            <a:r>
              <a:rPr lang="en-US" altLang="en-US" dirty="0"/>
              <a:t>Auditory or interview forms are available.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6626B-F937-41E4-ACD8-EE83F9DE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353A8-9AEA-4AAA-965F-41AC3528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7383E3C-BFE9-4EF7-BBD6-B072EF1F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9DBE6CF2-72BA-425C-8A83-DA7B0148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4562"/>
            <a:ext cx="7772400" cy="495299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Original MMPI began with a pool of 1000 questions drawn from case histories, psychological reports, textbooks, and existing tests of</a:t>
            </a:r>
          </a:p>
          <a:p>
            <a:pPr lvl="1"/>
            <a:r>
              <a:rPr lang="en-US" altLang="en-US" dirty="0"/>
              <a:t>Starke Hathaway - medical psychologist</a:t>
            </a:r>
          </a:p>
          <a:p>
            <a:pPr lvl="1"/>
            <a:r>
              <a:rPr lang="en-US" altLang="en-US" dirty="0"/>
              <a:t>Jovian McKinley - neuropsychiatrist</a:t>
            </a:r>
          </a:p>
          <a:p>
            <a:pPr lvl="1"/>
            <a:r>
              <a:rPr lang="en-US" altLang="en-US" dirty="0"/>
              <a:t>both of the University of Minnesota Hospitals</a:t>
            </a:r>
          </a:p>
          <a:p>
            <a:r>
              <a:rPr lang="en-US" altLang="en-US" dirty="0"/>
              <a:t>Narrowed pool down to 504 items thought to be relatively independent.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0F83A-C26E-46F3-B1BD-ED6C704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36C36-0CCE-4EED-8588-F942C3B9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2D9BFC3-C71B-44A6-92CD-F6971F9B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091DFA5C-D99D-458F-8369-40754668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1107138"/>
            <a:ext cx="8054083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These 504 questions were administered to 800 patients representing the following psychopathologies:</a:t>
            </a:r>
          </a:p>
          <a:p>
            <a:pPr lvl="1"/>
            <a:r>
              <a:rPr lang="en-US" altLang="en-US" dirty="0"/>
              <a:t>Hypochondriacs: patients who are overly </a:t>
            </a:r>
            <a:r>
              <a:rPr lang="en-US" altLang="en-US" dirty="0" err="1"/>
              <a:t>oncerned</a:t>
            </a:r>
            <a:r>
              <a:rPr lang="en-US" altLang="en-US" dirty="0"/>
              <a:t> with bodily symptoms and express conflicts through bodily (somatic) symptoms.</a:t>
            </a:r>
          </a:p>
          <a:p>
            <a:pPr lvl="1"/>
            <a:r>
              <a:rPr lang="en-US" altLang="en-US" dirty="0"/>
              <a:t>Depressives: patients with depressed mood, loss of appetite, anhedonia, suicidality</a:t>
            </a:r>
          </a:p>
          <a:p>
            <a:pPr lvl="1"/>
            <a:r>
              <a:rPr lang="en-US" altLang="en-US" dirty="0"/>
              <a:t>Psychopathic Deviates: patients who are antisocial and rebellious &amp; exploit others without remorse or anxiety.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008E4-CCFF-4AEE-939E-F7AB3F8E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51AE-DEF2-4FB5-BD2C-EE1C1BA8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E8EF535-EECF-44BF-921B-57537C45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792F633-EBFF-4A2A-977E-75190543A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76" y="952500"/>
            <a:ext cx="7459923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These 504 questions were administered to 800 patients representing the following psychopathologies:</a:t>
            </a:r>
          </a:p>
          <a:p>
            <a:pPr lvl="1"/>
            <a:r>
              <a:rPr lang="en-US" altLang="en-US" dirty="0"/>
              <a:t>Paranoids: patients who show extreme suspicions and delusions</a:t>
            </a:r>
          </a:p>
          <a:p>
            <a:pPr lvl="1"/>
            <a:r>
              <a:rPr lang="en-US" altLang="en-US" dirty="0" err="1"/>
              <a:t>Psychasthenics</a:t>
            </a:r>
            <a:r>
              <a:rPr lang="en-US" altLang="en-US" dirty="0"/>
              <a:t>: patients plagued by excessive self-doubts, obsessive thoughts, anxiety, and low energy</a:t>
            </a:r>
          </a:p>
          <a:p>
            <a:pPr lvl="1"/>
            <a:r>
              <a:rPr lang="en-US" altLang="en-US" dirty="0"/>
              <a:t>Schizophrenics: patients who are disorganized, highly disturbed, out of contact with reality, hallucinating, and have poor relatedness skills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29B5B-26D6-49EC-B546-D957A578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042DB-1CB0-40C9-B11D-2AA7AD97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8D995F1-CF75-4127-AADC-87CDD98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FE203D3-E841-458C-AA9C-D551B1A0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1107138"/>
            <a:ext cx="7368283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These 504 questions were administered to 800 patients representing the following psychopathologies:</a:t>
            </a:r>
          </a:p>
          <a:p>
            <a:pPr lvl="1"/>
            <a:r>
              <a:rPr lang="en-US" altLang="en-US" dirty="0" err="1"/>
              <a:t>Hypomanics</a:t>
            </a:r>
            <a:r>
              <a:rPr lang="en-US" altLang="en-US" dirty="0"/>
              <a:t>: patients who are in a </a:t>
            </a:r>
            <a:r>
              <a:rPr lang="en-US" altLang="en-US" dirty="0" err="1"/>
              <a:t>highenergy</a:t>
            </a:r>
            <a:r>
              <a:rPr lang="en-US" altLang="en-US" dirty="0"/>
              <a:t>, agitated state with poor impulse control, inability to sleep, and poor judgment.</a:t>
            </a:r>
          </a:p>
          <a:p>
            <a:r>
              <a:rPr lang="en-US" altLang="en-US" dirty="0"/>
              <a:t>In addition, 700 controls - visitors and relatives of patients at the University of Minnesota Hospital - were also administered the same 504 questions.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D4DAC-BF51-4ACF-8547-18D04D68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479FE-B7DC-4002-827E-36C21793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473155-02C0-422F-968D-89460F67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Definitions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A1C6DFA-24CC-4589-B938-EAED9D319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Personality</a:t>
            </a:r>
          </a:p>
          <a:p>
            <a:pPr lvl="1"/>
            <a:r>
              <a:rPr lang="en-US" altLang="en-US" dirty="0"/>
              <a:t>relatively stable &amp; distinctive patterns of behavior that characterize an individual and his or her reactions to the environment.</a:t>
            </a:r>
          </a:p>
          <a:p>
            <a:r>
              <a:rPr lang="en-US" altLang="en-US" dirty="0"/>
              <a:t>Personality tests attempt to measure personality traits, states, types, and other aspects of personality (such as self concept).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18824-C52C-4A61-BA57-5E66B808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6AF2B-08FB-4DDD-8540-FC17E3F1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38D6F72-33CB-4B8A-9BF2-0667E2C5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2BE15688-D736-4E81-B5CD-860BFFA5A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28" y="971143"/>
            <a:ext cx="7094872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After an item analysis, items that separated the patients from the non-patients were included on one or more of the clinical scales.</a:t>
            </a:r>
          </a:p>
          <a:p>
            <a:r>
              <a:rPr lang="en-US" altLang="en-US" dirty="0"/>
              <a:t>The items were then cross-validated on independent samples of the criterion and control groups (administered again).</a:t>
            </a:r>
          </a:p>
          <a:p>
            <a:r>
              <a:rPr lang="en-US" altLang="en-US" dirty="0"/>
              <a:t>Those items that discriminated between the two groups significantly were retained.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51F0D-AED3-4328-BC2C-B871E784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45461-7948-4093-91DC-BBF2E7F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B7DC-77B4-4B97-A1FB-9E14D8C4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MMPI Example Items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51055-0256-422D-9D2F-5D65F64E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8C44A-13D3-4CBF-9E1E-4709B935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F1A8B1B-27EA-48D6-9B3F-1E354184C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39" y="838200"/>
            <a:ext cx="6696075" cy="522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56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B7016DC-BB9D-4F6A-96CB-19CC1770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BC3ED34-167A-4D18-814C-1C26D570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107138"/>
            <a:ext cx="7292083" cy="4952999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In addition to the eight clinical scales, two additional scales were later added:</a:t>
            </a:r>
          </a:p>
          <a:p>
            <a:pPr lvl="1"/>
            <a:r>
              <a:rPr lang="en-US" altLang="en-US" dirty="0"/>
              <a:t>Masculinity-Femininity (MF): containing items differentially endorsed by men and women.</a:t>
            </a:r>
          </a:p>
          <a:p>
            <a:pPr lvl="1"/>
            <a:r>
              <a:rPr lang="en-US" altLang="en-US" dirty="0"/>
              <a:t>Social Introversion (Si): measures introversion and extraversion.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35C8E-F16D-456C-8DFB-8F3BE445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63B55-0531-4719-8DEE-E723F835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568E5A9-A60A-4F6C-B0F3-0107B426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4422918-EECB-49F2-9AA8-E5DA57E03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7368283" cy="4952999"/>
          </a:xfrm>
        </p:spPr>
        <p:txBody>
          <a:bodyPr>
            <a:normAutofit/>
          </a:bodyPr>
          <a:lstStyle/>
          <a:p>
            <a:r>
              <a:rPr lang="en-US" altLang="en-US" dirty="0"/>
              <a:t>Finally, three validity scales were also included, to address concerns regarding the logical-content approach.</a:t>
            </a:r>
          </a:p>
          <a:p>
            <a:pPr lvl="1"/>
            <a:r>
              <a:rPr lang="en-US" altLang="en-US" dirty="0"/>
              <a:t>Lie (L)</a:t>
            </a:r>
          </a:p>
          <a:p>
            <a:pPr lvl="1"/>
            <a:r>
              <a:rPr lang="en-US" altLang="en-US" dirty="0"/>
              <a:t>Infrequency (F)</a:t>
            </a:r>
          </a:p>
          <a:p>
            <a:pPr lvl="1"/>
            <a:r>
              <a:rPr lang="en-US" altLang="en-US" dirty="0"/>
              <a:t>Defensiveness (K)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32C19-0438-4874-B9CA-DB8C190B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DDDD1-AA36-4695-A63C-1C5AEF27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1140BE5-8490-43D2-A578-A69B8FFA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AA929747-4C5D-48A8-A687-7873D36F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107138"/>
            <a:ext cx="7063483" cy="495299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Lie (L)</a:t>
            </a:r>
          </a:p>
          <a:p>
            <a:pPr lvl="1"/>
            <a:r>
              <a:rPr lang="en-US" altLang="en-US" dirty="0"/>
              <a:t>designed to detect individuals who attempt to present themselves in a favorable light (fake good).</a:t>
            </a:r>
          </a:p>
          <a:p>
            <a:pPr lvl="1"/>
            <a:r>
              <a:rPr lang="en-US" altLang="en-US" dirty="0"/>
              <a:t>Not empirically constructed but logically constructed.</a:t>
            </a:r>
          </a:p>
          <a:p>
            <a:r>
              <a:rPr lang="en-US" altLang="en-US" dirty="0"/>
              <a:t>Infrequency (F)</a:t>
            </a:r>
          </a:p>
          <a:p>
            <a:pPr lvl="1"/>
            <a:r>
              <a:rPr lang="en-US" altLang="en-US" dirty="0"/>
              <a:t>designed to detect individuals who attempt to present themselves in an unfavorable light (fake bad)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96A9D-C4C4-4FA9-B8C9-C002C024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4319D-4BE2-4496-A3A0-A1A2DE94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49B95E3-C86D-410E-8512-F7A142B9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MMPI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2D94762-FFDE-4063-B090-874A13E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8" y="990600"/>
            <a:ext cx="7213602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Defensiveness (K)</a:t>
            </a:r>
          </a:p>
          <a:p>
            <a:pPr lvl="1"/>
            <a:r>
              <a:rPr lang="en-US" altLang="en-US" dirty="0"/>
              <a:t>Measured test-taking attitude</a:t>
            </a:r>
          </a:p>
          <a:p>
            <a:pPr lvl="1"/>
            <a:r>
              <a:rPr lang="en-US" altLang="en-US" dirty="0"/>
              <a:t>Designed to detect those who were trying to “fake normal”</a:t>
            </a:r>
          </a:p>
          <a:p>
            <a:pPr lvl="1"/>
            <a:r>
              <a:rPr lang="en-US" altLang="en-US" dirty="0"/>
              <a:t>To create the K scale, Hathaway &amp; McKinley examined protocols of disturbed individuals who produced normal MMPI patterns.</a:t>
            </a:r>
          </a:p>
          <a:p>
            <a:pPr lvl="1"/>
            <a:r>
              <a:rPr lang="en-US" altLang="en-US" dirty="0"/>
              <a:t>Those items “left over” that differentiated between the two groups were included in the K scale.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48203-B646-4D29-A131-739030FB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E25A4-7978-4F15-9478-57145431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>
            <a:extLst>
              <a:ext uri="{FF2B5EF4-FFF2-40B4-BE49-F238E27FC236}">
                <a16:creationId xmlns:a16="http://schemas.microsoft.com/office/drawing/2014/main" id="{E04FC881-5323-4C8D-B501-F6C3090F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MMPI Scales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F019D01C-EAB7-4AC9-9940-024EE85932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688611"/>
              </p:ext>
            </p:extLst>
          </p:nvPr>
        </p:nvGraphicFramePr>
        <p:xfrm>
          <a:off x="6858000" y="817562"/>
          <a:ext cx="4648200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2990069" imgH="3360532" progId="Excel.Sheet.12">
                  <p:embed/>
                </p:oleObj>
              </mc:Choice>
              <mc:Fallback>
                <p:oleObj name="Worksheet" r:id="rId3" imgW="2990069" imgH="3360532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817562"/>
                        <a:ext cx="4648200" cy="5222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0D8DB-60FF-4753-BBA1-28515549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A1208-C0B5-487F-9AF9-694B5D46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77342DB-85CC-420A-B9A3-14F32EC2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Scoring the MMPI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D2E88D6-06C0-4054-ADAF-A03788C1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96" y="990600"/>
            <a:ext cx="7334104" cy="495299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Questions that contribute to each scale are added up to obtain raw scores.</a:t>
            </a:r>
          </a:p>
          <a:p>
            <a:r>
              <a:rPr lang="en-US" altLang="en-US" dirty="0"/>
              <a:t>Raw scores are then converted to McCall’s T scores (mean 50, SD 10) based upon scores from the control group.</a:t>
            </a:r>
          </a:p>
          <a:p>
            <a:r>
              <a:rPr lang="en-US" altLang="en-US" dirty="0"/>
              <a:t>Scores above T=65 are considered clinically significant.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0594E-8BBC-4EF5-9979-D25E763C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E2EF7-211B-472C-9D2D-F79D9187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F56EE10-08C1-4EB4-84B4-73C8DD61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Scoring the MMPI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0C77B52-A46A-4367-865B-193AFAC7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362200"/>
            <a:ext cx="7977883" cy="399826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Original goal - a single “spike” in a patients scores will lead to a clinical diagnosis.</a:t>
            </a:r>
          </a:p>
          <a:p>
            <a:pPr lvl="1"/>
            <a:r>
              <a:rPr lang="en-US" altLang="en-US" dirty="0" err="1"/>
              <a:t>E.g</a:t>
            </a:r>
            <a:r>
              <a:rPr lang="en-US" altLang="en-US" dirty="0"/>
              <a:t> Schizophrenics would show a spike on the </a:t>
            </a:r>
            <a:r>
              <a:rPr lang="en-US" altLang="en-US" dirty="0" err="1"/>
              <a:t>schizophenia</a:t>
            </a:r>
            <a:r>
              <a:rPr lang="en-US" altLang="en-US" dirty="0"/>
              <a:t> scale</a:t>
            </a:r>
          </a:p>
          <a:p>
            <a:pPr lvl="1"/>
            <a:r>
              <a:rPr lang="en-US" altLang="en-US" dirty="0"/>
              <a:t>E.g. hysterics would show an elevation on the hysteria scale</a:t>
            </a:r>
          </a:p>
          <a:p>
            <a:pPr lvl="1"/>
            <a:r>
              <a:rPr lang="en-US" altLang="en-US" dirty="0"/>
              <a:t>This assumption turned out to be false in that in reality most profiles produced multiple “spikes”</a:t>
            </a:r>
          </a:p>
          <a:p>
            <a:pPr lvl="1"/>
            <a:r>
              <a:rPr lang="en-US" altLang="en-US" dirty="0"/>
              <a:t>Sometimes a person would show elevated levels on all of the scales (????)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5F346-A5D9-45B2-9424-A82E097F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8CD6D-3408-4D9A-ACF4-58F59ED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991662-48E8-4FDD-8350-1AC3C607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46" y="75973"/>
            <a:ext cx="3608586" cy="224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E633CAE-CA23-4BE6-8B3B-ED499C8D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Interpreting the MMPI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0ED3AB5-C663-4325-9EAF-2AEC615A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58" y="990600"/>
            <a:ext cx="7579242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Single scale interpretation is therefore generally not possible.</a:t>
            </a:r>
          </a:p>
          <a:p>
            <a:r>
              <a:rPr lang="en-US" altLang="en-US" dirty="0"/>
              <a:t>Configural Interpretation (pattern analysis)</a:t>
            </a:r>
          </a:p>
          <a:p>
            <a:r>
              <a:rPr lang="en-US" altLang="en-US" dirty="0" err="1"/>
              <a:t>Meehl</a:t>
            </a:r>
            <a:r>
              <a:rPr lang="en-US" altLang="en-US" dirty="0"/>
              <a:t> (1951): Two-Point Code</a:t>
            </a:r>
          </a:p>
          <a:p>
            <a:pPr lvl="1"/>
            <a:r>
              <a:rPr lang="en-US" altLang="en-US" dirty="0"/>
              <a:t>Started research looking for common characteristics of individual profiles with common two highest T-score scales.</a:t>
            </a:r>
          </a:p>
          <a:p>
            <a:r>
              <a:rPr lang="en-US" altLang="en-US" dirty="0"/>
              <a:t>General strategy: if there is a defined “spike”, interpret it first. Then look for two-point codes.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9B65B-7D7A-4F26-AB03-492CFD49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0F9B5-FF8A-4366-AEC1-A2112DE3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5590BA5-CCD2-4905-A9BD-B4595FA5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Definitions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9D5E6D1-0028-42D7-A13E-9D6F8013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56" y="866170"/>
            <a:ext cx="6639444" cy="545842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Personality Traits</a:t>
            </a:r>
          </a:p>
          <a:p>
            <a:pPr lvl="1"/>
            <a:r>
              <a:rPr lang="en-US" altLang="en-US" dirty="0"/>
              <a:t>relatively enduring dispositions</a:t>
            </a:r>
          </a:p>
          <a:p>
            <a:pPr lvl="1"/>
            <a:r>
              <a:rPr lang="en-US" altLang="en-US" dirty="0"/>
              <a:t>tendencies to act, think, or feel in a certain manner under any given circumstance</a:t>
            </a:r>
          </a:p>
          <a:p>
            <a:pPr lvl="1"/>
            <a:r>
              <a:rPr lang="en-US" altLang="en-US" dirty="0"/>
              <a:t>distinguish one person from another</a:t>
            </a:r>
          </a:p>
          <a:p>
            <a:r>
              <a:rPr lang="en-US" altLang="en-US" dirty="0"/>
              <a:t>Personality States</a:t>
            </a:r>
          </a:p>
          <a:p>
            <a:pPr lvl="1"/>
            <a:r>
              <a:rPr lang="en-US" altLang="en-US" dirty="0"/>
              <a:t>predominantly emotional reactions that vary from one situation to another.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60B-CAFC-45AF-9FE3-E439208A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5AB25-BE3D-4E66-BA0C-39216C1F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1A480A4-D510-48F5-BA99-72D5DDD2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MMPI-2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809E7EC-4712-45CA-AAFA-48415A83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107138"/>
            <a:ext cx="7520683" cy="4952999"/>
          </a:xfrm>
        </p:spPr>
        <p:txBody>
          <a:bodyPr/>
          <a:lstStyle/>
          <a:p>
            <a:r>
              <a:rPr lang="en-US" altLang="en-US" dirty="0"/>
              <a:t>The MMPI was re-standardized in 1982 and what resulted was the 2nd version</a:t>
            </a:r>
          </a:p>
          <a:p>
            <a:r>
              <a:rPr lang="en-US" altLang="en-US" dirty="0"/>
              <a:t>Purpose</a:t>
            </a:r>
          </a:p>
          <a:p>
            <a:pPr lvl="1"/>
            <a:r>
              <a:rPr lang="en-US" altLang="en-US" dirty="0"/>
              <a:t>Revise the norms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77620-6105-4B11-B949-4302A280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F9F08-6A1B-428C-90C8-F83FAE2C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338FB72-A03F-44D8-9968-24D6AF19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MMPI Psychometrics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566A0314-4F7A-4C20-9145-6BB89C32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78" y="990600"/>
            <a:ext cx="6958421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Median split-half reliability coefficients run in the .70s, some as high as .96, most lower.</a:t>
            </a:r>
          </a:p>
          <a:p>
            <a:r>
              <a:rPr lang="en-US" altLang="en-US" dirty="0"/>
              <a:t>Median test-retest reliability coefficients range between .50 and .90 (median .80s).</a:t>
            </a:r>
          </a:p>
          <a:p>
            <a:r>
              <a:rPr lang="en-US" altLang="en-US" dirty="0"/>
              <a:t>Factor analytic coefficients running in the high .90s.</a:t>
            </a:r>
          </a:p>
          <a:p>
            <a:r>
              <a:rPr lang="en-US" altLang="en-US" dirty="0"/>
              <a:t>Reliability is generally considered adequate for a psychological measure.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34C4D-D4A5-419C-B420-321DC37D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300B3-72CE-4B62-866C-BF930C5B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0264963-5ABF-40FE-A259-88B2AFF8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MMPI Psychometrics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A3380C83-AF89-4A6D-A596-824F0F3B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107138"/>
            <a:ext cx="7215883" cy="495299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Tens of thousands of validity studies point to diagnostic specificity for a range of problems including</a:t>
            </a:r>
          </a:p>
          <a:p>
            <a:pPr lvl="1"/>
            <a:r>
              <a:rPr lang="en-US" altLang="en-US" dirty="0"/>
              <a:t>substance use, alcoholism, post-traumatic stress, delinquent behaviors.</a:t>
            </a:r>
          </a:p>
          <a:p>
            <a:r>
              <a:rPr lang="en-US" altLang="en-US" dirty="0"/>
              <a:t>Probably the most widely studied personality test world wide.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737A1-4BD3-421A-9F4E-03AF07A3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B7163-05F5-49AA-9D46-413C4AA8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6E66237A-0759-48A8-A628-2BF65990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 Analytic Strategy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EF1A7A2-BFAD-44CA-8358-CD584C205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72" y="1066800"/>
            <a:ext cx="7313428" cy="52578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Cattell’s 16PF</a:t>
            </a:r>
          </a:p>
          <a:p>
            <a:pPr lvl="1"/>
            <a:r>
              <a:rPr lang="en-US" altLang="en-US" dirty="0"/>
              <a:t>Began with all adjectives applicable to humans</a:t>
            </a:r>
          </a:p>
          <a:p>
            <a:pPr lvl="1"/>
            <a:r>
              <a:rPr lang="en-US" altLang="en-US" dirty="0"/>
              <a:t>4504 “real” traits (Allport and </a:t>
            </a:r>
            <a:r>
              <a:rPr lang="en-US" altLang="en-US" dirty="0" err="1"/>
              <a:t>Odbert</a:t>
            </a:r>
            <a:r>
              <a:rPr lang="en-US" altLang="en-US" dirty="0"/>
              <a:t>, 1936)</a:t>
            </a:r>
          </a:p>
          <a:p>
            <a:pPr lvl="1"/>
            <a:r>
              <a:rPr lang="en-US" altLang="en-US" dirty="0"/>
              <a:t>Cattell reduced to 171 items he believed accounted for all the other items</a:t>
            </a:r>
          </a:p>
          <a:p>
            <a:pPr lvl="1"/>
            <a:r>
              <a:rPr lang="en-US" altLang="en-US" dirty="0"/>
              <a:t>The 171 items were administered and came back with 36 surface traits </a:t>
            </a:r>
          </a:p>
          <a:p>
            <a:pPr lvl="1"/>
            <a:r>
              <a:rPr lang="en-US" altLang="en-US" dirty="0"/>
              <a:t>Subsequent factor analysis produced 16 distinct factors that accounted for all the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E052C-6FCD-4D1D-A1D2-E6E31AAD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F2569-ACD9-4742-B8E9-4E6F22BE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48AD-EB23-4EED-B573-570D5963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Cattell 16PF Example Items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F00DD-8F84-444E-9AD3-1042FE94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61B06-D20D-46E0-AB11-F8D3FEB8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552BF-F5C1-4D23-ABA6-B667003B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47800"/>
            <a:ext cx="8731924" cy="41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27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619375E-D27C-4614-BCE0-401C3859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 Analytic Strategy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4EA6599A-B9E4-45FD-A094-AA4BF634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107138"/>
            <a:ext cx="7825483" cy="495299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Problems with the factor analytic strategy</a:t>
            </a:r>
          </a:p>
          <a:p>
            <a:pPr lvl="1"/>
            <a:r>
              <a:rPr lang="en-US" altLang="en-US" dirty="0"/>
              <a:t>The subjective nature of naming factors</a:t>
            </a:r>
          </a:p>
          <a:p>
            <a:pPr lvl="1"/>
            <a:r>
              <a:rPr lang="en-US" altLang="en-US" dirty="0"/>
              <a:t>Since the main goal of factor analysis is to identify common variance, what is identified as common as opposed to unique may be a product of which items are being utilized, the extraction, the rotation,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BE69D-4E16-4530-BD0C-99BE1C34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C3C00-45F7-42CD-A217-B1799D2B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C41301E-7A9C-4506-B2AF-1619C005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Definitions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2D92ABB-A99F-4A1C-B576-188078DA2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107138"/>
            <a:ext cx="6987283" cy="495299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Personality Types</a:t>
            </a:r>
          </a:p>
          <a:p>
            <a:pPr lvl="1"/>
            <a:r>
              <a:rPr lang="en-US" altLang="en-US" dirty="0"/>
              <a:t>refer to general descriptions of people</a:t>
            </a:r>
          </a:p>
          <a:p>
            <a:pPr lvl="1"/>
            <a:r>
              <a:rPr lang="en-US" altLang="en-US" dirty="0"/>
              <a:t>e.g., avoidant, depressive</a:t>
            </a:r>
          </a:p>
          <a:p>
            <a:r>
              <a:rPr lang="en-US" altLang="en-US" dirty="0"/>
              <a:t>Self-Concept </a:t>
            </a:r>
          </a:p>
          <a:p>
            <a:pPr lvl="1"/>
            <a:r>
              <a:rPr lang="en-US" altLang="en-US" dirty="0"/>
              <a:t>a person’s self-definition; an organized set of assumptions one has about him or herself.</a:t>
            </a:r>
          </a:p>
          <a:p>
            <a:r>
              <a:rPr lang="en-US" altLang="en-US" dirty="0"/>
              <a:t>Most structured personality tests attempt to assign a personality type based upon measurements of someone’s personality traits.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95B3F-DDD7-4E98-952A-DAC70821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68B74-25FE-43B7-BE02-7770BF60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E624D7E-2FAF-4079-A628-ED8D75FD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Strategies to Structured Tests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B828706-A8BB-4EC7-A9F1-E3DE5F0C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56" y="1066800"/>
            <a:ext cx="7096644" cy="495299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In general, subject is asked to respond to an objective, written statement that is designed to minimize ambiguity.</a:t>
            </a:r>
          </a:p>
          <a:p>
            <a:pPr lvl="1"/>
            <a:r>
              <a:rPr lang="en-US" altLang="en-US" dirty="0"/>
              <a:t>Different from projective tests, where subjects respond to purposely ambiguous stimuli.</a:t>
            </a:r>
          </a:p>
          <a:p>
            <a:r>
              <a:rPr lang="en-US" altLang="en-US" dirty="0"/>
              <a:t>Two approaches to structured tests</a:t>
            </a:r>
          </a:p>
          <a:p>
            <a:pPr lvl="1"/>
            <a:r>
              <a:rPr lang="en-US" altLang="en-US" dirty="0"/>
              <a:t>Deductive</a:t>
            </a:r>
          </a:p>
          <a:p>
            <a:pPr lvl="1"/>
            <a:r>
              <a:rPr lang="en-US" altLang="en-US" dirty="0"/>
              <a:t>Empirical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48FC2-22CE-4561-BF9F-BBEED5E7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33D96-BFE2-4336-85C3-D9F6E6F1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>
            <a:extLst>
              <a:ext uri="{FF2B5EF4-FFF2-40B4-BE49-F238E27FC236}">
                <a16:creationId xmlns:a16="http://schemas.microsoft.com/office/drawing/2014/main" id="{7981C9E0-26BE-4A33-9874-A69F71C7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Strategies to Structured Tests – Types &amp; Subtypes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D5FEBA-E95F-4DE6-A0CF-83B72A94A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7525"/>
              </p:ext>
            </p:extLst>
          </p:nvPr>
        </p:nvGraphicFramePr>
        <p:xfrm>
          <a:off x="304800" y="1219200"/>
          <a:ext cx="4420205" cy="294513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4420205">
                  <a:extLst>
                    <a:ext uri="{9D8B030D-6E8A-4147-A177-3AD203B41FA5}">
                      <a16:colId xmlns:a16="http://schemas.microsoft.com/office/drawing/2014/main" val="93091204"/>
                    </a:ext>
                  </a:extLst>
                </a:gridCol>
              </a:tblGrid>
              <a:tr h="3482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sng" strike="noStrike" dirty="0">
                          <a:effectLst/>
                        </a:rPr>
                        <a:t>Deductive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209328"/>
                  </a:ext>
                </a:extLst>
              </a:tr>
              <a:tr h="3482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Logical Content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86572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3200" u="none" strike="noStrike" dirty="0">
                          <a:effectLst/>
                        </a:rPr>
                        <a:t>Content Approach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0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7387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3200" u="none" strike="noStrike" dirty="0">
                          <a:effectLst/>
                        </a:rPr>
                        <a:t>Intuitive Approach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0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81969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3200" u="none" strike="noStrike" dirty="0">
                          <a:effectLst/>
                        </a:rPr>
                        <a:t>Rational Approach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0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215803"/>
                  </a:ext>
                </a:extLst>
              </a:tr>
              <a:tr h="3482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Theoretical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3547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A0E33E-2C16-4B2F-8283-F5DDF2C57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3737"/>
              </p:ext>
            </p:extLst>
          </p:nvPr>
        </p:nvGraphicFramePr>
        <p:xfrm>
          <a:off x="8153400" y="1219200"/>
          <a:ext cx="3886200" cy="3435985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1147935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sng" strike="noStrike">
                          <a:effectLst/>
                        </a:rPr>
                        <a:t>Empirical</a:t>
                      </a:r>
                      <a:endParaRPr lang="en-US" sz="3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0144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Criterion Group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60797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3200" u="none" strike="noStrike" dirty="0">
                          <a:effectLst/>
                        </a:rPr>
                        <a:t>Contrasted-Group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0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3003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3200" u="none" strike="noStrike" dirty="0">
                          <a:effectLst/>
                        </a:rPr>
                        <a:t>External strategy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0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9327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3200" u="none" strike="noStrike" dirty="0">
                          <a:effectLst/>
                        </a:rPr>
                        <a:t>Empirical strategy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0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172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3200" u="none" strike="noStrike" dirty="0">
                          <a:effectLst/>
                        </a:rPr>
                        <a:t>Criterion-keying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0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3697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Factor Analytic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12736"/>
                  </a:ext>
                </a:extLst>
              </a:tr>
            </a:tbl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0A21394-7D0C-4211-9A2A-88313EF3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865C4F-934F-4042-AFAA-BFF4B5EE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8F66887-FEAF-4728-AC6A-F996364E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Deductive Strategies – Logical Content vs. Theoretical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6A64E15-575C-4066-A1C2-E42EB3D3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1107138"/>
            <a:ext cx="7139683" cy="544606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Logical-content</a:t>
            </a:r>
          </a:p>
          <a:p>
            <a:pPr lvl="1"/>
            <a:r>
              <a:rPr lang="en-US" altLang="en-US" dirty="0"/>
              <a:t>Uses reason and deductive logic in the development of personality measures.</a:t>
            </a:r>
          </a:p>
          <a:p>
            <a:pPr lvl="1"/>
            <a:r>
              <a:rPr lang="en-US" altLang="en-US" dirty="0"/>
              <a:t>Test designer attempts to logically deduce the type of question that should be asked to measure the hypothetical concept.</a:t>
            </a:r>
          </a:p>
          <a:p>
            <a:pPr lvl="2"/>
            <a:r>
              <a:rPr lang="en-US" altLang="en-US" dirty="0"/>
              <a:t>e.g.,</a:t>
            </a:r>
          </a:p>
          <a:p>
            <a:pPr lvl="3"/>
            <a:r>
              <a:rPr lang="en-US" altLang="en-US" dirty="0"/>
              <a:t>I frequently worry about my weight. T/F</a:t>
            </a:r>
          </a:p>
          <a:p>
            <a:pPr lvl="3"/>
            <a:r>
              <a:rPr lang="en-US" altLang="en-US" dirty="0"/>
              <a:t>I feel bad after I’ve eaten a good meal. T/F</a:t>
            </a:r>
          </a:p>
          <a:p>
            <a:pPr lvl="1"/>
            <a:r>
              <a:rPr lang="en-US" altLang="en-US" dirty="0"/>
              <a:t>Relies heavily on face validity.</a:t>
            </a:r>
          </a:p>
          <a:p>
            <a:pPr lvl="1"/>
            <a:r>
              <a:rPr lang="en-US" altLang="en-US" dirty="0"/>
              <a:t>Does not rely heavily on psychometric development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3141C-2173-4FB3-A567-61902660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B2932-8B37-4614-BEB3-BFFFAACD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6DB0316-3859-4CEC-B010-282FF6CD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Deductive Strategies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65F7CE7-1811-4016-A8EE-5BEA5E23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22" y="990600"/>
            <a:ext cx="6719777" cy="53340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Theoretical</a:t>
            </a:r>
          </a:p>
          <a:p>
            <a:pPr lvl="1"/>
            <a:r>
              <a:rPr lang="en-US" altLang="en-US" dirty="0"/>
              <a:t>Start with a theory</a:t>
            </a:r>
          </a:p>
          <a:p>
            <a:pPr lvl="1"/>
            <a:r>
              <a:rPr lang="en-US" altLang="en-US" dirty="0"/>
              <a:t>Ask questions that are consistent with the theory.</a:t>
            </a:r>
          </a:p>
          <a:p>
            <a:pPr lvl="1"/>
            <a:r>
              <a:rPr lang="en-US" altLang="en-US" dirty="0"/>
              <a:t>Assume that every item in a scale is related to a characteristic that you are measuring.</a:t>
            </a:r>
          </a:p>
          <a:p>
            <a:pPr lvl="2"/>
            <a:r>
              <a:rPr lang="en-US" altLang="en-US" dirty="0"/>
              <a:t>Attempt to create homogeneous scales</a:t>
            </a:r>
          </a:p>
          <a:p>
            <a:pPr lvl="2"/>
            <a:r>
              <a:rPr lang="en-US" altLang="en-US" dirty="0"/>
              <a:t>Frequently use item analyses to confirm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A107A-62EA-49F3-A069-0BA73F64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E59F-1FE7-4BCE-B583-1A92926B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F2A4A40-9D45-4A9E-A873-73ACBFF3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>Empirical Strategies – Criterion-group vs. Factor Analysis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2E9E534-3ACB-4255-BDD0-15B5D9C5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107138"/>
            <a:ext cx="6987283" cy="495299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Criterion-group strategy</a:t>
            </a:r>
          </a:p>
          <a:p>
            <a:pPr lvl="1"/>
            <a:r>
              <a:rPr lang="en-US" altLang="en-US" dirty="0"/>
              <a:t>start with a group of people who share a common characteristic (e.g., aggressiveness, depression)</a:t>
            </a:r>
          </a:p>
          <a:p>
            <a:pPr lvl="1"/>
            <a:r>
              <a:rPr lang="en-US" altLang="en-US" dirty="0"/>
              <a:t>select and administer a group of items to everybody in the criterion-group and a control group</a:t>
            </a:r>
          </a:p>
          <a:p>
            <a:pPr lvl="1"/>
            <a:r>
              <a:rPr lang="en-US" altLang="en-US" dirty="0"/>
              <a:t>choose those items that distinguish between the criterion and control groups; which items best contrast the groups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89151-5F13-43E5-9F72-4E62497A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PsychTesting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03DFA-2B74-42C9-8FCF-484AF50E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BDC1-EE4F-4C54-811F-8823A4BF633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244</TotalTime>
  <Words>1883</Words>
  <Application>Microsoft Office PowerPoint</Application>
  <PresentationFormat>Widescreen</PresentationFormat>
  <Paragraphs>277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Calisto MT</vt:lpstr>
      <vt:lpstr>Times New Roman</vt:lpstr>
      <vt:lpstr>Wingdings</vt:lpstr>
      <vt:lpstr>Wingdings 2</vt:lpstr>
      <vt:lpstr>Slate</vt:lpstr>
      <vt:lpstr>Worksheet</vt:lpstr>
      <vt:lpstr>Structured Personality Tests</vt:lpstr>
      <vt:lpstr>Some Definitions</vt:lpstr>
      <vt:lpstr>Some Definitions</vt:lpstr>
      <vt:lpstr>Some Definitions</vt:lpstr>
      <vt:lpstr>Strategies to Structured Tests</vt:lpstr>
      <vt:lpstr>Strategies to Structured Tests – Types &amp; Subtypes</vt:lpstr>
      <vt:lpstr>Deductive Strategies – Logical Content vs. Theoretical</vt:lpstr>
      <vt:lpstr>Deductive Strategies</vt:lpstr>
      <vt:lpstr>Empirical Strategies – Criterion-group vs. Factor Analysis</vt:lpstr>
      <vt:lpstr>Empirical Strategies</vt:lpstr>
      <vt:lpstr>Logical Content Test Example</vt:lpstr>
      <vt:lpstr>Logical Content Tests – Early Scales (30s-50s)</vt:lpstr>
      <vt:lpstr>Criterion-Group Tests</vt:lpstr>
      <vt:lpstr>The MMPI</vt:lpstr>
      <vt:lpstr>The MMPI</vt:lpstr>
      <vt:lpstr>The MMPI</vt:lpstr>
      <vt:lpstr>The MMPI</vt:lpstr>
      <vt:lpstr>The MMPI</vt:lpstr>
      <vt:lpstr>The MMPI</vt:lpstr>
      <vt:lpstr>The MMPI</vt:lpstr>
      <vt:lpstr>MMPI Example Items</vt:lpstr>
      <vt:lpstr>The MMPI</vt:lpstr>
      <vt:lpstr>The MMPI</vt:lpstr>
      <vt:lpstr>The MMPI</vt:lpstr>
      <vt:lpstr>The MMPI</vt:lpstr>
      <vt:lpstr>MMPI Scales</vt:lpstr>
      <vt:lpstr>Scoring the MMPI</vt:lpstr>
      <vt:lpstr>Scoring the MMPI</vt:lpstr>
      <vt:lpstr>Interpreting the MMPI</vt:lpstr>
      <vt:lpstr>MMPI-2</vt:lpstr>
      <vt:lpstr>MMPI Psychometrics</vt:lpstr>
      <vt:lpstr>MMPI Psychometrics</vt:lpstr>
      <vt:lpstr>Factor Analytic Strategy</vt:lpstr>
      <vt:lpstr>Cattell 16PF Example Items</vt:lpstr>
      <vt:lpstr>Factor Analytic Strategy</vt:lpstr>
    </vt:vector>
  </TitlesOfParts>
  <Company>CSUN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Personality Tests</dc:title>
  <dc:creator>Andrew Ainsworth</dc:creator>
  <cp:lastModifiedBy>Ainsworth, Andrew T</cp:lastModifiedBy>
  <cp:revision>14</cp:revision>
  <dcterms:created xsi:type="dcterms:W3CDTF">2008-05-06T04:20:28Z</dcterms:created>
  <dcterms:modified xsi:type="dcterms:W3CDTF">2020-07-24T07:16:18Z</dcterms:modified>
</cp:coreProperties>
</file>