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ms-office.legacyDiagramTex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legacyDocTextInfo.bin" ContentType="application/vnd.ms-office.legacyDocTextInfo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50"/>
  </p:notesMasterIdLst>
  <p:handoutMasterIdLst>
    <p:handoutMasterId r:id="rId51"/>
  </p:handoutMasterIdLst>
  <p:sldIdLst>
    <p:sldId id="256" r:id="rId2"/>
    <p:sldId id="278" r:id="rId3"/>
    <p:sldId id="279" r:id="rId4"/>
    <p:sldId id="280" r:id="rId5"/>
    <p:sldId id="281" r:id="rId6"/>
    <p:sldId id="257" r:id="rId7"/>
    <p:sldId id="258" r:id="rId8"/>
    <p:sldId id="259" r:id="rId9"/>
    <p:sldId id="276" r:id="rId10"/>
    <p:sldId id="274" r:id="rId11"/>
    <p:sldId id="275" r:id="rId12"/>
    <p:sldId id="27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3" r:id="rId23"/>
    <p:sldId id="295" r:id="rId24"/>
    <p:sldId id="314" r:id="rId25"/>
    <p:sldId id="313" r:id="rId26"/>
    <p:sldId id="296" r:id="rId27"/>
    <p:sldId id="297" r:id="rId28"/>
    <p:sldId id="298" r:id="rId29"/>
    <p:sldId id="299" r:id="rId30"/>
    <p:sldId id="319" r:id="rId31"/>
    <p:sldId id="318" r:id="rId32"/>
    <p:sldId id="300" r:id="rId33"/>
    <p:sldId id="301" r:id="rId34"/>
    <p:sldId id="302" r:id="rId35"/>
    <p:sldId id="303" r:id="rId36"/>
    <p:sldId id="304" r:id="rId37"/>
    <p:sldId id="305" r:id="rId38"/>
    <p:sldId id="306" r:id="rId39"/>
    <p:sldId id="307" r:id="rId40"/>
    <p:sldId id="308" r:id="rId41"/>
    <p:sldId id="311" r:id="rId42"/>
    <p:sldId id="310" r:id="rId43"/>
    <p:sldId id="309" r:id="rId44"/>
    <p:sldId id="321" r:id="rId45"/>
    <p:sldId id="315" r:id="rId46"/>
    <p:sldId id="316" r:id="rId47"/>
    <p:sldId id="312" r:id="rId48"/>
    <p:sldId id="317" r:id="rId4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06/relationships/legacyDocTextInfo" Target="legacyDocTextInfo.bin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microsoft.com/office/2006/relationships/legacyDiagramText" Target="legacyDiagramText2.bin"/><Relationship Id="rId1" Type="http://schemas.microsoft.com/office/2006/relationships/legacyDiagramText" Target="legacyDiagramText1.bin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615339AA-EA05-46CD-965A-EB0147F0229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91C30-3C26-42B7-A406-0086CE77F3F1}" type="datetimeFigureOut">
              <a:rPr lang="en-US" smtClean="0"/>
              <a:pPr/>
              <a:t>1/21/2008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E763A-E3C1-48B9-AE1C-20C5526A169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Eugenics is a social philosophy which advocates the improvement of human hereditary traits through various forms of intervention.[1] Throughout history, eugenics has been regarded by its various advocates as a social responsibility, an altruistic stance of a society, meant to create healthier and more intelligent people, to save resources, and lessen human suffering.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E763A-E3C1-48B9-AE1C-20C5526A169A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Weber-Fechner law –</a:t>
            </a:r>
            <a:r>
              <a:rPr lang="en-US" baseline="0" dirty="0" smtClean="0"/>
              <a:t> the strength of a sensation grows as the logarithm of the stimulus intensity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E763A-E3C1-48B9-AE1C-20C5526A169A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Terman</a:t>
            </a:r>
            <a:r>
              <a:rPr lang="en-US" dirty="0" smtClean="0"/>
              <a:t> was a eugenicist.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E763A-E3C1-48B9-AE1C-20C5526A169A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Psy 427 - Cal State Northridge</a:t>
            </a:r>
            <a:endParaRPr lang="en-US" altLang="en-US"/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39F9D6CC-A542-4B6D-AFB7-ED8C355A65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1751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2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Psy 427 - Cal State Northridge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E02340-37E5-4A88-9C26-3BCE3120B84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Psy 427 - Cal State Northridge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5A3D08-A392-4DCD-90FF-18740E10AD5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Psy 427 - Cal State Northridge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600ADD3E-EED5-4F3A-B222-CEFE32AD74A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Psy 427 - Cal State Northridge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E4552E11-3ADB-459D-8669-A1434222769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Psy 427 - Cal State Northridge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48BEC0-D8B1-4DC5-9103-7722A51C916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Psy 427 - Cal State Northridge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7A28D5-07F4-4C32-A3FA-8CB3E52A971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Psy 427 - Cal State Northridge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D21DF7-F531-466A-B727-9B8497D87B3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Psy 427 - Cal State Northridge</a:t>
            </a: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37B4DB-65EE-4B43-8DF0-41CD9E7E0A4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Psy 427 - Cal State Northridge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6C5451-CCEE-42F5-B440-05D70366C67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Psy 427 - Cal State Northridge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CE08EF-0897-4051-9C59-A081C046E4C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Psy 427 - Cal State Northridge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847906-46E8-4761-92E3-7DA16739D75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Psy 427 - Cal State Northridge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DAC665-A31C-418A-980D-66C31587137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endParaRPr lang="en-US" altLang="en-US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r>
              <a:rPr lang="en-US" altLang="en-US" smtClean="0"/>
              <a:t>Psy 427 - Cal State Northridge</a:t>
            </a:r>
            <a:endParaRPr lang="en-US" altLang="en-US"/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fld id="{CB2A507C-A49D-4E48-8EE0-C9A891CF82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0727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28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Psychological Testing:</a:t>
            </a:r>
            <a:br>
              <a:rPr lang="en-US" dirty="0" smtClean="0"/>
            </a:b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ym typeface="Symbol" pitchFamily="18" charset="2"/>
              </a:rPr>
              <a:t>Cal State Northridge</a:t>
            </a:r>
          </a:p>
          <a:p>
            <a:r>
              <a:rPr lang="en-US" dirty="0" smtClean="0">
                <a:sym typeface="Symbol" pitchFamily="18" charset="2"/>
              </a:rPr>
              <a:t></a:t>
            </a:r>
            <a:r>
              <a:rPr lang="en-US" dirty="0" smtClean="0"/>
              <a:t>427</a:t>
            </a:r>
            <a:endParaRPr lang="en-US" dirty="0"/>
          </a:p>
          <a:p>
            <a:r>
              <a:rPr lang="en-US" dirty="0" smtClean="0"/>
              <a:t>Andrew Ainsworth PhD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Terms Review: Variables </a:t>
            </a:r>
            <a:r>
              <a:rPr lang="en-US" sz="3600" dirty="0"/>
              <a:t>and Constants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/>
          <a:lstStyle/>
          <a:p>
            <a:r>
              <a:rPr lang="en-US" dirty="0"/>
              <a:t>Variable: any condition, event, characteristic or attribute that can take on different values at different times or with different people.</a:t>
            </a:r>
          </a:p>
          <a:p>
            <a:pPr lvl="1"/>
            <a:r>
              <a:rPr lang="en-US" dirty="0"/>
              <a:t>Age of people</a:t>
            </a:r>
          </a:p>
          <a:p>
            <a:pPr lvl="1"/>
            <a:r>
              <a:rPr lang="en-US" dirty="0"/>
              <a:t>Temperature</a:t>
            </a:r>
          </a:p>
          <a:p>
            <a:pPr lvl="1"/>
            <a:r>
              <a:rPr lang="en-US" dirty="0"/>
              <a:t>Intelligence</a:t>
            </a:r>
          </a:p>
          <a:p>
            <a:pPr lvl="1"/>
            <a:r>
              <a:rPr lang="en-US" dirty="0"/>
              <a:t>Xenophobia</a:t>
            </a:r>
          </a:p>
          <a:p>
            <a:r>
              <a:rPr lang="en-US" dirty="0"/>
              <a:t>Constant:</a:t>
            </a:r>
          </a:p>
          <a:p>
            <a:pPr lvl="1"/>
            <a:r>
              <a:rPr lang="en-US" dirty="0"/>
              <a:t>One value in a given context. </a:t>
            </a:r>
          </a:p>
          <a:p>
            <a:pPr lvl="1"/>
            <a:r>
              <a:rPr lang="en-US" dirty="0"/>
              <a:t>Does not change or vary.</a:t>
            </a:r>
            <a:endParaRPr lang="en-US" sz="1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8BEC0-D8B1-4DC5-9103-7722A51C9166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Psy 427 - Cal State Northridge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458200" cy="1139825"/>
          </a:xfrm>
        </p:spPr>
        <p:txBody>
          <a:bodyPr/>
          <a:lstStyle/>
          <a:p>
            <a:r>
              <a:rPr lang="en-US" sz="3600" dirty="0" smtClean="0"/>
              <a:t>Terms Review: </a:t>
            </a:r>
            <a:br>
              <a:rPr lang="en-US" sz="3600" dirty="0" smtClean="0"/>
            </a:br>
            <a:r>
              <a:rPr lang="en-US" sz="3600" dirty="0" smtClean="0"/>
              <a:t>Independent </a:t>
            </a:r>
            <a:r>
              <a:rPr lang="en-US" sz="3600" dirty="0"/>
              <a:t>and Dependent Variables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724400"/>
          </a:xfrm>
        </p:spPr>
        <p:txBody>
          <a:bodyPr/>
          <a:lstStyle/>
          <a:p>
            <a:r>
              <a:rPr lang="en-US" dirty="0"/>
              <a:t>Independent variable </a:t>
            </a:r>
          </a:p>
          <a:p>
            <a:pPr lvl="1"/>
            <a:r>
              <a:rPr lang="en-US" dirty="0"/>
              <a:t>we are referring to a variable that the experimenter has some direct control over and can manipulate </a:t>
            </a:r>
          </a:p>
          <a:p>
            <a:pPr lvl="1"/>
            <a:r>
              <a:rPr lang="en-US" dirty="0"/>
              <a:t>In Experiments IVs are the “cause” </a:t>
            </a:r>
          </a:p>
          <a:p>
            <a:pPr lvl="1"/>
            <a:r>
              <a:rPr lang="en-US" dirty="0"/>
              <a:t>In non-experiments IVs are the “influence </a:t>
            </a:r>
          </a:p>
          <a:p>
            <a:pPr lvl="1"/>
            <a:r>
              <a:rPr lang="en-US" dirty="0"/>
              <a:t>i.e., X </a:t>
            </a:r>
            <a:r>
              <a:rPr lang="en-US" dirty="0">
                <a:sym typeface="Symbol" pitchFamily="18" charset="2"/>
              </a:rPr>
              <a:t> </a:t>
            </a:r>
            <a:r>
              <a:rPr lang="en-US" dirty="0">
                <a:sym typeface="Wingdings" pitchFamily="2" charset="2"/>
              </a:rPr>
              <a:t>Y</a:t>
            </a:r>
          </a:p>
          <a:p>
            <a:r>
              <a:rPr lang="en-US" dirty="0"/>
              <a:t>Dependent Variables</a:t>
            </a:r>
          </a:p>
          <a:p>
            <a:pPr lvl="1"/>
            <a:r>
              <a:rPr lang="en-US" dirty="0"/>
              <a:t>The variable being influenced/predicted</a:t>
            </a:r>
          </a:p>
          <a:p>
            <a:pPr lvl="1"/>
            <a:r>
              <a:rPr lang="en-US" dirty="0"/>
              <a:t>The outcome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8BEC0-D8B1-4DC5-9103-7722A51C9166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Psy 427 - Cal State Northridge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Terms Review: </a:t>
            </a:r>
            <a:br>
              <a:rPr lang="en-US" sz="3600" dirty="0" smtClean="0"/>
            </a:br>
            <a:r>
              <a:rPr lang="en-US" sz="3600" dirty="0" smtClean="0"/>
              <a:t>Discrete </a:t>
            </a:r>
            <a:r>
              <a:rPr lang="en-US" sz="3600" dirty="0"/>
              <a:t>&amp; Continuous Variables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447800"/>
            <a:ext cx="86868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Discrete variables: can only take on a finite or restricted set of values.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Can only take on whole values (think digital)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E.g., number of children per family, Number of students taking 100A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Continuous variables: can take an infinite number of values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E.g., Temperature (10.3 C, 10.24 C, 15.212 C), Weight (102.2lbs., 116.56 lbs.)</a:t>
            </a:r>
          </a:p>
          <a:p>
            <a:pPr>
              <a:lnSpc>
                <a:spcPct val="90000"/>
              </a:lnSpc>
            </a:pPr>
            <a:r>
              <a:rPr lang="en-US" dirty="0"/>
              <a:t>The difference often limited only by precision</a:t>
            </a:r>
          </a:p>
        </p:txBody>
      </p:sp>
      <p:sp>
        <p:nvSpPr>
          <p:cNvPr id="17412" name="Line 4"/>
          <p:cNvSpPr>
            <a:spLocks noChangeShapeType="1"/>
          </p:cNvSpPr>
          <p:nvPr/>
        </p:nvSpPr>
        <p:spPr bwMode="auto">
          <a:xfrm>
            <a:off x="990600" y="3733800"/>
            <a:ext cx="72390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>
            <a:off x="914400" y="6477000"/>
            <a:ext cx="7239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8BEC0-D8B1-4DC5-9103-7722A51C9166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Psych Testing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</a:t>
            </a:r>
          </a:p>
          <a:p>
            <a:pPr lvl="1"/>
            <a:r>
              <a:rPr lang="en-US" dirty="0" smtClean="0"/>
              <a:t>A measurement device or technique used to quantify behavior or aid in the understanding and prediction of behavior.</a:t>
            </a:r>
          </a:p>
          <a:p>
            <a:r>
              <a:rPr lang="en-US" dirty="0" smtClean="0"/>
              <a:t>• Psychological Test</a:t>
            </a:r>
          </a:p>
          <a:p>
            <a:pPr lvl="1"/>
            <a:r>
              <a:rPr lang="en-US" dirty="0" smtClean="0"/>
              <a:t>a set of items designed to measure characteristics of human beings that pertain to behavior.</a:t>
            </a:r>
          </a:p>
          <a:p>
            <a:pPr lvl="1"/>
            <a:r>
              <a:rPr lang="en-US" dirty="0" smtClean="0"/>
              <a:t>Behavior</a:t>
            </a:r>
          </a:p>
          <a:p>
            <a:pPr lvl="2"/>
            <a:r>
              <a:rPr lang="en-US" dirty="0" smtClean="0"/>
              <a:t>Overt: observable activity of the individual</a:t>
            </a:r>
          </a:p>
          <a:p>
            <a:pPr lvl="2"/>
            <a:r>
              <a:rPr lang="en-US" dirty="0" smtClean="0"/>
              <a:t>Covert: takes place within the individual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Psy 427 - Cal State Northridge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8BEC0-D8B1-4DC5-9103-7722A51C9166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Psych Testing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Scale</a:t>
            </a:r>
          </a:p>
          <a:p>
            <a:pPr lvl="1"/>
            <a:r>
              <a:rPr lang="en-US" sz="2800" dirty="0" smtClean="0"/>
              <a:t>Relate raw scores on a test to some defined theoretical or empirical distribution.</a:t>
            </a:r>
          </a:p>
          <a:p>
            <a:pPr lvl="1"/>
            <a:r>
              <a:rPr lang="en-US" sz="2800" dirty="0" smtClean="0"/>
              <a:t>A method of </a:t>
            </a:r>
            <a:r>
              <a:rPr lang="en-US" sz="2800" dirty="0" err="1" smtClean="0"/>
              <a:t>operationalizing</a:t>
            </a:r>
            <a:r>
              <a:rPr lang="en-US" sz="2800" dirty="0" smtClean="0"/>
              <a:t> a psychological construct using a multiple item test (e.g. questionnaire)</a:t>
            </a:r>
          </a:p>
          <a:p>
            <a:pPr lvl="1"/>
            <a:endParaRPr lang="en-US" sz="2800" dirty="0" smtClean="0"/>
          </a:p>
          <a:p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Psy 427 - Cal State Northridge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8BEC0-D8B1-4DC5-9103-7722A51C9166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Individual Tests vs. Group Tests</a:t>
            </a:r>
          </a:p>
          <a:p>
            <a:pPr lvl="1"/>
            <a:r>
              <a:rPr lang="en-US" sz="2800" dirty="0" smtClean="0"/>
              <a:t>Individual tests: test administrator gives a test to a single person</a:t>
            </a:r>
          </a:p>
          <a:p>
            <a:pPr lvl="2"/>
            <a:r>
              <a:rPr lang="en-US" sz="2400" dirty="0" smtClean="0"/>
              <a:t>e.g. WAIS-III, MMPI-2</a:t>
            </a:r>
          </a:p>
          <a:p>
            <a:pPr lvl="1"/>
            <a:r>
              <a:rPr lang="en-US" sz="2800" dirty="0" smtClean="0"/>
              <a:t>Group tests: single examiner gives a test to a group of people</a:t>
            </a:r>
          </a:p>
          <a:p>
            <a:pPr lvl="2"/>
            <a:r>
              <a:rPr lang="en-US" sz="2400" dirty="0" smtClean="0"/>
              <a:t>e.g. SAT, GRE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Psy 427 - Cal State Northridge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8BEC0-D8B1-4DC5-9103-7722A51C9166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30725"/>
          </a:xfrm>
        </p:spPr>
        <p:txBody>
          <a:bodyPr/>
          <a:lstStyle/>
          <a:p>
            <a:r>
              <a:rPr lang="en-US" sz="3200" dirty="0" smtClean="0"/>
              <a:t>(Human) Ability Tests</a:t>
            </a:r>
            <a:endParaRPr lang="en-US" sz="3200" b="1" dirty="0" smtClean="0"/>
          </a:p>
          <a:p>
            <a:pPr lvl="1"/>
            <a:r>
              <a:rPr lang="en-US" sz="2800" dirty="0" smtClean="0"/>
              <a:t>Achievement Tests</a:t>
            </a:r>
          </a:p>
          <a:p>
            <a:pPr lvl="2"/>
            <a:r>
              <a:rPr lang="en-US" sz="2400" dirty="0" smtClean="0"/>
              <a:t>evaluates what an individual has learned</a:t>
            </a:r>
          </a:p>
          <a:p>
            <a:pPr lvl="2"/>
            <a:r>
              <a:rPr lang="en-US" sz="2400" dirty="0" smtClean="0"/>
              <a:t>measures </a:t>
            </a:r>
            <a:r>
              <a:rPr lang="en-US" sz="2400" i="1" dirty="0" smtClean="0"/>
              <a:t>prior activity</a:t>
            </a:r>
          </a:p>
          <a:p>
            <a:pPr lvl="1"/>
            <a:r>
              <a:rPr lang="en-US" sz="2800" dirty="0" smtClean="0"/>
              <a:t>Aptitude Tests</a:t>
            </a:r>
          </a:p>
          <a:p>
            <a:pPr lvl="2"/>
            <a:r>
              <a:rPr lang="en-US" sz="2400" dirty="0" smtClean="0"/>
              <a:t>evaluates what an individual is capable of learning</a:t>
            </a:r>
          </a:p>
          <a:p>
            <a:pPr lvl="2"/>
            <a:r>
              <a:rPr lang="en-US" sz="2400" dirty="0" smtClean="0"/>
              <a:t>measures capacity or </a:t>
            </a:r>
            <a:r>
              <a:rPr lang="en-US" sz="2400" i="1" dirty="0" smtClean="0"/>
              <a:t>future potential</a:t>
            </a:r>
          </a:p>
          <a:p>
            <a:pPr lvl="1"/>
            <a:r>
              <a:rPr lang="en-US" sz="2800" dirty="0" smtClean="0"/>
              <a:t>Intelligence Tests</a:t>
            </a:r>
          </a:p>
          <a:p>
            <a:pPr lvl="2"/>
            <a:r>
              <a:rPr lang="en-US" sz="2400" dirty="0" smtClean="0"/>
              <a:t>Measures a person’s general potential to solve problems, adapt to novel situations and profit from experience</a:t>
            </a:r>
          </a:p>
          <a:p>
            <a:pPr marL="342900" lvl="2" indent="-342900"/>
            <a:endParaRPr lang="en-US" b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Psy 427 - Cal State Northridge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8BEC0-D8B1-4DC5-9103-7722A51C9166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Personality Tests: Objective &amp; Projective</a:t>
            </a:r>
          </a:p>
          <a:p>
            <a:pPr lvl="1"/>
            <a:r>
              <a:rPr lang="en-US" sz="2800" dirty="0" smtClean="0"/>
              <a:t>Objective Personality Tests</a:t>
            </a:r>
          </a:p>
          <a:p>
            <a:pPr lvl="2"/>
            <a:r>
              <a:rPr lang="en-US" sz="2400" dirty="0" smtClean="0"/>
              <a:t>present specific stimuli and ask for specific responses (e.g. true/false questions) .</a:t>
            </a:r>
          </a:p>
          <a:p>
            <a:pPr lvl="1"/>
            <a:r>
              <a:rPr lang="en-US" sz="2800" dirty="0" smtClean="0"/>
              <a:t>Projective Personality Tests</a:t>
            </a:r>
          </a:p>
          <a:p>
            <a:pPr lvl="2"/>
            <a:r>
              <a:rPr lang="en-US" sz="2400" dirty="0" smtClean="0"/>
              <a:t>present more ambiguous stimuli and ask for less specific responses (e.g. inkblots, drawings, photographs, Rorschach, TAT)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Psy 427 - Cal State Northridge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8BEC0-D8B1-4DC5-9103-7722A51C9166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Psychometrics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Chinese influence</a:t>
            </a:r>
          </a:p>
          <a:p>
            <a:r>
              <a:rPr lang="en-US" dirty="0" smtClean="0"/>
              <a:t>Individual Differences: Darwin and Galton</a:t>
            </a:r>
            <a:endParaRPr lang="en-US" dirty="0" smtClean="0"/>
          </a:p>
          <a:p>
            <a:r>
              <a:rPr lang="en-US" dirty="0" smtClean="0"/>
              <a:t>Experimental Psychologists</a:t>
            </a:r>
          </a:p>
          <a:p>
            <a:r>
              <a:rPr lang="en-US" dirty="0" smtClean="0"/>
              <a:t>The study of mental deficiency</a:t>
            </a:r>
          </a:p>
          <a:p>
            <a:r>
              <a:rPr lang="en-US" dirty="0" smtClean="0"/>
              <a:t>Intelligence </a:t>
            </a:r>
            <a:r>
              <a:rPr lang="en-US" dirty="0" smtClean="0"/>
              <a:t>Testers</a:t>
            </a:r>
          </a:p>
          <a:p>
            <a:r>
              <a:rPr lang="en-US" dirty="0" smtClean="0"/>
              <a:t>Personality Testers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Psy 427 - Cal State Northridge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8BEC0-D8B1-4DC5-9103-7722A51C9166}" type="slidenum">
              <a:rPr lang="en-US" altLang="en-US" smtClean="0"/>
              <a:pPr/>
              <a:t>18</a:t>
            </a:fld>
            <a:endParaRPr lang="en-US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Psychometrics:</a:t>
            </a:r>
            <a:br>
              <a:rPr lang="en-US" dirty="0" smtClean="0"/>
            </a:br>
            <a:r>
              <a:rPr lang="en-US" dirty="0" smtClean="0"/>
              <a:t>Chinese influence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2000 B.C.E.</a:t>
            </a:r>
          </a:p>
          <a:p>
            <a:pPr lvl="1"/>
            <a:r>
              <a:rPr lang="en-US" dirty="0" smtClean="0"/>
              <a:t>Scattered evidence of civil service testing in China</a:t>
            </a:r>
          </a:p>
          <a:p>
            <a:r>
              <a:rPr lang="en-US" dirty="0" smtClean="0"/>
              <a:t>206 B.C.E. to 220 C.E.</a:t>
            </a:r>
          </a:p>
          <a:p>
            <a:pPr lvl="1"/>
            <a:r>
              <a:rPr lang="en-US" dirty="0" smtClean="0"/>
              <a:t>Han Dynasty in China develops test batteries</a:t>
            </a:r>
          </a:p>
          <a:p>
            <a:pPr lvl="2"/>
            <a:r>
              <a:rPr lang="en-US" dirty="0" smtClean="0"/>
              <a:t>two or more tests used in conjunction.</a:t>
            </a:r>
          </a:p>
          <a:p>
            <a:pPr lvl="2"/>
            <a:r>
              <a:rPr lang="en-US" dirty="0" smtClean="0"/>
              <a:t>Test topics include civil law, military affairs, agriculture, revenue, geography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Psy 427 - Cal State Northridge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8BEC0-D8B1-4DC5-9103-7722A51C9166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You’ll Encounter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What is a psychological test?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Are there different kinds of psych tests?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For what purposes are the used?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Have psych tests ever been used on me?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How do we know if a test is reliable? Valid?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Statistics AGAIN?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8BEC0-D8B1-4DC5-9103-7722A51C9166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Psy 427 - Cal State Northridge</a:t>
            </a:r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Psychometrics:</a:t>
            </a:r>
            <a:br>
              <a:rPr lang="en-US" dirty="0" smtClean="0"/>
            </a:br>
            <a:r>
              <a:rPr lang="en-US" dirty="0" smtClean="0"/>
              <a:t>Chinese influence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1368 C.E. to 1644 C.E.</a:t>
            </a:r>
          </a:p>
          <a:p>
            <a:pPr lvl="1"/>
            <a:r>
              <a:rPr lang="en-US" dirty="0" smtClean="0"/>
              <a:t>Ming Dynasty in China develops multistage testing</a:t>
            </a:r>
          </a:p>
          <a:p>
            <a:pPr lvl="1"/>
            <a:r>
              <a:rPr lang="en-US" dirty="0" smtClean="0"/>
              <a:t>Local tests lead to provincial capital tests; capital tests lead to national capital tests</a:t>
            </a:r>
          </a:p>
          <a:p>
            <a:pPr lvl="1"/>
            <a:r>
              <a:rPr lang="en-US" dirty="0" smtClean="0"/>
              <a:t>Only those that passed the national tests were eligible for public office</a:t>
            </a:r>
          </a:p>
          <a:p>
            <a:r>
              <a:rPr lang="en-US" dirty="0" smtClean="0"/>
              <a:t>1832</a:t>
            </a:r>
          </a:p>
          <a:p>
            <a:pPr lvl="1"/>
            <a:r>
              <a:rPr lang="en-US" dirty="0" smtClean="0"/>
              <a:t>English East India Company copies Chinese system to select employees for overseas duty.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Psy 427 - Cal State Northridge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8BEC0-D8B1-4DC5-9103-7722A51C9166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Psychometrics:</a:t>
            </a:r>
            <a:br>
              <a:rPr lang="en-US" dirty="0" smtClean="0"/>
            </a:br>
            <a:r>
              <a:rPr lang="en-US" dirty="0" smtClean="0"/>
              <a:t>Chinese influence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1475"/>
            <a:ext cx="8229600" cy="4530725"/>
          </a:xfrm>
        </p:spPr>
        <p:txBody>
          <a:bodyPr/>
          <a:lstStyle/>
          <a:p>
            <a:r>
              <a:rPr lang="en-US" dirty="0" smtClean="0"/>
              <a:t>1855</a:t>
            </a:r>
          </a:p>
          <a:p>
            <a:pPr lvl="1"/>
            <a:r>
              <a:rPr lang="en-US" dirty="0" smtClean="0"/>
              <a:t>British Government adopts English East India Company selection examinations.</a:t>
            </a:r>
          </a:p>
          <a:p>
            <a:pPr lvl="1"/>
            <a:r>
              <a:rPr lang="en-US" dirty="0" smtClean="0"/>
              <a:t>French &amp; German governments follow shortly.</a:t>
            </a:r>
          </a:p>
          <a:p>
            <a:r>
              <a:rPr lang="en-US" dirty="0" smtClean="0"/>
              <a:t>1883</a:t>
            </a:r>
          </a:p>
          <a:p>
            <a:pPr lvl="1"/>
            <a:r>
              <a:rPr lang="en-US" dirty="0" smtClean="0"/>
              <a:t>United States establishes the American Civil Service Commission</a:t>
            </a:r>
          </a:p>
          <a:p>
            <a:pPr lvl="1"/>
            <a:r>
              <a:rPr lang="en-US" dirty="0" smtClean="0"/>
              <a:t>Developed &amp; administered competitive examinations for government service jobs.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Psy 427 - Cal State Northridge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8BEC0-D8B1-4DC5-9103-7722A51C9166}" type="slidenum">
              <a:rPr lang="en-US" altLang="en-US" smtClean="0"/>
              <a:pPr/>
              <a:t>21</a:t>
            </a:fld>
            <a:endParaRPr lang="en-US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Psychometrics: Individual Differences, Darwin and Galton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153400" cy="4530725"/>
          </a:xfrm>
        </p:spPr>
        <p:txBody>
          <a:bodyPr/>
          <a:lstStyle/>
          <a:p>
            <a:r>
              <a:rPr lang="en-US" dirty="0" smtClean="0"/>
              <a:t>Individual differences - despite our similarities, no two humans are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exactly alike.</a:t>
            </a:r>
          </a:p>
          <a:p>
            <a:r>
              <a:rPr lang="en-US" dirty="0" smtClean="0"/>
              <a:t>Why</a:t>
            </a:r>
            <a:r>
              <a:rPr lang="en-US" dirty="0" smtClean="0"/>
              <a:t>?</a:t>
            </a:r>
          </a:p>
          <a:p>
            <a:r>
              <a:rPr lang="en-US" dirty="0" smtClean="0"/>
              <a:t>Darwin</a:t>
            </a:r>
          </a:p>
          <a:p>
            <a:pPr lvl="1"/>
            <a:r>
              <a:rPr lang="en-US" dirty="0" smtClean="0"/>
              <a:t>some of these individual differences are more “adaptive” than others</a:t>
            </a:r>
          </a:p>
          <a:p>
            <a:pPr lvl="1"/>
            <a:r>
              <a:rPr lang="en-US" dirty="0" smtClean="0"/>
              <a:t>these individual differences, over time, lead to more complex, intelligent organisms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Psy 427 - Cal State Northridge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8BEC0-D8B1-4DC5-9103-7722A51C9166}" type="slidenum">
              <a:rPr lang="en-US" altLang="en-US" smtClean="0"/>
              <a:pPr/>
              <a:t>22</a:t>
            </a:fld>
            <a:endParaRPr lang="en-US" altLang="en-US"/>
          </a:p>
        </p:txBody>
      </p:sp>
      <p:pic>
        <p:nvPicPr>
          <p:cNvPr id="7" name="Picture 6" descr="Charles_Darwin_188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1676400"/>
            <a:ext cx="1524000" cy="21145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Psychometrics: Individual Differences, Darwin and Galton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6934200" cy="4530725"/>
          </a:xfrm>
        </p:spPr>
        <p:txBody>
          <a:bodyPr/>
          <a:lstStyle/>
          <a:p>
            <a:r>
              <a:rPr lang="en-US" sz="2800" dirty="0" smtClean="0"/>
              <a:t>Galton - cousin of Darwin</a:t>
            </a:r>
          </a:p>
          <a:p>
            <a:pPr lvl="1"/>
            <a:r>
              <a:rPr lang="en-US" sz="2400" dirty="0" smtClean="0"/>
              <a:t>“Applied Darwinist”: some people possessed characteristics that made them “more fit” than others.</a:t>
            </a:r>
          </a:p>
          <a:p>
            <a:pPr lvl="1"/>
            <a:r>
              <a:rPr lang="en-US" sz="2400" dirty="0" smtClean="0"/>
              <a:t>Wrote </a:t>
            </a:r>
            <a:r>
              <a:rPr lang="en-US" sz="2400" i="1" dirty="0" smtClean="0"/>
              <a:t>Hereditary </a:t>
            </a:r>
            <a:r>
              <a:rPr lang="en-US" sz="2400" i="1" dirty="0" smtClean="0"/>
              <a:t>Genius (1869)</a:t>
            </a:r>
          </a:p>
          <a:p>
            <a:pPr lvl="1"/>
            <a:r>
              <a:rPr lang="en-US" sz="2400" dirty="0" smtClean="0"/>
              <a:t>Sets up an anthropometric laboratory at the International Exposition of 1884</a:t>
            </a:r>
          </a:p>
          <a:p>
            <a:pPr lvl="1"/>
            <a:r>
              <a:rPr lang="en-US" sz="2400" dirty="0" smtClean="0"/>
              <a:t>For 3 pence, visitors could be measured with:</a:t>
            </a:r>
          </a:p>
          <a:p>
            <a:pPr lvl="2"/>
            <a:r>
              <a:rPr lang="en-US" sz="2000" dirty="0" smtClean="0"/>
              <a:t>The Galton Bar - visual discrimination of length</a:t>
            </a:r>
          </a:p>
          <a:p>
            <a:pPr lvl="2"/>
            <a:r>
              <a:rPr lang="en-US" sz="2000" dirty="0" smtClean="0"/>
              <a:t>The Galton </a:t>
            </a:r>
            <a:r>
              <a:rPr lang="en-US" sz="2000" dirty="0" smtClean="0"/>
              <a:t>Whistle (aka “dog whistle” </a:t>
            </a:r>
            <a:r>
              <a:rPr lang="en-US" sz="2000" dirty="0" smtClean="0"/>
              <a:t>- determining highest audible pitch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err="1" smtClean="0"/>
              <a:t>Psy</a:t>
            </a:r>
            <a:r>
              <a:rPr lang="en-US" altLang="en-US" dirty="0" smtClean="0"/>
              <a:t> 427 - Cal State Northridge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8BEC0-D8B1-4DC5-9103-7722A51C9166}" type="slidenum">
              <a:rPr lang="en-US" altLang="en-US" smtClean="0"/>
              <a:pPr/>
              <a:t>23</a:t>
            </a:fld>
            <a:endParaRPr lang="en-US" altLang="en-US"/>
          </a:p>
        </p:txBody>
      </p:sp>
      <p:pic>
        <p:nvPicPr>
          <p:cNvPr id="6" name="Picture 5" descr="Francis_Galton.jp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1600200"/>
            <a:ext cx="1527048" cy="211226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Psychometrics: Individual Differences, Darwin and Galton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Galton’s Anthropometric Lab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Psy 427 - Cal State Northridge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8BEC0-D8B1-4DC5-9103-7722A51C9166}" type="slidenum">
              <a:rPr lang="en-US" altLang="en-US" smtClean="0"/>
              <a:pPr/>
              <a:t>24</a:t>
            </a:fld>
            <a:endParaRPr lang="en-US" altLang="en-US"/>
          </a:p>
        </p:txBody>
      </p:sp>
      <p:pic>
        <p:nvPicPr>
          <p:cNvPr id="6" name="Picture 5" descr="anthropometric_lab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209800"/>
            <a:ext cx="4895118" cy="3886200"/>
          </a:xfrm>
          <a:prstGeom prst="rect">
            <a:avLst/>
          </a:prstGeom>
        </p:spPr>
      </p:pic>
      <p:pic>
        <p:nvPicPr>
          <p:cNvPr id="7" name="Picture 6" descr="anthro-lab-post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1" y="2209800"/>
            <a:ext cx="2615287" cy="3853759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Psychometrics: Individual Differences, Darwin and Galton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Galton Whistle (circa 1900)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Galton Bar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Psy 427 - Cal State Northridge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8BEC0-D8B1-4DC5-9103-7722A51C9166}" type="slidenum">
              <a:rPr lang="en-US" altLang="en-US" smtClean="0"/>
              <a:pPr/>
              <a:t>25</a:t>
            </a:fld>
            <a:endParaRPr lang="en-US" altLang="en-US"/>
          </a:p>
        </p:txBody>
      </p:sp>
      <p:pic>
        <p:nvPicPr>
          <p:cNvPr id="6" name="Picture 5" descr="galton whistl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1676400"/>
            <a:ext cx="3124200" cy="2507903"/>
          </a:xfrm>
          <a:prstGeom prst="rect">
            <a:avLst/>
          </a:prstGeom>
        </p:spPr>
      </p:pic>
      <p:pic>
        <p:nvPicPr>
          <p:cNvPr id="7" name="Picture 6" descr="galton ba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42816"/>
            <a:ext cx="4419600" cy="186416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Differences: </a:t>
            </a:r>
            <a:br>
              <a:rPr lang="en-US" dirty="0" smtClean="0"/>
            </a:br>
            <a:r>
              <a:rPr lang="en-US" dirty="0" smtClean="0"/>
              <a:t>Darwin and Galton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Galton also noted that persons with mental retardation also tend to have diminished ability to discriminate among heat, cold &amp; pain.</a:t>
            </a:r>
          </a:p>
          <a:p>
            <a:r>
              <a:rPr lang="en-US" sz="2800" dirty="0" smtClean="0"/>
              <a:t>Other advances (?) of Galton’s:</a:t>
            </a:r>
          </a:p>
          <a:p>
            <a:pPr lvl="1"/>
            <a:r>
              <a:rPr lang="en-US" sz="2400" dirty="0" smtClean="0"/>
              <a:t>Considered by some the founder of psychometrics</a:t>
            </a:r>
          </a:p>
          <a:p>
            <a:pPr lvl="1"/>
            <a:r>
              <a:rPr lang="en-US" sz="2400" dirty="0" smtClean="0"/>
              <a:t>pioneered </a:t>
            </a:r>
            <a:r>
              <a:rPr lang="en-US" sz="2400" dirty="0" smtClean="0"/>
              <a:t>rating scales &amp; questionnaires</a:t>
            </a:r>
          </a:p>
          <a:p>
            <a:pPr lvl="1"/>
            <a:r>
              <a:rPr lang="en-US" sz="2400" dirty="0" smtClean="0"/>
              <a:t>first to document individuality of fingerprints</a:t>
            </a:r>
          </a:p>
          <a:p>
            <a:pPr lvl="1"/>
            <a:r>
              <a:rPr lang="en-US" sz="2400" dirty="0" smtClean="0"/>
              <a:t>studied efficacy of prayer</a:t>
            </a:r>
          </a:p>
          <a:p>
            <a:pPr lvl="1"/>
            <a:r>
              <a:rPr lang="en-US" sz="2400" dirty="0" smtClean="0"/>
              <a:t>first to apply statistics in the measurement of humans</a:t>
            </a:r>
          </a:p>
          <a:p>
            <a:pPr lvl="1"/>
            <a:r>
              <a:rPr lang="en-US" sz="2400" dirty="0" smtClean="0"/>
              <a:t>F</a:t>
            </a:r>
            <a:r>
              <a:rPr lang="en-US" sz="2400" dirty="0" smtClean="0"/>
              <a:t>ounder </a:t>
            </a:r>
            <a:r>
              <a:rPr lang="en-US" sz="2400" dirty="0" smtClean="0"/>
              <a:t>of eugenics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Psy 427 - Cal State Northridge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8BEC0-D8B1-4DC5-9103-7722A51C9166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Psychometrics: Galton’s Famous Students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324600" cy="4530725"/>
          </a:xfrm>
        </p:spPr>
        <p:txBody>
          <a:bodyPr/>
          <a:lstStyle/>
          <a:p>
            <a:r>
              <a:rPr lang="en-US" sz="2800" dirty="0" smtClean="0"/>
              <a:t>Karl Pearson</a:t>
            </a:r>
          </a:p>
          <a:p>
            <a:pPr lvl="1"/>
            <a:r>
              <a:rPr lang="en-US" sz="2400" dirty="0" smtClean="0"/>
              <a:t>Does the name Pearson sound </a:t>
            </a:r>
            <a:r>
              <a:rPr lang="en-US" sz="2400" dirty="0" smtClean="0"/>
              <a:t>familiar?</a:t>
            </a:r>
          </a:p>
          <a:p>
            <a:pPr lvl="1"/>
            <a:r>
              <a:rPr lang="en-US" sz="2400" dirty="0" smtClean="0"/>
              <a:t>student of Galton</a:t>
            </a:r>
          </a:p>
          <a:p>
            <a:pPr lvl="1"/>
            <a:r>
              <a:rPr lang="en-US" sz="2400" dirty="0" smtClean="0"/>
              <a:t>extended Galton’s early work with statistical regression</a:t>
            </a:r>
            <a:endParaRPr lang="en-US" sz="2800" dirty="0" smtClean="0"/>
          </a:p>
          <a:p>
            <a:r>
              <a:rPr lang="en-US" sz="2800" dirty="0" smtClean="0"/>
              <a:t>James </a:t>
            </a:r>
            <a:r>
              <a:rPr lang="en-US" sz="2800" dirty="0" err="1" smtClean="0"/>
              <a:t>McKeen</a:t>
            </a:r>
            <a:r>
              <a:rPr lang="en-US" sz="2800" dirty="0" smtClean="0"/>
              <a:t> </a:t>
            </a:r>
            <a:r>
              <a:rPr lang="en-US" sz="2800" dirty="0" err="1" smtClean="0"/>
              <a:t>Cattell</a:t>
            </a:r>
            <a:endParaRPr lang="en-US" sz="2800" dirty="0" smtClean="0"/>
          </a:p>
          <a:p>
            <a:pPr lvl="1"/>
            <a:r>
              <a:rPr lang="en-US" sz="2400" dirty="0" smtClean="0"/>
              <a:t>first to use the term “mental test”</a:t>
            </a:r>
          </a:p>
          <a:p>
            <a:pPr lvl="1"/>
            <a:r>
              <a:rPr lang="en-US" sz="2400" dirty="0" smtClean="0"/>
              <a:t>U.S. dissertation on reaction time based upon Galton’s work</a:t>
            </a:r>
            <a:endParaRPr lang="en-US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err="1" smtClean="0"/>
              <a:t>Psy</a:t>
            </a:r>
            <a:r>
              <a:rPr lang="en-US" altLang="en-US" dirty="0" smtClean="0"/>
              <a:t> 427 - Cal State Northridge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8BEC0-D8B1-4DC5-9103-7722A51C9166}" type="slidenum">
              <a:rPr lang="en-US" altLang="en-US" smtClean="0"/>
              <a:pPr/>
              <a:t>27</a:t>
            </a:fld>
            <a:endParaRPr lang="en-US" altLang="en-US" dirty="0"/>
          </a:p>
        </p:txBody>
      </p:sp>
      <p:pic>
        <p:nvPicPr>
          <p:cNvPr id="6" name="Picture 5" descr="Pearson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200" y="1219200"/>
            <a:ext cx="1593917" cy="2112264"/>
          </a:xfrm>
          <a:prstGeom prst="rect">
            <a:avLst/>
          </a:prstGeom>
        </p:spPr>
      </p:pic>
      <p:pic>
        <p:nvPicPr>
          <p:cNvPr id="7" name="Picture 6" descr="JamesMcKeenCattell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934200" y="3581400"/>
            <a:ext cx="1744914" cy="2112264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Psychometrics: </a:t>
            </a:r>
            <a:br>
              <a:rPr lang="en-US" dirty="0" smtClean="0"/>
            </a:br>
            <a:r>
              <a:rPr lang="en-US" dirty="0" smtClean="0"/>
              <a:t>Early Experimental Psychologists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Early 19th century scientists, generally interested in identifying common aspects, rather than individual differences.</a:t>
            </a:r>
          </a:p>
          <a:p>
            <a:pPr lvl="1"/>
            <a:r>
              <a:rPr lang="en-US" sz="2800" dirty="0" smtClean="0"/>
              <a:t>Differences between individuals was considered a source of </a:t>
            </a:r>
            <a:r>
              <a:rPr lang="en-US" sz="2800" i="1" dirty="0" smtClean="0"/>
              <a:t>error </a:t>
            </a:r>
            <a:r>
              <a:rPr lang="en-US" sz="2800" dirty="0" smtClean="0"/>
              <a:t>which rendered human</a:t>
            </a:r>
            <a:r>
              <a:rPr lang="en-US" sz="2800" i="1" dirty="0" smtClean="0"/>
              <a:t> </a:t>
            </a:r>
            <a:r>
              <a:rPr lang="en-US" sz="2800" dirty="0" smtClean="0"/>
              <a:t>measurement inexact</a:t>
            </a:r>
            <a:r>
              <a:rPr lang="en-US" sz="2800" dirty="0" smtClean="0"/>
              <a:t>.</a:t>
            </a:r>
          </a:p>
          <a:p>
            <a:pPr lvl="1"/>
            <a:r>
              <a:rPr lang="en-US" sz="2800" dirty="0" smtClean="0"/>
              <a:t>Sounds a lot like things from your past (e.g. ANOVA) and your coming future</a:t>
            </a:r>
            <a:endParaRPr lang="en-US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err="1" smtClean="0"/>
              <a:t>Psy</a:t>
            </a:r>
            <a:r>
              <a:rPr lang="en-US" altLang="en-US" dirty="0" smtClean="0"/>
              <a:t> 427 - Cal State Northridge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8BEC0-D8B1-4DC5-9103-7722A51C9166}" type="slidenum">
              <a:rPr lang="en-US" altLang="en-US" smtClean="0"/>
              <a:pPr/>
              <a:t>28</a:t>
            </a:fld>
            <a:endParaRPr lang="en-US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Psychometrics: </a:t>
            </a:r>
            <a:br>
              <a:rPr lang="en-US" dirty="0" smtClean="0"/>
            </a:br>
            <a:r>
              <a:rPr lang="en-US" dirty="0" smtClean="0"/>
              <a:t>Early Experimental Psychologists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477000" cy="4530725"/>
          </a:xfrm>
        </p:spPr>
        <p:txBody>
          <a:bodyPr/>
          <a:lstStyle/>
          <a:p>
            <a:r>
              <a:rPr lang="en-US" sz="2400" b="1" dirty="0" smtClean="0"/>
              <a:t>Johan Friedrich </a:t>
            </a:r>
            <a:r>
              <a:rPr lang="en-US" sz="2400" b="1" dirty="0" smtClean="0"/>
              <a:t>Herbart </a:t>
            </a:r>
            <a:r>
              <a:rPr lang="en-US" sz="2400" dirty="0" smtClean="0"/>
              <a:t>- mathematical models of the </a:t>
            </a:r>
            <a:r>
              <a:rPr lang="en-US" sz="2400" dirty="0" smtClean="0"/>
              <a:t>mind</a:t>
            </a:r>
            <a:r>
              <a:rPr lang="en-US" sz="2400" dirty="0" smtClean="0"/>
              <a:t>; founder of pedagogy as an academic </a:t>
            </a:r>
            <a:r>
              <a:rPr lang="en-US" sz="2400" dirty="0" smtClean="0"/>
              <a:t>discipline; went against Kant</a:t>
            </a:r>
            <a:endParaRPr lang="en-US" sz="2400" dirty="0" smtClean="0"/>
          </a:p>
          <a:p>
            <a:r>
              <a:rPr lang="en-US" sz="2400" b="1" dirty="0" smtClean="0"/>
              <a:t>Ernst </a:t>
            </a:r>
            <a:r>
              <a:rPr lang="en-US" sz="2400" b="1" dirty="0" smtClean="0"/>
              <a:t>Heinrich </a:t>
            </a:r>
            <a:r>
              <a:rPr lang="en-US" sz="2400" b="1" dirty="0" smtClean="0"/>
              <a:t>Weber </a:t>
            </a:r>
            <a:r>
              <a:rPr lang="en-US" sz="2400" dirty="0" smtClean="0"/>
              <a:t>- sensory </a:t>
            </a:r>
            <a:r>
              <a:rPr lang="en-US" sz="2400" dirty="0" smtClean="0"/>
              <a:t>thresholds; just noticeabl</a:t>
            </a:r>
            <a:r>
              <a:rPr lang="en-US" sz="2400" dirty="0" smtClean="0"/>
              <a:t>e difference (JND)</a:t>
            </a:r>
            <a:endParaRPr lang="en-US" sz="2400" dirty="0" smtClean="0"/>
          </a:p>
          <a:p>
            <a:r>
              <a:rPr lang="en-US" sz="2400" b="1" dirty="0" smtClean="0"/>
              <a:t>Gustav </a:t>
            </a:r>
            <a:r>
              <a:rPr lang="en-US" sz="2400" b="1" dirty="0" smtClean="0"/>
              <a:t>Theodor </a:t>
            </a:r>
            <a:r>
              <a:rPr lang="en-US" sz="2400" b="1" dirty="0" smtClean="0"/>
              <a:t>Fechner </a:t>
            </a:r>
            <a:r>
              <a:rPr lang="en-US" sz="2400" dirty="0" smtClean="0"/>
              <a:t>- mathematics of sensory thresholds of </a:t>
            </a:r>
            <a:r>
              <a:rPr lang="en-US" sz="2400" dirty="0" smtClean="0"/>
              <a:t>experience; founder of psychophysics; considered of one founders of experimental psychology; Weber-Fechner Law first to relate sensation and stimulus; considered by some the founder of psychometrics</a:t>
            </a: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err="1" smtClean="0"/>
              <a:t>Psy</a:t>
            </a:r>
            <a:r>
              <a:rPr lang="en-US" altLang="en-US" dirty="0" smtClean="0"/>
              <a:t> 427 - Cal State Northridge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8BEC0-D8B1-4DC5-9103-7722A51C9166}" type="slidenum">
              <a:rPr lang="en-US" altLang="en-US" smtClean="0"/>
              <a:pPr/>
              <a:t>29</a:t>
            </a:fld>
            <a:endParaRPr lang="en-US" altLang="en-US" dirty="0"/>
          </a:p>
        </p:txBody>
      </p:sp>
      <p:pic>
        <p:nvPicPr>
          <p:cNvPr id="6" name="Picture 5" descr="herbart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7598603" y="381000"/>
            <a:ext cx="1469197" cy="1828800"/>
          </a:xfrm>
          <a:prstGeom prst="rect">
            <a:avLst/>
          </a:prstGeom>
        </p:spPr>
      </p:pic>
      <p:pic>
        <p:nvPicPr>
          <p:cNvPr id="7" name="Picture 6" descr="180px-Ernst_Heinrich_Weber.jpg"/>
          <p:cNvPicPr>
            <a:picLocks noChangeAspect="1"/>
          </p:cNvPicPr>
          <p:nvPr/>
        </p:nvPicPr>
        <p:blipFill>
          <a:blip r:embed="rId4"/>
          <a:srcRect l="9460" t="9812" r="10133" b="14430"/>
          <a:stretch>
            <a:fillRect/>
          </a:stretch>
        </p:blipFill>
        <p:spPr>
          <a:xfrm>
            <a:off x="7540752" y="2286000"/>
            <a:ext cx="1527048" cy="1886353"/>
          </a:xfrm>
          <a:prstGeom prst="rect">
            <a:avLst/>
          </a:prstGeom>
        </p:spPr>
      </p:pic>
      <p:pic>
        <p:nvPicPr>
          <p:cNvPr id="8" name="Picture 7" descr="422px-Gustav_Fechner.jpg"/>
          <p:cNvPicPr>
            <a:picLocks noChangeAspect="1"/>
          </p:cNvPicPr>
          <p:nvPr/>
        </p:nvPicPr>
        <p:blipFill>
          <a:blip r:embed="rId5"/>
          <a:srcRect b="9812"/>
          <a:stretch>
            <a:fillRect/>
          </a:stretch>
        </p:blipFill>
        <p:spPr>
          <a:xfrm>
            <a:off x="7582174" y="4191000"/>
            <a:ext cx="1485626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You’ll Encounter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What are qualities of “good” test items?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How can testing situations affect responses?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What is an “IQ” anyway?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Does IQ really measure intelligence?</a:t>
            </a:r>
          </a:p>
          <a:p>
            <a:r>
              <a:rPr lang="en-US" dirty="0" smtClean="0"/>
              <a:t>Should schools really care about my SAT? GRE? LSAT? MCAT?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8BEC0-D8B1-4DC5-9103-7722A51C9166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Psy 427 - Cal State Northridge</a:t>
            </a:r>
            <a:endParaRPr lang="en-US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Psychometrics: </a:t>
            </a:r>
            <a:br>
              <a:rPr lang="en-US" dirty="0" smtClean="0"/>
            </a:br>
            <a:r>
              <a:rPr lang="en-US" dirty="0" smtClean="0"/>
              <a:t>Early Experimental Psychologists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6477000" cy="4530725"/>
          </a:xfrm>
        </p:spPr>
        <p:txBody>
          <a:bodyPr/>
          <a:lstStyle/>
          <a:p>
            <a:r>
              <a:rPr lang="en-US" sz="2800" dirty="0" smtClean="0"/>
              <a:t>Fechner influenced many prominent psychologists (e.g. Wundt, Freud)</a:t>
            </a:r>
          </a:p>
          <a:p>
            <a:pPr lvl="1"/>
            <a:r>
              <a:rPr lang="en-US" sz="2400" dirty="0" smtClean="0"/>
              <a:t>Wilhelm Wundt – considered one of the founders of psychology; first to set up a psych laboratory</a:t>
            </a:r>
          </a:p>
          <a:p>
            <a:pPr lvl="1"/>
            <a:r>
              <a:rPr lang="en-US" sz="2400" dirty="0" smtClean="0"/>
              <a:t>Edward </a:t>
            </a:r>
            <a:r>
              <a:rPr lang="en-US" sz="2400" dirty="0" err="1" smtClean="0"/>
              <a:t>Titchner</a:t>
            </a:r>
            <a:r>
              <a:rPr lang="en-US" sz="2400" dirty="0" smtClean="0"/>
              <a:t> – succeeded Wundt; </a:t>
            </a:r>
            <a:r>
              <a:rPr lang="en-US" sz="2400" dirty="0" smtClean="0"/>
              <a:t>brought Structuralism to America; His brain is still on display in the psychology department at </a:t>
            </a:r>
            <a:r>
              <a:rPr lang="en-US" sz="2400" dirty="0" smtClean="0"/>
              <a:t>Cornell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err="1" smtClean="0"/>
              <a:t>Psy</a:t>
            </a:r>
            <a:r>
              <a:rPr lang="en-US" altLang="en-US" dirty="0" smtClean="0"/>
              <a:t> 427 - Cal State Northridge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8BEC0-D8B1-4DC5-9103-7722A51C9166}" type="slidenum">
              <a:rPr lang="en-US" altLang="en-US" smtClean="0"/>
              <a:pPr/>
              <a:t>30</a:t>
            </a:fld>
            <a:endParaRPr lang="en-US" altLang="en-US" dirty="0"/>
          </a:p>
        </p:txBody>
      </p:sp>
      <p:pic>
        <p:nvPicPr>
          <p:cNvPr id="6" name="Picture 5" descr="wund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1676400"/>
            <a:ext cx="1323975" cy="1685925"/>
          </a:xfrm>
          <a:prstGeom prst="rect">
            <a:avLst/>
          </a:prstGeom>
        </p:spPr>
      </p:pic>
      <p:pic>
        <p:nvPicPr>
          <p:cNvPr id="7" name="Picture 6" descr="titchn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3733800"/>
            <a:ext cx="1333500" cy="185737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Psychometrics: </a:t>
            </a:r>
            <a:br>
              <a:rPr lang="en-US" dirty="0" smtClean="0"/>
            </a:br>
            <a:r>
              <a:rPr lang="en-US" dirty="0" smtClean="0"/>
              <a:t>Early Experimental Psychologists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6477000" cy="4530725"/>
          </a:xfrm>
        </p:spPr>
        <p:txBody>
          <a:bodyPr/>
          <a:lstStyle/>
          <a:p>
            <a:r>
              <a:rPr lang="en-US" sz="2800" dirty="0" smtClean="0"/>
              <a:t>Fechner influenced many prominent psychologists (e.g. Wundt, Freud)</a:t>
            </a:r>
          </a:p>
          <a:p>
            <a:pPr lvl="1"/>
            <a:r>
              <a:rPr lang="en-US" sz="2200" dirty="0" smtClean="0"/>
              <a:t>Guy Montrose Whipple – Student of </a:t>
            </a:r>
            <a:r>
              <a:rPr lang="en-US" sz="2200" dirty="0" err="1" smtClean="0"/>
              <a:t>Titchner’s</a:t>
            </a:r>
            <a:r>
              <a:rPr lang="en-US" sz="2200" dirty="0" smtClean="0"/>
              <a:t>; pioneer of human ability testing; conducted seminars that changed the field of psych testing; </a:t>
            </a:r>
            <a:r>
              <a:rPr lang="en-US" sz="2200" dirty="0" smtClean="0"/>
              <a:t>APA issued its first set of standards for professional psychological </a:t>
            </a:r>
            <a:r>
              <a:rPr lang="en-US" sz="2200" dirty="0" smtClean="0"/>
              <a:t>testing because of his criticisms</a:t>
            </a:r>
            <a:endParaRPr lang="en-US" sz="2200" dirty="0" smtClean="0"/>
          </a:p>
          <a:p>
            <a:pPr lvl="1"/>
            <a:r>
              <a:rPr lang="en-US" sz="2200" dirty="0" smtClean="0"/>
              <a:t>Louis Leon </a:t>
            </a:r>
            <a:r>
              <a:rPr lang="en-US" sz="2200" dirty="0" err="1" smtClean="0"/>
              <a:t>Thurstone</a:t>
            </a:r>
            <a:r>
              <a:rPr lang="en-US" sz="2200" dirty="0" smtClean="0"/>
              <a:t> – Large contributor to factor analysis; attended Whipple’s seminars</a:t>
            </a:r>
            <a:r>
              <a:rPr lang="en-US" sz="2200" dirty="0" smtClean="0"/>
              <a:t>; approach to measurement was termed the law of comparative judgment</a:t>
            </a:r>
            <a:endParaRPr lang="en-US" sz="22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err="1" smtClean="0"/>
              <a:t>Psy</a:t>
            </a:r>
            <a:r>
              <a:rPr lang="en-US" altLang="en-US" dirty="0" smtClean="0"/>
              <a:t> 427 - Cal State Northridge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8BEC0-D8B1-4DC5-9103-7722A51C9166}" type="slidenum">
              <a:rPr lang="en-US" altLang="en-US" smtClean="0"/>
              <a:pPr/>
              <a:t>31</a:t>
            </a:fld>
            <a:endParaRPr lang="en-US" altLang="en-US" dirty="0"/>
          </a:p>
        </p:txBody>
      </p:sp>
      <p:pic>
        <p:nvPicPr>
          <p:cNvPr id="9" name="Picture 8" descr="thurston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3329828"/>
            <a:ext cx="1447800" cy="2842372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Psychometrics:</a:t>
            </a:r>
            <a:br>
              <a:rPr lang="en-US" dirty="0" smtClean="0"/>
            </a:br>
            <a:r>
              <a:rPr lang="en-US" dirty="0" smtClean="0"/>
              <a:t>Interest in Mental Deficiency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1475"/>
            <a:ext cx="8458200" cy="4530725"/>
          </a:xfrm>
        </p:spPr>
        <p:txBody>
          <a:bodyPr/>
          <a:lstStyle/>
          <a:p>
            <a:r>
              <a:rPr lang="en-US" sz="2800" dirty="0" smtClean="0"/>
              <a:t>1805 – </a:t>
            </a:r>
            <a:r>
              <a:rPr lang="en-US" sz="2800" dirty="0" smtClean="0"/>
              <a:t>Jean-</a:t>
            </a:r>
            <a:r>
              <a:rPr lang="en-US" sz="2800" dirty="0" err="1" smtClean="0"/>
              <a:t>Étienne</a:t>
            </a:r>
            <a:r>
              <a:rPr lang="en-US" sz="2800" dirty="0" smtClean="0"/>
              <a:t> </a:t>
            </a:r>
            <a:r>
              <a:rPr lang="en-US" sz="2800" dirty="0" err="1" smtClean="0"/>
              <a:t>Esquirol</a:t>
            </a:r>
            <a:r>
              <a:rPr lang="en-US" sz="2800" dirty="0" smtClean="0"/>
              <a:t>, </a:t>
            </a:r>
            <a:r>
              <a:rPr lang="en-US" sz="2800" dirty="0" smtClean="0"/>
              <a:t>French </a:t>
            </a:r>
            <a:r>
              <a:rPr lang="en-US" sz="2800" dirty="0" smtClean="0"/>
              <a:t>Physician</a:t>
            </a:r>
          </a:p>
          <a:p>
            <a:pPr lvl="1"/>
            <a:r>
              <a:rPr lang="en-US" sz="2400" dirty="0" smtClean="0"/>
              <a:t>Favorite Student of Philippe </a:t>
            </a:r>
            <a:r>
              <a:rPr lang="en-US" sz="2400" dirty="0" err="1" smtClean="0"/>
              <a:t>Pinel</a:t>
            </a:r>
            <a:r>
              <a:rPr lang="en-US" sz="2400" dirty="0" smtClean="0"/>
              <a:t> (founder of psychiatry)</a:t>
            </a:r>
          </a:p>
          <a:p>
            <a:pPr lvl="1"/>
            <a:r>
              <a:rPr lang="en-US" sz="2400" dirty="0" smtClean="0"/>
              <a:t>Manuscript </a:t>
            </a:r>
            <a:r>
              <a:rPr lang="en-US" sz="2400" dirty="0" smtClean="0"/>
              <a:t>on “mental retardation.”</a:t>
            </a:r>
          </a:p>
          <a:p>
            <a:pPr lvl="2"/>
            <a:r>
              <a:rPr lang="en-US" sz="2000" dirty="0" smtClean="0"/>
              <a:t>differentiated between insanity &amp; mental retardation</a:t>
            </a:r>
          </a:p>
          <a:p>
            <a:pPr lvl="2"/>
            <a:r>
              <a:rPr lang="en-US" sz="2000" dirty="0" smtClean="0"/>
              <a:t>insanity had a period of normal intellectual functioning</a:t>
            </a:r>
          </a:p>
          <a:p>
            <a:pPr lvl="1"/>
            <a:r>
              <a:rPr lang="en-US" sz="2400" dirty="0" smtClean="0"/>
              <a:t>Many degrees to mental retardation</a:t>
            </a:r>
          </a:p>
          <a:p>
            <a:pPr lvl="2"/>
            <a:r>
              <a:rPr lang="en-US" sz="2000" dirty="0" smtClean="0"/>
              <a:t>normality to “low-grade idiocy”</a:t>
            </a:r>
          </a:p>
          <a:p>
            <a:pPr lvl="1"/>
            <a:r>
              <a:rPr lang="en-US" sz="2400" dirty="0" smtClean="0"/>
              <a:t>Attempted to develop system to classify people into these many degrees but found that the individual’s use of language provided the most dependable </a:t>
            </a:r>
            <a:r>
              <a:rPr lang="en-US" sz="2400" dirty="0" smtClean="0"/>
              <a:t>continuum</a:t>
            </a: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Psy 427 - Cal State Northridge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8BEC0-D8B1-4DC5-9103-7722A51C9166}" type="slidenum">
              <a:rPr lang="en-US" altLang="en-US" smtClean="0"/>
              <a:pPr/>
              <a:t>32</a:t>
            </a:fld>
            <a:endParaRPr lang="en-US" altLang="en-US" dirty="0"/>
          </a:p>
        </p:txBody>
      </p:sp>
      <p:pic>
        <p:nvPicPr>
          <p:cNvPr id="6" name="Picture 5" descr="esquiro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2120900"/>
            <a:ext cx="1542719" cy="17653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Psychometrics:</a:t>
            </a:r>
            <a:br>
              <a:rPr lang="en-US" dirty="0" smtClean="0"/>
            </a:br>
            <a:r>
              <a:rPr lang="en-US" dirty="0" smtClean="0"/>
              <a:t>Interest in Mental Deficiency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1475"/>
            <a:ext cx="8229600" cy="4530725"/>
          </a:xfrm>
        </p:spPr>
        <p:txBody>
          <a:bodyPr/>
          <a:lstStyle/>
          <a:p>
            <a:r>
              <a:rPr lang="en-US" sz="3200" dirty="0" smtClean="0"/>
              <a:t>1840s </a:t>
            </a:r>
            <a:r>
              <a:rPr lang="en-US" sz="3200" dirty="0" smtClean="0"/>
              <a:t>- </a:t>
            </a:r>
            <a:r>
              <a:rPr lang="en-US" sz="3200" dirty="0" err="1" smtClean="0"/>
              <a:t>Edouard</a:t>
            </a:r>
            <a:r>
              <a:rPr lang="en-US" sz="3200" dirty="0" smtClean="0"/>
              <a:t> Seguin</a:t>
            </a:r>
            <a:r>
              <a:rPr lang="en-US" sz="3200" dirty="0" smtClean="0"/>
              <a:t>, </a:t>
            </a:r>
            <a:r>
              <a:rPr lang="en-US" sz="3200" dirty="0" smtClean="0"/>
              <a:t>French Physician</a:t>
            </a:r>
          </a:p>
          <a:p>
            <a:pPr lvl="1"/>
            <a:r>
              <a:rPr lang="en-US" sz="2400" dirty="0" smtClean="0"/>
              <a:t>Pioneer in training mentally-retarded persons.</a:t>
            </a:r>
          </a:p>
          <a:p>
            <a:pPr lvl="1"/>
            <a:r>
              <a:rPr lang="en-US" sz="2400" dirty="0" smtClean="0"/>
              <a:t>Rejected the notion of incurably MR</a:t>
            </a:r>
          </a:p>
          <a:p>
            <a:pPr lvl="1"/>
            <a:r>
              <a:rPr lang="en-US" sz="2400" dirty="0" smtClean="0"/>
              <a:t>1837: opens first school devoted to teaching MR children.</a:t>
            </a:r>
          </a:p>
          <a:p>
            <a:pPr lvl="1"/>
            <a:r>
              <a:rPr lang="en-US" sz="2400" dirty="0" smtClean="0"/>
              <a:t>1848: emigrates to USA, wide acceptance of theories</a:t>
            </a:r>
          </a:p>
          <a:p>
            <a:pPr lvl="1"/>
            <a:r>
              <a:rPr lang="en-US" sz="2400" dirty="0" smtClean="0"/>
              <a:t>1866: experiments with physiological training of MR</a:t>
            </a:r>
          </a:p>
          <a:p>
            <a:pPr lvl="2"/>
            <a:r>
              <a:rPr lang="en-US" sz="2000" dirty="0" smtClean="0"/>
              <a:t>sense-training / muscle-training still used today</a:t>
            </a:r>
          </a:p>
          <a:p>
            <a:pPr lvl="2"/>
            <a:r>
              <a:rPr lang="en-US" sz="2000" dirty="0" smtClean="0"/>
              <a:t>leads to nonverbal tests of intelligence (Seguin Form Board)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err="1" smtClean="0"/>
              <a:t>Psy</a:t>
            </a:r>
            <a:r>
              <a:rPr lang="en-US" altLang="en-US" dirty="0" smtClean="0"/>
              <a:t> 427 - Cal State Northridge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8BEC0-D8B1-4DC5-9103-7722A51C9166}" type="slidenum">
              <a:rPr lang="en-US" altLang="en-US" smtClean="0"/>
              <a:pPr/>
              <a:t>33</a:t>
            </a:fld>
            <a:endParaRPr lang="en-US" altLang="en-US" dirty="0"/>
          </a:p>
        </p:txBody>
      </p:sp>
      <p:pic>
        <p:nvPicPr>
          <p:cNvPr id="6" name="Picture 5" descr="Segui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381000"/>
            <a:ext cx="1648937" cy="22098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Psychometrics:</a:t>
            </a:r>
            <a:br>
              <a:rPr lang="en-US" dirty="0" smtClean="0"/>
            </a:br>
            <a:r>
              <a:rPr lang="en-US" dirty="0" smtClean="0"/>
              <a:t>Intelligence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858000" cy="4530725"/>
          </a:xfrm>
        </p:spPr>
        <p:txBody>
          <a:bodyPr/>
          <a:lstStyle/>
          <a:p>
            <a:r>
              <a:rPr lang="en-US" dirty="0" smtClean="0"/>
              <a:t>Alfred </a:t>
            </a:r>
            <a:r>
              <a:rPr lang="en-US" dirty="0" err="1" smtClean="0"/>
              <a:t>Binet</a:t>
            </a:r>
            <a:endParaRPr lang="en-US" dirty="0" smtClean="0"/>
          </a:p>
          <a:p>
            <a:pPr lvl="1"/>
            <a:r>
              <a:rPr lang="en-US" dirty="0" smtClean="0"/>
              <a:t>50 years after </a:t>
            </a:r>
            <a:r>
              <a:rPr lang="en-US" dirty="0" err="1" smtClean="0"/>
              <a:t>Esquirol</a:t>
            </a:r>
            <a:r>
              <a:rPr lang="en-US" dirty="0" smtClean="0"/>
              <a:t> &amp; Seguin -- 1905</a:t>
            </a:r>
          </a:p>
          <a:p>
            <a:pPr lvl="1"/>
            <a:r>
              <a:rPr lang="en-US" dirty="0" smtClean="0"/>
              <a:t>French Society for the Psychological Study of the </a:t>
            </a:r>
            <a:r>
              <a:rPr lang="en-US" dirty="0" smtClean="0"/>
              <a:t>Child urged </a:t>
            </a:r>
            <a:r>
              <a:rPr lang="en-US" dirty="0" smtClean="0"/>
              <a:t>French ministers to develop special classes for children who failed to respond to normal schooling.</a:t>
            </a:r>
          </a:p>
          <a:p>
            <a:pPr lvl="1"/>
            <a:r>
              <a:rPr lang="en-US" dirty="0" smtClean="0"/>
              <a:t>Ministers required a way to identify the children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Psy 427 - Cal State Northridge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8BEC0-D8B1-4DC5-9103-7722A51C9166}" type="slidenum">
              <a:rPr lang="en-US" altLang="en-US" smtClean="0"/>
              <a:pPr/>
              <a:t>34</a:t>
            </a:fld>
            <a:endParaRPr lang="en-US" altLang="en-US"/>
          </a:p>
        </p:txBody>
      </p:sp>
      <p:pic>
        <p:nvPicPr>
          <p:cNvPr id="6" name="Picture 5" descr="Alfred_Bine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7251" y="381001"/>
            <a:ext cx="1645122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Psychometrics:</a:t>
            </a:r>
            <a:br>
              <a:rPr lang="en-US" dirty="0" smtClean="0"/>
            </a:br>
            <a:r>
              <a:rPr lang="en-US" dirty="0" smtClean="0"/>
              <a:t>Intelligence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Alfred </a:t>
            </a:r>
            <a:r>
              <a:rPr lang="en-US" dirty="0" err="1" smtClean="0"/>
              <a:t>Binet</a:t>
            </a:r>
            <a:endParaRPr lang="en-US" dirty="0" smtClean="0"/>
          </a:p>
          <a:p>
            <a:pPr lvl="1"/>
            <a:r>
              <a:rPr lang="en-US" dirty="0" smtClean="0"/>
              <a:t>First Intelligence Test: </a:t>
            </a:r>
            <a:r>
              <a:rPr lang="en-US" dirty="0" err="1" smtClean="0"/>
              <a:t>Binet</a:t>
            </a:r>
            <a:r>
              <a:rPr lang="en-US" dirty="0" smtClean="0"/>
              <a:t>-Simon Scale of 1905</a:t>
            </a:r>
          </a:p>
          <a:p>
            <a:pPr lvl="1"/>
            <a:r>
              <a:rPr lang="en-US" dirty="0" smtClean="0"/>
              <a:t>30 items of increasing difficulty</a:t>
            </a:r>
          </a:p>
          <a:p>
            <a:pPr lvl="1"/>
            <a:r>
              <a:rPr lang="en-US" dirty="0" smtClean="0"/>
              <a:t>Standardized administration</a:t>
            </a:r>
          </a:p>
          <a:p>
            <a:pPr lvl="2"/>
            <a:r>
              <a:rPr lang="en-US" dirty="0" smtClean="0"/>
              <a:t>Same instructions &amp; format for ALL children</a:t>
            </a:r>
          </a:p>
          <a:p>
            <a:pPr lvl="1"/>
            <a:r>
              <a:rPr lang="en-US" dirty="0" smtClean="0"/>
              <a:t>Standardization sample</a:t>
            </a:r>
          </a:p>
          <a:p>
            <a:pPr lvl="2"/>
            <a:r>
              <a:rPr lang="en-US" dirty="0" smtClean="0"/>
              <a:t>created norms by which performance one child can be compared with other children.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Psy 427 - Cal State Northridge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8BEC0-D8B1-4DC5-9103-7722A51C9166}" type="slidenum">
              <a:rPr lang="en-US" altLang="en-US" smtClean="0"/>
              <a:pPr/>
              <a:t>35</a:t>
            </a:fld>
            <a:endParaRPr lang="en-US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Psychometrics:</a:t>
            </a:r>
            <a:br>
              <a:rPr lang="en-US" dirty="0" smtClean="0"/>
            </a:br>
            <a:r>
              <a:rPr lang="en-US" dirty="0" smtClean="0"/>
              <a:t>Intelligence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Alfred </a:t>
            </a:r>
            <a:r>
              <a:rPr lang="en-US" sz="3200" dirty="0" err="1" smtClean="0"/>
              <a:t>Binet</a:t>
            </a:r>
            <a:endParaRPr lang="en-US" sz="3200" dirty="0" smtClean="0"/>
          </a:p>
          <a:p>
            <a:pPr lvl="1"/>
            <a:r>
              <a:rPr lang="en-US" sz="2800" dirty="0" smtClean="0"/>
              <a:t>Standardization Sample</a:t>
            </a:r>
          </a:p>
          <a:p>
            <a:pPr lvl="2"/>
            <a:r>
              <a:rPr lang="en-US" sz="2400" dirty="0" smtClean="0"/>
              <a:t>50 Normal children aged 3-11yrs</a:t>
            </a:r>
          </a:p>
          <a:p>
            <a:pPr lvl="2"/>
            <a:r>
              <a:rPr lang="en-US" sz="2400" dirty="0" smtClean="0"/>
              <a:t>“Some” mentally retarded children and adults</a:t>
            </a:r>
          </a:p>
          <a:p>
            <a:r>
              <a:rPr lang="en-US" sz="3200" dirty="0" smtClean="0"/>
              <a:t>1908 </a:t>
            </a:r>
            <a:r>
              <a:rPr lang="en-US" sz="3200" dirty="0" err="1" smtClean="0"/>
              <a:t>Binet</a:t>
            </a:r>
            <a:r>
              <a:rPr lang="en-US" sz="3200" dirty="0" smtClean="0"/>
              <a:t>-Simon Scale</a:t>
            </a:r>
          </a:p>
          <a:p>
            <a:pPr lvl="1"/>
            <a:r>
              <a:rPr lang="en-US" sz="2800" dirty="0" smtClean="0"/>
              <a:t>More items (greater reliability)</a:t>
            </a:r>
          </a:p>
          <a:p>
            <a:pPr lvl="1"/>
            <a:r>
              <a:rPr lang="en-US" sz="2800" dirty="0" smtClean="0"/>
              <a:t>Better standardization sample (300 normal children)</a:t>
            </a:r>
          </a:p>
          <a:p>
            <a:pPr lvl="1"/>
            <a:r>
              <a:rPr lang="en-US" sz="2800" dirty="0" smtClean="0"/>
              <a:t>Introduction of </a:t>
            </a:r>
            <a:r>
              <a:rPr lang="en-US" sz="2800" i="1" dirty="0" smtClean="0"/>
              <a:t>Mental </a:t>
            </a:r>
            <a:r>
              <a:rPr lang="en-US" sz="2800" i="1" dirty="0" smtClean="0"/>
              <a:t>Age</a:t>
            </a:r>
            <a:endParaRPr lang="en-US" sz="2800" i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Psy 427 - Cal State Northridge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8BEC0-D8B1-4DC5-9103-7722A51C9166}" type="slidenum">
              <a:rPr lang="en-US" altLang="en-US" smtClean="0"/>
              <a:pPr/>
              <a:t>36</a:t>
            </a:fld>
            <a:endParaRPr lang="en-US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Psychometrics:</a:t>
            </a:r>
            <a:br>
              <a:rPr lang="en-US" dirty="0" smtClean="0"/>
            </a:br>
            <a:r>
              <a:rPr lang="en-US" dirty="0" smtClean="0"/>
              <a:t>Intelligence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30725"/>
          </a:xfrm>
        </p:spPr>
        <p:txBody>
          <a:bodyPr/>
          <a:lstStyle/>
          <a:p>
            <a:r>
              <a:rPr lang="en-US" dirty="0" smtClean="0"/>
              <a:t>Alfred </a:t>
            </a:r>
            <a:r>
              <a:rPr lang="en-US" dirty="0" err="1" smtClean="0"/>
              <a:t>Binet’s</a:t>
            </a:r>
            <a:r>
              <a:rPr lang="en-US" dirty="0" smtClean="0"/>
              <a:t> legacy</a:t>
            </a:r>
          </a:p>
          <a:p>
            <a:pPr lvl="1"/>
            <a:r>
              <a:rPr lang="en-US" dirty="0" smtClean="0"/>
              <a:t>1911 </a:t>
            </a:r>
            <a:r>
              <a:rPr lang="en-US" dirty="0" err="1" smtClean="0"/>
              <a:t>Binet</a:t>
            </a:r>
            <a:r>
              <a:rPr lang="en-US" dirty="0" smtClean="0"/>
              <a:t>-Simon, minor revision</a:t>
            </a:r>
          </a:p>
          <a:p>
            <a:pPr lvl="2"/>
            <a:r>
              <a:rPr lang="en-US" dirty="0" err="1" smtClean="0"/>
              <a:t>Binet</a:t>
            </a:r>
            <a:r>
              <a:rPr lang="en-US" dirty="0" smtClean="0"/>
              <a:t> dies</a:t>
            </a:r>
          </a:p>
          <a:p>
            <a:pPr lvl="1"/>
            <a:r>
              <a:rPr lang="en-US" dirty="0" smtClean="0"/>
              <a:t>1912 </a:t>
            </a:r>
            <a:r>
              <a:rPr lang="en-US" dirty="0" err="1" smtClean="0"/>
              <a:t>Kuhlmann-Binet</a:t>
            </a:r>
            <a:r>
              <a:rPr lang="en-US" dirty="0" smtClean="0"/>
              <a:t> revision</a:t>
            </a:r>
          </a:p>
          <a:p>
            <a:pPr lvl="2"/>
            <a:r>
              <a:rPr lang="en-US" dirty="0" smtClean="0"/>
              <a:t>Extends testing downward to 3 months of age</a:t>
            </a:r>
          </a:p>
          <a:p>
            <a:pPr lvl="1"/>
            <a:r>
              <a:rPr lang="en-US" dirty="0" smtClean="0"/>
              <a:t>1916 </a:t>
            </a:r>
            <a:r>
              <a:rPr lang="en-US" dirty="0" smtClean="0"/>
              <a:t>Lewis Madison </a:t>
            </a:r>
            <a:r>
              <a:rPr lang="en-US" dirty="0" err="1" smtClean="0"/>
              <a:t>Terman</a:t>
            </a:r>
            <a:r>
              <a:rPr lang="en-US" dirty="0" smtClean="0"/>
              <a:t> </a:t>
            </a:r>
            <a:r>
              <a:rPr lang="en-US" dirty="0" smtClean="0"/>
              <a:t>&amp; Stanford Colleagues revise </a:t>
            </a:r>
            <a:r>
              <a:rPr lang="en-US" dirty="0" err="1" smtClean="0"/>
              <a:t>Binet’s</a:t>
            </a:r>
            <a:r>
              <a:rPr lang="en-US" dirty="0" smtClean="0"/>
              <a:t> test for use in the United States</a:t>
            </a:r>
          </a:p>
          <a:p>
            <a:pPr lvl="2"/>
            <a:r>
              <a:rPr lang="en-US" dirty="0" smtClean="0"/>
              <a:t>More psychometrically sound</a:t>
            </a:r>
          </a:p>
          <a:p>
            <a:pPr lvl="2"/>
            <a:r>
              <a:rPr lang="en-US" dirty="0" smtClean="0"/>
              <a:t>Introduction of the term IQ</a:t>
            </a:r>
          </a:p>
          <a:p>
            <a:pPr lvl="2"/>
            <a:r>
              <a:rPr lang="en-US" dirty="0" smtClean="0"/>
              <a:t>Mental Age / Chronological Age = IQ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Psy 427 - Cal State Northridge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8BEC0-D8B1-4DC5-9103-7722A51C9166}" type="slidenum">
              <a:rPr lang="en-US" altLang="en-US" smtClean="0"/>
              <a:pPr/>
              <a:t>37</a:t>
            </a:fld>
            <a:endParaRPr lang="en-US" altLang="en-US" dirty="0"/>
          </a:p>
        </p:txBody>
      </p:sp>
      <p:pic>
        <p:nvPicPr>
          <p:cNvPr id="6" name="Picture 5" descr="lewis_terma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1295400"/>
            <a:ext cx="1619250" cy="19431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Psychometrics:</a:t>
            </a:r>
            <a:br>
              <a:rPr lang="en-US" dirty="0" smtClean="0"/>
            </a:br>
            <a:r>
              <a:rPr lang="en-US" dirty="0" smtClean="0"/>
              <a:t>Intelligence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World War I - Robert Yerkes</a:t>
            </a:r>
          </a:p>
          <a:p>
            <a:pPr lvl="1"/>
            <a:r>
              <a:rPr lang="en-US" dirty="0" smtClean="0"/>
              <a:t>Need for large-scale group administered ability tests by the army</a:t>
            </a:r>
          </a:p>
          <a:p>
            <a:pPr lvl="1"/>
            <a:r>
              <a:rPr lang="en-US" dirty="0" smtClean="0"/>
              <a:t>Army commissions Yerkes, then head of the American Psychological Association, to develop two structured tests of human abilities</a:t>
            </a:r>
          </a:p>
          <a:p>
            <a:pPr lvl="2"/>
            <a:r>
              <a:rPr lang="en-US" dirty="0" smtClean="0"/>
              <a:t>Army Alpha - required reading ability</a:t>
            </a:r>
          </a:p>
          <a:p>
            <a:pPr lvl="2"/>
            <a:r>
              <a:rPr lang="en-US" dirty="0" smtClean="0"/>
              <a:t>Army Beta - did not require reading ability</a:t>
            </a:r>
          </a:p>
          <a:p>
            <a:r>
              <a:rPr lang="en-US" dirty="0" smtClean="0"/>
              <a:t>Testing “frenzy” hits between World War I and the 1930s.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Psy 427 - Cal State Northridge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8BEC0-D8B1-4DC5-9103-7722A51C9166}" type="slidenum">
              <a:rPr lang="en-US" altLang="en-US" smtClean="0"/>
              <a:pPr/>
              <a:t>38</a:t>
            </a:fld>
            <a:endParaRPr lang="en-US" altLang="en-US" dirty="0"/>
          </a:p>
        </p:txBody>
      </p:sp>
      <p:pic>
        <p:nvPicPr>
          <p:cNvPr id="6" name="Picture 5" descr="Yerkessmal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304800"/>
            <a:ext cx="14224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Psychometrics:</a:t>
            </a:r>
            <a:br>
              <a:rPr lang="en-US" dirty="0" smtClean="0"/>
            </a:br>
            <a:r>
              <a:rPr lang="en-US" dirty="0" smtClean="0"/>
              <a:t>Intelligence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Frenzy of the 1930’s</a:t>
            </a:r>
          </a:p>
          <a:p>
            <a:pPr lvl="1"/>
            <a:r>
              <a:rPr lang="en-US" dirty="0" smtClean="0"/>
              <a:t>1937 Revision of the Stanford-</a:t>
            </a:r>
            <a:r>
              <a:rPr lang="en-US" dirty="0" err="1" smtClean="0"/>
              <a:t>Binet</a:t>
            </a:r>
            <a:r>
              <a:rPr lang="en-US" dirty="0" smtClean="0"/>
              <a:t> includes over 3000 individuals in standardization</a:t>
            </a:r>
          </a:p>
          <a:p>
            <a:pPr lvl="1"/>
            <a:r>
              <a:rPr lang="en-US" dirty="0" smtClean="0"/>
              <a:t>1939 Wechsler-Bellevue Intelligence Scale</a:t>
            </a:r>
          </a:p>
          <a:p>
            <a:pPr lvl="2"/>
            <a:r>
              <a:rPr lang="en-US" dirty="0" smtClean="0"/>
              <a:t>David Wechsler </a:t>
            </a:r>
          </a:p>
          <a:p>
            <a:pPr lvl="2"/>
            <a:r>
              <a:rPr lang="en-US" dirty="0" err="1" smtClean="0"/>
              <a:t>Subcales</a:t>
            </a:r>
            <a:r>
              <a:rPr lang="en-US" dirty="0" smtClean="0"/>
              <a:t> were “adopted” from the Army Scales</a:t>
            </a:r>
          </a:p>
          <a:p>
            <a:pPr lvl="2"/>
            <a:r>
              <a:rPr lang="en-US" dirty="0" smtClean="0"/>
              <a:t>Produces </a:t>
            </a:r>
            <a:r>
              <a:rPr lang="en-US" dirty="0" smtClean="0"/>
              <a:t>several scores of intellectual ability rather than </a:t>
            </a:r>
            <a:r>
              <a:rPr lang="en-US" dirty="0" err="1" smtClean="0"/>
              <a:t>Binet’s</a:t>
            </a:r>
            <a:r>
              <a:rPr lang="en-US" dirty="0" smtClean="0"/>
              <a:t> single </a:t>
            </a:r>
            <a:r>
              <a:rPr lang="en-US" dirty="0" smtClean="0"/>
              <a:t>scores (e.g. Verbal, Performance, Full-Scale)</a:t>
            </a:r>
            <a:endParaRPr lang="en-US" dirty="0" smtClean="0"/>
          </a:p>
          <a:p>
            <a:pPr lvl="2"/>
            <a:r>
              <a:rPr lang="en-US" dirty="0" smtClean="0"/>
              <a:t>Evolves into the Wechsler Series of intelligence tests (e.g. WAIS, WISC, etc.)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Psy 427 - Cal State Northridge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8BEC0-D8B1-4DC5-9103-7722A51C9166}" type="slidenum">
              <a:rPr lang="en-US" altLang="en-US" smtClean="0"/>
              <a:pPr/>
              <a:t>39</a:t>
            </a:fld>
            <a:endParaRPr lang="en-US" altLang="en-US" dirty="0"/>
          </a:p>
        </p:txBody>
      </p:sp>
      <p:pic>
        <p:nvPicPr>
          <p:cNvPr id="6" name="Picture 5" descr="wechsler.jpg"/>
          <p:cNvPicPr>
            <a:picLocks noChangeAspect="1"/>
          </p:cNvPicPr>
          <p:nvPr/>
        </p:nvPicPr>
        <p:blipFill>
          <a:blip r:embed="rId2"/>
          <a:srcRect r="7853" b="6087"/>
          <a:stretch>
            <a:fillRect/>
          </a:stretch>
        </p:blipFill>
        <p:spPr>
          <a:xfrm>
            <a:off x="7086600" y="304800"/>
            <a:ext cx="1524000" cy="187036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You’ll Encounter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my reaction to some weird inkblot really say something about my personality?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Can my response to a bunch of weird T/F questions really indicate that I have a psychopathology?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All I want to do is help people, why do I need to submit them to all these torturous tests?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8BEC0-D8B1-4DC5-9103-7722A51C9166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Psy 427 - Cal State Northridge</a:t>
            </a:r>
            <a:endParaRPr lang="en-US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Psychometrics:</a:t>
            </a:r>
            <a:br>
              <a:rPr lang="en-US" dirty="0" smtClean="0"/>
            </a:br>
            <a:r>
              <a:rPr lang="en-US" dirty="0" smtClean="0"/>
              <a:t>Personality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Rise – 1920s, Fall – 1930s, Slow Rise – 1940s</a:t>
            </a:r>
          </a:p>
          <a:p>
            <a:r>
              <a:rPr lang="en-US" dirty="0" smtClean="0"/>
              <a:t>Intended to measure personality traits</a:t>
            </a:r>
          </a:p>
          <a:p>
            <a:pPr lvl="1"/>
            <a:r>
              <a:rPr lang="en-US" dirty="0" smtClean="0"/>
              <a:t>Trait: relatively enduring dispositions (tendencies to act, think or feel in a certain manner in any given circumstance)</a:t>
            </a:r>
          </a:p>
          <a:p>
            <a:pPr lvl="1"/>
            <a:r>
              <a:rPr lang="en-US" dirty="0" smtClean="0"/>
              <a:t>NOT temporary states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Psy 427 - Cal State Northridge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8BEC0-D8B1-4DC5-9103-7722A51C9166}" type="slidenum">
              <a:rPr lang="en-US" altLang="en-US" smtClean="0"/>
              <a:pPr/>
              <a:t>40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Psychometrics:</a:t>
            </a:r>
            <a:br>
              <a:rPr lang="en-US" dirty="0" smtClean="0"/>
            </a:br>
            <a:r>
              <a:rPr lang="en-US" dirty="0" smtClean="0"/>
              <a:t>Personality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Rise and Fall: Structured Tests</a:t>
            </a:r>
          </a:p>
          <a:p>
            <a:r>
              <a:rPr lang="en-US" dirty="0" smtClean="0"/>
              <a:t>Woodworth Personal Data Sheet</a:t>
            </a:r>
          </a:p>
          <a:p>
            <a:pPr lvl="1"/>
            <a:r>
              <a:rPr lang="en-US" dirty="0" smtClean="0"/>
              <a:t>First objective personality test meant to aid in psychiatric interviews</a:t>
            </a:r>
          </a:p>
          <a:p>
            <a:pPr lvl="1"/>
            <a:r>
              <a:rPr lang="en-US" dirty="0" smtClean="0"/>
              <a:t>Developed during World War I</a:t>
            </a:r>
          </a:p>
          <a:p>
            <a:pPr lvl="1"/>
            <a:r>
              <a:rPr lang="en-US" dirty="0" smtClean="0"/>
              <a:t>Designed to screen out soldiers unfit for duty</a:t>
            </a:r>
          </a:p>
          <a:p>
            <a:pPr lvl="1"/>
            <a:r>
              <a:rPr lang="en-US" dirty="0" smtClean="0"/>
              <a:t>Mistakenly assumed that a subjects response could be taken at face value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Psy 427 - Cal State Northridge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8BEC0-D8B1-4DC5-9103-7722A51C9166}" type="slidenum">
              <a:rPr lang="en-US" altLang="en-US" smtClean="0"/>
              <a:pPr/>
              <a:t>41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Psychometrics:</a:t>
            </a:r>
            <a:br>
              <a:rPr lang="en-US" dirty="0" smtClean="0"/>
            </a:br>
            <a:r>
              <a:rPr lang="en-US" dirty="0" smtClean="0"/>
              <a:t>Personality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Woodworth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Psy 427 - Cal State Northridge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8BEC0-D8B1-4DC5-9103-7722A51C9166}" type="slidenum">
              <a:rPr lang="en-US" altLang="en-US" smtClean="0"/>
              <a:pPr/>
              <a:t>42</a:t>
            </a:fld>
            <a:endParaRPr lang="en-US" altLang="en-US"/>
          </a:p>
        </p:txBody>
      </p:sp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914400" y="2209800"/>
          <a:ext cx="7542174" cy="3886200"/>
        </p:xfrm>
        <a:graphic>
          <a:graphicData uri="http://schemas.openxmlformats.org/presentationml/2006/ole">
            <p:oleObj spid="_x0000_s26627" name="Worksheet" r:id="rId3" imgW="3899996" imgH="2010135" progId="Excel.Shee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Psychometrics:</a:t>
            </a:r>
            <a:br>
              <a:rPr lang="en-US" dirty="0" smtClean="0"/>
            </a:br>
            <a:r>
              <a:rPr lang="en-US" dirty="0" smtClean="0"/>
              <a:t>Personality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9725"/>
          </a:xfrm>
        </p:spPr>
        <p:txBody>
          <a:bodyPr/>
          <a:lstStyle/>
          <a:p>
            <a:r>
              <a:rPr lang="en-US" dirty="0" smtClean="0"/>
              <a:t>Slow Rise: Projective Tests</a:t>
            </a:r>
          </a:p>
          <a:p>
            <a:r>
              <a:rPr lang="en-US" dirty="0" smtClean="0"/>
              <a:t>Herman Rorschach inkblot test (1921)</a:t>
            </a:r>
          </a:p>
          <a:p>
            <a:pPr lvl="1"/>
            <a:r>
              <a:rPr lang="en-US" dirty="0" smtClean="0"/>
              <a:t>Started with great suspicion; first serious study in 1932.</a:t>
            </a:r>
          </a:p>
          <a:p>
            <a:pPr lvl="1"/>
            <a:r>
              <a:rPr lang="en-US" dirty="0" smtClean="0"/>
              <a:t>Symmetric colored &amp; b/w inkblots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Psy 427 - Cal State Northridge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8BEC0-D8B1-4DC5-9103-7722A51C9166}" type="slidenum">
              <a:rPr lang="en-US" altLang="en-US" smtClean="0"/>
              <a:pPr/>
              <a:t>43</a:t>
            </a:fld>
            <a:endParaRPr lang="en-US" altLang="en-US" dirty="0"/>
          </a:p>
        </p:txBody>
      </p:sp>
      <p:pic>
        <p:nvPicPr>
          <p:cNvPr id="6" name="Picture 5" descr="hermann_rorschac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1355" y="381000"/>
            <a:ext cx="1484045" cy="1981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Psychometrics:</a:t>
            </a:r>
            <a:br>
              <a:rPr lang="en-US" dirty="0" smtClean="0"/>
            </a:br>
            <a:r>
              <a:rPr lang="en-US" dirty="0" smtClean="0"/>
              <a:t>Personality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9725"/>
          </a:xfrm>
        </p:spPr>
        <p:txBody>
          <a:bodyPr/>
          <a:lstStyle/>
          <a:p>
            <a:r>
              <a:rPr lang="en-US" dirty="0" smtClean="0"/>
              <a:t>Rorschach </a:t>
            </a:r>
            <a:r>
              <a:rPr lang="en-US" dirty="0" smtClean="0"/>
              <a:t>inkblot </a:t>
            </a:r>
            <a:r>
              <a:rPr lang="en-US" dirty="0" smtClean="0"/>
              <a:t>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Psy 427 - Cal State Northridge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8BEC0-D8B1-4DC5-9103-7722A51C9166}" type="slidenum">
              <a:rPr lang="en-US" altLang="en-US" smtClean="0"/>
              <a:pPr/>
              <a:t>44</a:t>
            </a:fld>
            <a:endParaRPr lang="en-US" altLang="en-US" dirty="0"/>
          </a:p>
        </p:txBody>
      </p:sp>
      <p:pic>
        <p:nvPicPr>
          <p:cNvPr id="7" name="Picture 6" descr="Rorschach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514600"/>
            <a:ext cx="5410200" cy="35430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Psychometrics:</a:t>
            </a:r>
            <a:br>
              <a:rPr lang="en-US" dirty="0" smtClean="0"/>
            </a:br>
            <a:r>
              <a:rPr lang="en-US" dirty="0" smtClean="0"/>
              <a:t>Personality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705600" cy="4530725"/>
          </a:xfrm>
        </p:spPr>
        <p:txBody>
          <a:bodyPr/>
          <a:lstStyle/>
          <a:p>
            <a:r>
              <a:rPr lang="en-US" sz="2800" dirty="0" smtClean="0"/>
              <a:t>Thematic </a:t>
            </a:r>
            <a:r>
              <a:rPr lang="en-US" sz="2800" dirty="0" smtClean="0"/>
              <a:t>Apperception Test</a:t>
            </a:r>
          </a:p>
          <a:p>
            <a:pPr lvl="1"/>
            <a:r>
              <a:rPr lang="en-US" sz="2400" dirty="0" smtClean="0"/>
              <a:t>Henry Murray and Christina Morgan (1935)</a:t>
            </a:r>
          </a:p>
          <a:p>
            <a:pPr lvl="1"/>
            <a:r>
              <a:rPr lang="en-US" sz="2400" dirty="0" smtClean="0"/>
              <a:t>“Ambiguous” pictures though considerably more structured than the </a:t>
            </a:r>
            <a:r>
              <a:rPr lang="en-US" sz="2400" dirty="0" smtClean="0"/>
              <a:t>Rorschach</a:t>
            </a:r>
          </a:p>
          <a:p>
            <a:pPr lvl="1"/>
            <a:r>
              <a:rPr lang="en-US" sz="2400" dirty="0" smtClean="0"/>
              <a:t>Subjects are shown the pictures and asked to write a story including:</a:t>
            </a:r>
          </a:p>
          <a:p>
            <a:pPr lvl="2"/>
            <a:r>
              <a:rPr lang="en-US" sz="2000" dirty="0" smtClean="0"/>
              <a:t>what </a:t>
            </a:r>
            <a:r>
              <a:rPr lang="en-US" sz="2000" dirty="0" smtClean="0"/>
              <a:t>has led up to the event shown</a:t>
            </a:r>
          </a:p>
          <a:p>
            <a:pPr lvl="2"/>
            <a:r>
              <a:rPr lang="en-US" sz="2000" dirty="0" smtClean="0"/>
              <a:t>what is happening at the moment</a:t>
            </a:r>
          </a:p>
          <a:p>
            <a:pPr lvl="2"/>
            <a:r>
              <a:rPr lang="en-US" sz="2000" dirty="0" smtClean="0"/>
              <a:t>what the characters are feeling and thinking, and</a:t>
            </a:r>
          </a:p>
          <a:p>
            <a:pPr lvl="2"/>
            <a:r>
              <a:rPr lang="en-US" sz="2000" dirty="0" smtClean="0"/>
              <a:t>what the outcome of the story was.</a:t>
            </a:r>
          </a:p>
          <a:p>
            <a:pPr lvl="1"/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Psy 427 - Cal State Northridge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8BEC0-D8B1-4DC5-9103-7722A51C9166}" type="slidenum">
              <a:rPr lang="en-US" altLang="en-US" smtClean="0"/>
              <a:pPr/>
              <a:t>45</a:t>
            </a:fld>
            <a:endParaRPr lang="en-US" altLang="en-US"/>
          </a:p>
        </p:txBody>
      </p:sp>
      <p:pic>
        <p:nvPicPr>
          <p:cNvPr id="8" name="Picture 7" descr="morgan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1851212"/>
            <a:ext cx="1600200" cy="1699327"/>
          </a:xfrm>
          <a:prstGeom prst="rect">
            <a:avLst/>
          </a:prstGeom>
        </p:spPr>
      </p:pic>
      <p:pic>
        <p:nvPicPr>
          <p:cNvPr id="9" name="Picture 8" descr="murray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3680012"/>
            <a:ext cx="1600200" cy="18825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Psychometrics:</a:t>
            </a:r>
            <a:br>
              <a:rPr lang="en-US" dirty="0" smtClean="0"/>
            </a:br>
            <a:r>
              <a:rPr lang="en-US" dirty="0" smtClean="0"/>
              <a:t>Personality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530725"/>
          </a:xfrm>
        </p:spPr>
        <p:txBody>
          <a:bodyPr/>
          <a:lstStyle/>
          <a:p>
            <a:r>
              <a:rPr lang="en-US" sz="3200" dirty="0" smtClean="0"/>
              <a:t>Thematic </a:t>
            </a:r>
            <a:r>
              <a:rPr lang="en-US" sz="3200" dirty="0" smtClean="0"/>
              <a:t>Apperception </a:t>
            </a:r>
            <a:r>
              <a:rPr lang="en-US" sz="3200" dirty="0" smtClean="0"/>
              <a:t>Test Example</a:t>
            </a:r>
            <a:endParaRPr lang="en-US" sz="32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Psy 427 - Cal State Northridge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8BEC0-D8B1-4DC5-9103-7722A51C9166}" type="slidenum">
              <a:rPr lang="en-US" altLang="en-US" smtClean="0"/>
              <a:pPr/>
              <a:t>46</a:t>
            </a:fld>
            <a:endParaRPr lang="en-US" altLang="en-US"/>
          </a:p>
        </p:txBody>
      </p:sp>
      <p:pic>
        <p:nvPicPr>
          <p:cNvPr id="7" name="Picture 6" descr="pictc_TA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209800"/>
            <a:ext cx="3810000" cy="39326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Psychometrics:</a:t>
            </a:r>
            <a:br>
              <a:rPr lang="en-US" dirty="0" smtClean="0"/>
            </a:br>
            <a:r>
              <a:rPr lang="en-US" dirty="0" smtClean="0"/>
              <a:t>Personality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30725"/>
          </a:xfrm>
        </p:spPr>
        <p:txBody>
          <a:bodyPr/>
          <a:lstStyle/>
          <a:p>
            <a:r>
              <a:rPr lang="en-US" sz="2800" dirty="0" smtClean="0"/>
              <a:t>Second coming of the Structured Test</a:t>
            </a:r>
          </a:p>
          <a:p>
            <a:r>
              <a:rPr lang="en-US" sz="2800" dirty="0" smtClean="0"/>
              <a:t>Early 1940s – Structured Tests were being developed based on better psychometric properties.</a:t>
            </a:r>
          </a:p>
          <a:p>
            <a:r>
              <a:rPr lang="en-US" sz="2800" dirty="0" smtClean="0"/>
              <a:t>Minnesota </a:t>
            </a:r>
            <a:r>
              <a:rPr lang="en-US" sz="2800" dirty="0" err="1" smtClean="0"/>
              <a:t>Multiphasic</a:t>
            </a:r>
            <a:r>
              <a:rPr lang="en-US" sz="2800" dirty="0" smtClean="0"/>
              <a:t> Personality Inventory (</a:t>
            </a:r>
            <a:r>
              <a:rPr lang="en-US" sz="2800" dirty="0" smtClean="0"/>
              <a:t>MMPI; </a:t>
            </a:r>
            <a:r>
              <a:rPr lang="en-US" sz="2800" dirty="0" smtClean="0"/>
              <a:t>1943</a:t>
            </a:r>
            <a:r>
              <a:rPr lang="en-US" sz="2800" dirty="0" smtClean="0"/>
              <a:t>)</a:t>
            </a:r>
          </a:p>
          <a:p>
            <a:pPr lvl="1"/>
            <a:r>
              <a:rPr lang="en-US" sz="2400" dirty="0" smtClean="0"/>
              <a:t>Tests like the Woodworth made too many assumptions</a:t>
            </a:r>
          </a:p>
          <a:p>
            <a:pPr lvl="1"/>
            <a:r>
              <a:rPr lang="en-US" sz="2400" dirty="0" smtClean="0"/>
              <a:t>The meaning of the test response could only be determined by empirical research</a:t>
            </a:r>
          </a:p>
          <a:p>
            <a:pPr lvl="1"/>
            <a:r>
              <a:rPr lang="en-US" sz="2400" dirty="0" smtClean="0"/>
              <a:t>Most widely used (MMPI-2, MMPI-A)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Psy 427 - Cal State Northridge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8BEC0-D8B1-4DC5-9103-7722A51C9166}" type="slidenum">
              <a:rPr lang="en-US" altLang="en-US" smtClean="0"/>
              <a:pPr/>
              <a:t>47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Psychometrics:</a:t>
            </a:r>
            <a:br>
              <a:rPr lang="en-US" dirty="0" smtClean="0"/>
            </a:br>
            <a:r>
              <a:rPr lang="en-US" dirty="0" smtClean="0"/>
              <a:t>Personality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086600" cy="4530725"/>
          </a:xfrm>
        </p:spPr>
        <p:txBody>
          <a:bodyPr/>
          <a:lstStyle/>
          <a:p>
            <a:r>
              <a:rPr lang="en-US" dirty="0" smtClean="0"/>
              <a:t>Sixteen Personality Factor Questionnaire</a:t>
            </a:r>
          </a:p>
          <a:p>
            <a:pPr lvl="1"/>
            <a:r>
              <a:rPr lang="en-US" dirty="0" smtClean="0"/>
              <a:t>Raymond B. </a:t>
            </a:r>
            <a:r>
              <a:rPr lang="en-US" dirty="0" err="1" smtClean="0"/>
              <a:t>Cattell</a:t>
            </a:r>
            <a:r>
              <a:rPr lang="en-US" dirty="0" smtClean="0"/>
              <a:t> (early 1940s)</a:t>
            </a:r>
          </a:p>
          <a:p>
            <a:pPr lvl="1"/>
            <a:r>
              <a:rPr lang="en-US" dirty="0" smtClean="0"/>
              <a:t>Based on Factor </a:t>
            </a:r>
            <a:r>
              <a:rPr lang="en-US" dirty="0" smtClean="0"/>
              <a:t>Analysis – method for finding the minimum number of dimensions (factors) for explaining the largest number of variables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Psy 427 - Cal State Northridge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8BEC0-D8B1-4DC5-9103-7722A51C9166}" type="slidenum">
              <a:rPr lang="en-US" altLang="en-US" smtClean="0"/>
              <a:pPr/>
              <a:t>48</a:t>
            </a:fld>
            <a:endParaRPr lang="en-US" altLang="en-US"/>
          </a:p>
        </p:txBody>
      </p:sp>
      <p:pic>
        <p:nvPicPr>
          <p:cNvPr id="6" name="Picture 5" descr="cattell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533400"/>
            <a:ext cx="1684637" cy="2371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Psychological Testing 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Psychometrics – </a:t>
            </a:r>
            <a:r>
              <a:rPr lang="en-US" sz="2800" dirty="0" smtClean="0"/>
              <a:t>field of study concerned with the theory and technique of educational and psychological measurement (Wikipedia)</a:t>
            </a:r>
            <a:endParaRPr lang="en-US" dirty="0" smtClean="0"/>
          </a:p>
          <a:p>
            <a:pPr lvl="1"/>
            <a:r>
              <a:rPr lang="en-US" dirty="0" smtClean="0"/>
              <a:t>measurement of knowledge, abilities, attitudes, and personality traits. </a:t>
            </a:r>
          </a:p>
          <a:p>
            <a:pPr lvl="1"/>
            <a:r>
              <a:rPr lang="en-US" dirty="0" smtClean="0"/>
              <a:t>It involves two major research tasks</a:t>
            </a:r>
          </a:p>
          <a:p>
            <a:pPr marL="1128712" lvl="2" indent="-457200">
              <a:buFont typeface="+mj-lt"/>
              <a:buAutoNum type="arabicPeriod"/>
            </a:pPr>
            <a:r>
              <a:rPr lang="en-US" dirty="0" smtClean="0"/>
              <a:t>the construction of instruments and procedures for measurement</a:t>
            </a:r>
          </a:p>
          <a:p>
            <a:pPr marL="1128712" lvl="2" indent="-457200">
              <a:buFont typeface="+mj-lt"/>
              <a:buAutoNum type="arabicPeriod"/>
            </a:pPr>
            <a:r>
              <a:rPr lang="en-US" dirty="0" smtClean="0"/>
              <a:t>the development and refinement of theoretical approaches to measurement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8BEC0-D8B1-4DC5-9103-7722A51C9166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Psy 427 - Cal State Northridge</a:t>
            </a: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Measurement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400" dirty="0" smtClean="0"/>
              <a:t>In psychology we </a:t>
            </a:r>
            <a:r>
              <a:rPr lang="en-US" sz="3400" dirty="0"/>
              <a:t>are interested in either describing the distributions of and/or relationships among abstract </a:t>
            </a:r>
            <a:r>
              <a:rPr lang="en-US" sz="3400" dirty="0" smtClean="0"/>
              <a:t>concepts: </a:t>
            </a:r>
            <a:r>
              <a:rPr lang="en-US" sz="3400" dirty="0"/>
              <a:t>e.g.,</a:t>
            </a:r>
          </a:p>
          <a:p>
            <a:pPr lvl="1"/>
            <a:r>
              <a:rPr lang="en-US" sz="3000" dirty="0"/>
              <a:t>Political conservatism</a:t>
            </a:r>
          </a:p>
          <a:p>
            <a:pPr lvl="1"/>
            <a:r>
              <a:rPr lang="en-US" sz="3000" dirty="0"/>
              <a:t>Intelligence</a:t>
            </a:r>
          </a:p>
          <a:p>
            <a:pPr lvl="1"/>
            <a:r>
              <a:rPr lang="en-US" sz="3000" dirty="0"/>
              <a:t>Neuroticism</a:t>
            </a:r>
          </a:p>
          <a:p>
            <a:pPr lvl="1"/>
            <a:r>
              <a:rPr lang="en-US" sz="3000" dirty="0"/>
              <a:t>Aggression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8BEC0-D8B1-4DC5-9103-7722A51C9166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Psy 427 - Cal State Northridge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However, in most cases these constructs are abstractions that can often not be directly observed. </a:t>
            </a:r>
          </a:p>
        </p:txBody>
      </p:sp>
      <p:grpSp>
        <p:nvGrpSpPr>
          <p:cNvPr id="4111" name="Group 15"/>
          <p:cNvGrpSpPr>
            <a:grpSpLocks/>
          </p:cNvGrpSpPr>
          <p:nvPr/>
        </p:nvGrpSpPr>
        <p:grpSpPr bwMode="auto">
          <a:xfrm>
            <a:off x="533400" y="2514600"/>
            <a:ext cx="8229600" cy="3886200"/>
            <a:chOff x="336" y="1440"/>
            <a:chExt cx="5184" cy="2448"/>
          </a:xfrm>
        </p:grpSpPr>
        <p:graphicFrame>
          <p:nvGraphicFramePr>
            <p:cNvPr id="4100" name="Diagram 4"/>
            <p:cNvGraphicFramePr>
              <a:graphicFrameLocks/>
            </p:cNvGraphicFramePr>
            <p:nvPr/>
          </p:nvGraphicFramePr>
          <p:xfrm>
            <a:off x="336" y="1440"/>
            <a:ext cx="5184" cy="2448"/>
          </p:xfrm>
          <a:graphic>
            <a:graphicData uri="http://schemas.openxmlformats.org/drawingml/2006/compatibility">
              <com:legacyDrawing xmlns:com="http://schemas.openxmlformats.org/drawingml/2006/compatibility" spid="_x0000_s4100"/>
            </a:graphicData>
          </a:graphic>
        </p:graphicFrame>
        <p:sp>
          <p:nvSpPr>
            <p:cNvPr id="4102" name="Line 6"/>
            <p:cNvSpPr>
              <a:spLocks noChangeShapeType="1"/>
            </p:cNvSpPr>
            <p:nvPr/>
          </p:nvSpPr>
          <p:spPr bwMode="auto">
            <a:xfrm>
              <a:off x="1248" y="1920"/>
              <a:ext cx="32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03" name="Line 7"/>
            <p:cNvSpPr>
              <a:spLocks noChangeShapeType="1"/>
            </p:cNvSpPr>
            <p:nvPr/>
          </p:nvSpPr>
          <p:spPr bwMode="auto">
            <a:xfrm>
              <a:off x="1200" y="3072"/>
              <a:ext cx="331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06" name="Text Box 10"/>
            <p:cNvSpPr txBox="1">
              <a:spLocks noChangeArrowheads="1"/>
            </p:cNvSpPr>
            <p:nvPr/>
          </p:nvSpPr>
          <p:spPr bwMode="auto">
            <a:xfrm>
              <a:off x="1440" y="3216"/>
              <a:ext cx="274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Times New Roman" pitchFamily="18" charset="0"/>
                </a:rPr>
                <a:t>Measure or Operationalization of Intelligence</a:t>
              </a:r>
            </a:p>
            <a:p>
              <a:pPr algn="ctr"/>
              <a:r>
                <a:rPr lang="en-US" b="1">
                  <a:latin typeface="Times New Roman" pitchFamily="18" charset="0"/>
                </a:rPr>
                <a:t>IQ test</a:t>
              </a:r>
            </a:p>
          </p:txBody>
        </p:sp>
        <p:sp>
          <p:nvSpPr>
            <p:cNvPr id="4107" name="Line 11"/>
            <p:cNvSpPr>
              <a:spLocks noChangeShapeType="1"/>
            </p:cNvSpPr>
            <p:nvPr/>
          </p:nvSpPr>
          <p:spPr bwMode="auto">
            <a:xfrm>
              <a:off x="2832" y="2016"/>
              <a:ext cx="0" cy="10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8BEC0-D8B1-4DC5-9103-7722A51C9166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Psy 427 - Cal State Northridge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Measurement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Note: </a:t>
            </a:r>
            <a:r>
              <a:rPr lang="en-US" dirty="0"/>
              <a:t>that the degree to which the </a:t>
            </a:r>
            <a:r>
              <a:rPr lang="en-US" dirty="0" err="1"/>
              <a:t>operationalization</a:t>
            </a:r>
            <a:r>
              <a:rPr lang="en-US" dirty="0"/>
              <a:t> of the abstract concept actually reflects or mirrors the construct is the degree to which the </a:t>
            </a:r>
            <a:r>
              <a:rPr lang="en-US" dirty="0" err="1"/>
              <a:t>operationalization</a:t>
            </a:r>
            <a:r>
              <a:rPr lang="en-US" dirty="0"/>
              <a:t> can be said to be </a:t>
            </a:r>
            <a:r>
              <a:rPr lang="en-US" b="1" dirty="0" smtClean="0"/>
              <a:t>valid </a:t>
            </a:r>
            <a:r>
              <a:rPr lang="en-US" dirty="0" smtClean="0"/>
              <a:t>(more later).</a:t>
            </a:r>
            <a:endParaRPr lang="en-US" dirty="0"/>
          </a:p>
          <a:p>
            <a:r>
              <a:rPr lang="en-US" dirty="0"/>
              <a:t>The value of scientific research is completely dependent upon the degree to which the </a:t>
            </a:r>
            <a:r>
              <a:rPr lang="en-US" dirty="0" err="1"/>
              <a:t>operationalizations</a:t>
            </a:r>
            <a:r>
              <a:rPr lang="en-US" dirty="0"/>
              <a:t> are successful or valid.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8BEC0-D8B1-4DC5-9103-7722A51C9166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Psy 427 - Cal State Northridge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Concepts and Constructs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800600"/>
          </a:xfrm>
        </p:spPr>
        <p:txBody>
          <a:bodyPr/>
          <a:lstStyle/>
          <a:p>
            <a:r>
              <a:rPr lang="en-US" dirty="0"/>
              <a:t>Concept: </a:t>
            </a:r>
          </a:p>
          <a:p>
            <a:pPr lvl="1"/>
            <a:r>
              <a:rPr lang="en-US" dirty="0"/>
              <a:t>“An abstraction formed by generalization from particulars”</a:t>
            </a:r>
          </a:p>
          <a:p>
            <a:pPr lvl="1"/>
            <a:r>
              <a:rPr lang="en-US" dirty="0" smtClean="0"/>
              <a:t>Abstracts are </a:t>
            </a:r>
            <a:r>
              <a:rPr lang="en-US" dirty="0"/>
              <a:t>hard to define</a:t>
            </a:r>
          </a:p>
          <a:p>
            <a:pPr lvl="1"/>
            <a:r>
              <a:rPr lang="en-US" dirty="0"/>
              <a:t>E.g. intelligence</a:t>
            </a:r>
          </a:p>
          <a:p>
            <a:r>
              <a:rPr lang="en-US" dirty="0"/>
              <a:t>Construct:</a:t>
            </a:r>
          </a:p>
          <a:p>
            <a:pPr lvl="1"/>
            <a:r>
              <a:rPr lang="en-US" dirty="0"/>
              <a:t>A concept with scientific purpose </a:t>
            </a:r>
            <a:r>
              <a:rPr lang="en-US" dirty="0" smtClean="0"/>
              <a:t>(i.e. </a:t>
            </a:r>
            <a:r>
              <a:rPr lang="en-US" dirty="0" err="1" smtClean="0"/>
              <a:t>operationalized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Can be measured and studied.</a:t>
            </a:r>
          </a:p>
          <a:p>
            <a:pPr lvl="1"/>
            <a:r>
              <a:rPr lang="en-US" dirty="0"/>
              <a:t>E.g. IQ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8BEC0-D8B1-4DC5-9103-7722A51C9166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Psy 427 - Cal State Northridge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535</TotalTime>
  <Words>2688</Words>
  <Application>Microsoft Office PowerPoint</Application>
  <PresentationFormat>On-screen Show (4:3)</PresentationFormat>
  <Paragraphs>404</Paragraphs>
  <Slides>48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Garamond</vt:lpstr>
      <vt:lpstr>Times New Roman</vt:lpstr>
      <vt:lpstr>Wingdings</vt:lpstr>
      <vt:lpstr>Symbol</vt:lpstr>
      <vt:lpstr>Edge</vt:lpstr>
      <vt:lpstr>Worksheet</vt:lpstr>
      <vt:lpstr>Psychological Testing: Introduction</vt:lpstr>
      <vt:lpstr>Questions You’ll Encounter</vt:lpstr>
      <vt:lpstr>Questions You’ll Encounter</vt:lpstr>
      <vt:lpstr>Questions You’ll Encounter</vt:lpstr>
      <vt:lpstr>Psychological Testing AKA</vt:lpstr>
      <vt:lpstr>Measurement</vt:lpstr>
      <vt:lpstr>Measurement</vt:lpstr>
      <vt:lpstr>Measurement</vt:lpstr>
      <vt:lpstr>Concepts and Constructs</vt:lpstr>
      <vt:lpstr>Terms Review: Variables and Constants</vt:lpstr>
      <vt:lpstr>Terms Review:  Independent and Dependent Variables</vt:lpstr>
      <vt:lpstr>Terms Review:  Discrete &amp; Continuous Variables</vt:lpstr>
      <vt:lpstr>Psych Testing Basics</vt:lpstr>
      <vt:lpstr>Psych Testing Basics</vt:lpstr>
      <vt:lpstr>Types of Tests</vt:lpstr>
      <vt:lpstr>Types of Tests</vt:lpstr>
      <vt:lpstr>Types of Tests</vt:lpstr>
      <vt:lpstr>History of Psychometrics</vt:lpstr>
      <vt:lpstr>History of Psychometrics: Chinese influence </vt:lpstr>
      <vt:lpstr>History of Psychometrics: Chinese influence </vt:lpstr>
      <vt:lpstr>History of Psychometrics: Chinese influence </vt:lpstr>
      <vt:lpstr>History of Psychometrics: Individual Differences, Darwin and Galton</vt:lpstr>
      <vt:lpstr>History of Psychometrics: Individual Differences, Darwin and Galton</vt:lpstr>
      <vt:lpstr>History of Psychometrics: Individual Differences, Darwin and Galton</vt:lpstr>
      <vt:lpstr>History of Psychometrics: Individual Differences, Darwin and Galton</vt:lpstr>
      <vt:lpstr>Individual Differences:  Darwin and Galton</vt:lpstr>
      <vt:lpstr>History of Psychometrics: Galton’s Famous Students</vt:lpstr>
      <vt:lpstr>History of Psychometrics:  Early Experimental Psychologists</vt:lpstr>
      <vt:lpstr>History of Psychometrics:  Early Experimental Psychologists</vt:lpstr>
      <vt:lpstr>History of Psychometrics:  Early Experimental Psychologists</vt:lpstr>
      <vt:lpstr>History of Psychometrics:  Early Experimental Psychologists</vt:lpstr>
      <vt:lpstr>History of Psychometrics: Interest in Mental Deficiency  </vt:lpstr>
      <vt:lpstr>History of Psychometrics: Interest in Mental Deficiency  </vt:lpstr>
      <vt:lpstr>History of Psychometrics: Intelligence Testing</vt:lpstr>
      <vt:lpstr>History of Psychometrics: Intelligence Testing</vt:lpstr>
      <vt:lpstr>History of Psychometrics: Intelligence Testing</vt:lpstr>
      <vt:lpstr>History of Psychometrics: Intelligence Testing</vt:lpstr>
      <vt:lpstr>History of Psychometrics: Intelligence Testing</vt:lpstr>
      <vt:lpstr>History of Psychometrics: Intelligence Testing</vt:lpstr>
      <vt:lpstr>History of Psychometrics: Personality Testing</vt:lpstr>
      <vt:lpstr>History of Psychometrics: Personality Testing</vt:lpstr>
      <vt:lpstr>History of Psychometrics: Personality Testing</vt:lpstr>
      <vt:lpstr>History of Psychometrics: Personality Testing</vt:lpstr>
      <vt:lpstr>History of Psychometrics: Personality Testing</vt:lpstr>
      <vt:lpstr>History of Psychometrics: Personality Testing</vt:lpstr>
      <vt:lpstr>History of Psychometrics: Personality Testing</vt:lpstr>
      <vt:lpstr>History of Psychometrics: Personality Testing</vt:lpstr>
      <vt:lpstr>History of Psychometrics: Personality Testing</vt:lpstr>
    </vt:vector>
  </TitlesOfParts>
  <Company>CSUN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Measurement</dc:title>
  <dc:creator>Andrew Ainsworth</dc:creator>
  <cp:lastModifiedBy>Andrew Ainsworth</cp:lastModifiedBy>
  <cp:revision>21</cp:revision>
  <dcterms:created xsi:type="dcterms:W3CDTF">2006-08-28T06:17:44Z</dcterms:created>
  <dcterms:modified xsi:type="dcterms:W3CDTF">2008-01-22T09:32:55Z</dcterms:modified>
</cp:coreProperties>
</file>