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xls" ContentType="application/vnd.ms-exce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0" r:id="rId1"/>
  </p:sldMasterIdLst>
  <p:notesMasterIdLst>
    <p:notesMasterId r:id="rId83"/>
  </p:notesMasterIdLst>
  <p:handoutMasterIdLst>
    <p:handoutMasterId r:id="rId8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87" r:id="rId9"/>
    <p:sldId id="266" r:id="rId10"/>
    <p:sldId id="267" r:id="rId11"/>
    <p:sldId id="269" r:id="rId12"/>
    <p:sldId id="270" r:id="rId13"/>
    <p:sldId id="268" r:id="rId14"/>
    <p:sldId id="271" r:id="rId15"/>
    <p:sldId id="288" r:id="rId16"/>
    <p:sldId id="289" r:id="rId17"/>
    <p:sldId id="272" r:id="rId18"/>
    <p:sldId id="292" r:id="rId19"/>
    <p:sldId id="273" r:id="rId20"/>
    <p:sldId id="290" r:id="rId21"/>
    <p:sldId id="291" r:id="rId22"/>
    <p:sldId id="274" r:id="rId23"/>
    <p:sldId id="275" r:id="rId24"/>
    <p:sldId id="276" r:id="rId25"/>
    <p:sldId id="293" r:id="rId26"/>
    <p:sldId id="294" r:id="rId27"/>
    <p:sldId id="296" r:id="rId28"/>
    <p:sldId id="295" r:id="rId29"/>
    <p:sldId id="277" r:id="rId30"/>
    <p:sldId id="300" r:id="rId31"/>
    <p:sldId id="278" r:id="rId32"/>
    <p:sldId id="298" r:id="rId33"/>
    <p:sldId id="297" r:id="rId34"/>
    <p:sldId id="299" r:id="rId35"/>
    <p:sldId id="301" r:id="rId36"/>
    <p:sldId id="303" r:id="rId37"/>
    <p:sldId id="279" r:id="rId38"/>
    <p:sldId id="280" r:id="rId39"/>
    <p:sldId id="347" r:id="rId40"/>
    <p:sldId id="281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340" r:id="rId77"/>
    <p:sldId id="341" r:id="rId78"/>
    <p:sldId id="342" r:id="rId79"/>
    <p:sldId id="344" r:id="rId80"/>
    <p:sldId id="345" r:id="rId81"/>
    <p:sldId id="346" r:id="rId8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66"/>
    <a:srgbClr val="009FD8"/>
    <a:srgbClr val="0DA7B3"/>
    <a:srgbClr val="06BABA"/>
    <a:srgbClr val="0099CC"/>
    <a:srgbClr val="33CCC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74624" autoAdjust="0"/>
  </p:normalViewPr>
  <p:slideViewPr>
    <p:cSldViewPr>
      <p:cViewPr varScale="1">
        <p:scale>
          <a:sx n="58" d="100"/>
          <a:sy n="58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" y="24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i="1">
                <a:latin typeface="Times New Roman" pitchFamily="18" charset="0"/>
              </a:defRPr>
            </a:lvl1pPr>
          </a:lstStyle>
          <a:p>
            <a:fld id="{B5878863-27DF-43DD-B731-02132F502A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710FC833-4408-4A4C-A6F8-ADAA1605AA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35A70-C671-4AF0-8991-2C4DB4AA5C6E}" type="slidenum">
              <a:rPr lang="en-US"/>
              <a:pPr/>
              <a:t>1</a:t>
            </a:fld>
            <a:endParaRPr lang="en-US"/>
          </a:p>
        </p:txBody>
      </p:sp>
      <p:sp>
        <p:nvSpPr>
          <p:cNvPr id="1341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22B5A-6956-458A-931E-F1D8AC0C994A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DF949-7C1B-4288-A352-B5D90A6A8A94}" type="slidenum">
              <a:rPr lang="en-US"/>
              <a:pPr/>
              <a:t>12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192DA-69CD-4BF1-8892-180DB71729E5}" type="slidenum">
              <a:rPr lang="en-US"/>
              <a:pPr/>
              <a:t>13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695B9-B511-4512-8554-6E478ED88165}" type="slidenum">
              <a:rPr lang="en-US"/>
              <a:pPr/>
              <a:t>14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B63A6-AA15-4B04-BB96-D81AB8714511}" type="slidenum">
              <a:rPr lang="en-US"/>
              <a:pPr/>
              <a:t>17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E7EF2-7DD9-4C40-9638-7621E9BDE2C3}" type="slidenum">
              <a:rPr lang="en-US"/>
              <a:pPr/>
              <a:t>19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23331-751E-45F1-9F84-A9017FD7E174}" type="slidenum">
              <a:rPr lang="en-US"/>
              <a:pPr/>
              <a:t>22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38F36-205A-4659-9AE8-7AD565B07591}" type="slidenum">
              <a:rPr lang="en-US"/>
              <a:pPr/>
              <a:t>23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BC0AA-2C8B-47AD-B10D-A32108536EC3}" type="slidenum">
              <a:rPr lang="en-US"/>
              <a:pPr/>
              <a:t>24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8DD31-5623-48E1-A4F4-2E40782D5B37}" type="slidenum">
              <a:rPr lang="en-US"/>
              <a:pPr/>
              <a:t>29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5ACF8-A736-4581-8934-C664BEB5BF18}" type="slidenum">
              <a:rPr lang="en-US"/>
              <a:pPr/>
              <a:t>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AF476-B6CB-4935-BDD0-6E79389650A7}" type="slidenum">
              <a:rPr lang="en-US"/>
              <a:pPr/>
              <a:t>30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26D27-6E74-4F03-B2B5-D24D4DFA998C}" type="slidenum">
              <a:rPr lang="en-US"/>
              <a:pPr/>
              <a:t>31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89B1E-B4FF-4337-A8E8-75E90CDF1875}" type="slidenum">
              <a:rPr lang="en-US"/>
              <a:pPr/>
              <a:t>37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11358-A4B4-4642-AA2F-B20797093C4C}" type="slidenum">
              <a:rPr lang="en-US"/>
              <a:pPr/>
              <a:t>38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11358-A4B4-4642-AA2F-B20797093C4C}" type="slidenum">
              <a:rPr lang="en-US"/>
              <a:pPr/>
              <a:t>39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52DA6-84DC-4D07-9867-050EFA4F0166}" type="slidenum">
              <a:rPr lang="en-US"/>
              <a:pPr/>
              <a:t>40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C0F34-8B8D-47D1-8606-B6A7981720CE}" type="slidenum">
              <a:rPr lang="en-US"/>
              <a:pPr/>
              <a:t>41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updates on slides – 23, 25, 27, 29, 35, 36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5F983-A296-46B3-B65E-14CB39B36660}" type="slidenum">
              <a:rPr lang="en-US"/>
              <a:pPr/>
              <a:t>46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Landwehr, J.M. &amp; Watkins, A.E. (1987) </a:t>
            </a:r>
            <a:r>
              <a:rPr lang="en-US" i="1">
                <a:latin typeface="Times" pitchFamily="18" charset="0"/>
              </a:rPr>
              <a:t>Exploring Data</a:t>
            </a:r>
            <a:r>
              <a:rPr lang="en-US">
                <a:latin typeface="Times" pitchFamily="18" charset="0"/>
              </a:rPr>
              <a:t>: </a:t>
            </a:r>
            <a:r>
              <a:rPr lang="en-US" i="1">
                <a:latin typeface="Times" pitchFamily="18" charset="0"/>
              </a:rPr>
              <a:t>Teacher’s Edition</a:t>
            </a:r>
            <a:r>
              <a:rPr lang="en-US">
                <a:latin typeface="Times" pitchFamily="18" charset="0"/>
              </a:rPr>
              <a:t>. Palo Alto, CA: Dale Seymour Publications.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34BA4-C106-4DCD-8AC4-34EF0A991C38}" type="slidenum">
              <a:rPr lang="en-US"/>
              <a:pPr/>
              <a:t>47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1AB652-D96F-4E0C-BC5B-5F7062F69127}" type="slidenum">
              <a:rPr lang="en-US"/>
              <a:pPr/>
              <a:t>70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98BA-0189-4CD9-A0D1-70FD63155591}" type="slidenum">
              <a:rPr lang="en-US"/>
              <a:pPr/>
              <a:t>3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DB70D-3D14-44DA-8A33-3651E42621EE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5D1A2-ECD5-48F6-9214-81B5D460D23D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C8B96-8AE3-43B8-8EEA-2F8D4858DECB}" type="slidenum">
              <a:rPr lang="en-US"/>
              <a:pPr/>
              <a:t>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81ED5-E563-4FF8-9996-D2A0A7866A9E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D2C54-060D-4D54-98F8-41F905742B3B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68F3A-A4ED-4E56-8589-5DE5F0F24EBC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</a:rPr>
              <a:t>Landwehr, J.M. &amp; Watkins, A.E. (1987) </a:t>
            </a:r>
            <a:r>
              <a:rPr lang="en-US" i="1">
                <a:latin typeface="Times" pitchFamily="18" charset="0"/>
              </a:rPr>
              <a:t>Exploring Data</a:t>
            </a:r>
            <a:r>
              <a:rPr lang="en-US">
                <a:latin typeface="Times" pitchFamily="18" charset="0"/>
              </a:rPr>
              <a:t>: </a:t>
            </a:r>
            <a:r>
              <a:rPr lang="en-US" i="1">
                <a:latin typeface="Times" pitchFamily="18" charset="0"/>
              </a:rPr>
              <a:t>Teacher’s Edition</a:t>
            </a:r>
            <a:r>
              <a:rPr lang="en-US">
                <a:latin typeface="Times" pitchFamily="18" charset="0"/>
              </a:rPr>
              <a:t>. Palo Alto, CA: Dale Seymour Publications.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E68D03-3BB8-4700-AAA0-D1DFEFBEE0F7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6357F7-C556-432C-B194-CFCBFE76F2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8EF5-1C02-4A5B-9DDA-1577D5055099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255D-0490-4615-BBED-0653869E3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24BE692-FEA2-404D-BC76-868EAD4CCA7B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F33208-45B2-4A3A-87BF-C9B8129F9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59436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E0E70C85-025C-4D4E-8084-61B70FAE9DB6}" type="datetime1">
              <a:rPr lang="en-US"/>
              <a:pPr/>
              <a:t>2/6/2008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5943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9 Correlation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59436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2273BA4E-A331-4D3C-919C-7A836375A2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10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59436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AF7884A5-FD3D-43C8-A914-3FAECD12692F}" type="datetime1">
              <a:rPr lang="en-US"/>
              <a:pPr/>
              <a:t>2/6/2008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4800" y="5943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9 Correlation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62800" y="59436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E06DB0D1-1FC3-482A-B9AE-3125552206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765F-CC14-41E0-B833-1D536DDAA2E4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DE82FA-DDCF-4154-8DBB-A8AFCC665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7407-6C9F-4C66-AABB-5E17128A35F9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B613183-DB11-4542-8E8F-59CCBD570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3400DF-E331-4DBD-AF49-218512BD7B25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BFB1D8-E899-4C93-9368-45363E180A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Chapter 9 Correlation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FE5F40-3D89-406E-8F0D-70F8FD1351A2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113149-DA1E-4741-8A84-30CFB11EFD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1ECD-17C4-4010-A110-2DAAA07F8C23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2436CB-F11C-438B-AE35-26D03551C6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2D2C-2654-48E7-B7FF-5C72E0F2F9A3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B1B2C-0EC5-41ED-980B-033017D4E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6E37-92FA-49EF-ACE5-4FE8066E3183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4CB9FD-90D3-4E23-A6F7-867B8DAB9B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FF8E5EE-DD00-4B0A-B838-326C266205FB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A69620-1FFF-40A5-A2F8-DB71490B9B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4D89BF-452E-4473-A1E4-E2DAE1AA969B}" type="datetime1">
              <a:rPr lang="en-US" smtClean="0"/>
              <a:pPr/>
              <a:t>2/6/2008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9 Correlation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4090F-1453-404A-ADB1-799891BF9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3.xls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6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7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Excel_97-2003_Worksheet8.xls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1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9.xls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0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3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3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3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4478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Symbol" pitchFamily="18" charset="2"/>
              </a:rPr>
              <a:t>Cal State Northridge</a:t>
            </a:r>
          </a:p>
          <a:p>
            <a:r>
              <a:rPr lang="en-US" dirty="0" smtClean="0">
                <a:sym typeface="Symbol" pitchFamily="18" charset="2"/>
              </a:rPr>
              <a:t>427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Ainsworth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7239000" cy="230832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7200" b="1" i="1" dirty="0" smtClean="0">
                <a:solidFill>
                  <a:schemeClr val="tx2"/>
                </a:solidFill>
                <a:latin typeface="Times New Roman" pitchFamily="18" charset="0"/>
              </a:rPr>
              <a:t>Correlation and Regression</a:t>
            </a:r>
            <a:endParaRPr lang="en-US" sz="7200" b="1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Heart Disease and Cigarettes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1571612"/>
            <a:ext cx="8415366" cy="4714908"/>
          </a:xfrm>
        </p:spPr>
        <p:txBody>
          <a:bodyPr/>
          <a:lstStyle/>
          <a:p>
            <a:r>
              <a:rPr lang="en-US" dirty="0"/>
              <a:t>Data on heart disease and cigarette smoking </a:t>
            </a:r>
            <a:r>
              <a:rPr lang="en-US" dirty="0" smtClean="0"/>
              <a:t>in </a:t>
            </a:r>
            <a:r>
              <a:rPr lang="en-US" dirty="0"/>
              <a:t>21 developed countries (</a:t>
            </a:r>
            <a:r>
              <a:rPr lang="en-US" dirty="0" err="1">
                <a:latin typeface="Times" pitchFamily="18" charset="0"/>
              </a:rPr>
              <a:t>Landwehr</a:t>
            </a:r>
            <a:r>
              <a:rPr lang="en-US" dirty="0">
                <a:latin typeface="Times" pitchFamily="18" charset="0"/>
              </a:rPr>
              <a:t> and Watkins, 1987) </a:t>
            </a:r>
            <a:endParaRPr lang="en-US" dirty="0"/>
          </a:p>
          <a:p>
            <a:r>
              <a:rPr lang="en-US" dirty="0"/>
              <a:t>Data have been rounded for computational convenience.</a:t>
            </a:r>
          </a:p>
          <a:p>
            <a:pPr lvl="1"/>
            <a:r>
              <a:rPr lang="en-US" dirty="0"/>
              <a:t>The results were not affected.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3124200" cy="914400"/>
          </a:xfrm>
        </p:spPr>
        <p:txBody>
          <a:bodyPr/>
          <a:lstStyle/>
          <a:p>
            <a:r>
              <a:rPr lang="en-US"/>
              <a:t>The Data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5868988" y="484188"/>
          <a:ext cx="2589212" cy="5919787"/>
        </p:xfrm>
        <a:graphic>
          <a:graphicData uri="http://schemas.openxmlformats.org/presentationml/2006/ole">
            <p:oleObj spid="_x0000_s111622" name="Worksheet" r:id="rId4" imgW="1562100" imgH="3571875" progId="Excel.Sheet.8">
              <p:embed/>
            </p:oleObj>
          </a:graphicData>
        </a:graphic>
      </p:graphicFrame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057400" y="2438400"/>
            <a:ext cx="2895600" cy="30813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800" i="1">
                <a:latin typeface="Times New Roman" pitchFamily="18" charset="0"/>
              </a:rPr>
              <a:t>Surprisingly, the U.S. is the first country on the list--the country </a:t>
            </a:r>
          </a:p>
          <a:p>
            <a:r>
              <a:rPr lang="en-US" sz="2800" i="1">
                <a:latin typeface="Times New Roman" pitchFamily="18" charset="0"/>
              </a:rPr>
              <a:t>with the highest consumption and highest mortality.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 of Heart Disease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CHD Mortality goes on ordinate </a:t>
            </a:r>
            <a:r>
              <a:rPr lang="en-US" dirty="0" smtClean="0"/>
              <a:t>(Y </a:t>
            </a:r>
            <a:r>
              <a:rPr lang="en-US" dirty="0"/>
              <a:t>axis)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Cigarette consumption on </a:t>
            </a:r>
            <a:r>
              <a:rPr lang="en-US"/>
              <a:t>abscissa </a:t>
            </a:r>
            <a:r>
              <a:rPr lang="en-US" smtClean="0"/>
              <a:t>(X </a:t>
            </a:r>
            <a:r>
              <a:rPr lang="en-US" dirty="0"/>
              <a:t>axis)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What does each dot represent?</a:t>
            </a:r>
          </a:p>
          <a:p>
            <a:r>
              <a:rPr lang="en-US" dirty="0"/>
              <a:t>Best fitting line included for clarity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6858000" cy="5491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4343400" y="35814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H="1" flipV="1">
            <a:off x="2133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5638800" y="38862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{X</a:t>
            </a:r>
            <a:r>
              <a:rPr lang="en-US" sz="2400" i="1">
                <a:latin typeface="Times New Roman" pitchFamily="18" charset="0"/>
              </a:rPr>
              <a:t> = </a:t>
            </a:r>
            <a:r>
              <a:rPr lang="en-US" sz="2400">
                <a:latin typeface="Times New Roman" pitchFamily="18" charset="0"/>
              </a:rPr>
              <a:t>6</a:t>
            </a:r>
            <a:r>
              <a:rPr lang="en-US" sz="2400" i="1">
                <a:latin typeface="Times New Roman" pitchFamily="18" charset="0"/>
              </a:rPr>
              <a:t>, Y </a:t>
            </a:r>
            <a:r>
              <a:rPr lang="en-US" sz="2400">
                <a:latin typeface="Times New Roman" pitchFamily="18" charset="0"/>
              </a:rPr>
              <a:t>= 11}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H="1" flipV="1">
            <a:off x="4419600" y="3657600"/>
            <a:ext cx="12192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Scatterplot Show?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As smoking increases, so does coronary heart disease mortality.</a:t>
            </a:r>
          </a:p>
          <a:p>
            <a:r>
              <a:rPr lang="en-US"/>
              <a:t>Relationship looks strong</a:t>
            </a:r>
          </a:p>
          <a:p>
            <a:r>
              <a:rPr lang="en-US"/>
              <a:t>Not all data points on line.</a:t>
            </a:r>
          </a:p>
          <a:p>
            <a:pPr lvl="1"/>
            <a:r>
              <a:rPr lang="en-US"/>
              <a:t>This gives us “residuals” or “errors of prediction”</a:t>
            </a:r>
          </a:p>
          <a:p>
            <a:pPr lvl="2"/>
            <a:r>
              <a:rPr lang="en-US"/>
              <a:t>To be discussed later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Co-relation</a:t>
            </a:r>
          </a:p>
          <a:p>
            <a:r>
              <a:rPr lang="en-US"/>
              <a:t>The relationship between two variables</a:t>
            </a:r>
          </a:p>
          <a:p>
            <a:r>
              <a:rPr lang="en-US"/>
              <a:t>Measured with a correlation coefficient</a:t>
            </a:r>
          </a:p>
          <a:p>
            <a:r>
              <a:rPr lang="en-US"/>
              <a:t>Most popularly seen correlation coefficient: Pearson Product-Moment Correlation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Types of Correlation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80010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Positive correlation</a:t>
            </a:r>
          </a:p>
          <a:p>
            <a:pPr lvl="1">
              <a:lnSpc>
                <a:spcPct val="90000"/>
              </a:lnSpc>
            </a:pPr>
            <a:r>
              <a:rPr lang="en-US"/>
              <a:t>High values of X tend to be associated with high values of Y.</a:t>
            </a:r>
          </a:p>
          <a:p>
            <a:pPr lvl="1">
              <a:lnSpc>
                <a:spcPct val="90000"/>
              </a:lnSpc>
            </a:pPr>
            <a:r>
              <a:rPr lang="en-US"/>
              <a:t>As X increases, Y increases</a:t>
            </a:r>
          </a:p>
          <a:p>
            <a:pPr>
              <a:lnSpc>
                <a:spcPct val="90000"/>
              </a:lnSpc>
            </a:pPr>
            <a:r>
              <a:rPr lang="en-US"/>
              <a:t>Negative correlation</a:t>
            </a:r>
          </a:p>
          <a:p>
            <a:pPr lvl="1">
              <a:lnSpc>
                <a:spcPct val="90000"/>
              </a:lnSpc>
            </a:pPr>
            <a:r>
              <a:rPr lang="en-US"/>
              <a:t>High values of X tend to be associated with low values of Y.</a:t>
            </a:r>
          </a:p>
          <a:p>
            <a:pPr lvl="1">
              <a:lnSpc>
                <a:spcPct val="90000"/>
              </a:lnSpc>
            </a:pPr>
            <a:r>
              <a:rPr lang="en-US"/>
              <a:t>As X increases, Y decreases</a:t>
            </a:r>
          </a:p>
          <a:p>
            <a:pPr>
              <a:lnSpc>
                <a:spcPct val="90000"/>
              </a:lnSpc>
            </a:pPr>
            <a:r>
              <a:rPr lang="en-US"/>
              <a:t>No correlation</a:t>
            </a:r>
          </a:p>
          <a:p>
            <a:pPr>
              <a:lnSpc>
                <a:spcPct val="90000"/>
              </a:lnSpc>
            </a:pPr>
            <a:r>
              <a:rPr lang="en-US"/>
              <a:t>No consistent tendency for values on Y to increase or decrease as X increases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measure of degree of relationship.</a:t>
            </a:r>
          </a:p>
          <a:p>
            <a:r>
              <a:rPr lang="en-US"/>
              <a:t>Between 1 and -1</a:t>
            </a:r>
          </a:p>
          <a:p>
            <a:r>
              <a:rPr lang="en-US"/>
              <a:t>Sign refers to direction.</a:t>
            </a:r>
          </a:p>
          <a:p>
            <a:r>
              <a:rPr lang="en-US"/>
              <a:t>Based on covariance</a:t>
            </a:r>
          </a:p>
          <a:p>
            <a:pPr lvl="1"/>
            <a:r>
              <a:rPr lang="en-US"/>
              <a:t>Measure of degree to which large scores on X go with large scores on Y, and small scores on X go with small scores on Y</a:t>
            </a:r>
          </a:p>
          <a:p>
            <a:pPr lvl="1"/>
            <a:r>
              <a:rPr lang="en-US"/>
              <a:t>Think of it as variance, but with 2 variables instead of 1 (What does that mean??)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8EF5CBA-8C01-489D-9ED3-0113AF99A212}" type="slidenum">
              <a:rPr lang="en-US"/>
              <a:pPr/>
              <a:t>18</a:t>
            </a:fld>
            <a:endParaRPr lang="en-US"/>
          </a:p>
        </p:txBody>
      </p:sp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Covariance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0010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Remember that variance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formula for co-variance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How this works, and why?</a:t>
            </a:r>
          </a:p>
          <a:p>
            <a:pPr>
              <a:lnSpc>
                <a:spcPct val="110000"/>
              </a:lnSpc>
            </a:pPr>
            <a:r>
              <a:rPr lang="en-US" dirty="0"/>
              <a:t>When would </a:t>
            </a:r>
            <a:r>
              <a:rPr lang="en-US" dirty="0" err="1"/>
              <a:t>cov</a:t>
            </a:r>
            <a:r>
              <a:rPr lang="en-US" i="1" baseline="-25000" dirty="0" err="1"/>
              <a:t>XY</a:t>
            </a:r>
            <a:r>
              <a:rPr lang="en-US" dirty="0"/>
              <a:t> be large and positive? Large and negative?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143000" y="1487487"/>
          <a:ext cx="6858000" cy="1179513"/>
        </p:xfrm>
        <a:graphic>
          <a:graphicData uri="http://schemas.openxmlformats.org/presentationml/2006/ole">
            <p:oleObj spid="_x0000_s115717" name="Equation" r:id="rId4" imgW="2438280" imgH="419040" progId="Equation.DSMT4">
              <p:embed/>
            </p:oleObj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2209800" y="3200400"/>
          <a:ext cx="5105400" cy="1214437"/>
        </p:xfrm>
        <a:graphic>
          <a:graphicData uri="http://schemas.openxmlformats.org/presentationml/2006/ole">
            <p:oleObj spid="_x0000_s115716" name="Equation" r:id="rId5" imgW="3149280" imgH="749160" progId="Equation.3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 dirty="0"/>
              <a:t>Major </a:t>
            </a:r>
            <a:r>
              <a:rPr lang="en-US" dirty="0" smtClean="0"/>
              <a:t>Points - Correlation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Questions answered by correlation</a:t>
            </a:r>
          </a:p>
          <a:p>
            <a:r>
              <a:rPr lang="en-US"/>
              <a:t>Scatterplots</a:t>
            </a:r>
          </a:p>
          <a:p>
            <a:r>
              <a:rPr lang="en-US"/>
              <a:t>An example</a:t>
            </a:r>
          </a:p>
          <a:p>
            <a:r>
              <a:rPr lang="en-US"/>
              <a:t>The correlation coefficient</a:t>
            </a:r>
          </a:p>
          <a:p>
            <a:r>
              <a:rPr lang="en-US"/>
              <a:t>Other kinds of correlations </a:t>
            </a:r>
          </a:p>
          <a:p>
            <a:r>
              <a:rPr lang="en-US"/>
              <a:t>Factors affecting correlations</a:t>
            </a:r>
          </a:p>
          <a:p>
            <a:r>
              <a:rPr lang="en-US"/>
              <a:t>Testing for significance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3200"/>
            <a:ext cx="2667000" cy="9144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20378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925429" y="457200"/>
          <a:ext cx="7050798" cy="5943599"/>
        </p:xfrm>
        <a:graphic>
          <a:graphicData uri="http://schemas.openxmlformats.org/presentationml/2006/ole">
            <p:oleObj spid="_x0000_s203780" name="Document" r:id="rId3" imgW="5535764" imgH="4666252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512C88-29B3-4E8D-9D22-8325AC1F5CF9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0685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609600" y="1701800"/>
          <a:ext cx="7924800" cy="1117600"/>
        </p:xfrm>
        <a:graphic>
          <a:graphicData uri="http://schemas.openxmlformats.org/presentationml/2006/ole">
            <p:oleObj spid="_x0000_s206852" name="Equation" r:id="rId3" imgW="2971800" imgH="419040" progId="Equation.DSMT4">
              <p:embed/>
            </p:oleObj>
          </a:graphicData>
        </a:graphic>
      </p:graphicFrame>
      <p:sp>
        <p:nvSpPr>
          <p:cNvPr id="20685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895600"/>
            <a:ext cx="7772400" cy="2895600"/>
          </a:xfrm>
        </p:spPr>
        <p:txBody>
          <a:bodyPr/>
          <a:lstStyle/>
          <a:p>
            <a:r>
              <a:rPr lang="en-US" dirty="0"/>
              <a:t>What the heck is a covariance?  </a:t>
            </a:r>
          </a:p>
          <a:p>
            <a:r>
              <a:rPr lang="en-US" dirty="0"/>
              <a:t>I thought </a:t>
            </a:r>
            <a:r>
              <a:rPr lang="en-US" dirty="0" smtClean="0"/>
              <a:t>we were talking about correlation?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/>
              <a:t>Pearson’s Product Moment Correlation</a:t>
            </a:r>
          </a:p>
          <a:p>
            <a:r>
              <a:rPr lang="en-US"/>
              <a:t>Symbolized by </a:t>
            </a:r>
            <a:r>
              <a:rPr lang="en-US" i="1"/>
              <a:t>r</a:t>
            </a:r>
            <a:endParaRPr lang="en-US"/>
          </a:p>
          <a:p>
            <a:r>
              <a:rPr lang="en-US"/>
              <a:t>Covariance </a:t>
            </a:r>
            <a:r>
              <a:rPr lang="en-US" sz="3600"/>
              <a:t>÷</a:t>
            </a:r>
            <a:r>
              <a:rPr lang="en-US"/>
              <a:t> (product of the 2 SDs)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Correlation is a standardized covariance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3505200" y="3505200"/>
          <a:ext cx="2057400" cy="1336675"/>
        </p:xfrm>
        <a:graphic>
          <a:graphicData uri="http://schemas.openxmlformats.org/presentationml/2006/ole">
            <p:oleObj spid="_x0000_s116741" name="Equation" r:id="rId4" imgW="1231560" imgH="799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 for Example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7848600" cy="4876800"/>
          </a:xfrm>
        </p:spPr>
        <p:txBody>
          <a:bodyPr/>
          <a:lstStyle/>
          <a:p>
            <a:r>
              <a:rPr lang="en-US"/>
              <a:t>Cov</a:t>
            </a:r>
            <a:r>
              <a:rPr lang="en-US" i="1" baseline="-25000"/>
              <a:t>XY</a:t>
            </a:r>
            <a:r>
              <a:rPr lang="en-US"/>
              <a:t> = 11.12</a:t>
            </a:r>
          </a:p>
          <a:p>
            <a:r>
              <a:rPr lang="en-US"/>
              <a:t>s</a:t>
            </a:r>
            <a:r>
              <a:rPr lang="en-US" i="1" baseline="-25000"/>
              <a:t>X</a:t>
            </a:r>
            <a:r>
              <a:rPr lang="en-US"/>
              <a:t> = 2.33</a:t>
            </a:r>
          </a:p>
          <a:p>
            <a:r>
              <a:rPr lang="en-US"/>
              <a:t>s</a:t>
            </a:r>
            <a:r>
              <a:rPr lang="en-US" i="1" baseline="-25000"/>
              <a:t>Y</a:t>
            </a:r>
            <a:r>
              <a:rPr lang="en-US"/>
              <a:t> = 6.69</a:t>
            </a:r>
          </a:p>
          <a:p>
            <a:endParaRPr lang="en-US"/>
          </a:p>
        </p:txBody>
      </p:sp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617538" y="4003675"/>
          <a:ext cx="8061325" cy="1406525"/>
        </p:xfrm>
        <a:graphic>
          <a:graphicData uri="http://schemas.openxmlformats.org/presentationml/2006/ole">
            <p:oleObj spid="_x0000_s218114" name="Equation" r:id="rId4" imgW="24764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Correlation = .713</a:t>
            </a:r>
          </a:p>
          <a:p>
            <a:r>
              <a:rPr lang="en-US"/>
              <a:t>Sign is positive</a:t>
            </a:r>
          </a:p>
          <a:p>
            <a:pPr lvl="1"/>
            <a:r>
              <a:rPr lang="en-US"/>
              <a:t>Why?</a:t>
            </a:r>
          </a:p>
          <a:p>
            <a:r>
              <a:rPr lang="en-US"/>
              <a:t>If sign were negative</a:t>
            </a:r>
          </a:p>
          <a:p>
            <a:pPr lvl="1"/>
            <a:r>
              <a:rPr lang="en-US"/>
              <a:t>What would it mean?</a:t>
            </a:r>
          </a:p>
          <a:p>
            <a:pPr lvl="1"/>
            <a:r>
              <a:rPr lang="en-US"/>
              <a:t>Would not alter the </a:t>
            </a:r>
            <a:r>
              <a:rPr lang="en-US" i="1"/>
              <a:t>degree</a:t>
            </a:r>
            <a:r>
              <a:rPr lang="en-US"/>
              <a:t> of relationship.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calculations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43EFFD0-C43F-49AF-BA3A-36ED50685F02}" type="slidenum">
              <a:rPr lang="en-US"/>
              <a:pPr/>
              <a:t>25</a:t>
            </a:fld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Z-score method</a:t>
            </a:r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Computational (Raw Score) Method</a:t>
            </a: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495800" y="1828800"/>
          <a:ext cx="2209800" cy="1295400"/>
        </p:xfrm>
        <a:graphic>
          <a:graphicData uri="http://schemas.openxmlformats.org/presentationml/2006/ole">
            <p:oleObj spid="_x0000_s211972" name="Equation" r:id="rId3" imgW="736560" imgH="431640" progId="Equation.DSMT4">
              <p:embed/>
            </p:oleObj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1143000" y="4303713"/>
          <a:ext cx="6858000" cy="1335087"/>
        </p:xfrm>
        <a:graphic>
          <a:graphicData uri="http://schemas.openxmlformats.org/presentationml/2006/ole">
            <p:oleObj spid="_x0000_s211973" name="Equation" r:id="rId4" imgW="2869920" imgH="55872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Correlation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848600" cy="4114800"/>
          </a:xfrm>
        </p:spPr>
        <p:txBody>
          <a:bodyPr/>
          <a:lstStyle/>
          <a:p>
            <a:r>
              <a:rPr lang="en-US"/>
              <a:t>Spearman Rank-Order Correlation Coefficient (r</a:t>
            </a:r>
            <a:r>
              <a:rPr lang="en-US" baseline="-25000"/>
              <a:t>sp</a:t>
            </a:r>
            <a:r>
              <a:rPr lang="en-US"/>
              <a:t>)</a:t>
            </a:r>
          </a:p>
          <a:p>
            <a:pPr lvl="1"/>
            <a:r>
              <a:rPr lang="en-US"/>
              <a:t>used with 2 ranked/ordinal variables</a:t>
            </a:r>
          </a:p>
          <a:p>
            <a:pPr lvl="1"/>
            <a:r>
              <a:rPr lang="en-US"/>
              <a:t>uses the same Pearson formula</a:t>
            </a:r>
          </a:p>
        </p:txBody>
      </p:sp>
      <p:graphicFrame>
        <p:nvGraphicFramePr>
          <p:cNvPr id="213072" name="Object 80"/>
          <p:cNvGraphicFramePr>
            <a:graphicFrameLocks noChangeAspect="1"/>
          </p:cNvGraphicFramePr>
          <p:nvPr>
            <p:ph sz="half" idx="2"/>
          </p:nvPr>
        </p:nvGraphicFramePr>
        <p:xfrm>
          <a:off x="2362200" y="3908425"/>
          <a:ext cx="4724400" cy="2720975"/>
        </p:xfrm>
        <a:graphic>
          <a:graphicData uri="http://schemas.openxmlformats.org/presentationml/2006/ole">
            <p:oleObj spid="_x0000_s213072" name="Worksheet" r:id="rId3" imgW="2264811" imgH="1304679" progId="Excel.Sheet.8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333A-5927-421A-966F-2956CB051BF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Correlation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772400" cy="2286000"/>
          </a:xfrm>
        </p:spPr>
        <p:txBody>
          <a:bodyPr/>
          <a:lstStyle/>
          <a:p>
            <a:r>
              <a:rPr lang="en-US"/>
              <a:t>Point biserial correlation coefficient (r</a:t>
            </a:r>
            <a:r>
              <a:rPr lang="en-US" baseline="-25000"/>
              <a:t>pb</a:t>
            </a:r>
            <a:r>
              <a:rPr lang="en-US"/>
              <a:t>)</a:t>
            </a:r>
          </a:p>
          <a:p>
            <a:pPr lvl="1"/>
            <a:r>
              <a:rPr lang="en-US"/>
              <a:t>used with one continuous scale and one nominal or ordinal or dichotomous scale.</a:t>
            </a:r>
          </a:p>
          <a:p>
            <a:pPr lvl="1"/>
            <a:r>
              <a:rPr lang="en-US"/>
              <a:t>uses the same Pearson formula</a:t>
            </a:r>
          </a:p>
        </p:txBody>
      </p:sp>
      <p:graphicFrame>
        <p:nvGraphicFramePr>
          <p:cNvPr id="215120" name="Object 80"/>
          <p:cNvGraphicFramePr>
            <a:graphicFrameLocks noChangeAspect="1"/>
          </p:cNvGraphicFramePr>
          <p:nvPr>
            <p:ph sz="half" idx="2"/>
          </p:nvPr>
        </p:nvGraphicFramePr>
        <p:xfrm>
          <a:off x="2209800" y="3810000"/>
          <a:ext cx="4876800" cy="2646026"/>
        </p:xfrm>
        <a:graphic>
          <a:graphicData uri="http://schemas.openxmlformats.org/presentationml/2006/ole">
            <p:oleObj spid="_x0000_s215120" name="Worksheet" r:id="rId3" imgW="2404784" imgH="1304679" progId="Excel.Sheet.8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D388A-45E2-4B97-9EFC-8601DEC684C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Kinds of Correlation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Phi coefficient (</a:t>
            </a:r>
            <a:r>
              <a:rPr lang="en-US">
                <a:sym typeface="Symbol" pitchFamily="18" charset="2"/>
              </a:rPr>
              <a:t></a:t>
            </a:r>
            <a:r>
              <a:rPr lang="en-US"/>
              <a:t>)</a:t>
            </a:r>
          </a:p>
          <a:p>
            <a:pPr lvl="1"/>
            <a:r>
              <a:rPr lang="en-US"/>
              <a:t>used with two dichotomous scales.</a:t>
            </a:r>
          </a:p>
          <a:p>
            <a:pPr lvl="1"/>
            <a:r>
              <a:rPr lang="en-US"/>
              <a:t>uses the same Pearson formula</a:t>
            </a:r>
          </a:p>
        </p:txBody>
      </p:sp>
      <p:graphicFrame>
        <p:nvGraphicFramePr>
          <p:cNvPr id="21402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3657600"/>
          <a:ext cx="4912467" cy="2590800"/>
        </p:xfrm>
        <a:graphic>
          <a:graphicData uri="http://schemas.openxmlformats.org/presentationml/2006/ole">
            <p:oleObj spid="_x0000_s214021" name="Worksheet" r:id="rId3" imgW="2404784" imgH="1267968" progId="Excel.Sheet.8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5D4B-125B-4DA6-BF48-DA91B5D6B634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Factors Affecting </a:t>
            </a:r>
            <a:r>
              <a:rPr lang="en-US" i="1"/>
              <a:t>r</a:t>
            </a: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3058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Range restrictions</a:t>
            </a:r>
          </a:p>
          <a:p>
            <a:pPr lvl="1">
              <a:lnSpc>
                <a:spcPct val="90000"/>
              </a:lnSpc>
            </a:pPr>
            <a:r>
              <a:rPr lang="en-US"/>
              <a:t>Looking at only a small portion of the total scatter plot (looking at a smaller portion of the scores’ variability) </a:t>
            </a:r>
            <a:r>
              <a:rPr lang="en-US" b="1"/>
              <a:t>decreases </a:t>
            </a:r>
            <a:r>
              <a:rPr lang="en-US" i="1"/>
              <a:t>r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Reducing variability reduces </a:t>
            </a:r>
            <a:r>
              <a:rPr lang="en-US" i="1"/>
              <a:t>r</a:t>
            </a:r>
          </a:p>
          <a:p>
            <a:pPr>
              <a:lnSpc>
                <a:spcPct val="90000"/>
              </a:lnSpc>
            </a:pPr>
            <a:r>
              <a:rPr lang="en-US"/>
              <a:t>Nonlinearity</a:t>
            </a:r>
          </a:p>
          <a:p>
            <a:pPr lvl="1">
              <a:lnSpc>
                <a:spcPct val="90000"/>
              </a:lnSpc>
            </a:pPr>
            <a:r>
              <a:rPr lang="en-US"/>
              <a:t>The Pearson r (and its relatives) measure the degree of </a:t>
            </a:r>
            <a:r>
              <a:rPr lang="en-US" b="1"/>
              <a:t>linear </a:t>
            </a:r>
            <a:r>
              <a:rPr lang="en-US"/>
              <a:t>relationship between two variables</a:t>
            </a:r>
          </a:p>
          <a:p>
            <a:pPr lvl="1">
              <a:lnSpc>
                <a:spcPct val="90000"/>
              </a:lnSpc>
            </a:pPr>
            <a:r>
              <a:rPr lang="en-US"/>
              <a:t>If a strong non-linear relationship exists, r will provide a low, or at least inaccurate measure of the true relationship.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Question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Are two variables related?</a:t>
            </a:r>
          </a:p>
          <a:p>
            <a:pPr lvl="1"/>
            <a:r>
              <a:rPr lang="en-US"/>
              <a:t>Does one increase as the other increases?</a:t>
            </a:r>
          </a:p>
          <a:p>
            <a:pPr lvl="2"/>
            <a:r>
              <a:rPr lang="en-US"/>
              <a:t>e. g. skills and income</a:t>
            </a:r>
          </a:p>
          <a:p>
            <a:pPr lvl="1"/>
            <a:r>
              <a:rPr lang="en-US"/>
              <a:t>Does one decrease as the other increases?</a:t>
            </a:r>
          </a:p>
          <a:p>
            <a:pPr lvl="2"/>
            <a:r>
              <a:rPr lang="en-US"/>
              <a:t>e. g. health problems and nutrition</a:t>
            </a:r>
          </a:p>
          <a:p>
            <a:r>
              <a:rPr lang="en-US"/>
              <a:t>How can we get a numerical measure of the degree of relationship?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Factors Affecting </a:t>
            </a:r>
            <a:r>
              <a:rPr lang="en-US" i="1"/>
              <a:t>r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66800"/>
            <a:ext cx="8305800" cy="5562600"/>
          </a:xfrm>
        </p:spPr>
        <p:txBody>
          <a:bodyPr/>
          <a:lstStyle/>
          <a:p>
            <a:r>
              <a:rPr lang="en-US"/>
              <a:t>Heterogeneous subsamples</a:t>
            </a:r>
          </a:p>
          <a:p>
            <a:pPr lvl="1"/>
            <a:r>
              <a:rPr lang="en-US"/>
              <a:t>Everyday examples (e.g. height and weight using both men and women)</a:t>
            </a:r>
          </a:p>
          <a:p>
            <a:r>
              <a:rPr lang="en-US"/>
              <a:t>Outliers</a:t>
            </a:r>
          </a:p>
          <a:p>
            <a:pPr lvl="1"/>
            <a:r>
              <a:rPr lang="en-US"/>
              <a:t>Overestimate Correlation</a:t>
            </a:r>
          </a:p>
          <a:p>
            <a:pPr lvl="1"/>
            <a:r>
              <a:rPr lang="en-US"/>
              <a:t>Underestimate Correlation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Countries With Low Consumptions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219200" y="1447800"/>
            <a:ext cx="6030913" cy="4806950"/>
            <a:chOff x="1905000" y="1981200"/>
            <a:chExt cx="5345113" cy="4273550"/>
          </a:xfrm>
        </p:grpSpPr>
        <p:sp>
          <p:nvSpPr>
            <p:cNvPr id="121862" name="Freeform 6"/>
            <p:cNvSpPr>
              <a:spLocks/>
            </p:cNvSpPr>
            <p:nvPr/>
          </p:nvSpPr>
          <p:spPr bwMode="auto">
            <a:xfrm>
              <a:off x="1905000" y="1981200"/>
              <a:ext cx="5345113" cy="4273550"/>
            </a:xfrm>
            <a:custGeom>
              <a:avLst/>
              <a:gdLst/>
              <a:ahLst/>
              <a:cxnLst>
                <a:cxn ang="0">
                  <a:pos x="3367" y="2692"/>
                </a:cxn>
                <a:cxn ang="0">
                  <a:pos x="0" y="0"/>
                </a:cxn>
                <a:cxn ang="0">
                  <a:pos x="0" y="2692"/>
                </a:cxn>
                <a:cxn ang="0">
                  <a:pos x="3367" y="2692"/>
                </a:cxn>
              </a:cxnLst>
              <a:rect l="0" t="0" r="r" b="b"/>
              <a:pathLst>
                <a:path w="3367" h="2692">
                  <a:moveTo>
                    <a:pt x="3367" y="2692"/>
                  </a:moveTo>
                  <a:lnTo>
                    <a:pt x="0" y="0"/>
                  </a:lnTo>
                  <a:lnTo>
                    <a:pt x="0" y="2692"/>
                  </a:lnTo>
                  <a:lnTo>
                    <a:pt x="3367" y="26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3" name="Freeform 7"/>
            <p:cNvSpPr>
              <a:spLocks/>
            </p:cNvSpPr>
            <p:nvPr/>
          </p:nvSpPr>
          <p:spPr bwMode="auto">
            <a:xfrm>
              <a:off x="1905000" y="1981200"/>
              <a:ext cx="5345113" cy="4273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7" y="0"/>
                </a:cxn>
                <a:cxn ang="0">
                  <a:pos x="3367" y="2692"/>
                </a:cxn>
                <a:cxn ang="0">
                  <a:pos x="0" y="0"/>
                </a:cxn>
              </a:cxnLst>
              <a:rect l="0" t="0" r="r" b="b"/>
              <a:pathLst>
                <a:path w="3367" h="2692">
                  <a:moveTo>
                    <a:pt x="0" y="0"/>
                  </a:moveTo>
                  <a:lnTo>
                    <a:pt x="3367" y="0"/>
                  </a:lnTo>
                  <a:lnTo>
                    <a:pt x="3367" y="2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4" name="Freeform 8"/>
            <p:cNvSpPr>
              <a:spLocks/>
            </p:cNvSpPr>
            <p:nvPr/>
          </p:nvSpPr>
          <p:spPr bwMode="auto">
            <a:xfrm>
              <a:off x="1905000" y="1981200"/>
              <a:ext cx="5345113" cy="4273550"/>
            </a:xfrm>
            <a:custGeom>
              <a:avLst/>
              <a:gdLst/>
              <a:ahLst/>
              <a:cxnLst>
                <a:cxn ang="0">
                  <a:pos x="3367" y="2692"/>
                </a:cxn>
                <a:cxn ang="0">
                  <a:pos x="0" y="0"/>
                </a:cxn>
                <a:cxn ang="0">
                  <a:pos x="0" y="2692"/>
                </a:cxn>
                <a:cxn ang="0">
                  <a:pos x="3367" y="2692"/>
                </a:cxn>
              </a:cxnLst>
              <a:rect l="0" t="0" r="r" b="b"/>
              <a:pathLst>
                <a:path w="3367" h="2692">
                  <a:moveTo>
                    <a:pt x="3367" y="2692"/>
                  </a:moveTo>
                  <a:lnTo>
                    <a:pt x="0" y="0"/>
                  </a:lnTo>
                  <a:lnTo>
                    <a:pt x="0" y="2692"/>
                  </a:lnTo>
                  <a:lnTo>
                    <a:pt x="3367" y="26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5" name="Freeform 9"/>
            <p:cNvSpPr>
              <a:spLocks/>
            </p:cNvSpPr>
            <p:nvPr/>
          </p:nvSpPr>
          <p:spPr bwMode="auto">
            <a:xfrm>
              <a:off x="1905000" y="1981200"/>
              <a:ext cx="5345113" cy="4273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7" y="0"/>
                </a:cxn>
                <a:cxn ang="0">
                  <a:pos x="3367" y="2692"/>
                </a:cxn>
                <a:cxn ang="0">
                  <a:pos x="0" y="0"/>
                </a:cxn>
              </a:cxnLst>
              <a:rect l="0" t="0" r="r" b="b"/>
              <a:pathLst>
                <a:path w="3367" h="2692">
                  <a:moveTo>
                    <a:pt x="0" y="0"/>
                  </a:moveTo>
                  <a:lnTo>
                    <a:pt x="3367" y="0"/>
                  </a:lnTo>
                  <a:lnTo>
                    <a:pt x="3367" y="2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2663825" y="2125663"/>
              <a:ext cx="28448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Data With Restricted Range</a:t>
              </a:r>
              <a:endParaRPr lang="en-US" sz="2400" i="1" dirty="0">
                <a:latin typeface="Times New Roman" pitchFamily="18" charset="0"/>
              </a:endParaRPr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663825" y="2560638"/>
              <a:ext cx="3467100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Truncated at 5 Cigarettes Per Day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3400425" y="5976938"/>
              <a:ext cx="3046413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Cigarette Consumption per Adult per Day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6948488" y="5597525"/>
              <a:ext cx="223837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5.5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6223000" y="5597525"/>
              <a:ext cx="2238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5.0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5497513" y="5597525"/>
              <a:ext cx="223837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4.5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4772025" y="5597525"/>
              <a:ext cx="2238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4.0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3" name="Rectangle 17"/>
            <p:cNvSpPr>
              <a:spLocks noChangeArrowheads="1"/>
            </p:cNvSpPr>
            <p:nvPr/>
          </p:nvSpPr>
          <p:spPr bwMode="auto">
            <a:xfrm>
              <a:off x="4037013" y="5597525"/>
              <a:ext cx="223837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3.5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3311525" y="5597525"/>
              <a:ext cx="2238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3.0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5" name="Rectangle 19"/>
            <p:cNvSpPr>
              <a:spLocks noChangeArrowheads="1"/>
            </p:cNvSpPr>
            <p:nvPr/>
          </p:nvSpPr>
          <p:spPr bwMode="auto">
            <a:xfrm>
              <a:off x="2586038" y="5597525"/>
              <a:ext cx="223837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2.5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 rot="16200000">
              <a:off x="1329532" y="4093369"/>
              <a:ext cx="1885950" cy="223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CHD Mortality per 10,000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7" name="Rectangle 21"/>
            <p:cNvSpPr>
              <a:spLocks noChangeArrowheads="1"/>
            </p:cNvSpPr>
            <p:nvPr/>
          </p:nvSpPr>
          <p:spPr bwMode="auto">
            <a:xfrm>
              <a:off x="2462213" y="2886075"/>
              <a:ext cx="188912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20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8" name="Rectangle 22"/>
            <p:cNvSpPr>
              <a:spLocks noChangeArrowheads="1"/>
            </p:cNvSpPr>
            <p:nvPr/>
          </p:nvSpPr>
          <p:spPr bwMode="auto">
            <a:xfrm>
              <a:off x="2462213" y="3163888"/>
              <a:ext cx="188912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18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79" name="Rectangle 23"/>
            <p:cNvSpPr>
              <a:spLocks noChangeArrowheads="1"/>
            </p:cNvSpPr>
            <p:nvPr/>
          </p:nvSpPr>
          <p:spPr bwMode="auto">
            <a:xfrm>
              <a:off x="2462213" y="3454400"/>
              <a:ext cx="188912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16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2462213" y="3744913"/>
              <a:ext cx="188912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14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2462213" y="4035425"/>
              <a:ext cx="188912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12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2462213" y="4313238"/>
              <a:ext cx="188912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10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2530475" y="4603750"/>
              <a:ext cx="1222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2530475" y="4894263"/>
              <a:ext cx="122238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2530475" y="5184775"/>
              <a:ext cx="1222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6" name="Rectangle 30"/>
            <p:cNvSpPr>
              <a:spLocks noChangeArrowheads="1"/>
            </p:cNvSpPr>
            <p:nvPr/>
          </p:nvSpPr>
          <p:spPr bwMode="auto">
            <a:xfrm>
              <a:off x="2530475" y="5407025"/>
              <a:ext cx="122238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 sz="2400" i="1">
                <a:latin typeface="Times New Roman" pitchFamily="18" charset="0"/>
              </a:endParaRPr>
            </a:p>
          </p:txBody>
        </p:sp>
        <p:sp>
          <p:nvSpPr>
            <p:cNvPr id="121887" name="Line 31"/>
            <p:cNvSpPr>
              <a:spLocks noChangeShapeType="1"/>
            </p:cNvSpPr>
            <p:nvPr/>
          </p:nvSpPr>
          <p:spPr bwMode="auto">
            <a:xfrm>
              <a:off x="7037388" y="5573713"/>
              <a:ext cx="1587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8" name="Line 32"/>
            <p:cNvSpPr>
              <a:spLocks noChangeShapeType="1"/>
            </p:cNvSpPr>
            <p:nvPr/>
          </p:nvSpPr>
          <p:spPr bwMode="auto">
            <a:xfrm>
              <a:off x="6313488" y="5573713"/>
              <a:ext cx="1587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89" name="Line 33"/>
            <p:cNvSpPr>
              <a:spLocks noChangeShapeType="1"/>
            </p:cNvSpPr>
            <p:nvPr/>
          </p:nvSpPr>
          <p:spPr bwMode="auto">
            <a:xfrm>
              <a:off x="5588000" y="5573713"/>
              <a:ext cx="1588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0" name="Line 34"/>
            <p:cNvSpPr>
              <a:spLocks noChangeShapeType="1"/>
            </p:cNvSpPr>
            <p:nvPr/>
          </p:nvSpPr>
          <p:spPr bwMode="auto">
            <a:xfrm>
              <a:off x="4851400" y="5573713"/>
              <a:ext cx="1588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1" name="Line 35"/>
            <p:cNvSpPr>
              <a:spLocks noChangeShapeType="1"/>
            </p:cNvSpPr>
            <p:nvPr/>
          </p:nvSpPr>
          <p:spPr bwMode="auto">
            <a:xfrm>
              <a:off x="4125913" y="5573713"/>
              <a:ext cx="1587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2" name="Line 36"/>
            <p:cNvSpPr>
              <a:spLocks noChangeShapeType="1"/>
            </p:cNvSpPr>
            <p:nvPr/>
          </p:nvSpPr>
          <p:spPr bwMode="auto">
            <a:xfrm>
              <a:off x="3400425" y="5573713"/>
              <a:ext cx="1588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3" name="Line 37"/>
            <p:cNvSpPr>
              <a:spLocks noChangeShapeType="1"/>
            </p:cNvSpPr>
            <p:nvPr/>
          </p:nvSpPr>
          <p:spPr bwMode="auto">
            <a:xfrm>
              <a:off x="2674938" y="5573713"/>
              <a:ext cx="1587" cy="222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4" name="Line 38"/>
            <p:cNvSpPr>
              <a:spLocks noChangeShapeType="1"/>
            </p:cNvSpPr>
            <p:nvPr/>
          </p:nvSpPr>
          <p:spPr bwMode="auto">
            <a:xfrm>
              <a:off x="2641600" y="2963863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5" name="Line 39"/>
            <p:cNvSpPr>
              <a:spLocks noChangeShapeType="1"/>
            </p:cNvSpPr>
            <p:nvPr/>
          </p:nvSpPr>
          <p:spPr bwMode="auto">
            <a:xfrm>
              <a:off x="2641600" y="3252788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6" name="Line 40"/>
            <p:cNvSpPr>
              <a:spLocks noChangeShapeType="1"/>
            </p:cNvSpPr>
            <p:nvPr/>
          </p:nvSpPr>
          <p:spPr bwMode="auto">
            <a:xfrm>
              <a:off x="2641600" y="3543300"/>
              <a:ext cx="333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7" name="Line 41"/>
            <p:cNvSpPr>
              <a:spLocks noChangeShapeType="1"/>
            </p:cNvSpPr>
            <p:nvPr/>
          </p:nvSpPr>
          <p:spPr bwMode="auto">
            <a:xfrm>
              <a:off x="2641600" y="3833813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8" name="Line 42"/>
            <p:cNvSpPr>
              <a:spLocks noChangeShapeType="1"/>
            </p:cNvSpPr>
            <p:nvPr/>
          </p:nvSpPr>
          <p:spPr bwMode="auto">
            <a:xfrm>
              <a:off x="2641600" y="4124325"/>
              <a:ext cx="333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899" name="Line 43"/>
            <p:cNvSpPr>
              <a:spLocks noChangeShapeType="1"/>
            </p:cNvSpPr>
            <p:nvPr/>
          </p:nvSpPr>
          <p:spPr bwMode="auto">
            <a:xfrm>
              <a:off x="2641600" y="4402138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0" name="Line 44"/>
            <p:cNvSpPr>
              <a:spLocks noChangeShapeType="1"/>
            </p:cNvSpPr>
            <p:nvPr/>
          </p:nvSpPr>
          <p:spPr bwMode="auto">
            <a:xfrm>
              <a:off x="2641600" y="4692650"/>
              <a:ext cx="333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1" name="Line 45"/>
            <p:cNvSpPr>
              <a:spLocks noChangeShapeType="1"/>
            </p:cNvSpPr>
            <p:nvPr/>
          </p:nvSpPr>
          <p:spPr bwMode="auto">
            <a:xfrm>
              <a:off x="2641600" y="4983163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2" name="Line 46"/>
            <p:cNvSpPr>
              <a:spLocks noChangeShapeType="1"/>
            </p:cNvSpPr>
            <p:nvPr/>
          </p:nvSpPr>
          <p:spPr bwMode="auto">
            <a:xfrm>
              <a:off x="2641600" y="5272088"/>
              <a:ext cx="3333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3" name="Line 47"/>
            <p:cNvSpPr>
              <a:spLocks noChangeShapeType="1"/>
            </p:cNvSpPr>
            <p:nvPr/>
          </p:nvSpPr>
          <p:spPr bwMode="auto">
            <a:xfrm>
              <a:off x="2641600" y="5562600"/>
              <a:ext cx="333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4" name="Freeform 48"/>
            <p:cNvSpPr>
              <a:spLocks/>
            </p:cNvSpPr>
            <p:nvPr/>
          </p:nvSpPr>
          <p:spPr bwMode="auto">
            <a:xfrm>
              <a:off x="2674938" y="2963863"/>
              <a:ext cx="4362450" cy="2598737"/>
            </a:xfrm>
            <a:custGeom>
              <a:avLst/>
              <a:gdLst/>
              <a:ahLst/>
              <a:cxnLst>
                <a:cxn ang="0">
                  <a:pos x="2748" y="1637"/>
                </a:cxn>
                <a:cxn ang="0">
                  <a:pos x="0" y="0"/>
                </a:cxn>
                <a:cxn ang="0">
                  <a:pos x="0" y="1637"/>
                </a:cxn>
                <a:cxn ang="0">
                  <a:pos x="2748" y="1637"/>
                </a:cxn>
              </a:cxnLst>
              <a:rect l="0" t="0" r="r" b="b"/>
              <a:pathLst>
                <a:path w="2748" h="1637">
                  <a:moveTo>
                    <a:pt x="2748" y="1637"/>
                  </a:moveTo>
                  <a:lnTo>
                    <a:pt x="0" y="0"/>
                  </a:lnTo>
                  <a:lnTo>
                    <a:pt x="0" y="1637"/>
                  </a:lnTo>
                  <a:lnTo>
                    <a:pt x="2748" y="16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5" name="Freeform 49"/>
            <p:cNvSpPr>
              <a:spLocks/>
            </p:cNvSpPr>
            <p:nvPr/>
          </p:nvSpPr>
          <p:spPr bwMode="auto">
            <a:xfrm>
              <a:off x="2674938" y="2963863"/>
              <a:ext cx="4362450" cy="2598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8" y="0"/>
                </a:cxn>
                <a:cxn ang="0">
                  <a:pos x="2748" y="1637"/>
                </a:cxn>
                <a:cxn ang="0">
                  <a:pos x="0" y="0"/>
                </a:cxn>
              </a:cxnLst>
              <a:rect l="0" t="0" r="r" b="b"/>
              <a:pathLst>
                <a:path w="2748" h="1637">
                  <a:moveTo>
                    <a:pt x="0" y="0"/>
                  </a:moveTo>
                  <a:lnTo>
                    <a:pt x="2748" y="0"/>
                  </a:lnTo>
                  <a:lnTo>
                    <a:pt x="2748" y="1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6" name="Rectangle 50"/>
            <p:cNvSpPr>
              <a:spLocks noChangeArrowheads="1"/>
            </p:cNvSpPr>
            <p:nvPr/>
          </p:nvSpPr>
          <p:spPr bwMode="auto">
            <a:xfrm>
              <a:off x="2674938" y="2963863"/>
              <a:ext cx="4362450" cy="259873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7" name="Freeform 51"/>
            <p:cNvSpPr>
              <a:spLocks/>
            </p:cNvSpPr>
            <p:nvPr/>
          </p:nvSpPr>
          <p:spPr bwMode="auto">
            <a:xfrm>
              <a:off x="3378200" y="381158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8" name="Freeform 52"/>
            <p:cNvSpPr>
              <a:spLocks/>
            </p:cNvSpPr>
            <p:nvPr/>
          </p:nvSpPr>
          <p:spPr bwMode="auto">
            <a:xfrm>
              <a:off x="3378200" y="381158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0"/>
                  </a:lnTo>
                  <a:lnTo>
                    <a:pt x="2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09" name="Freeform 53"/>
            <p:cNvSpPr>
              <a:spLocks/>
            </p:cNvSpPr>
            <p:nvPr/>
          </p:nvSpPr>
          <p:spPr bwMode="auto">
            <a:xfrm>
              <a:off x="3378200" y="5249863"/>
              <a:ext cx="44450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9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28" h="29">
                  <a:moveTo>
                    <a:pt x="0" y="0"/>
                  </a:moveTo>
                  <a:lnTo>
                    <a:pt x="28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0" name="Freeform 54"/>
            <p:cNvSpPr>
              <a:spLocks/>
            </p:cNvSpPr>
            <p:nvPr/>
          </p:nvSpPr>
          <p:spPr bwMode="auto">
            <a:xfrm>
              <a:off x="3378200" y="5249863"/>
              <a:ext cx="44450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9"/>
                </a:cxn>
                <a:cxn ang="0">
                  <a:pos x="0" y="0"/>
                </a:cxn>
              </a:cxnLst>
              <a:rect l="0" t="0" r="r" b="b"/>
              <a:pathLst>
                <a:path w="28" h="29">
                  <a:moveTo>
                    <a:pt x="0" y="0"/>
                  </a:moveTo>
                  <a:lnTo>
                    <a:pt x="28" y="0"/>
                  </a:lnTo>
                  <a:lnTo>
                    <a:pt x="28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1" name="Freeform 55"/>
            <p:cNvSpPr>
              <a:spLocks/>
            </p:cNvSpPr>
            <p:nvPr/>
          </p:nvSpPr>
          <p:spPr bwMode="auto">
            <a:xfrm>
              <a:off x="3378200" y="3956050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2" name="Freeform 56"/>
            <p:cNvSpPr>
              <a:spLocks/>
            </p:cNvSpPr>
            <p:nvPr/>
          </p:nvSpPr>
          <p:spPr bwMode="auto">
            <a:xfrm>
              <a:off x="3378200" y="3956050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0"/>
                  </a:lnTo>
                  <a:lnTo>
                    <a:pt x="2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3" name="Freeform 57"/>
            <p:cNvSpPr>
              <a:spLocks/>
            </p:cNvSpPr>
            <p:nvPr/>
          </p:nvSpPr>
          <p:spPr bwMode="auto">
            <a:xfrm>
              <a:off x="4840288" y="496093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4" name="Freeform 58"/>
            <p:cNvSpPr>
              <a:spLocks/>
            </p:cNvSpPr>
            <p:nvPr/>
          </p:nvSpPr>
          <p:spPr bwMode="auto">
            <a:xfrm>
              <a:off x="4840288" y="496093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0"/>
                  </a:lnTo>
                  <a:lnTo>
                    <a:pt x="2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5" name="Freeform 59"/>
            <p:cNvSpPr>
              <a:spLocks/>
            </p:cNvSpPr>
            <p:nvPr/>
          </p:nvSpPr>
          <p:spPr bwMode="auto">
            <a:xfrm>
              <a:off x="4840288" y="366553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6" name="Freeform 60"/>
            <p:cNvSpPr>
              <a:spLocks/>
            </p:cNvSpPr>
            <p:nvPr/>
          </p:nvSpPr>
          <p:spPr bwMode="auto">
            <a:xfrm>
              <a:off x="4840288" y="3665538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0"/>
                  </a:lnTo>
                  <a:lnTo>
                    <a:pt x="2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7" name="Freeform 61"/>
            <p:cNvSpPr>
              <a:spLocks/>
            </p:cNvSpPr>
            <p:nvPr/>
          </p:nvSpPr>
          <p:spPr bwMode="auto">
            <a:xfrm>
              <a:off x="4840288" y="4246563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8" name="Freeform 62"/>
            <p:cNvSpPr>
              <a:spLocks/>
            </p:cNvSpPr>
            <p:nvPr/>
          </p:nvSpPr>
          <p:spPr bwMode="auto">
            <a:xfrm>
              <a:off x="4840288" y="4246563"/>
              <a:ext cx="44450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0"/>
                </a:cxn>
                <a:cxn ang="0">
                  <a:pos x="28" y="28"/>
                </a:cxn>
                <a:cxn ang="0">
                  <a:pos x="0" y="0"/>
                </a:cxn>
              </a:cxnLst>
              <a:rect l="0" t="0" r="r" b="b"/>
              <a:pathLst>
                <a:path w="28" h="28">
                  <a:moveTo>
                    <a:pt x="0" y="0"/>
                  </a:moveTo>
                  <a:lnTo>
                    <a:pt x="28" y="0"/>
                  </a:lnTo>
                  <a:lnTo>
                    <a:pt x="28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19" name="Freeform 63"/>
            <p:cNvSpPr>
              <a:spLocks/>
            </p:cNvSpPr>
            <p:nvPr/>
          </p:nvSpPr>
          <p:spPr bwMode="auto">
            <a:xfrm>
              <a:off x="6289675" y="5395913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0" name="Freeform 64"/>
            <p:cNvSpPr>
              <a:spLocks/>
            </p:cNvSpPr>
            <p:nvPr/>
          </p:nvSpPr>
          <p:spPr bwMode="auto">
            <a:xfrm>
              <a:off x="6289675" y="5395913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1" name="Freeform 65"/>
            <p:cNvSpPr>
              <a:spLocks/>
            </p:cNvSpPr>
            <p:nvPr/>
          </p:nvSpPr>
          <p:spPr bwMode="auto">
            <a:xfrm>
              <a:off x="6289675" y="4100513"/>
              <a:ext cx="46038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9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29" h="29">
                  <a:moveTo>
                    <a:pt x="0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2" name="Freeform 66"/>
            <p:cNvSpPr>
              <a:spLocks/>
            </p:cNvSpPr>
            <p:nvPr/>
          </p:nvSpPr>
          <p:spPr bwMode="auto">
            <a:xfrm>
              <a:off x="6289675" y="4100513"/>
              <a:ext cx="46038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29">
                  <a:moveTo>
                    <a:pt x="0" y="0"/>
                  </a:moveTo>
                  <a:lnTo>
                    <a:pt x="29" y="0"/>
                  </a:lnTo>
                  <a:lnTo>
                    <a:pt x="2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3" name="Freeform 67"/>
            <p:cNvSpPr>
              <a:spLocks/>
            </p:cNvSpPr>
            <p:nvPr/>
          </p:nvSpPr>
          <p:spPr bwMode="auto">
            <a:xfrm>
              <a:off x="6289675" y="3230563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4" name="Freeform 68"/>
            <p:cNvSpPr>
              <a:spLocks/>
            </p:cNvSpPr>
            <p:nvPr/>
          </p:nvSpPr>
          <p:spPr bwMode="auto">
            <a:xfrm>
              <a:off x="6289675" y="3230563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5" name="Freeform 69"/>
            <p:cNvSpPr>
              <a:spLocks/>
            </p:cNvSpPr>
            <p:nvPr/>
          </p:nvSpPr>
          <p:spPr bwMode="auto">
            <a:xfrm>
              <a:off x="6289675" y="5249863"/>
              <a:ext cx="46038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9"/>
                </a:cxn>
                <a:cxn ang="0">
                  <a:pos x="0" y="29"/>
                </a:cxn>
                <a:cxn ang="0">
                  <a:pos x="0" y="0"/>
                </a:cxn>
              </a:cxnLst>
              <a:rect l="0" t="0" r="r" b="b"/>
              <a:pathLst>
                <a:path w="29" h="29">
                  <a:moveTo>
                    <a:pt x="0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6" name="Freeform 70"/>
            <p:cNvSpPr>
              <a:spLocks/>
            </p:cNvSpPr>
            <p:nvPr/>
          </p:nvSpPr>
          <p:spPr bwMode="auto">
            <a:xfrm>
              <a:off x="6289675" y="5249863"/>
              <a:ext cx="46038" cy="460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9"/>
                </a:cxn>
                <a:cxn ang="0">
                  <a:pos x="0" y="0"/>
                </a:cxn>
              </a:cxnLst>
              <a:rect l="0" t="0" r="r" b="b"/>
              <a:pathLst>
                <a:path w="29" h="29">
                  <a:moveTo>
                    <a:pt x="0" y="0"/>
                  </a:moveTo>
                  <a:lnTo>
                    <a:pt x="29" y="0"/>
                  </a:lnTo>
                  <a:lnTo>
                    <a:pt x="2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7" name="Freeform 71"/>
            <p:cNvSpPr>
              <a:spLocks/>
            </p:cNvSpPr>
            <p:nvPr/>
          </p:nvSpPr>
          <p:spPr bwMode="auto">
            <a:xfrm>
              <a:off x="6289675" y="3956050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8" name="Freeform 72"/>
            <p:cNvSpPr>
              <a:spLocks/>
            </p:cNvSpPr>
            <p:nvPr/>
          </p:nvSpPr>
          <p:spPr bwMode="auto">
            <a:xfrm>
              <a:off x="6289675" y="3956050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29" name="Freeform 73"/>
            <p:cNvSpPr>
              <a:spLocks/>
            </p:cNvSpPr>
            <p:nvPr/>
          </p:nvSpPr>
          <p:spPr bwMode="auto">
            <a:xfrm>
              <a:off x="6289675" y="3665538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8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0" name="Freeform 74"/>
            <p:cNvSpPr>
              <a:spLocks/>
            </p:cNvSpPr>
            <p:nvPr/>
          </p:nvSpPr>
          <p:spPr bwMode="auto">
            <a:xfrm>
              <a:off x="6289675" y="3665538"/>
              <a:ext cx="46038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0"/>
                </a:cxn>
                <a:cxn ang="0">
                  <a:pos x="29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1" name="Line 75"/>
            <p:cNvSpPr>
              <a:spLocks noChangeShapeType="1"/>
            </p:cNvSpPr>
            <p:nvPr/>
          </p:nvSpPr>
          <p:spPr bwMode="auto">
            <a:xfrm flipV="1">
              <a:off x="4862513" y="4268788"/>
              <a:ext cx="2174875" cy="55562"/>
            </a:xfrm>
            <a:prstGeom prst="line">
              <a:avLst/>
            </a:prstGeom>
            <a:noFill/>
            <a:ln w="1111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2" name="Line 76"/>
            <p:cNvSpPr>
              <a:spLocks noChangeShapeType="1"/>
            </p:cNvSpPr>
            <p:nvPr/>
          </p:nvSpPr>
          <p:spPr bwMode="auto">
            <a:xfrm flipV="1">
              <a:off x="2674938" y="4324350"/>
              <a:ext cx="2187575" cy="44450"/>
            </a:xfrm>
            <a:prstGeom prst="line">
              <a:avLst/>
            </a:prstGeom>
            <a:noFill/>
            <a:ln w="1111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3" name="Line 77"/>
            <p:cNvSpPr>
              <a:spLocks noChangeShapeType="1"/>
            </p:cNvSpPr>
            <p:nvPr/>
          </p:nvSpPr>
          <p:spPr bwMode="auto">
            <a:xfrm>
              <a:off x="2674938" y="5562600"/>
              <a:ext cx="4362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934" name="Line 78"/>
            <p:cNvSpPr>
              <a:spLocks noChangeShapeType="1"/>
            </p:cNvSpPr>
            <p:nvPr/>
          </p:nvSpPr>
          <p:spPr bwMode="auto">
            <a:xfrm flipV="1">
              <a:off x="2674938" y="2963863"/>
              <a:ext cx="1587" cy="25987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Truncation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21F8F9F-06C3-44CC-BA17-247695639E52}" type="slidenum">
              <a:rPr lang="en-US"/>
              <a:pPr/>
              <a:t>32</a:t>
            </a:fld>
            <a:endParaRPr lang="en-US"/>
          </a:p>
        </p:txBody>
      </p:sp>
      <p:pic>
        <p:nvPicPr>
          <p:cNvPr id="226308" name="Picture 4" descr="cor_trunc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752600"/>
            <a:ext cx="4400550" cy="4543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E2FF0CC-38CD-4D7C-86E3-69FFFB9EFE21}" type="slidenum">
              <a:rPr lang="en-US"/>
              <a:pPr/>
              <a:t>33</a:t>
            </a:fld>
            <a:endParaRPr lang="en-US"/>
          </a:p>
        </p:txBody>
      </p:sp>
      <p:pic>
        <p:nvPicPr>
          <p:cNvPr id="225284" name="Picture 4" descr="cor_nonline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457700" cy="45434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Heterogenous samples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E75BB1A-9111-4FE9-A2FC-5AFB7A27AF82}" type="slidenum">
              <a:rPr lang="en-US"/>
              <a:pPr/>
              <a:t>34</a:t>
            </a:fld>
            <a:endParaRPr lang="en-US"/>
          </a:p>
        </p:txBody>
      </p:sp>
      <p:pic>
        <p:nvPicPr>
          <p:cNvPr id="227332" name="Picture 4" descr="cor_heterogeno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2663" y="1790700"/>
            <a:ext cx="4638675" cy="45339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Outliers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7B38E4-A68F-46EA-965E-BA412D18A683}" type="slidenum">
              <a:rPr lang="en-US"/>
              <a:pPr/>
              <a:t>35</a:t>
            </a:fld>
            <a:endParaRPr lang="en-US"/>
          </a:p>
        </p:txBody>
      </p:sp>
      <p:pic>
        <p:nvPicPr>
          <p:cNvPr id="230404" name="Picture 4" descr="cor_outl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05000"/>
            <a:ext cx="4572000" cy="4495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/>
              <a:t>Testing Correlations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D7EFF5-B327-4611-8FFB-645003489268}" type="slidenum">
              <a:rPr lang="en-US"/>
              <a:pPr/>
              <a:t>36</a:t>
            </a:fld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you have a correlation. Now what?</a:t>
            </a:r>
          </a:p>
          <a:p>
            <a:r>
              <a:rPr lang="en-US" dirty="0"/>
              <a:t>In terms of magnitude, how big is big?</a:t>
            </a:r>
          </a:p>
          <a:p>
            <a:pPr lvl="1"/>
            <a:r>
              <a:rPr lang="en-US" dirty="0"/>
              <a:t>Small correlations in large samples are “big.”</a:t>
            </a:r>
          </a:p>
          <a:p>
            <a:pPr lvl="1"/>
            <a:r>
              <a:rPr lang="en-US" dirty="0"/>
              <a:t>Large correlations in small samples aren’t always “big.”</a:t>
            </a:r>
          </a:p>
          <a:p>
            <a:r>
              <a:rPr lang="en-US" dirty="0"/>
              <a:t>Depends upon the magnitude of the correlation coefficient</a:t>
            </a:r>
          </a:p>
          <a:p>
            <a:pPr>
              <a:buFontTx/>
              <a:buNone/>
            </a:pPr>
            <a:r>
              <a:rPr lang="en-US" dirty="0"/>
              <a:t>AND</a:t>
            </a:r>
          </a:p>
          <a:p>
            <a:r>
              <a:rPr lang="en-US" dirty="0"/>
              <a:t>The size of your sample.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</a:t>
            </a:r>
            <a:r>
              <a:rPr lang="en-US" i="1"/>
              <a:t>r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Population parameter = </a:t>
            </a:r>
            <a:r>
              <a:rPr lang="en-US">
                <a:sym typeface="Symbol" pitchFamily="18" charset="2"/>
              </a:rPr>
              <a:t></a:t>
            </a:r>
          </a:p>
          <a:p>
            <a:r>
              <a:rPr lang="en-US">
                <a:sym typeface="Symbol" pitchFamily="18" charset="2"/>
              </a:rPr>
              <a:t>Null hypothesis </a:t>
            </a:r>
            <a:r>
              <a:rPr lang="en-US" i="1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  = 0</a:t>
            </a:r>
          </a:p>
          <a:p>
            <a:pPr lvl="1"/>
            <a:r>
              <a:rPr lang="en-US">
                <a:sym typeface="Symbol" pitchFamily="18" charset="2"/>
              </a:rPr>
              <a:t>Test of linear independence</a:t>
            </a:r>
          </a:p>
          <a:p>
            <a:pPr lvl="1"/>
            <a:r>
              <a:rPr lang="en-US">
                <a:sym typeface="Symbol" pitchFamily="18" charset="2"/>
              </a:rPr>
              <a:t>What would a true null mean here?</a:t>
            </a:r>
          </a:p>
          <a:p>
            <a:pPr lvl="1"/>
            <a:r>
              <a:rPr lang="en-US">
                <a:sym typeface="Symbol" pitchFamily="18" charset="2"/>
              </a:rPr>
              <a:t>What would a false null mean here?</a:t>
            </a:r>
          </a:p>
          <a:p>
            <a:r>
              <a:rPr lang="en-US">
                <a:sym typeface="Symbol" pitchFamily="18" charset="2"/>
              </a:rPr>
              <a:t>Alternative hypothesis (</a:t>
            </a:r>
            <a:r>
              <a:rPr lang="en-US" i="1">
                <a:sym typeface="Symbol" pitchFamily="18" charset="2"/>
              </a:rPr>
              <a:t>H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   0</a:t>
            </a:r>
          </a:p>
          <a:p>
            <a:pPr lvl="1"/>
            <a:r>
              <a:rPr lang="en-US">
                <a:sym typeface="Symbol" pitchFamily="18" charset="2"/>
              </a:rPr>
              <a:t>Two-tailed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of Significance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can convert r to t and test for significance: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Where DF = N-2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2743200"/>
          <a:ext cx="3487057" cy="1968500"/>
        </p:xfrm>
        <a:graphic>
          <a:graphicData uri="http://schemas.openxmlformats.org/presentationml/2006/ole">
            <p:oleObj spid="_x0000_s275457" name="Equation" r:id="rId4" imgW="787320" imgH="4442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of Significance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 our example </a:t>
            </a:r>
            <a:r>
              <a:rPr lang="en-US" i="1" dirty="0" smtClean="0"/>
              <a:t>r</a:t>
            </a:r>
            <a:r>
              <a:rPr lang="en-US" dirty="0" smtClean="0"/>
              <a:t> was .71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N-2 = 21 – 2 = 19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T-</a:t>
            </a:r>
            <a:r>
              <a:rPr lang="en-US" dirty="0" err="1" smtClean="0"/>
              <a:t>crit</a:t>
            </a:r>
            <a:r>
              <a:rPr lang="en-US" dirty="0" smtClean="0"/>
              <a:t> (19) = 2.09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Since 6.90 is larger than 2.09 reject </a:t>
            </a:r>
            <a:r>
              <a:rPr lang="en-US" dirty="0" smtClean="0">
                <a:latin typeface="Symbol" pitchFamily="18" charset="2"/>
              </a:rPr>
              <a:t>r</a:t>
            </a:r>
            <a:r>
              <a:rPr lang="en-US" dirty="0" smtClean="0"/>
              <a:t> = 0.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819400"/>
          <a:ext cx="7935686" cy="1143000"/>
        </p:xfrm>
        <a:graphic>
          <a:graphicData uri="http://schemas.openxmlformats.org/presentationml/2006/ole">
            <p:oleObj spid="_x0000_s320514" name="Equation" r:id="rId4" imgW="3085920" imgH="4442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Scatterplots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AKA scatter diagram or scattergram.</a:t>
            </a:r>
          </a:p>
          <a:p>
            <a:r>
              <a:rPr lang="en-US"/>
              <a:t>Graphically depicts the relationship between two variables in two dimensional space.</a:t>
            </a:r>
            <a:endParaRPr 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Printout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/>
              <a:t>Printout gives test of significance.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09800"/>
            <a:ext cx="7086600" cy="37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239000" cy="11890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7200" b="1">
                <a:solidFill>
                  <a:schemeClr val="tx2"/>
                </a:solidFill>
                <a:latin typeface="Times New Roman" pitchFamily="18" charset="0"/>
              </a:rPr>
              <a:t>Regression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regression?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983B65F-8108-475E-8B6D-E6BC6ACBC3CE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dirty="0"/>
              <a:t>How do we predict one variable from another?</a:t>
            </a:r>
          </a:p>
          <a:p>
            <a:r>
              <a:rPr lang="en-US" dirty="0"/>
              <a:t>How does one variable change as the other changes?</a:t>
            </a:r>
          </a:p>
          <a:p>
            <a:r>
              <a:rPr lang="en-US" dirty="0" smtClean="0"/>
              <a:t>Influence</a:t>
            </a:r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EC604D-E65D-449F-99A2-1FE8B7BED68D}" type="slidenum">
              <a:rPr lang="en-US"/>
              <a:pPr/>
              <a:t>43</a:t>
            </a:fld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A technique we use to predict the most likely score on one variable from those on another variable</a:t>
            </a:r>
          </a:p>
          <a:p>
            <a:r>
              <a:rPr lang="en-US" dirty="0"/>
              <a:t>Uses the </a:t>
            </a:r>
            <a:r>
              <a:rPr lang="en-US" i="1" dirty="0"/>
              <a:t>nature of the relationship </a:t>
            </a:r>
            <a:r>
              <a:rPr lang="en-US" dirty="0"/>
              <a:t>(i.e. correlation)</a:t>
            </a:r>
            <a:r>
              <a:rPr lang="en-US" i="1" dirty="0"/>
              <a:t> </a:t>
            </a:r>
            <a:r>
              <a:rPr lang="en-US" dirty="0"/>
              <a:t>between </a:t>
            </a:r>
            <a:r>
              <a:rPr lang="en-US" dirty="0" smtClean="0"/>
              <a:t>two </a:t>
            </a:r>
            <a:r>
              <a:rPr lang="en-US" dirty="0"/>
              <a:t>variables to </a:t>
            </a:r>
            <a:r>
              <a:rPr lang="en-US" i="1" dirty="0"/>
              <a:t>enhance </a:t>
            </a:r>
            <a:r>
              <a:rPr lang="en-US" dirty="0"/>
              <a:t>your prediction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Regression: Parts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E9E65D5-36E2-4306-81FF-AA6D26592BB3}" type="slidenum">
              <a:rPr lang="en-US"/>
              <a:pPr/>
              <a:t>44</a:t>
            </a:fld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905000"/>
            <a:ext cx="8382000" cy="4191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</a:rPr>
              <a:t>Y</a:t>
            </a:r>
            <a:r>
              <a:rPr lang="en-US" sz="3600" dirty="0"/>
              <a:t> - the variables you are predicting</a:t>
            </a:r>
          </a:p>
          <a:p>
            <a:pPr lvl="1"/>
            <a:r>
              <a:rPr lang="en-US" sz="3200" dirty="0"/>
              <a:t>i.e. dependent variable</a:t>
            </a:r>
          </a:p>
          <a:p>
            <a:r>
              <a:rPr lang="en-US" sz="3600" dirty="0">
                <a:latin typeface="Times New Roman" pitchFamily="18" charset="0"/>
              </a:rPr>
              <a:t>X</a:t>
            </a:r>
            <a:r>
              <a:rPr lang="en-US" sz="3600" dirty="0"/>
              <a:t> - the variables you are using to predict</a:t>
            </a:r>
          </a:p>
          <a:p>
            <a:pPr lvl="1"/>
            <a:r>
              <a:rPr lang="en-US" sz="3200" dirty="0"/>
              <a:t>i.e. independent variable</a:t>
            </a:r>
          </a:p>
          <a:p>
            <a:r>
              <a:rPr lang="en-US" sz="3600" dirty="0"/>
              <a:t>   - your predictions (also known as </a:t>
            </a:r>
            <a:r>
              <a:rPr lang="en-US" sz="3600" dirty="0">
                <a:latin typeface="Times New Roman" pitchFamily="18" charset="0"/>
              </a:rPr>
              <a:t>Y</a:t>
            </a:r>
            <a:r>
              <a:rPr lang="en-US" sz="3600" dirty="0"/>
              <a:t>’)</a:t>
            </a: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838200" y="4267200"/>
          <a:ext cx="557212" cy="685800"/>
        </p:xfrm>
        <a:graphic>
          <a:graphicData uri="http://schemas.openxmlformats.org/presentationml/2006/ole">
            <p:oleObj spid="_x0000_s235522" name="Equation" r:id="rId3" imgW="164880" imgH="2030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70902D-8F63-4F7B-90EC-4D0AEA45C23E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/>
              <a:t>We may want to make a prediction.</a:t>
            </a:r>
          </a:p>
          <a:p>
            <a:r>
              <a:rPr lang="en-US"/>
              <a:t>More likely, we want to understand the relationship.</a:t>
            </a:r>
          </a:p>
          <a:p>
            <a:pPr lvl="1"/>
            <a:r>
              <a:rPr lang="en-US"/>
              <a:t>How fast does CHD mortality rise with a one unit increase in smoking?</a:t>
            </a:r>
          </a:p>
          <a:p>
            <a:pPr lvl="1"/>
            <a:r>
              <a:rPr lang="en-US"/>
              <a:t>Note: we speak about predicting, but often don’t actually predict.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D8A993-5962-4D59-B1A6-A16E66D8EC66}" type="slidenum">
              <a:rPr lang="en-US"/>
              <a:pPr/>
              <a:t>46</a:t>
            </a:fld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r>
              <a:rPr lang="en-US" dirty="0"/>
              <a:t>Cigarettes and CHD Mortality </a:t>
            </a:r>
            <a:r>
              <a:rPr lang="en-US" dirty="0" smtClean="0"/>
              <a:t>again</a:t>
            </a:r>
            <a:endParaRPr lang="en-US" dirty="0"/>
          </a:p>
          <a:p>
            <a:r>
              <a:rPr lang="en-US" dirty="0"/>
              <a:t>Data repeated on next slide</a:t>
            </a:r>
          </a:p>
          <a:p>
            <a:r>
              <a:rPr lang="en-US" dirty="0"/>
              <a:t>We want to predict level of CHD mortality in a country averaging 10 cigarettes per day.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3124200" cy="1066800"/>
          </a:xfrm>
        </p:spPr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7F9716C-CB50-4964-A509-B1B868FD81F7}" type="slidenum">
              <a:rPr lang="en-US"/>
              <a:pPr/>
              <a:t>47</a:t>
            </a:fld>
            <a:endParaRPr 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5872163" y="344488"/>
          <a:ext cx="2576512" cy="5891212"/>
        </p:xfrm>
        <a:graphic>
          <a:graphicData uri="http://schemas.openxmlformats.org/presentationml/2006/ole">
            <p:oleObj spid="_x0000_s236546" name="Worksheet" r:id="rId4" imgW="1562100" imgH="3571875" progId="Excel.Sheet.8">
              <p:embed/>
            </p:oleObj>
          </a:graphicData>
        </a:graphic>
      </p:graphicFrame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5105400" cy="39909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i="1">
                <a:latin typeface="Times New Roman" pitchFamily="18" charset="0"/>
              </a:rPr>
              <a:t>Based on the data we have what would we predict the rate of CHD be in a country that smoked 10 cigarettes on average?</a:t>
            </a:r>
          </a:p>
          <a:p>
            <a:pPr eaLnBrk="0" hangingPunct="0"/>
            <a:r>
              <a:rPr lang="en-US" sz="3200" i="1">
                <a:latin typeface="Times New Roman" pitchFamily="18" charset="0"/>
              </a:rPr>
              <a:t>First, we need to establish a prediction of CHD from smoking…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3174-19E7-46D4-8208-45F80B4163E5}" type="slidenum">
              <a:rPr lang="en-US"/>
              <a:pPr/>
              <a:t>48</a:t>
            </a:fld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6858000" cy="549116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15717" name="Line 5"/>
          <p:cNvSpPr>
            <a:spLocks noChangeShapeType="1"/>
          </p:cNvSpPr>
          <p:nvPr/>
        </p:nvSpPr>
        <p:spPr bwMode="auto">
          <a:xfrm flipV="1">
            <a:off x="4267200" y="31242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2057400" y="31242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4648200" y="4359275"/>
            <a:ext cx="2971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For a country that smokes 6 C/A/D…</a:t>
            </a:r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H="1">
            <a:off x="4343400" y="4724400"/>
            <a:ext cx="3048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17526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We predict a CHD rate of about 14</a:t>
            </a:r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>
            <a:off x="2133600" y="2667000"/>
            <a:ext cx="3048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 flipH="1" flipV="1">
            <a:off x="6629400" y="1905000"/>
            <a:ext cx="1524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5943600" y="2590800"/>
            <a:ext cx="17526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Regression Line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3B3FB7-8468-4BA8-A53E-3DC61167141F}" type="slidenum">
              <a:rPr lang="en-US"/>
              <a:pPr/>
              <a:t>49</a:t>
            </a:fld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/>
              <a:t>Formula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   = the predicted value of </a:t>
            </a:r>
            <a:r>
              <a:rPr lang="en-US" i="1" dirty="0"/>
              <a:t>Y</a:t>
            </a:r>
            <a:r>
              <a:rPr lang="en-US" dirty="0"/>
              <a:t> (e.g. CHD mortality)</a:t>
            </a:r>
          </a:p>
          <a:p>
            <a:pPr lvl="1"/>
            <a:r>
              <a:rPr lang="en-US" b="1" i="1" dirty="0"/>
              <a:t>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dirty="0"/>
              <a:t> = the predictor variable (e.g. average cig./adult/country)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66800" y="2408238"/>
          <a:ext cx="3124200" cy="792162"/>
        </p:xfrm>
        <a:graphic>
          <a:graphicData uri="http://schemas.openxmlformats.org/presentationml/2006/ole">
            <p:oleObj spid="_x0000_s237570" name="Equation" r:id="rId3" imgW="1346040" imgH="342720" progId="Equation.3">
              <p:embed/>
            </p:oleObj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1447800" y="3352800"/>
          <a:ext cx="419100" cy="609600"/>
        </p:xfrm>
        <a:graphic>
          <a:graphicData uri="http://schemas.openxmlformats.org/presentationml/2006/ole">
            <p:oleObj spid="_x0000_s237571" name="Equation" r:id="rId4" imgW="139680" imgH="2030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685800" y="1143000"/>
          <a:ext cx="7924800" cy="5695950"/>
        </p:xfrm>
        <a:graphic>
          <a:graphicData uri="http://schemas.openxmlformats.org/presentationml/2006/ole">
            <p:oleObj spid="_x0000_s103428" name="Chart" r:id="rId4" imgW="5486400" imgH="3943350" progId="Excel.Sheet.8">
              <p:embed/>
            </p:oleObj>
          </a:graphicData>
        </a:graphic>
      </p:graphicFrame>
      <p:sp>
        <p:nvSpPr>
          <p:cNvPr id="10342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/>
              <a:t>Direct Relationship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Coefficients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9DC60B-E91D-4F4F-85E1-B8CA837F76F8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/>
              <a:t>“Coefficients” are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endParaRPr lang="en-US"/>
          </a:p>
          <a:p>
            <a:r>
              <a:rPr lang="en-US" i="1"/>
              <a:t>b</a:t>
            </a:r>
            <a:r>
              <a:rPr lang="en-US"/>
              <a:t> = slope </a:t>
            </a:r>
          </a:p>
          <a:p>
            <a:pPr lvl="1"/>
            <a:r>
              <a:rPr lang="en-US"/>
              <a:t>Change in predicted </a:t>
            </a:r>
            <a:r>
              <a:rPr lang="en-US" i="1"/>
              <a:t>Y </a:t>
            </a:r>
            <a:r>
              <a:rPr lang="en-US"/>
              <a:t>for one unit change in</a:t>
            </a:r>
            <a:r>
              <a:rPr lang="en-US" i="1"/>
              <a:t> X</a:t>
            </a:r>
          </a:p>
          <a:p>
            <a:r>
              <a:rPr lang="en-US" i="1"/>
              <a:t>a</a:t>
            </a:r>
            <a:r>
              <a:rPr lang="en-US"/>
              <a:t> = intercept </a:t>
            </a:r>
          </a:p>
          <a:p>
            <a:pPr lvl="1"/>
            <a:r>
              <a:rPr lang="en-US"/>
              <a:t>value of    when </a:t>
            </a:r>
            <a:r>
              <a:rPr lang="en-US" i="1"/>
              <a:t>X</a:t>
            </a:r>
            <a:r>
              <a:rPr lang="en-US"/>
              <a:t> = 0		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819400" y="4724400"/>
          <a:ext cx="396875" cy="577850"/>
        </p:xfrm>
        <a:graphic>
          <a:graphicData uri="http://schemas.openxmlformats.org/presentationml/2006/ole">
            <p:oleObj spid="_x0000_s238594" name="Equation" r:id="rId3" imgW="139680" imgH="2030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FC02E6-DAF6-4060-B7CE-41206644F100}" type="slidenum">
              <a:rPr lang="en-US"/>
              <a:pPr/>
              <a:t>51</a:t>
            </a:fld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5105400"/>
          </a:xfrm>
        </p:spPr>
        <p:txBody>
          <a:bodyPr/>
          <a:lstStyle/>
          <a:p>
            <a:r>
              <a:rPr lang="en-US" dirty="0"/>
              <a:t>Slope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Intercept</a:t>
            </a:r>
          </a:p>
          <a:p>
            <a:pPr lvl="1"/>
            <a:endParaRPr lang="en-US" i="1" dirty="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2743200" y="1447800"/>
          <a:ext cx="5257800" cy="3095625"/>
        </p:xfrm>
        <a:graphic>
          <a:graphicData uri="http://schemas.openxmlformats.org/presentationml/2006/ole">
            <p:oleObj spid="_x0000_s239618" name="Equation" r:id="rId3" imgW="1726920" imgH="1015920" progId="Equation.DSMT4">
              <p:embed/>
            </p:oleObj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3657600" y="5257800"/>
          <a:ext cx="2819400" cy="679450"/>
        </p:xfrm>
        <a:graphic>
          <a:graphicData uri="http://schemas.openxmlformats.org/presentationml/2006/ole">
            <p:oleObj spid="_x0000_s239619" name="Equation" r:id="rId4" imgW="1371600" imgH="33012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Our Data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F5C999E-6C97-46D4-8BB8-748AB2C2B5D5}" type="slidenum">
              <a:rPr lang="en-US"/>
              <a:pPr/>
              <a:t>52</a:t>
            </a:fld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/>
              <a:t>Cov</a:t>
            </a:r>
            <a:r>
              <a:rPr lang="en-US" i="1" baseline="-25000"/>
              <a:t>XY</a:t>
            </a:r>
            <a:r>
              <a:rPr lang="en-US"/>
              <a:t> = 11.12</a:t>
            </a:r>
          </a:p>
          <a:p>
            <a:r>
              <a:rPr lang="en-US"/>
              <a:t>s</a:t>
            </a:r>
            <a:r>
              <a:rPr lang="en-US" baseline="30000"/>
              <a:t>2</a:t>
            </a:r>
            <a:r>
              <a:rPr lang="en-US" i="1" baseline="-25000"/>
              <a:t>X</a:t>
            </a:r>
            <a:r>
              <a:rPr lang="en-US"/>
              <a:t> = 2.33</a:t>
            </a:r>
            <a:r>
              <a:rPr lang="en-US" baseline="30000"/>
              <a:t>2</a:t>
            </a:r>
            <a:r>
              <a:rPr lang="en-US"/>
              <a:t> = 5.447</a:t>
            </a:r>
          </a:p>
          <a:p>
            <a:r>
              <a:rPr lang="en-US" i="1"/>
              <a:t>b</a:t>
            </a:r>
            <a:r>
              <a:rPr lang="en-US"/>
              <a:t> = 11.12/5.447 = 2.042</a:t>
            </a:r>
          </a:p>
          <a:p>
            <a:r>
              <a:rPr lang="en-US" i="1"/>
              <a:t>a</a:t>
            </a:r>
            <a:r>
              <a:rPr lang="en-US"/>
              <a:t> = 14.524 - 2.042*5.952 = 2.32</a:t>
            </a:r>
          </a:p>
          <a:p>
            <a:r>
              <a:rPr lang="en-US"/>
              <a:t>See SPSS printout on next slide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914400" y="54864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Answers are not exact due to rounding error and desire to match SPSS.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SPSS Printout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74B541-48DB-4C19-8A8D-F4AF6663A7D5}" type="slidenum">
              <a:rPr lang="en-US"/>
              <a:pPr/>
              <a:t>53</a:t>
            </a:fld>
            <a:endParaRPr lang="en-US"/>
          </a:p>
        </p:txBody>
      </p:sp>
      <p:pic>
        <p:nvPicPr>
          <p:cNvPr id="108555" name="Picture 11" descr="Reg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03527" cy="3276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5C82D9-6F4D-4470-822E-1451DEFD6D1F}" type="slidenum">
              <a:rPr lang="en-US"/>
              <a:pPr/>
              <a:t>54</a:t>
            </a:fld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/>
              <a:t>The values we obtained are shown on printout.</a:t>
            </a:r>
          </a:p>
          <a:p>
            <a:r>
              <a:rPr lang="en-US"/>
              <a:t>The intercept is the value in the </a:t>
            </a:r>
            <a:r>
              <a:rPr lang="en-US" i="1"/>
              <a:t>B</a:t>
            </a:r>
            <a:r>
              <a:rPr lang="en-US"/>
              <a:t> column labeled “constant” </a:t>
            </a:r>
          </a:p>
          <a:p>
            <a:r>
              <a:rPr lang="en-US"/>
              <a:t>The slope is the value in the </a:t>
            </a:r>
            <a:r>
              <a:rPr lang="en-US" i="1"/>
              <a:t>B</a:t>
            </a:r>
            <a:r>
              <a:rPr lang="en-US"/>
              <a:t> column labeled by name of predictor variable.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/>
              <a:t>Making a Prediction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1AD4E8-4CA6-4070-ABA4-830F9B4C44C5}" type="slidenum">
              <a:rPr lang="en-US"/>
              <a:pPr/>
              <a:t>55</a:t>
            </a:fld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80772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Second, once we know the relationship we can predict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predict 22.77 people/10,000 in a country with an average of 10 C/A/D will die of CHD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2590800" y="2600325"/>
          <a:ext cx="6049962" cy="1514475"/>
        </p:xfrm>
        <a:graphic>
          <a:graphicData uri="http://schemas.openxmlformats.org/presentationml/2006/ole">
            <p:oleObj spid="_x0000_s240642" name="Equation" r:id="rId3" imgW="1930320" imgH="4824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 of Prediction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01000" cy="4876800"/>
          </a:xfrm>
        </p:spPr>
        <p:txBody>
          <a:bodyPr/>
          <a:lstStyle/>
          <a:p>
            <a:r>
              <a:rPr lang="en-US" sz="3200"/>
              <a:t>Finnish smokers smoke 6 C/A/D</a:t>
            </a:r>
          </a:p>
          <a:p>
            <a:r>
              <a:rPr lang="en-US" sz="3200"/>
              <a:t>We predict:</a:t>
            </a:r>
          </a:p>
          <a:p>
            <a:pPr>
              <a:buFontTx/>
              <a:buNone/>
            </a:pPr>
            <a:r>
              <a:rPr lang="en-US" sz="3200"/>
              <a:t>	</a:t>
            </a:r>
          </a:p>
          <a:p>
            <a:endParaRPr lang="en-US" sz="3200"/>
          </a:p>
          <a:p>
            <a:r>
              <a:rPr lang="en-US" sz="3200"/>
              <a:t>They actually have 23 deaths/10,000</a:t>
            </a:r>
          </a:p>
          <a:p>
            <a:r>
              <a:rPr lang="en-US" sz="3200"/>
              <a:t>Our error (“residual”) = </a:t>
            </a:r>
          </a:p>
          <a:p>
            <a:pPr>
              <a:buFontTx/>
              <a:buNone/>
            </a:pPr>
            <a:r>
              <a:rPr lang="en-US" sz="3200"/>
              <a:t>	23 - 14.619 = 8.38</a:t>
            </a:r>
          </a:p>
          <a:p>
            <a:pPr lvl="1"/>
            <a:r>
              <a:rPr lang="en-US" sz="2800"/>
              <a:t>a large error</a:t>
            </a:r>
          </a:p>
        </p:txBody>
      </p:sp>
      <p:graphicFrame>
        <p:nvGraphicFramePr>
          <p:cNvPr id="11366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2838" y="2833688"/>
          <a:ext cx="4098925" cy="1066800"/>
        </p:xfrm>
        <a:graphic>
          <a:graphicData uri="http://schemas.openxmlformats.org/presentationml/2006/ole">
            <p:oleObj spid="_x0000_s241666" name="Equation" r:id="rId3" imgW="1854000" imgH="482400" progId="Equation.DSMT4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DEC7A-61D8-40F3-90AC-231C7AF031BA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1B8C-B58D-4243-ADF9-4080AFABD672}" type="slidenum">
              <a:rPr lang="en-US"/>
              <a:pPr/>
              <a:t>57</a:t>
            </a:fld>
            <a:endParaRPr lang="en-US"/>
          </a:p>
        </p:txBody>
      </p:sp>
      <p:sp>
        <p:nvSpPr>
          <p:cNvPr id="128009" name="Freeform 9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4311" y="3450"/>
              </a:cxn>
              <a:cxn ang="0">
                <a:pos x="0" y="0"/>
              </a:cxn>
              <a:cxn ang="0">
                <a:pos x="0" y="3450"/>
              </a:cxn>
              <a:cxn ang="0">
                <a:pos x="4311" y="3450"/>
              </a:cxn>
            </a:cxnLst>
            <a:rect l="0" t="0" r="r" b="b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0" name="Freeform 10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1" y="0"/>
              </a:cxn>
              <a:cxn ang="0">
                <a:pos x="4311" y="3450"/>
              </a:cxn>
              <a:cxn ang="0">
                <a:pos x="0" y="0"/>
              </a:cxn>
            </a:cxnLst>
            <a:rect l="0" t="0" r="r" b="b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4311" y="3450"/>
              </a:cxn>
              <a:cxn ang="0">
                <a:pos x="0" y="0"/>
              </a:cxn>
              <a:cxn ang="0">
                <a:pos x="0" y="3450"/>
              </a:cxn>
              <a:cxn ang="0">
                <a:pos x="4311" y="3450"/>
              </a:cxn>
            </a:cxnLst>
            <a:rect l="0" t="0" r="r" b="b"/>
            <a:pathLst>
              <a:path w="4311" h="3450">
                <a:moveTo>
                  <a:pt x="4311" y="3450"/>
                </a:moveTo>
                <a:lnTo>
                  <a:pt x="0" y="0"/>
                </a:lnTo>
                <a:lnTo>
                  <a:pt x="0" y="3450"/>
                </a:lnTo>
                <a:lnTo>
                  <a:pt x="4311" y="34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2" name="Freeform 12"/>
          <p:cNvSpPr>
            <a:spLocks/>
          </p:cNvSpPr>
          <p:nvPr/>
        </p:nvSpPr>
        <p:spPr bwMode="auto">
          <a:xfrm>
            <a:off x="1066800" y="609600"/>
            <a:ext cx="6843713" cy="5476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11" y="0"/>
              </a:cxn>
              <a:cxn ang="0">
                <a:pos x="4311" y="3450"/>
              </a:cxn>
              <a:cxn ang="0">
                <a:pos x="0" y="0"/>
              </a:cxn>
            </a:cxnLst>
            <a:rect l="0" t="0" r="r" b="b"/>
            <a:pathLst>
              <a:path w="4311" h="3450">
                <a:moveTo>
                  <a:pt x="0" y="0"/>
                </a:moveTo>
                <a:lnTo>
                  <a:pt x="4311" y="0"/>
                </a:lnTo>
                <a:lnTo>
                  <a:pt x="4311" y="34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2981325" y="5729288"/>
            <a:ext cx="3743325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Cigarette Consumption per Adult per Day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7553325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6424613" y="527208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535305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8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4238625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6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3124200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4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1995488" y="5272088"/>
            <a:ext cx="1714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 rot="16200000">
            <a:off x="372269" y="2875757"/>
            <a:ext cx="23431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CHD Mortality per 10,000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1781175" y="809625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30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781175" y="2239963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20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1781175" y="3670300"/>
            <a:ext cx="2571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10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1866900" y="5029200"/>
            <a:ext cx="171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0</a:t>
            </a:r>
            <a:endParaRPr lang="en-US" i="1">
              <a:latin typeface="Times New Roman" pitchFamily="18" charset="0"/>
            </a:endParaRPr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>
            <a:off x="763905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6524625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5410200" y="5214938"/>
            <a:ext cx="1588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>
            <a:off x="428148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3167063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2052638" y="5214938"/>
            <a:ext cx="1587" cy="28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1" name="Line 31"/>
          <p:cNvSpPr>
            <a:spLocks noChangeShapeType="1"/>
          </p:cNvSpPr>
          <p:nvPr/>
        </p:nvSpPr>
        <p:spPr bwMode="auto">
          <a:xfrm>
            <a:off x="2009775" y="881063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2" name="Line 32"/>
          <p:cNvSpPr>
            <a:spLocks noChangeShapeType="1"/>
          </p:cNvSpPr>
          <p:nvPr/>
        </p:nvSpPr>
        <p:spPr bwMode="auto">
          <a:xfrm>
            <a:off x="2009775" y="2325688"/>
            <a:ext cx="428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3" name="Line 33"/>
          <p:cNvSpPr>
            <a:spLocks noChangeShapeType="1"/>
          </p:cNvSpPr>
          <p:nvPr/>
        </p:nvSpPr>
        <p:spPr bwMode="auto">
          <a:xfrm>
            <a:off x="2009775" y="3756025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4" name="Line 34"/>
          <p:cNvSpPr>
            <a:spLocks noChangeShapeType="1"/>
          </p:cNvSpPr>
          <p:nvPr/>
        </p:nvSpPr>
        <p:spPr bwMode="auto">
          <a:xfrm>
            <a:off x="2009775" y="5200650"/>
            <a:ext cx="428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5" name="Freeform 35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/>
            <a:ahLst/>
            <a:cxnLst>
              <a:cxn ang="0">
                <a:pos x="3519" y="2721"/>
              </a:cxn>
              <a:cxn ang="0">
                <a:pos x="0" y="0"/>
              </a:cxn>
              <a:cxn ang="0">
                <a:pos x="0" y="2721"/>
              </a:cxn>
              <a:cxn ang="0">
                <a:pos x="3519" y="2721"/>
              </a:cxn>
            </a:cxnLst>
            <a:rect l="0" t="0" r="r" b="b"/>
            <a:pathLst>
              <a:path w="3519" h="2721">
                <a:moveTo>
                  <a:pt x="3519" y="2721"/>
                </a:moveTo>
                <a:lnTo>
                  <a:pt x="0" y="0"/>
                </a:lnTo>
                <a:lnTo>
                  <a:pt x="0" y="2721"/>
                </a:lnTo>
                <a:lnTo>
                  <a:pt x="3519" y="272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6" name="Freeform 36"/>
          <p:cNvSpPr>
            <a:spLocks/>
          </p:cNvSpPr>
          <p:nvPr/>
        </p:nvSpPr>
        <p:spPr bwMode="auto">
          <a:xfrm>
            <a:off x="2052638" y="881063"/>
            <a:ext cx="5586412" cy="4319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19" y="0"/>
              </a:cxn>
              <a:cxn ang="0">
                <a:pos x="3519" y="2721"/>
              </a:cxn>
              <a:cxn ang="0">
                <a:pos x="0" y="0"/>
              </a:cxn>
            </a:cxnLst>
            <a:rect l="0" t="0" r="r" b="b"/>
            <a:pathLst>
              <a:path w="3519" h="2721">
                <a:moveTo>
                  <a:pt x="0" y="0"/>
                </a:moveTo>
                <a:lnTo>
                  <a:pt x="3519" y="0"/>
                </a:lnTo>
                <a:lnTo>
                  <a:pt x="3519" y="27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2052638" y="881063"/>
            <a:ext cx="5586412" cy="4319587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8" name="Freeform 38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39" name="Freeform 39"/>
          <p:cNvSpPr>
            <a:spLocks/>
          </p:cNvSpPr>
          <p:nvPr/>
        </p:nvSpPr>
        <p:spPr bwMode="auto">
          <a:xfrm>
            <a:off x="2566988" y="31400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0" name="Freeform 40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54"/>
              </a:cxn>
              <a:cxn ang="0">
                <a:pos x="0" y="0"/>
              </a:cxn>
              <a:cxn ang="0">
                <a:pos x="0" y="54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1" name="Freeform 41"/>
          <p:cNvSpPr>
            <a:spLocks/>
          </p:cNvSpPr>
          <p:nvPr/>
        </p:nvSpPr>
        <p:spPr bwMode="auto">
          <a:xfrm>
            <a:off x="2566988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2" name="Freeform 42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3" name="Freeform 43"/>
          <p:cNvSpPr>
            <a:spLocks/>
          </p:cNvSpPr>
          <p:nvPr/>
        </p:nvSpPr>
        <p:spPr bwMode="auto">
          <a:xfrm>
            <a:off x="256698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4" name="Freeform 44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5" name="Freeform 45"/>
          <p:cNvSpPr>
            <a:spLocks/>
          </p:cNvSpPr>
          <p:nvPr/>
        </p:nvSpPr>
        <p:spPr bwMode="auto">
          <a:xfrm>
            <a:off x="3124200" y="4298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6" name="Freeform 46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7" name="Freeform 47"/>
          <p:cNvSpPr>
            <a:spLocks/>
          </p:cNvSpPr>
          <p:nvPr/>
        </p:nvSpPr>
        <p:spPr bwMode="auto">
          <a:xfrm>
            <a:off x="3124200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8" name="Freeform 48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49" name="Freeform 49"/>
          <p:cNvSpPr>
            <a:spLocks/>
          </p:cNvSpPr>
          <p:nvPr/>
        </p:nvSpPr>
        <p:spPr bwMode="auto">
          <a:xfrm>
            <a:off x="3124200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0" name="Freeform 50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1" name="Freeform 51"/>
          <p:cNvSpPr>
            <a:spLocks/>
          </p:cNvSpPr>
          <p:nvPr/>
        </p:nvSpPr>
        <p:spPr bwMode="auto">
          <a:xfrm>
            <a:off x="3681413" y="4727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2" name="Freeform 52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54"/>
              </a:cxn>
              <a:cxn ang="0">
                <a:pos x="0" y="0"/>
              </a:cxn>
              <a:cxn ang="0">
                <a:pos x="0" y="54"/>
              </a:cxn>
            </a:cxnLst>
            <a:rect l="0" t="0" r="r" b="b"/>
            <a:pathLst>
              <a:path w="54" h="54">
                <a:moveTo>
                  <a:pt x="0" y="54"/>
                </a:moveTo>
                <a:lnTo>
                  <a:pt x="54" y="54"/>
                </a:lnTo>
                <a:lnTo>
                  <a:pt x="0" y="0"/>
                </a:lnTo>
                <a:lnTo>
                  <a:pt x="0" y="5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3" name="Freeform 53"/>
          <p:cNvSpPr>
            <a:spLocks/>
          </p:cNvSpPr>
          <p:nvPr/>
        </p:nvSpPr>
        <p:spPr bwMode="auto">
          <a:xfrm>
            <a:off x="3681413" y="34274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4" name="Freeform 54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5" name="Freeform 55"/>
          <p:cNvSpPr>
            <a:spLocks/>
          </p:cNvSpPr>
          <p:nvPr/>
        </p:nvSpPr>
        <p:spPr bwMode="auto">
          <a:xfrm>
            <a:off x="3681413" y="2568575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6" name="Freeform 56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7" name="Freeform 57"/>
          <p:cNvSpPr>
            <a:spLocks/>
          </p:cNvSpPr>
          <p:nvPr/>
        </p:nvSpPr>
        <p:spPr bwMode="auto">
          <a:xfrm>
            <a:off x="3681413" y="4584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8" name="Freeform 58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59" name="Freeform 59"/>
          <p:cNvSpPr>
            <a:spLocks/>
          </p:cNvSpPr>
          <p:nvPr/>
        </p:nvSpPr>
        <p:spPr bwMode="auto">
          <a:xfrm>
            <a:off x="3681413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0" name="Freeform 60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1" name="Freeform 61"/>
          <p:cNvSpPr>
            <a:spLocks/>
          </p:cNvSpPr>
          <p:nvPr/>
        </p:nvSpPr>
        <p:spPr bwMode="auto">
          <a:xfrm>
            <a:off x="3681413" y="29972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2" name="Freeform 62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3" name="Freeform 63"/>
          <p:cNvSpPr>
            <a:spLocks/>
          </p:cNvSpPr>
          <p:nvPr/>
        </p:nvSpPr>
        <p:spPr bwMode="auto">
          <a:xfrm>
            <a:off x="4238625" y="1839913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4" name="Freeform 64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5" name="Freeform 65"/>
          <p:cNvSpPr>
            <a:spLocks/>
          </p:cNvSpPr>
          <p:nvPr/>
        </p:nvSpPr>
        <p:spPr bwMode="auto">
          <a:xfrm>
            <a:off x="4238625" y="357028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6" name="Freeform 66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7" name="Freeform 67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8" name="Freeform 68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69" name="Freeform 69"/>
          <p:cNvSpPr>
            <a:spLocks/>
          </p:cNvSpPr>
          <p:nvPr/>
        </p:nvSpPr>
        <p:spPr bwMode="auto">
          <a:xfrm>
            <a:off x="5367338" y="32845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0" name="Freeform 70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1" name="Freeform 71"/>
          <p:cNvSpPr>
            <a:spLocks/>
          </p:cNvSpPr>
          <p:nvPr/>
        </p:nvSpPr>
        <p:spPr bwMode="auto">
          <a:xfrm>
            <a:off x="5367338" y="242570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2" name="Freeform 72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3" name="Freeform 73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4" name="Freeform 74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5" name="Freeform 75"/>
          <p:cNvSpPr>
            <a:spLocks/>
          </p:cNvSpPr>
          <p:nvPr/>
        </p:nvSpPr>
        <p:spPr bwMode="auto">
          <a:xfrm>
            <a:off x="5924550" y="1697038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6" name="Freeform 76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4"/>
              </a:cxn>
              <a:cxn ang="0">
                <a:pos x="0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7" name="Freeform 77"/>
          <p:cNvSpPr>
            <a:spLocks/>
          </p:cNvSpPr>
          <p:nvPr/>
        </p:nvSpPr>
        <p:spPr bwMode="auto">
          <a:xfrm>
            <a:off x="5924550" y="2139950"/>
            <a:ext cx="85725" cy="857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4"/>
              </a:cxn>
              <a:cxn ang="0">
                <a:pos x="0" y="0"/>
              </a:cxn>
            </a:cxnLst>
            <a:rect l="0" t="0" r="r" b="b"/>
            <a:pathLst>
              <a:path w="54" h="54">
                <a:moveTo>
                  <a:pt x="0" y="0"/>
                </a:moveTo>
                <a:lnTo>
                  <a:pt x="54" y="0"/>
                </a:lnTo>
                <a:lnTo>
                  <a:pt x="54" y="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8" name="Freeform 78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55"/>
              </a:cxn>
              <a:cxn ang="0">
                <a:pos x="0" y="55"/>
              </a:cxn>
              <a:cxn ang="0">
                <a:pos x="0" y="0"/>
              </a:cxn>
            </a:cxnLst>
            <a:rect l="0" t="0" r="r" b="b"/>
            <a:pathLst>
              <a:path w="54" h="55">
                <a:moveTo>
                  <a:pt x="0" y="0"/>
                </a:moveTo>
                <a:lnTo>
                  <a:pt x="54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79" name="Freeform 79"/>
          <p:cNvSpPr>
            <a:spLocks/>
          </p:cNvSpPr>
          <p:nvPr/>
        </p:nvSpPr>
        <p:spPr bwMode="auto">
          <a:xfrm>
            <a:off x="7038975" y="1409700"/>
            <a:ext cx="85725" cy="8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" y="0"/>
              </a:cxn>
              <a:cxn ang="0">
                <a:pos x="54" y="55"/>
              </a:cxn>
              <a:cxn ang="0">
                <a:pos x="0" y="0"/>
              </a:cxn>
            </a:cxnLst>
            <a:rect l="0" t="0" r="r" b="b"/>
            <a:pathLst>
              <a:path w="54" h="55">
                <a:moveTo>
                  <a:pt x="0" y="0"/>
                </a:moveTo>
                <a:lnTo>
                  <a:pt x="54" y="0"/>
                </a:lnTo>
                <a:lnTo>
                  <a:pt x="54" y="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 flipV="1">
            <a:off x="4838700" y="1323975"/>
            <a:ext cx="2800350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 flipV="1">
            <a:off x="2052638" y="2797175"/>
            <a:ext cx="2786062" cy="1473200"/>
          </a:xfrm>
          <a:prstGeom prst="line">
            <a:avLst/>
          </a:prstGeom>
          <a:noFill/>
          <a:ln w="1428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2" name="Line 82"/>
          <p:cNvSpPr>
            <a:spLocks noChangeShapeType="1"/>
          </p:cNvSpPr>
          <p:nvPr/>
        </p:nvSpPr>
        <p:spPr bwMode="auto">
          <a:xfrm>
            <a:off x="2052638" y="5200650"/>
            <a:ext cx="558641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83" name="Line 83"/>
          <p:cNvSpPr>
            <a:spLocks noChangeShapeType="1"/>
          </p:cNvSpPr>
          <p:nvPr/>
        </p:nvSpPr>
        <p:spPr bwMode="auto">
          <a:xfrm flipV="1">
            <a:off x="2052638" y="881063"/>
            <a:ext cx="1587" cy="4319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005" name="AutoShape 5"/>
          <p:cNvSpPr>
            <a:spLocks/>
          </p:cNvSpPr>
          <p:nvPr/>
        </p:nvSpPr>
        <p:spPr bwMode="auto">
          <a:xfrm>
            <a:off x="2108200" y="1433513"/>
            <a:ext cx="1127125" cy="376237"/>
          </a:xfrm>
          <a:prstGeom prst="borderCallout2">
            <a:avLst>
              <a:gd name="adj1" fmla="val 30380"/>
              <a:gd name="adj2" fmla="val 106759"/>
              <a:gd name="adj3" fmla="val 30380"/>
              <a:gd name="adj4" fmla="val 106759"/>
              <a:gd name="adj5" fmla="val 262023"/>
              <a:gd name="adj6" fmla="val 1619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Residual</a:t>
            </a:r>
          </a:p>
        </p:txBody>
      </p:sp>
      <p:sp>
        <p:nvSpPr>
          <p:cNvPr id="128006" name="AutoShape 6"/>
          <p:cNvSpPr>
            <a:spLocks/>
          </p:cNvSpPr>
          <p:nvPr/>
        </p:nvSpPr>
        <p:spPr bwMode="auto">
          <a:xfrm>
            <a:off x="5715000" y="2976563"/>
            <a:ext cx="1219200" cy="376237"/>
          </a:xfrm>
          <a:prstGeom prst="borderCallout2">
            <a:avLst>
              <a:gd name="adj1" fmla="val 30380"/>
              <a:gd name="adj2" fmla="val -6250"/>
              <a:gd name="adj3" fmla="val 30380"/>
              <a:gd name="adj4" fmla="val -6250"/>
              <a:gd name="adj5" fmla="val 32912"/>
              <a:gd name="adj6" fmla="val -11380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800" b="1" i="1">
                <a:latin typeface="Times New Roman" pitchFamily="18" charset="0"/>
              </a:rPr>
              <a:t>Prediction</a:t>
            </a:r>
          </a:p>
        </p:txBody>
      </p:sp>
      <p:sp>
        <p:nvSpPr>
          <p:cNvPr id="128008" name="AutoShape 8"/>
          <p:cNvSpPr>
            <a:spLocks/>
          </p:cNvSpPr>
          <p:nvPr/>
        </p:nvSpPr>
        <p:spPr bwMode="auto">
          <a:xfrm>
            <a:off x="3962400" y="19050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/>
              <a:t>Residuals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250C9C5-2055-4BED-B838-FC9306CE26D0}" type="slidenum">
              <a:rPr lang="en-US"/>
              <a:pPr/>
              <a:t>58</a:t>
            </a:fld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07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When we predict Ŷ for a given X, we will sometimes be in error.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Y – Ŷ for any X is a an </a:t>
            </a:r>
            <a:r>
              <a:rPr lang="en-US" sz="3200" b="1" i="1" dirty="0"/>
              <a:t>error of estimate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Also known as: a </a:t>
            </a:r>
            <a:r>
              <a:rPr lang="en-US" sz="3200" b="1" i="1" dirty="0"/>
              <a:t>residual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We want to Σ(Y- Ŷ) as small as possible.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BUT, there are infinitely many lines that can do this.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Just draw ANY line that goes through the mean of the X and Y values.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Minimize Errors of Estimate… How?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Residuals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FF7C092-7715-480C-B817-9F24217501D3}" type="slidenum">
              <a:rPr lang="en-US"/>
              <a:pPr/>
              <a:t>59</a:t>
            </a:fld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/>
              <a:t>Again, the problem lies with this definition of the mean: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So, how do we get rid of the 0’s?</a:t>
            </a:r>
          </a:p>
          <a:p>
            <a:r>
              <a:rPr lang="en-US"/>
              <a:t>Square them.</a:t>
            </a: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667000" y="2763837"/>
          <a:ext cx="4495800" cy="1198563"/>
        </p:xfrm>
        <a:graphic>
          <a:graphicData uri="http://schemas.openxmlformats.org/presentationml/2006/ole">
            <p:oleObj spid="_x0000_s242690" name="Equation" r:id="rId3" imgW="952200" imgH="253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457200" y="1295400"/>
          <a:ext cx="8153400" cy="5562600"/>
        </p:xfrm>
        <a:graphic>
          <a:graphicData uri="http://schemas.openxmlformats.org/presentationml/2006/ole">
            <p:oleObj spid="_x0000_s104453" name="Chart" r:id="rId4" imgW="5486400" imgH="3390900" progId="Excel.Sheet.8">
              <p:embed/>
            </p:oleObj>
          </a:graphicData>
        </a:graphic>
      </p:graphicFrame>
      <p:sp>
        <p:nvSpPr>
          <p:cNvPr id="10445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/>
              <a:t>Inverse Relationship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sz="4000"/>
              <a:t>Regression Line: </a:t>
            </a:r>
            <a:br>
              <a:rPr lang="en-US" sz="4000"/>
            </a:br>
            <a:r>
              <a:rPr lang="en-US" sz="4000"/>
              <a:t>A Mathematical Definition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8077200" cy="5105400"/>
          </a:xfrm>
        </p:spPr>
        <p:txBody>
          <a:bodyPr/>
          <a:lstStyle/>
          <a:p>
            <a:r>
              <a:rPr lang="en-US" sz="3200" dirty="0"/>
              <a:t>The regression line is the line which when drawn through your data set produces the smallest value of: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Called the Sum of Squared Residual or </a:t>
            </a:r>
            <a:r>
              <a:rPr lang="en-US" sz="3200" dirty="0" err="1"/>
              <a:t>SS</a:t>
            </a:r>
            <a:r>
              <a:rPr lang="en-US" sz="3200" baseline="-25000" dirty="0" err="1"/>
              <a:t>residual</a:t>
            </a:r>
            <a:endParaRPr lang="en-US" sz="3200" dirty="0"/>
          </a:p>
          <a:p>
            <a:r>
              <a:rPr lang="en-US" sz="3200" dirty="0"/>
              <a:t>Regression line is also called a “least squares line.”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66800" y="3028950"/>
          <a:ext cx="3154363" cy="1162050"/>
        </p:xfrm>
        <a:graphic>
          <a:graphicData uri="http://schemas.openxmlformats.org/presentationml/2006/ole">
            <p:oleObj spid="_x0000_s243714" name="Equation" r:id="rId3" imgW="723600" imgH="266400" progId="Equation.DSMT4">
              <p:embed/>
            </p:oleObj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EEBFD-57EA-4C49-A8F7-E000A2FB2797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066800"/>
          </a:xfrm>
        </p:spPr>
        <p:txBody>
          <a:bodyPr/>
          <a:lstStyle/>
          <a:p>
            <a:r>
              <a:rPr lang="en-US" sz="4400"/>
              <a:t>Summarizing Errors of Prediction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E4AFAF9-A2B2-4704-9F09-54C3915EA59C}" type="slidenum">
              <a:rPr lang="en-US"/>
              <a:pPr/>
              <a:t>61</a:t>
            </a:fld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/>
              <a:t>Residual variance</a:t>
            </a:r>
          </a:p>
          <a:p>
            <a:pPr lvl="1"/>
            <a:r>
              <a:rPr lang="en-US"/>
              <a:t>The variability of predicted values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>
              <a:buFontTx/>
              <a:buNone/>
            </a:pPr>
            <a:endParaRPr lang="en-US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173163" y="2711450"/>
          <a:ext cx="6218237" cy="1555750"/>
        </p:xfrm>
        <a:graphic>
          <a:graphicData uri="http://schemas.openxmlformats.org/presentationml/2006/ole">
            <p:oleObj spid="_x0000_s244738" name="Equation" r:id="rId3" imgW="1726920" imgH="4316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Error of Estimate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BF20C2-8A59-4C35-A137-C45F514AF40A}" type="slidenum">
              <a:rPr lang="en-US"/>
              <a:pPr/>
              <a:t>62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Standard error of estimate</a:t>
            </a:r>
          </a:p>
          <a:p>
            <a:pPr lvl="1"/>
            <a:r>
              <a:rPr lang="en-US" sz="3200" dirty="0"/>
              <a:t>The standard deviation of predicted values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common measure of the accuracy of our predictions</a:t>
            </a:r>
          </a:p>
          <a:p>
            <a:pPr lvl="1"/>
            <a:r>
              <a:rPr lang="en-US" sz="3200" dirty="0"/>
              <a:t>We want it to be as small as possible. 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182687" y="2927350"/>
          <a:ext cx="5903913" cy="1416050"/>
        </p:xfrm>
        <a:graphic>
          <a:graphicData uri="http://schemas.openxmlformats.org/presentationml/2006/ole">
            <p:oleObj spid="_x0000_s245762" name="Equation" r:id="rId3" imgW="1955520" imgH="469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152400"/>
            <a:ext cx="3810000" cy="1066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167586" name="Object 1698"/>
          <p:cNvGraphicFramePr>
            <a:graphicFrameLocks noChangeAspect="1"/>
          </p:cNvGraphicFramePr>
          <p:nvPr>
            <p:ph sz="quarter" idx="1"/>
          </p:nvPr>
        </p:nvGraphicFramePr>
        <p:xfrm>
          <a:off x="0" y="0"/>
          <a:ext cx="4895850" cy="6858000"/>
        </p:xfrm>
        <a:graphic>
          <a:graphicData uri="http://schemas.openxmlformats.org/presentationml/2006/ole">
            <p:oleObj spid="_x0000_s246788" name="Worksheet" r:id="rId3" imgW="2836245" imgH="3973062" progId="Excel.Sheet.8">
              <p:embed/>
            </p:oleObj>
          </a:graphicData>
        </a:graphic>
      </p:graphicFrame>
      <p:graphicFrame>
        <p:nvGraphicFramePr>
          <p:cNvPr id="160516" name="Object 772"/>
          <p:cNvGraphicFramePr>
            <a:graphicFrameLocks noChangeAspect="1"/>
          </p:cNvGraphicFramePr>
          <p:nvPr>
            <p:ph sz="quarter" idx="2"/>
          </p:nvPr>
        </p:nvGraphicFramePr>
        <p:xfrm>
          <a:off x="5105400" y="2460625"/>
          <a:ext cx="3351213" cy="1130300"/>
        </p:xfrm>
        <a:graphic>
          <a:graphicData uri="http://schemas.openxmlformats.org/presentationml/2006/ole">
            <p:oleObj spid="_x0000_s246787" name="Equation" r:id="rId4" imgW="2108160" imgH="711000" progId="Equation.DSMT4">
              <p:embed/>
            </p:oleObj>
          </a:graphicData>
        </a:graphic>
      </p:graphicFrame>
      <p:sp>
        <p:nvSpPr>
          <p:cNvPr id="6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883E645C-CECE-4359-A961-70A1EF28E9E2}" type="slidenum">
              <a:rPr lang="en-US"/>
              <a:pPr/>
              <a:t>63</a:t>
            </a:fld>
            <a:endParaRPr lang="en-US"/>
          </a:p>
        </p:txBody>
      </p:sp>
      <p:graphicFrame>
        <p:nvGraphicFramePr>
          <p:cNvPr id="160514" name="Object 770"/>
          <p:cNvGraphicFramePr>
            <a:graphicFrameLocks noChangeAspect="1"/>
          </p:cNvGraphicFramePr>
          <p:nvPr/>
        </p:nvGraphicFramePr>
        <p:xfrm>
          <a:off x="5041900" y="1447800"/>
          <a:ext cx="3938588" cy="731838"/>
        </p:xfrm>
        <a:graphic>
          <a:graphicData uri="http://schemas.openxmlformats.org/presentationml/2006/ole">
            <p:oleObj spid="_x0000_s246786" name="Equation" r:id="rId5" imgW="2323800" imgH="4316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/>
              <a:t>Regression and Z Scores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4FC8F32-1FEF-437C-8451-86F9ABCA671B}" type="slidenum">
              <a:rPr lang="en-US"/>
              <a:pPr/>
              <a:t>64</a:t>
            </a:fld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52600"/>
            <a:ext cx="8458200" cy="4953000"/>
          </a:xfrm>
        </p:spPr>
        <p:txBody>
          <a:bodyPr/>
          <a:lstStyle/>
          <a:p>
            <a:r>
              <a:rPr lang="en-US" dirty="0"/>
              <a:t>When your data are standardized (linearly transformed to z-scores), the slope of the regression line is called β</a:t>
            </a:r>
          </a:p>
          <a:p>
            <a:r>
              <a:rPr lang="en-US" dirty="0"/>
              <a:t>DO NOT confuse this β with the β associated with type II errors. They’re different.</a:t>
            </a:r>
          </a:p>
          <a:p>
            <a:r>
              <a:rPr lang="en-US" dirty="0"/>
              <a:t>When we have one predictor, r = β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y</a:t>
            </a:r>
            <a:r>
              <a:rPr lang="en-US" dirty="0"/>
              <a:t> = </a:t>
            </a:r>
            <a:r>
              <a:rPr lang="en-US" dirty="0" err="1"/>
              <a:t>βZ</a:t>
            </a:r>
            <a:r>
              <a:rPr lang="en-US" baseline="-25000" dirty="0" err="1"/>
              <a:t>x</a:t>
            </a:r>
            <a:r>
              <a:rPr lang="en-US" dirty="0"/>
              <a:t>, since A now equals 0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Sums of square deviations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Total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Regression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Residual we already covered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r>
              <a:rPr lang="en-US" dirty="0"/>
              <a:t> +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/>
              <a:t>Partitioning Variability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FC46EC-3800-4268-B2FE-6E98E49B286E}" type="slidenum">
              <a:rPr lang="en-US"/>
              <a:pPr/>
              <a:t>65</a:t>
            </a:fld>
            <a:endParaRPr lang="en-US"/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3649663" y="3048000"/>
          <a:ext cx="3741737" cy="768350"/>
        </p:xfrm>
        <a:graphic>
          <a:graphicData uri="http://schemas.openxmlformats.org/presentationml/2006/ole">
            <p:oleObj spid="_x0000_s247811" name="Equation" r:id="rId3" imgW="1422360" imgH="291960" progId="Equation.DSMT4">
              <p:embed/>
            </p:oleObj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2660650" y="4572000"/>
          <a:ext cx="3587750" cy="785813"/>
        </p:xfrm>
        <a:graphic>
          <a:graphicData uri="http://schemas.openxmlformats.org/presentationml/2006/ole">
            <p:oleObj spid="_x0000_s247812" name="Equation" r:id="rId4" imgW="1333440" imgH="291960" progId="Equation.DSMT4">
              <p:embed/>
            </p:oleObj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2590800" y="2133600"/>
          <a:ext cx="3659188" cy="847725"/>
        </p:xfrm>
        <a:graphic>
          <a:graphicData uri="http://schemas.openxmlformats.org/presentationml/2006/ole">
            <p:oleObj spid="_x0000_s247810" name="Equation" r:id="rId5" imgW="1206360" imgH="27936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/>
              <a:t>Partitioning Variability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2C578CC-604D-45F1-B181-FC73D783F533}" type="slidenum">
              <a:rPr lang="en-US"/>
              <a:pPr/>
              <a:t>66</a:t>
            </a:fld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Degrees of freedom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Total</a:t>
            </a:r>
          </a:p>
          <a:p>
            <a:pPr lvl="2">
              <a:lnSpc>
                <a:spcPct val="110000"/>
              </a:lnSpc>
            </a:pPr>
            <a:r>
              <a:rPr lang="en-US" dirty="0" err="1"/>
              <a:t>df</a:t>
            </a:r>
            <a:r>
              <a:rPr lang="en-US" baseline="-25000" dirty="0" err="1"/>
              <a:t>total</a:t>
            </a:r>
            <a:r>
              <a:rPr lang="en-US" dirty="0"/>
              <a:t> = N - 1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Regression</a:t>
            </a:r>
          </a:p>
          <a:p>
            <a:pPr lvl="2">
              <a:lnSpc>
                <a:spcPct val="110000"/>
              </a:lnSpc>
            </a:pPr>
            <a:r>
              <a:rPr lang="en-US" dirty="0" err="1"/>
              <a:t>df</a:t>
            </a:r>
            <a:r>
              <a:rPr lang="en-US" baseline="-25000" dirty="0" err="1"/>
              <a:t>regression</a:t>
            </a:r>
            <a:r>
              <a:rPr lang="en-US" dirty="0"/>
              <a:t> = number of predictors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Residual</a:t>
            </a:r>
          </a:p>
          <a:p>
            <a:pPr lvl="2">
              <a:lnSpc>
                <a:spcPct val="110000"/>
              </a:lnSpc>
            </a:pPr>
            <a:r>
              <a:rPr lang="en-US" dirty="0" err="1"/>
              <a:t>df</a:t>
            </a:r>
            <a:r>
              <a:rPr lang="en-US" baseline="-25000" dirty="0" err="1"/>
              <a:t>residual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baseline="-25000" dirty="0" err="1"/>
              <a:t>total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df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pPr>
              <a:lnSpc>
                <a:spcPct val="110000"/>
              </a:lnSpc>
            </a:pPr>
            <a:r>
              <a:rPr lang="en-US" dirty="0" err="1"/>
              <a:t>df</a:t>
            </a:r>
            <a:r>
              <a:rPr lang="en-US" baseline="-25000" dirty="0" err="1"/>
              <a:t>total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baseline="-25000" dirty="0" err="1"/>
              <a:t>regression</a:t>
            </a:r>
            <a:r>
              <a:rPr lang="en-US" baseline="-25000" dirty="0"/>
              <a:t> </a:t>
            </a:r>
            <a:r>
              <a:rPr lang="en-US" dirty="0"/>
              <a:t>+ </a:t>
            </a:r>
            <a:r>
              <a:rPr lang="en-US" dirty="0" err="1"/>
              <a:t>df</a:t>
            </a:r>
            <a:r>
              <a:rPr lang="en-US" baseline="-25000" dirty="0" err="1"/>
              <a:t>residual</a:t>
            </a:r>
            <a:endParaRPr lang="en-US" baseline="-25000" dirty="0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Variability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C72D8C-ABE0-4B62-B716-A655DE64AEEB}" type="slidenum">
              <a:rPr lang="en-US"/>
              <a:pPr/>
              <a:t>67</a:t>
            </a:fld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Variance (or Mean Square)</a:t>
            </a:r>
          </a:p>
          <a:p>
            <a:pPr lvl="1">
              <a:lnSpc>
                <a:spcPct val="110000"/>
              </a:lnSpc>
            </a:pPr>
            <a:r>
              <a:rPr lang="en-US"/>
              <a:t>Total Variance</a:t>
            </a:r>
          </a:p>
          <a:p>
            <a:pPr lvl="2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s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baseline="-25000">
                <a:sym typeface="Symbol" pitchFamily="18" charset="2"/>
              </a:rPr>
              <a:t>total</a:t>
            </a:r>
            <a:r>
              <a:rPr lang="en-US">
                <a:sym typeface="Symbol" pitchFamily="18" charset="2"/>
              </a:rPr>
              <a:t> =  </a:t>
            </a:r>
            <a:r>
              <a:rPr lang="en-US"/>
              <a:t>SS</a:t>
            </a:r>
            <a:r>
              <a:rPr lang="en-US" baseline="-25000"/>
              <a:t>total</a:t>
            </a:r>
            <a:r>
              <a:rPr lang="en-US"/>
              <a:t>/ df</a:t>
            </a:r>
            <a:r>
              <a:rPr lang="en-US" baseline="-25000"/>
              <a:t>total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Regression Variance</a:t>
            </a:r>
          </a:p>
          <a:p>
            <a:pPr lvl="2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s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baseline="-25000">
                <a:sym typeface="Symbol" pitchFamily="18" charset="2"/>
              </a:rPr>
              <a:t>regression</a:t>
            </a:r>
            <a:r>
              <a:rPr lang="en-US">
                <a:sym typeface="Symbol" pitchFamily="18" charset="2"/>
              </a:rPr>
              <a:t> = </a:t>
            </a:r>
            <a:r>
              <a:rPr lang="en-US"/>
              <a:t>SS</a:t>
            </a:r>
            <a:r>
              <a:rPr lang="en-US" baseline="-25000"/>
              <a:t>regression</a:t>
            </a:r>
            <a:r>
              <a:rPr lang="en-US"/>
              <a:t>/ df</a:t>
            </a:r>
            <a:r>
              <a:rPr lang="en-US" baseline="-25000"/>
              <a:t>regression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Residual Variance</a:t>
            </a:r>
          </a:p>
          <a:p>
            <a:pPr lvl="2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s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 baseline="-25000"/>
              <a:t>residual</a:t>
            </a:r>
            <a:r>
              <a:rPr lang="en-US"/>
              <a:t> = SS</a:t>
            </a:r>
            <a:r>
              <a:rPr lang="en-US" baseline="-25000"/>
              <a:t>residual</a:t>
            </a:r>
            <a:r>
              <a:rPr lang="en-US"/>
              <a:t>/ df</a:t>
            </a:r>
            <a:r>
              <a:rPr lang="en-US" baseline="-25000"/>
              <a:t>residual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00" y="2286000"/>
            <a:ext cx="2819400" cy="1066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9D4062-6A1A-429A-9F8B-E30741E6EC1C}" type="slidenum">
              <a:rPr lang="en-US"/>
              <a:pPr/>
              <a:t>68</a:t>
            </a:fld>
            <a:endParaRPr lang="en-US"/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0" y="304800"/>
          <a:ext cx="6383338" cy="6400800"/>
        </p:xfrm>
        <a:graphic>
          <a:graphicData uri="http://schemas.openxmlformats.org/presentationml/2006/ole">
            <p:oleObj spid="_x0000_s248834" name="Worksheet" r:id="rId3" imgW="4119446" imgH="4129984" progId="Excel.Sheet.8">
              <p:embed/>
            </p:oleObj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F9FA85-9DCB-43FA-9F41-DFA45700F9A4}" type="slidenum">
              <a:rPr lang="en-US"/>
              <a:pPr/>
              <a:t>69</a:t>
            </a:fld>
            <a:endParaRPr lang="en-US"/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381000" y="3048000"/>
          <a:ext cx="5713413" cy="3683000"/>
        </p:xfrm>
        <a:graphic>
          <a:graphicData uri="http://schemas.openxmlformats.org/presentationml/2006/ole">
            <p:oleObj spid="_x0000_s249859" name="Equation" r:id="rId3" imgW="2679480" imgH="1726920" progId="Equation.DSMT4">
              <p:embed/>
            </p:oleObj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81000" y="990600"/>
          <a:ext cx="8458200" cy="1933575"/>
        </p:xfrm>
        <a:graphic>
          <a:graphicData uri="http://schemas.openxmlformats.org/presentationml/2006/ole">
            <p:oleObj spid="_x0000_s249858" name="Equation" r:id="rId4" imgW="4000320" imgH="9144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Does smoking cigarettes increase systolic blood pressure?</a:t>
            </a:r>
          </a:p>
          <a:p>
            <a:r>
              <a:rPr lang="en-US"/>
              <a:t>Plotting number of cigarettes smoked per day against systolic blood pressure</a:t>
            </a:r>
          </a:p>
          <a:p>
            <a:pPr lvl="1"/>
            <a:r>
              <a:rPr lang="en-US"/>
              <a:t>Fairly moderate relationship</a:t>
            </a:r>
          </a:p>
          <a:p>
            <a:pPr lvl="1"/>
            <a:r>
              <a:rPr lang="en-US"/>
              <a:t>Relationship is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sz="4400"/>
              <a:t>Coefficient of Determination</a:t>
            </a:r>
            <a:endParaRPr lang="en-US" sz="4400" i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39C905-149B-493D-B874-F724EBD177A0}" type="slidenum">
              <a:rPr lang="en-US"/>
              <a:pPr/>
              <a:t>70</a:t>
            </a:fld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77200" cy="4876800"/>
          </a:xfrm>
        </p:spPr>
        <p:txBody>
          <a:bodyPr>
            <a:noAutofit/>
          </a:bodyPr>
          <a:lstStyle/>
          <a:p>
            <a:r>
              <a:rPr lang="en-US" sz="3600" dirty="0"/>
              <a:t>It is a measure of the percent of predictable variability</a:t>
            </a:r>
            <a:endParaRPr lang="en-US" sz="48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The percentage of the total variability in Y explained by X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125538" y="2740025"/>
          <a:ext cx="4894262" cy="2517775"/>
        </p:xfrm>
        <a:graphic>
          <a:graphicData uri="http://schemas.openxmlformats.org/presentationml/2006/ole">
            <p:oleObj spid="_x0000_s250882" name="Equation" r:id="rId4" imgW="1803240" imgH="9270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848600" cy="4953000"/>
          </a:xfrm>
        </p:spPr>
        <p:txBody>
          <a:bodyPr/>
          <a:lstStyle/>
          <a:p>
            <a:r>
              <a:rPr lang="en-US" i="1" dirty="0"/>
              <a:t>r</a:t>
            </a:r>
            <a:r>
              <a:rPr lang="en-US" dirty="0"/>
              <a:t> = .713</a:t>
            </a:r>
          </a:p>
          <a:p>
            <a:r>
              <a:rPr lang="en-US" i="1" dirty="0"/>
              <a:t>r </a:t>
            </a:r>
            <a:r>
              <a:rPr lang="en-US" baseline="30000" dirty="0"/>
              <a:t>2</a:t>
            </a:r>
            <a:r>
              <a:rPr lang="en-US" dirty="0"/>
              <a:t> = .713</a:t>
            </a:r>
            <a:r>
              <a:rPr lang="en-US" baseline="30000" dirty="0"/>
              <a:t>2</a:t>
            </a:r>
            <a:r>
              <a:rPr lang="en-US" dirty="0"/>
              <a:t> =.508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sz="3200" dirty="0"/>
          </a:p>
          <a:p>
            <a:r>
              <a:rPr lang="en-US" sz="3200" dirty="0"/>
              <a:t>Approximately 50% in variability of incidence of CHD mortality is associated with variability in smoking.</a:t>
            </a:r>
            <a:endParaRPr lang="en-US" sz="3200" i="1" dirty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r </a:t>
            </a:r>
            <a:r>
              <a:rPr lang="en-US" baseline="30000"/>
              <a:t>2</a:t>
            </a:r>
            <a:r>
              <a:rPr lang="en-US"/>
              <a:t> for our 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C2BEF44-2020-4711-A8EA-2778D9DCD883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981200" y="2895600"/>
          <a:ext cx="5483225" cy="1257300"/>
        </p:xfrm>
        <a:graphic>
          <a:graphicData uri="http://schemas.openxmlformats.org/presentationml/2006/ole">
            <p:oleObj spid="_x0000_s251906" name="Equation" r:id="rId3" imgW="1993680" imgH="4572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Coefficient of Alienation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04BC7E9-808D-48D3-9EAC-E41119A7BB26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066800" y="2286000"/>
          <a:ext cx="2971800" cy="1279525"/>
        </p:xfrm>
        <a:graphic>
          <a:graphicData uri="http://schemas.openxmlformats.org/presentationml/2006/ole">
            <p:oleObj spid="_x0000_s252930" name="Equation" r:id="rId3" imgW="1002960" imgH="431640" progId="Equation.DSMT4">
              <p:embed/>
            </p:oleObj>
          </a:graphicData>
        </a:graphic>
      </p:graphicFrame>
      <p:sp>
        <p:nvSpPr>
          <p:cNvPr id="185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4419600"/>
          </a:xfrm>
        </p:spPr>
        <p:txBody>
          <a:bodyPr/>
          <a:lstStyle/>
          <a:p>
            <a:r>
              <a:rPr lang="en-US" dirty="0"/>
              <a:t>It is defined as 1 - </a:t>
            </a:r>
            <a:r>
              <a:rPr lang="en-US" i="1" dirty="0"/>
              <a:t>r </a:t>
            </a:r>
            <a:r>
              <a:rPr lang="en-US" baseline="30000" dirty="0"/>
              <a:t>2</a:t>
            </a:r>
            <a:r>
              <a:rPr lang="en-US" dirty="0"/>
              <a:t> 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/>
              <a:t>1 - .508 =  .492</a:t>
            </a:r>
            <a:endParaRPr lang="en-US" baseline="30000" dirty="0"/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990600" y="5029200"/>
          <a:ext cx="5562600" cy="1146175"/>
        </p:xfrm>
        <a:graphic>
          <a:graphicData uri="http://schemas.openxmlformats.org/presentationml/2006/ole">
            <p:oleObj spid="_x0000_s252931" name="Equation" r:id="rId4" imgW="20952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, SS and s</a:t>
            </a:r>
            <a:r>
              <a:rPr lang="en-US" baseline="-25000"/>
              <a:t>Y-Y’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B577F4-826D-49FF-8950-F5A21DF83817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990599" y="4648200"/>
          <a:ext cx="7247021" cy="990600"/>
        </p:xfrm>
        <a:graphic>
          <a:graphicData uri="http://schemas.openxmlformats.org/presentationml/2006/ole">
            <p:oleObj spid="_x0000_s253954" name="Equation" r:id="rId3" imgW="3530520" imgH="482400" progId="Equation.DSMT4">
              <p:embed/>
            </p:oleObj>
          </a:graphicData>
        </a:graphic>
      </p:graphicFrame>
      <p:sp>
        <p:nvSpPr>
          <p:cNvPr id="18432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772400" cy="42672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*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regression</a:t>
            </a:r>
            <a:endParaRPr lang="en-US" baseline="-25000" dirty="0"/>
          </a:p>
          <a:p>
            <a:r>
              <a:rPr lang="en-US" dirty="0"/>
              <a:t>(1 - r</a:t>
            </a:r>
            <a:r>
              <a:rPr lang="en-US" baseline="30000" dirty="0"/>
              <a:t>2</a:t>
            </a:r>
            <a:r>
              <a:rPr lang="en-US" dirty="0"/>
              <a:t>) *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= </a:t>
            </a:r>
            <a:r>
              <a:rPr lang="en-US" dirty="0" err="1"/>
              <a:t>SS</a:t>
            </a:r>
            <a:r>
              <a:rPr lang="en-US" baseline="-25000" dirty="0" err="1"/>
              <a:t>residual</a:t>
            </a:r>
            <a:endParaRPr lang="en-US" baseline="-25000" dirty="0"/>
          </a:p>
          <a:p>
            <a:r>
              <a:rPr lang="en-US" dirty="0"/>
              <a:t>We can also use r</a:t>
            </a:r>
            <a:r>
              <a:rPr lang="en-US" baseline="30000" dirty="0"/>
              <a:t>2</a:t>
            </a:r>
            <a:r>
              <a:rPr lang="en-US" dirty="0"/>
              <a:t> to calculate the standard error of estimate as:</a:t>
            </a:r>
            <a:endParaRPr lang="en-US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Overall 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B0AC279-7C6C-4E80-92DE-1C0DC1ACAE9C}" type="slidenum">
              <a:rPr lang="en-US"/>
              <a:pPr/>
              <a:t>74</a:t>
            </a:fld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/>
          </a:bodyPr>
          <a:lstStyle/>
          <a:p>
            <a:pPr marL="685800" indent="-685800"/>
            <a:r>
              <a:rPr lang="en-US" sz="3600" dirty="0"/>
              <a:t>We can test for the overall prediction of the model by forming the ratio:</a:t>
            </a:r>
          </a:p>
          <a:p>
            <a:pPr marL="685800" indent="-685800"/>
            <a:endParaRPr lang="en-US" sz="3600" dirty="0"/>
          </a:p>
          <a:p>
            <a:pPr marL="685800" indent="-685800"/>
            <a:endParaRPr lang="en-US" sz="3600" dirty="0"/>
          </a:p>
          <a:p>
            <a:pPr marL="685800" indent="-685800"/>
            <a:r>
              <a:rPr lang="en-US" sz="3600" dirty="0"/>
              <a:t>If the calculated F value is larger than a tabled value </a:t>
            </a:r>
            <a:r>
              <a:rPr lang="en-US" sz="3600" dirty="0" smtClean="0"/>
              <a:t>(F-Table) </a:t>
            </a:r>
            <a:r>
              <a:rPr lang="en-US" sz="3600" dirty="0"/>
              <a:t>we have a significant prediction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990600" y="2663825"/>
          <a:ext cx="4419600" cy="1603375"/>
        </p:xfrm>
        <a:graphic>
          <a:graphicData uri="http://schemas.openxmlformats.org/presentationml/2006/ole">
            <p:oleObj spid="_x0000_s254978" name="Equation" r:id="rId3" imgW="129528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/>
              <a:t>Testing Overall Model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AF9B9DD-CE7A-4239-B61D-CF39E75AC22D}" type="slidenum">
              <a:rPr lang="en-US"/>
              <a:pPr/>
              <a:t>75</a:t>
            </a:fld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458200" cy="4800600"/>
          </a:xfrm>
        </p:spPr>
        <p:txBody>
          <a:bodyPr>
            <a:normAutofit fontScale="85000" lnSpcReduction="10000"/>
          </a:bodyPr>
          <a:lstStyle/>
          <a:p>
            <a:pPr marL="685800" indent="-685800">
              <a:lnSpc>
                <a:spcPct val="120000"/>
              </a:lnSpc>
            </a:pPr>
            <a:r>
              <a:rPr lang="en-US" dirty="0"/>
              <a:t>Example</a:t>
            </a:r>
          </a:p>
          <a:p>
            <a:pPr marL="685800" indent="-685800">
              <a:lnSpc>
                <a:spcPct val="120000"/>
              </a:lnSpc>
            </a:pPr>
            <a:endParaRPr lang="en-US" dirty="0"/>
          </a:p>
          <a:p>
            <a:pPr marL="685800" indent="-685800">
              <a:lnSpc>
                <a:spcPct val="120000"/>
              </a:lnSpc>
            </a:pPr>
            <a:endParaRPr lang="en-US" dirty="0"/>
          </a:p>
          <a:p>
            <a:pPr marL="685800" indent="-685800">
              <a:lnSpc>
                <a:spcPct val="120000"/>
              </a:lnSpc>
            </a:pPr>
            <a:r>
              <a:rPr lang="en-US" dirty="0" smtClean="0"/>
              <a:t>F-Table </a:t>
            </a:r>
            <a:r>
              <a:rPr lang="en-US" dirty="0"/>
              <a:t>– F critical is found using 2 things </a:t>
            </a:r>
            <a:r>
              <a:rPr lang="en-US" dirty="0" err="1"/>
              <a:t>df</a:t>
            </a:r>
            <a:r>
              <a:rPr lang="en-US" baseline="-25000" dirty="0" err="1"/>
              <a:t>regression</a:t>
            </a:r>
            <a:r>
              <a:rPr lang="en-US" dirty="0"/>
              <a:t> (numerator) and </a:t>
            </a:r>
            <a:r>
              <a:rPr lang="en-US" dirty="0" err="1"/>
              <a:t>df</a:t>
            </a:r>
            <a:r>
              <a:rPr lang="en-US" baseline="-25000" dirty="0" err="1"/>
              <a:t>residual</a:t>
            </a:r>
            <a:r>
              <a:rPr lang="en-US" baseline="-25000" dirty="0"/>
              <a:t>.</a:t>
            </a:r>
            <a:r>
              <a:rPr lang="en-US" dirty="0"/>
              <a:t>(</a:t>
            </a:r>
            <a:r>
              <a:rPr lang="en-US" dirty="0" err="1"/>
              <a:t>demoninator</a:t>
            </a:r>
            <a:r>
              <a:rPr lang="en-US" dirty="0"/>
              <a:t>)</a:t>
            </a:r>
          </a:p>
          <a:p>
            <a:pPr marL="685800" indent="-685800">
              <a:lnSpc>
                <a:spcPct val="120000"/>
              </a:lnSpc>
            </a:pPr>
            <a:r>
              <a:rPr lang="en-US" dirty="0" smtClean="0"/>
              <a:t>F-Table </a:t>
            </a:r>
            <a:r>
              <a:rPr lang="en-US" dirty="0"/>
              <a:t>our </a:t>
            </a:r>
            <a:r>
              <a:rPr lang="en-US" dirty="0" err="1"/>
              <a:t>F</a:t>
            </a:r>
            <a:r>
              <a:rPr lang="en-US" baseline="-25000" dirty="0" err="1"/>
              <a:t>crit</a:t>
            </a:r>
            <a:r>
              <a:rPr lang="en-US" dirty="0"/>
              <a:t> (1,19) = 4.38</a:t>
            </a:r>
          </a:p>
          <a:p>
            <a:pPr marL="685800" indent="-685800">
              <a:lnSpc>
                <a:spcPct val="120000"/>
              </a:lnSpc>
            </a:pPr>
            <a:r>
              <a:rPr lang="en-US" dirty="0"/>
              <a:t>19.594 &gt; 4.38, significant overall</a:t>
            </a:r>
          </a:p>
          <a:p>
            <a:pPr marL="685800" indent="-685800">
              <a:lnSpc>
                <a:spcPct val="120000"/>
              </a:lnSpc>
            </a:pPr>
            <a:r>
              <a:rPr lang="en-US" dirty="0" smtClean="0"/>
              <a:t>Should all sound familiar…</a:t>
            </a:r>
            <a:endParaRPr lang="en-US" dirty="0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3276600" y="1584325"/>
          <a:ext cx="4606925" cy="1235075"/>
        </p:xfrm>
        <a:graphic>
          <a:graphicData uri="http://schemas.openxmlformats.org/presentationml/2006/ole">
            <p:oleObj spid="_x0000_s256002" name="Equation" r:id="rId3" imgW="175248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SPSS output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120871-F245-43AF-BEBF-ABE597ABB5D9}" type="slidenum">
              <a:rPr lang="en-US"/>
              <a:pPr/>
              <a:t>76</a:t>
            </a:fld>
            <a:endParaRPr lang="en-US"/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67138"/>
            <a:ext cx="7391400" cy="24050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727200"/>
            <a:ext cx="6477000" cy="2006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Slope and Intercept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C0D160-F57D-46CF-A33E-51F3617147BF}" type="slidenum">
              <a:rPr lang="en-US"/>
              <a:pPr/>
              <a:t>77</a:t>
            </a:fld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/>
              <a:t>The regression coefficients can be tested for significance</a:t>
            </a:r>
          </a:p>
          <a:p>
            <a:r>
              <a:rPr lang="en-US" dirty="0"/>
              <a:t>Each coefficient divided by it’s standard error equals a t value that can also be looked up in a </a:t>
            </a:r>
            <a:r>
              <a:rPr lang="en-US" dirty="0" smtClean="0"/>
              <a:t>t-table </a:t>
            </a:r>
            <a:endParaRPr lang="en-US" dirty="0"/>
          </a:p>
          <a:p>
            <a:r>
              <a:rPr lang="en-US" dirty="0"/>
              <a:t>Each coefficient is tested against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t</a:t>
            </a:r>
            <a:r>
              <a:rPr lang="en-US" dirty="0" smtClean="0"/>
              <a:t>he Slope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720FB3E-1F66-455C-B93A-F41D3B23357E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19661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1143000" y="4800600"/>
          <a:ext cx="6172200" cy="1198563"/>
        </p:xfrm>
        <a:graphic>
          <a:graphicData uri="http://schemas.openxmlformats.org/presentationml/2006/ole">
            <p:oleObj spid="_x0000_s257027" name="Equation" r:id="rId3" imgW="2158920" imgH="419040" progId="Equation.DSMT4">
              <p:embed/>
            </p:oleObj>
          </a:graphicData>
        </a:graphic>
      </p:graphicFrame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162800" cy="4495800"/>
          </a:xfrm>
        </p:spPr>
        <p:txBody>
          <a:bodyPr/>
          <a:lstStyle/>
          <a:p>
            <a:r>
              <a:rPr lang="en-US" dirty="0"/>
              <a:t>With only 1 predictor, the standard error for the slope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our Example:</a:t>
            </a:r>
          </a:p>
        </p:txBody>
      </p:sp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4648200" y="2514600"/>
          <a:ext cx="3505200" cy="1662113"/>
        </p:xfrm>
        <a:graphic>
          <a:graphicData uri="http://schemas.openxmlformats.org/presentationml/2006/ole">
            <p:oleObj spid="_x0000_s257026" name="Equation" r:id="rId4" imgW="99036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Slope and Intercept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22CDD0-2063-4610-80D3-224F58405DFB}" type="slidenum">
              <a:rPr lang="en-US"/>
              <a:pPr/>
              <a:t>79</a:t>
            </a:fld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/>
              <a:t>These are given in computer printout as a </a:t>
            </a:r>
            <a:r>
              <a:rPr lang="en-US" i="1"/>
              <a:t>t</a:t>
            </a:r>
            <a:r>
              <a:rPr lang="en-US"/>
              <a:t> test.</a:t>
            </a:r>
          </a:p>
          <a:p>
            <a:endParaRPr lang="en-US"/>
          </a:p>
        </p:txBody>
      </p:sp>
      <p:pic>
        <p:nvPicPr>
          <p:cNvPr id="195588" name="Picture 4" descr="Regr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87675"/>
            <a:ext cx="8361762" cy="31845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/>
              <a:t>Trend?</a:t>
            </a:r>
          </a:p>
        </p:txBody>
      </p:sp>
      <p:graphicFrame>
        <p:nvGraphicFramePr>
          <p:cNvPr id="19968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524000" y="1295400"/>
          <a:ext cx="6172200" cy="5036344"/>
        </p:xfrm>
        <a:graphic>
          <a:graphicData uri="http://schemas.openxmlformats.org/presentationml/2006/ole">
            <p:oleObj spid="_x0000_s199683" name="Picture" r:id="rId3" imgW="4572000" imgH="3730752" progId="StaticEnhancedMetafile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490BCC-4344-492E-9B4D-2A3D4110CB00}" type="slidenum">
              <a:rPr lang="en-US"/>
              <a:pPr/>
              <a:t>80</a:t>
            </a:fld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t</a:t>
            </a:r>
            <a:r>
              <a:rPr lang="en-US"/>
              <a:t> values in the second from right column are tests on slope and intercept.</a:t>
            </a:r>
          </a:p>
          <a:p>
            <a:r>
              <a:rPr lang="en-US"/>
              <a:t>The associated </a:t>
            </a:r>
            <a:r>
              <a:rPr lang="en-US" i="1"/>
              <a:t>p</a:t>
            </a:r>
            <a:r>
              <a:rPr lang="en-US"/>
              <a:t> values are next to them.</a:t>
            </a:r>
          </a:p>
          <a:p>
            <a:r>
              <a:rPr lang="en-US"/>
              <a:t>The slope is significantly different from zero, but not the intercept.</a:t>
            </a:r>
          </a:p>
          <a:p>
            <a:r>
              <a:rPr lang="en-US"/>
              <a:t>Why do we care?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5404AF-A1D1-4BFC-9687-DE866372E391}" type="slidenum">
              <a:rPr lang="en-US"/>
              <a:pPr/>
              <a:t>81</a:t>
            </a:fld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/>
              <a:t>What does it mean if slope is not significant?</a:t>
            </a:r>
          </a:p>
          <a:p>
            <a:pPr lvl="1"/>
            <a:r>
              <a:rPr lang="en-US"/>
              <a:t>How does that relate to test on </a:t>
            </a:r>
            <a:r>
              <a:rPr lang="en-US" i="1"/>
              <a:t>r</a:t>
            </a:r>
            <a:r>
              <a:rPr lang="en-US"/>
              <a:t>?</a:t>
            </a:r>
          </a:p>
          <a:p>
            <a:r>
              <a:rPr lang="en-US"/>
              <a:t>What if the intercept is not significant?</a:t>
            </a:r>
          </a:p>
          <a:p>
            <a:r>
              <a:rPr lang="en-US"/>
              <a:t>Does significant slope mean we predict quite well?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Smoking and BP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Note relationship is moderate, but real.</a:t>
            </a:r>
          </a:p>
          <a:p>
            <a:r>
              <a:rPr lang="en-US"/>
              <a:t>Why do we care about relationship?</a:t>
            </a:r>
          </a:p>
          <a:p>
            <a:pPr lvl="1"/>
            <a:r>
              <a:rPr lang="en-US"/>
              <a:t>What would conclude if there were no relationship?</a:t>
            </a:r>
          </a:p>
          <a:p>
            <a:pPr lvl="1"/>
            <a:r>
              <a:rPr lang="en-US"/>
              <a:t>What if the relationship were near perfect?</a:t>
            </a:r>
          </a:p>
          <a:p>
            <a:pPr lvl="1"/>
            <a:r>
              <a:rPr lang="en-US"/>
              <a:t>What if the relationship were negative?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721</TotalTime>
  <Words>2249</Words>
  <Application>Microsoft PowerPoint</Application>
  <PresentationFormat>On-screen Show (4:3)</PresentationFormat>
  <Paragraphs>497</Paragraphs>
  <Slides>81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Median</vt:lpstr>
      <vt:lpstr>Chart</vt:lpstr>
      <vt:lpstr>Picture</vt:lpstr>
      <vt:lpstr>Worksheet</vt:lpstr>
      <vt:lpstr>Equation</vt:lpstr>
      <vt:lpstr>Document</vt:lpstr>
      <vt:lpstr>MathType 5.0 Equation</vt:lpstr>
      <vt:lpstr> </vt:lpstr>
      <vt:lpstr>Major Points - Correlation</vt:lpstr>
      <vt:lpstr>The Question</vt:lpstr>
      <vt:lpstr>Scatterplots</vt:lpstr>
      <vt:lpstr>Direct Relationship</vt:lpstr>
      <vt:lpstr>Inverse Relationship</vt:lpstr>
      <vt:lpstr>An Example</vt:lpstr>
      <vt:lpstr>Trend?</vt:lpstr>
      <vt:lpstr>Smoking and BP</vt:lpstr>
      <vt:lpstr>Heart Disease and Cigarettes</vt:lpstr>
      <vt:lpstr>The Data</vt:lpstr>
      <vt:lpstr>Scatterplot of Heart Disease</vt:lpstr>
      <vt:lpstr>Slide 13</vt:lpstr>
      <vt:lpstr>What Does the Scatterplot Show?</vt:lpstr>
      <vt:lpstr>Correlation</vt:lpstr>
      <vt:lpstr>Types of Correlation</vt:lpstr>
      <vt:lpstr>Correlation Coefficient</vt:lpstr>
      <vt:lpstr>Slide 18</vt:lpstr>
      <vt:lpstr>Covariance</vt:lpstr>
      <vt:lpstr>Example</vt:lpstr>
      <vt:lpstr>Example</vt:lpstr>
      <vt:lpstr>Correlation Coefficient</vt:lpstr>
      <vt:lpstr>Calculation for Example</vt:lpstr>
      <vt:lpstr>Example</vt:lpstr>
      <vt:lpstr>Other calculations</vt:lpstr>
      <vt:lpstr>Other Kinds of Correlation</vt:lpstr>
      <vt:lpstr>Other Kinds of Correlation</vt:lpstr>
      <vt:lpstr>Other Kinds of Correlation</vt:lpstr>
      <vt:lpstr>Factors Affecting r</vt:lpstr>
      <vt:lpstr>Factors Affecting r</vt:lpstr>
      <vt:lpstr>Countries With Low Consumptions</vt:lpstr>
      <vt:lpstr>Truncation</vt:lpstr>
      <vt:lpstr>Non-linearity</vt:lpstr>
      <vt:lpstr>Heterogenous samples</vt:lpstr>
      <vt:lpstr>Outliers</vt:lpstr>
      <vt:lpstr>Testing Correlations</vt:lpstr>
      <vt:lpstr>Testing r</vt:lpstr>
      <vt:lpstr>Tables of Significance</vt:lpstr>
      <vt:lpstr>Tables of Significance</vt:lpstr>
      <vt:lpstr>Computer Printout</vt:lpstr>
      <vt:lpstr>Slide 41</vt:lpstr>
      <vt:lpstr>What is regression?</vt:lpstr>
      <vt:lpstr>Linear Regression</vt:lpstr>
      <vt:lpstr>Linear Regression: Parts</vt:lpstr>
      <vt:lpstr>Why Do We Care?</vt:lpstr>
      <vt:lpstr>An Example</vt:lpstr>
      <vt:lpstr>The Data</vt:lpstr>
      <vt:lpstr>Slide 48</vt:lpstr>
      <vt:lpstr>Regression Line</vt:lpstr>
      <vt:lpstr>Regression Coefficients</vt:lpstr>
      <vt:lpstr>Calculation</vt:lpstr>
      <vt:lpstr>For Our Data</vt:lpstr>
      <vt:lpstr>SPSS Printout</vt:lpstr>
      <vt:lpstr>Note:</vt:lpstr>
      <vt:lpstr>Making a Prediction</vt:lpstr>
      <vt:lpstr>Accuracy of Prediction</vt:lpstr>
      <vt:lpstr>Slide 57</vt:lpstr>
      <vt:lpstr>Residuals</vt:lpstr>
      <vt:lpstr>Minimizing Residuals</vt:lpstr>
      <vt:lpstr>Regression Line:  A Mathematical Definition</vt:lpstr>
      <vt:lpstr>Summarizing Errors of Prediction</vt:lpstr>
      <vt:lpstr>Standard Error of Estimate</vt:lpstr>
      <vt:lpstr>Example</vt:lpstr>
      <vt:lpstr>Regression and Z Scores</vt:lpstr>
      <vt:lpstr>Partitioning Variability</vt:lpstr>
      <vt:lpstr>Partitioning Variability</vt:lpstr>
      <vt:lpstr>Partitioning Variability</vt:lpstr>
      <vt:lpstr>Example</vt:lpstr>
      <vt:lpstr>Example</vt:lpstr>
      <vt:lpstr>Coefficient of Determination</vt:lpstr>
      <vt:lpstr>r 2 for our example</vt:lpstr>
      <vt:lpstr>Coefficient of Alienation</vt:lpstr>
      <vt:lpstr>r2, SS and sY-Y’</vt:lpstr>
      <vt:lpstr>Testing Overall Model</vt:lpstr>
      <vt:lpstr>Testing Overall Model</vt:lpstr>
      <vt:lpstr>SPSS output</vt:lpstr>
      <vt:lpstr>Testing Slope and Intercept</vt:lpstr>
      <vt:lpstr>Testing the Slope</vt:lpstr>
      <vt:lpstr>Testing Slope and Intercept</vt:lpstr>
      <vt:lpstr>Testing</vt:lpstr>
      <vt:lpstr>Testing</vt:lpstr>
    </vt:vector>
  </TitlesOfParts>
  <Company>CSUN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Andrew Ainsworth</dc:creator>
  <cp:lastModifiedBy>Andrew Ainsworth</cp:lastModifiedBy>
  <cp:revision>40</cp:revision>
  <cp:lastPrinted>1998-05-22T19:23:13Z</cp:lastPrinted>
  <dcterms:created xsi:type="dcterms:W3CDTF">1998-05-02T14:25:53Z</dcterms:created>
  <dcterms:modified xsi:type="dcterms:W3CDTF">2008-02-07T09:06:14Z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David.Howell@uvm.edu</vt:lpwstr>
  </property>
  <property fmtid="{D5CDD505-2E9C-101B-9397-08002B2CF9AE}" pid="8" name="HomePage">
    <vt:lpwstr>www.uvm.edu/~dhowell/StatPages/StatHomePage.html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C:\FrontPage Webs\Content\gradstat\Psych341\Lectures\Class13</vt:lpwstr>
  </property>
</Properties>
</file>