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5"/>
  </p:notesMasterIdLst>
  <p:handoutMasterIdLst>
    <p:handoutMasterId r:id="rId56"/>
  </p:handoutMasterIdLst>
  <p:sldIdLst>
    <p:sldId id="256" r:id="rId2"/>
    <p:sldId id="559" r:id="rId3"/>
    <p:sldId id="546" r:id="rId4"/>
    <p:sldId id="575" r:id="rId5"/>
    <p:sldId id="574" r:id="rId6"/>
    <p:sldId id="565" r:id="rId7"/>
    <p:sldId id="557" r:id="rId8"/>
    <p:sldId id="564" r:id="rId9"/>
    <p:sldId id="585" r:id="rId10"/>
    <p:sldId id="595" r:id="rId11"/>
    <p:sldId id="596" r:id="rId12"/>
    <p:sldId id="603" r:id="rId13"/>
    <p:sldId id="604" r:id="rId14"/>
    <p:sldId id="566" r:id="rId15"/>
    <p:sldId id="550" r:id="rId16"/>
    <p:sldId id="576" r:id="rId17"/>
    <p:sldId id="567" r:id="rId18"/>
    <p:sldId id="580" r:id="rId19"/>
    <p:sldId id="578" r:id="rId20"/>
    <p:sldId id="579" r:id="rId21"/>
    <p:sldId id="581" r:id="rId22"/>
    <p:sldId id="582" r:id="rId23"/>
    <p:sldId id="583" r:id="rId24"/>
    <p:sldId id="584" r:id="rId25"/>
    <p:sldId id="593" r:id="rId26"/>
    <p:sldId id="594" r:id="rId27"/>
    <p:sldId id="589" r:id="rId28"/>
    <p:sldId id="590" r:id="rId29"/>
    <p:sldId id="591" r:id="rId30"/>
    <p:sldId id="592" r:id="rId31"/>
    <p:sldId id="597" r:id="rId32"/>
    <p:sldId id="599" r:id="rId33"/>
    <p:sldId id="601" r:id="rId34"/>
    <p:sldId id="602" r:id="rId35"/>
    <p:sldId id="568" r:id="rId36"/>
    <p:sldId id="606" r:id="rId37"/>
    <p:sldId id="570" r:id="rId38"/>
    <p:sldId id="607" r:id="rId39"/>
    <p:sldId id="608" r:id="rId40"/>
    <p:sldId id="572" r:id="rId41"/>
    <p:sldId id="609" r:id="rId42"/>
    <p:sldId id="605" r:id="rId43"/>
    <p:sldId id="611" r:id="rId44"/>
    <p:sldId id="612" r:id="rId45"/>
    <p:sldId id="617" r:id="rId46"/>
    <p:sldId id="618" r:id="rId47"/>
    <p:sldId id="615" r:id="rId48"/>
    <p:sldId id="616" r:id="rId49"/>
    <p:sldId id="614" r:id="rId50"/>
    <p:sldId id="619" r:id="rId51"/>
    <p:sldId id="620" r:id="rId52"/>
    <p:sldId id="621" r:id="rId53"/>
    <p:sldId id="622" r:id="rId54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8648" autoAdjust="0"/>
  </p:normalViewPr>
  <p:slideViewPr>
    <p:cSldViewPr>
      <p:cViewPr varScale="1">
        <p:scale>
          <a:sx n="69" d="100"/>
          <a:sy n="69" d="100"/>
        </p:scale>
        <p:origin x="-9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727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727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727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fld id="{A173D268-0BEF-4D14-8825-0C9494FC27F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Tx/>
              <a:buNone/>
              <a:defRPr kumimoji="0" sz="1200">
                <a:latin typeface="Tahoma" pitchFamily="34" charset="0"/>
              </a:defRPr>
            </a:lvl1pPr>
          </a:lstStyle>
          <a:p>
            <a:fld id="{216D0E58-33B7-4209-AD96-62A98C4BDC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CA34F-77F5-46F3-B86E-3777C5178F65}" type="slidenum">
              <a:rPr lang="en-GB"/>
              <a:pPr/>
              <a:t>1</a:t>
            </a:fld>
            <a:endParaRPr lang="en-GB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3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4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64A11-79E6-405F-83FE-436CE864C845}" type="slidenum">
              <a:rPr lang="en-GB"/>
              <a:pPr/>
              <a:t>5</a:t>
            </a:fld>
            <a:endParaRPr lang="en-GB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D0E58-33B7-4209-AD96-62A98C4BDC20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4290-4CDC-420A-BA73-57E224A66B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3397-7193-4D0D-8422-0EC62A2000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A69-A6C7-4FCC-A990-8B03BCEF45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D0FC-4BF9-42BE-8EE2-A3FF40D98C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335-087F-47D8-997F-3B2A380DDB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40C9-B0B7-42E7-B35D-7DC3AB841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E2B1-940A-494C-812D-3C076E6E7C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53BC0-66DC-4018-9E88-22BEFF0975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7FB-296F-4921-A3B7-E68123D7E8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19E811D-D327-42E7-933A-2449ADB1DA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833-319F-498D-93B1-4A62F3E28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ED6732-4375-422A-9FFF-323B7A780F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Office_Excel_Worksheet3.xls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package" Target="../embeddings/Microsoft_Office_Excel_Worksheet4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429064" y="2209800"/>
            <a:ext cx="6480048" cy="2301240"/>
          </a:xfrm>
        </p:spPr>
        <p:txBody>
          <a:bodyPr/>
          <a:lstStyle/>
          <a:p>
            <a:r>
              <a:rPr lang="en-GB" dirty="0" smtClean="0"/>
              <a:t>Classical Test Theory and Reliability</a:t>
            </a:r>
            <a:endParaRPr lang="en-GB" dirty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191000"/>
            <a:ext cx="8229600" cy="16764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Verdana" pitchFamily="34" charset="0"/>
              </a:rPr>
              <a:t>Cal State Northridge</a:t>
            </a:r>
            <a:endParaRPr lang="en-GB" sz="3200" dirty="0" smtClean="0"/>
          </a:p>
          <a:p>
            <a:pPr algn="ctr"/>
            <a:r>
              <a:rPr lang="en-GB" sz="3200" dirty="0" err="1" smtClean="0"/>
              <a:t>Psy</a:t>
            </a:r>
            <a:r>
              <a:rPr lang="en-GB" sz="3200" dirty="0" smtClean="0"/>
              <a:t> 320</a:t>
            </a:r>
          </a:p>
          <a:p>
            <a:pPr algn="ctr"/>
            <a:r>
              <a:rPr lang="en-GB" sz="3200" dirty="0" smtClean="0"/>
              <a:t>Andrew Ainsworth,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 Sampling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Central Component of CTT</a:t>
            </a:r>
          </a:p>
          <a:p>
            <a:r>
              <a:rPr lang="en-US" dirty="0" smtClean="0"/>
              <a:t>Another way of thinking about populations and samples</a:t>
            </a:r>
          </a:p>
          <a:p>
            <a:r>
              <a:rPr lang="en-US" dirty="0" smtClean="0"/>
              <a:t>Domain - Population or universe of all possible items measuring a single concept or trait (theoretically infinite)</a:t>
            </a:r>
          </a:p>
          <a:p>
            <a:r>
              <a:rPr lang="en-US" dirty="0" smtClean="0"/>
              <a:t>Test – a sample of items from that universe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 Sampling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person’s true score would be obtained by having them respond to all items in the “universe” of items</a:t>
            </a:r>
          </a:p>
          <a:p>
            <a:r>
              <a:rPr lang="en-US" dirty="0" smtClean="0"/>
              <a:t>We only see responses to the sample of items on the test</a:t>
            </a:r>
          </a:p>
          <a:p>
            <a:r>
              <a:rPr lang="en-US" dirty="0" smtClean="0"/>
              <a:t>So, reliability is the proportion of variance in the “universe” explained by the test variance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 Sampling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universe is made up of a (possibly infinitely) large number of items</a:t>
            </a:r>
          </a:p>
          <a:p>
            <a:r>
              <a:rPr lang="en-US" dirty="0" smtClean="0"/>
              <a:t>So, as tests get longer they represent the domain better, therefore longer tests should have higher reliability</a:t>
            </a:r>
          </a:p>
          <a:p>
            <a:r>
              <a:rPr lang="en-US" dirty="0" smtClean="0"/>
              <a:t>Also, if we take multiple random samples from the population we can have a distribution of sample scores that represent the population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 Sampling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Each random sample from the universe would be “randomly parallel” to each other</a:t>
            </a:r>
          </a:p>
          <a:p>
            <a:r>
              <a:rPr lang="en-US" dirty="0" smtClean="0"/>
              <a:t>Unbiased estimate of reliability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    = correlation between test and true score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= average correlation between the test and all other randomly parallel tests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3200400"/>
          <a:ext cx="2493818" cy="1219200"/>
        </p:xfrm>
        <a:graphic>
          <a:graphicData uri="http://schemas.openxmlformats.org/presentationml/2006/ole">
            <p:oleObj spid="_x0000_s532482" name="Equation" r:id="rId3" imgW="571320" imgH="279360" progId="Equation.DSMT4">
              <p:embed/>
            </p:oleObj>
          </a:graphicData>
        </a:graphic>
      </p:graphicFrame>
      <p:graphicFrame>
        <p:nvGraphicFramePr>
          <p:cNvPr id="532483" name="Object 3"/>
          <p:cNvGraphicFramePr>
            <a:graphicFrameLocks noChangeAspect="1"/>
          </p:cNvGraphicFramePr>
          <p:nvPr/>
        </p:nvGraphicFramePr>
        <p:xfrm>
          <a:off x="1167995" y="4038600"/>
          <a:ext cx="508405" cy="762000"/>
        </p:xfrm>
        <a:graphic>
          <a:graphicData uri="http://schemas.openxmlformats.org/presentationml/2006/ole">
            <p:oleObj spid="_x0000_s532483" name="Equation" r:id="rId4" imgW="152280" imgH="228600" progId="Equation.DSMT4">
              <p:embed/>
            </p:oleObj>
          </a:graphicData>
        </a:graphic>
      </p:graphicFrame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1143000" y="5029200"/>
          <a:ext cx="561171" cy="762000"/>
        </p:xfrm>
        <a:graphic>
          <a:graphicData uri="http://schemas.openxmlformats.org/presentationml/2006/ole">
            <p:oleObj spid="_x0000_s532484" name="Equation" r:id="rId5" imgW="17748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r>
              <a:rPr lang="en-GB" sz="3200" dirty="0" smtClean="0"/>
              <a:t>Reliability is theoretically the correlation between a test-score and the true score, squared</a:t>
            </a:r>
          </a:p>
          <a:p>
            <a:r>
              <a:rPr lang="en-GB" sz="3200" dirty="0" smtClean="0"/>
              <a:t>Essentially the proportion of X that is T</a:t>
            </a:r>
          </a:p>
          <a:p>
            <a:endParaRPr lang="en-GB" sz="3200" dirty="0" smtClean="0"/>
          </a:p>
          <a:p>
            <a:endParaRPr lang="en-GB" sz="2800" dirty="0" smtClean="0"/>
          </a:p>
          <a:p>
            <a:endParaRPr lang="en-GB" sz="3200" dirty="0" smtClean="0"/>
          </a:p>
          <a:p>
            <a:r>
              <a:rPr lang="en-GB" sz="3200" dirty="0" smtClean="0"/>
              <a:t>This can’t be measured directly so we use other methods to estimate</a:t>
            </a:r>
          </a:p>
        </p:txBody>
      </p:sp>
      <p:graphicFrame>
        <p:nvGraphicFramePr>
          <p:cNvPr id="456707" name="Object 3"/>
          <p:cNvGraphicFramePr>
            <a:graphicFrameLocks noChangeAspect="1"/>
          </p:cNvGraphicFramePr>
          <p:nvPr/>
        </p:nvGraphicFramePr>
        <p:xfrm>
          <a:off x="1905000" y="3886200"/>
          <a:ext cx="4092575" cy="1444625"/>
        </p:xfrm>
        <a:graphic>
          <a:graphicData uri="http://schemas.openxmlformats.org/presentationml/2006/ole">
            <p:oleObj spid="_x0000_s456707" name="Equation" r:id="rId3" imgW="129528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Reliability Index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Autofit/>
          </a:bodyPr>
          <a:lstStyle/>
          <a:p>
            <a:r>
              <a:rPr lang="en-GB" sz="3200" dirty="0"/>
              <a:t>Reliability </a:t>
            </a:r>
            <a:r>
              <a:rPr lang="en-GB" sz="3200" dirty="0" smtClean="0"/>
              <a:t>can be viewed as a measure of consistency or how well as test “holds together”</a:t>
            </a:r>
            <a:endParaRPr lang="en-GB" sz="3200" dirty="0"/>
          </a:p>
          <a:p>
            <a:r>
              <a:rPr lang="en-GB" sz="3200" dirty="0" smtClean="0"/>
              <a:t>Reliability </a:t>
            </a:r>
            <a:r>
              <a:rPr lang="en-GB" sz="3200" dirty="0"/>
              <a:t>is measured on a scale of 0-1.  The greater the number the higher the reliability. </a:t>
            </a:r>
            <a:endParaRPr lang="en-GB" sz="3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Reliability Index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approach to estimating reliability depends on </a:t>
            </a:r>
          </a:p>
          <a:p>
            <a:pPr lvl="1"/>
            <a:r>
              <a:rPr lang="en-GB" sz="2800" dirty="0" smtClean="0"/>
              <a:t>Estimation of “true” score</a:t>
            </a:r>
          </a:p>
          <a:p>
            <a:pPr lvl="1"/>
            <a:r>
              <a:rPr lang="en-GB" sz="2800" dirty="0" smtClean="0"/>
              <a:t>Source of measurement error</a:t>
            </a:r>
          </a:p>
          <a:p>
            <a:r>
              <a:rPr lang="en-GB" sz="3200" dirty="0" smtClean="0"/>
              <a:t>Types of reliability</a:t>
            </a:r>
          </a:p>
          <a:p>
            <a:pPr lvl="1"/>
            <a:r>
              <a:rPr lang="en-GB" sz="2800" dirty="0" smtClean="0"/>
              <a:t>Test-retest</a:t>
            </a:r>
          </a:p>
          <a:p>
            <a:pPr lvl="1"/>
            <a:r>
              <a:rPr lang="en-GB" sz="2800" dirty="0" smtClean="0"/>
              <a:t>Parallel Forms</a:t>
            </a:r>
          </a:p>
          <a:p>
            <a:pPr lvl="1"/>
            <a:r>
              <a:rPr lang="en-GB" sz="2800" dirty="0" smtClean="0"/>
              <a:t>Split-half</a:t>
            </a:r>
          </a:p>
          <a:p>
            <a:pPr lvl="1"/>
            <a:r>
              <a:rPr lang="en-GB" sz="2800" dirty="0" smtClean="0"/>
              <a:t>Internal Consistency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Test-Retest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Evaluates the error associated with administering a test at two different times.</a:t>
            </a:r>
          </a:p>
          <a:p>
            <a:r>
              <a:rPr lang="en-US" sz="3200" i="1" dirty="0" smtClean="0"/>
              <a:t>Time Sampling Error</a:t>
            </a:r>
          </a:p>
          <a:p>
            <a:r>
              <a:rPr lang="en-US" sz="3200" dirty="0" smtClean="0"/>
              <a:t>How-To:</a:t>
            </a:r>
          </a:p>
          <a:p>
            <a:pPr lvl="1"/>
            <a:r>
              <a:rPr lang="en-US" dirty="0" smtClean="0"/>
              <a:t>Give test at Time 1</a:t>
            </a:r>
          </a:p>
          <a:p>
            <a:pPr lvl="1"/>
            <a:r>
              <a:rPr lang="en-US" dirty="0" smtClean="0"/>
              <a:t>Give SAME TEST at Time 2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r for the two scores</a:t>
            </a:r>
          </a:p>
          <a:p>
            <a:r>
              <a:rPr lang="en-US" sz="3200" dirty="0" smtClean="0"/>
              <a:t>• Easy to do; one test does it all.</a:t>
            </a:r>
          </a:p>
          <a:p>
            <a:endParaRPr lang="en-GB" sz="3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Test-Retest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Assume 2 administrations X</a:t>
            </a:r>
            <a:r>
              <a:rPr lang="en-GB" sz="3200" baseline="-25000" dirty="0" smtClean="0"/>
              <a:t>1</a:t>
            </a:r>
            <a:r>
              <a:rPr lang="en-GB" sz="3200" dirty="0" smtClean="0"/>
              <a:t> and X</a:t>
            </a:r>
            <a:r>
              <a:rPr lang="en-GB" sz="3200" baseline="-25000" dirty="0" smtClean="0"/>
              <a:t>2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The correlation between the 2 administrations is the reliability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58838" y="2384425"/>
          <a:ext cx="3395662" cy="793750"/>
        </p:xfrm>
        <a:graphic>
          <a:graphicData uri="http://schemas.openxmlformats.org/presentationml/2006/ole">
            <p:oleObj spid="_x0000_s486402" name="Equation" r:id="rId3" imgW="977760" imgH="228600" progId="Equation.DSMT4">
              <p:embed/>
            </p:oleObj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5100638" y="2351088"/>
          <a:ext cx="2249487" cy="881062"/>
        </p:xfrm>
        <a:graphic>
          <a:graphicData uri="http://schemas.openxmlformats.org/presentationml/2006/ole">
            <p:oleObj spid="_x0000_s486403" name="Equation" r:id="rId4" imgW="647640" imgH="253800" progId="Equation.DSMT4">
              <p:embed/>
            </p:oleObj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858838" y="3322638"/>
          <a:ext cx="6262687" cy="1674812"/>
        </p:xfrm>
        <a:graphic>
          <a:graphicData uri="http://schemas.openxmlformats.org/presentationml/2006/ole">
            <p:oleObj spid="_x0000_s486404" name="Equation" r:id="rId5" imgW="1803240" imgH="482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Test-Retest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Sources of error</a:t>
            </a:r>
          </a:p>
          <a:p>
            <a:pPr lvl="1"/>
            <a:r>
              <a:rPr lang="en-US" sz="3200" dirty="0" smtClean="0"/>
              <a:t>random fluctuations in performance</a:t>
            </a:r>
          </a:p>
          <a:p>
            <a:pPr lvl="1"/>
            <a:r>
              <a:rPr lang="en-US" sz="3200" dirty="0" smtClean="0"/>
              <a:t>uncontrolled testing conditions</a:t>
            </a:r>
          </a:p>
          <a:p>
            <a:pPr lvl="2"/>
            <a:r>
              <a:rPr lang="en-US" sz="2800" dirty="0" smtClean="0"/>
              <a:t>extreme changes in weather</a:t>
            </a:r>
          </a:p>
          <a:p>
            <a:pPr lvl="2"/>
            <a:r>
              <a:rPr lang="en-US" sz="2800" dirty="0" smtClean="0"/>
              <a:t>sudden noises / chronic noise</a:t>
            </a:r>
          </a:p>
          <a:p>
            <a:pPr lvl="2"/>
            <a:r>
              <a:rPr lang="en-US" sz="2800" dirty="0" smtClean="0"/>
              <a:t>other distractions</a:t>
            </a:r>
          </a:p>
          <a:p>
            <a:pPr lvl="1"/>
            <a:r>
              <a:rPr lang="en-US" sz="3200" dirty="0" smtClean="0"/>
              <a:t>internal factors</a:t>
            </a:r>
          </a:p>
          <a:p>
            <a:pPr lvl="2"/>
            <a:r>
              <a:rPr lang="en-US" sz="2800" dirty="0" smtClean="0"/>
              <a:t>illness, fatigue, emotional strain, worry </a:t>
            </a:r>
          </a:p>
          <a:p>
            <a:pPr lvl="2"/>
            <a:r>
              <a:rPr lang="en-US" sz="2800" dirty="0" smtClean="0"/>
              <a:t>recent experiences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Classical Test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and Assumptions</a:t>
            </a:r>
          </a:p>
          <a:p>
            <a:r>
              <a:rPr lang="en-US" dirty="0" smtClean="0"/>
              <a:t>Types of Reliability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Test-Retest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Generally used to evaluate constant traits.</a:t>
            </a:r>
          </a:p>
          <a:p>
            <a:pPr lvl="1"/>
            <a:r>
              <a:rPr lang="en-US" sz="2400" dirty="0" smtClean="0"/>
              <a:t>Intelligence, personality</a:t>
            </a:r>
          </a:p>
          <a:p>
            <a:r>
              <a:rPr lang="en-US" sz="2800" dirty="0" smtClean="0"/>
              <a:t>Not appropriate for qualities that change rapidly over time.</a:t>
            </a:r>
          </a:p>
          <a:p>
            <a:pPr lvl="1"/>
            <a:r>
              <a:rPr lang="en-US" sz="2400" dirty="0" smtClean="0"/>
              <a:t>Mood, hunger</a:t>
            </a:r>
          </a:p>
          <a:p>
            <a:r>
              <a:rPr lang="en-US" sz="2800" dirty="0" smtClean="0"/>
              <a:t>Problem: Carryover Effects</a:t>
            </a:r>
          </a:p>
          <a:p>
            <a:pPr lvl="1"/>
            <a:r>
              <a:rPr lang="en-US" sz="2400" dirty="0" smtClean="0"/>
              <a:t>Exposure to the test at time #1 influences scores on </a:t>
            </a:r>
            <a:r>
              <a:rPr lang="en-US" sz="2800" dirty="0" smtClean="0"/>
              <a:t>the test at time #2</a:t>
            </a:r>
          </a:p>
          <a:p>
            <a:r>
              <a:rPr lang="en-US" sz="2800" dirty="0" smtClean="0"/>
              <a:t>Only a problem when the effects are random.</a:t>
            </a:r>
          </a:p>
          <a:p>
            <a:r>
              <a:rPr lang="en-US" sz="2800" dirty="0" smtClean="0"/>
              <a:t>If everybody goes up 5pts, you still have the same variability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Test-Retest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effects</a:t>
            </a:r>
          </a:p>
          <a:p>
            <a:pPr lvl="1"/>
            <a:r>
              <a:rPr lang="en-US" sz="2400" dirty="0" smtClean="0"/>
              <a:t>Type of carryover effect</a:t>
            </a:r>
          </a:p>
          <a:p>
            <a:pPr lvl="1"/>
            <a:r>
              <a:rPr lang="en-US" sz="2400" dirty="0" smtClean="0"/>
              <a:t>Some skills improve with practice</a:t>
            </a:r>
          </a:p>
          <a:p>
            <a:pPr lvl="2"/>
            <a:r>
              <a:rPr lang="en-US" sz="2200" dirty="0" smtClean="0"/>
              <a:t>Manual dexterity, ingenuity or creativity</a:t>
            </a:r>
          </a:p>
          <a:p>
            <a:pPr lvl="1"/>
            <a:r>
              <a:rPr lang="en-US" sz="2400" dirty="0" smtClean="0"/>
              <a:t>Practice effects may not benefit everybody in the same way.</a:t>
            </a:r>
          </a:p>
          <a:p>
            <a:r>
              <a:rPr lang="en-US" sz="2800" dirty="0" smtClean="0"/>
              <a:t>Carryover &amp; Practice effects more of a problem with short inter-test intervals (ITI).</a:t>
            </a:r>
          </a:p>
          <a:p>
            <a:r>
              <a:rPr lang="en-US" sz="2800" dirty="0" smtClean="0"/>
              <a:t>But, longer ITI’s have other problems</a:t>
            </a:r>
          </a:p>
          <a:p>
            <a:pPr lvl="1"/>
            <a:r>
              <a:rPr lang="en-US" sz="2400" dirty="0" smtClean="0"/>
              <a:t>developmental change, maturation, exposure to historical events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CTT: Parallel Forms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Evaluates the error associated with selecting a particular set of items.</a:t>
            </a:r>
          </a:p>
          <a:p>
            <a:r>
              <a:rPr lang="en-US" i="1" dirty="0" smtClean="0"/>
              <a:t>Item Sampling Error</a:t>
            </a:r>
          </a:p>
          <a:p>
            <a:r>
              <a:rPr lang="en-US" dirty="0" smtClean="0"/>
              <a:t>How To:</a:t>
            </a:r>
          </a:p>
          <a:p>
            <a:pPr lvl="1"/>
            <a:r>
              <a:rPr lang="en-US" dirty="0" smtClean="0"/>
              <a:t>Develop a large pool of items (i.e. Domain) of varying difficulty.</a:t>
            </a:r>
          </a:p>
          <a:p>
            <a:pPr lvl="1"/>
            <a:r>
              <a:rPr lang="en-US" dirty="0" smtClean="0"/>
              <a:t>Choose equal distributions of difficult / easy items to produce multiple forms of the same test.</a:t>
            </a:r>
          </a:p>
          <a:p>
            <a:pPr lvl="1"/>
            <a:r>
              <a:rPr lang="en-US" dirty="0" smtClean="0"/>
              <a:t>Give both forms </a:t>
            </a:r>
            <a:r>
              <a:rPr lang="en-US" i="1" dirty="0" smtClean="0"/>
              <a:t>close in time.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r for the two administrations.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CTT: Parallel Forms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Also Known As:</a:t>
            </a:r>
          </a:p>
          <a:p>
            <a:pPr lvl="1"/>
            <a:r>
              <a:rPr lang="en-US" dirty="0" smtClean="0"/>
              <a:t>Alternative Forms </a:t>
            </a:r>
            <a:r>
              <a:rPr lang="en-US" i="1" dirty="0" smtClean="0"/>
              <a:t>or Equivalent Forms</a:t>
            </a:r>
          </a:p>
          <a:p>
            <a:r>
              <a:rPr lang="en-US" dirty="0" smtClean="0"/>
              <a:t>Can give parallel forms at different points in time; produces error estimates of time and item sampling.</a:t>
            </a:r>
          </a:p>
          <a:p>
            <a:r>
              <a:rPr lang="en-US" dirty="0" smtClean="0"/>
              <a:t>One of the most rigorous assessments of reliability currently in use.</a:t>
            </a:r>
          </a:p>
          <a:p>
            <a:r>
              <a:rPr lang="en-US" dirty="0" smtClean="0"/>
              <a:t>Infrequently used in practice – too expensive to develop two tests.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CTT: Parallel Forms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Assume 2 parallel tests X and X’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The correlation between the 2 parallel forms is the reliability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599" y="2362200"/>
          <a:ext cx="3132221" cy="838200"/>
        </p:xfrm>
        <a:graphic>
          <a:graphicData uri="http://schemas.openxmlformats.org/presentationml/2006/ole">
            <p:oleObj spid="_x0000_s487426" name="Equation" r:id="rId3" imgW="901440" imgH="241200" progId="Equation.DSMT4">
              <p:embed/>
            </p:oleObj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5210175" y="2306638"/>
          <a:ext cx="2028825" cy="969962"/>
        </p:xfrm>
        <a:graphic>
          <a:graphicData uri="http://schemas.openxmlformats.org/presentationml/2006/ole">
            <p:oleObj spid="_x0000_s487427" name="Equation" r:id="rId4" imgW="583920" imgH="279360" progId="Equation.DSMT4">
              <p:embed/>
            </p:oleObj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990600" y="3365500"/>
          <a:ext cx="5999163" cy="1587500"/>
        </p:xfrm>
        <a:graphic>
          <a:graphicData uri="http://schemas.openxmlformats.org/presentationml/2006/ole">
            <p:oleObj spid="_x0000_s487428" name="Equation" r:id="rId5" imgW="172692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CTT: Split Half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What if we treat halves of one test as parallel forms? (Single test as whole domain)</a:t>
            </a:r>
          </a:p>
          <a:p>
            <a:r>
              <a:rPr lang="en-US" dirty="0" smtClean="0"/>
              <a:t>That’s what a split-half reliability does</a:t>
            </a:r>
          </a:p>
          <a:p>
            <a:r>
              <a:rPr lang="en-US" dirty="0" smtClean="0"/>
              <a:t>This is testing for </a:t>
            </a:r>
            <a:r>
              <a:rPr lang="en-US" i="1" dirty="0" smtClean="0"/>
              <a:t>Internal</a:t>
            </a:r>
            <a:r>
              <a:rPr lang="en-US" dirty="0" smtClean="0"/>
              <a:t> </a:t>
            </a:r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Scores on one half of a test are correlated with scores on the second half of a test.</a:t>
            </a:r>
          </a:p>
          <a:p>
            <a:r>
              <a:rPr lang="en-US" dirty="0" smtClean="0"/>
              <a:t>Big question: “How to split?”</a:t>
            </a:r>
          </a:p>
          <a:p>
            <a:pPr lvl="1"/>
            <a:r>
              <a:rPr lang="en-US" dirty="0" smtClean="0"/>
              <a:t>First half vs. last half</a:t>
            </a:r>
          </a:p>
          <a:p>
            <a:pPr lvl="1"/>
            <a:r>
              <a:rPr lang="en-US" dirty="0" smtClean="0"/>
              <a:t>Odd </a:t>
            </a:r>
            <a:r>
              <a:rPr lang="en-US" dirty="0" err="1" smtClean="0"/>
              <a:t>vs</a:t>
            </a:r>
            <a:r>
              <a:rPr lang="en-US" dirty="0" smtClean="0"/>
              <a:t> Even</a:t>
            </a:r>
          </a:p>
          <a:p>
            <a:pPr lvl="1"/>
            <a:r>
              <a:rPr lang="en-US" dirty="0" smtClean="0"/>
              <a:t>Create item groups called </a:t>
            </a:r>
            <a:r>
              <a:rPr lang="en-US" dirty="0" err="1" smtClean="0"/>
              <a:t>testlets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CTT: Split Half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to:</a:t>
            </a:r>
          </a:p>
          <a:p>
            <a:pPr lvl="1"/>
            <a:r>
              <a:rPr lang="en-US" dirty="0" smtClean="0"/>
              <a:t>Compute scores for two halves of single test, calculate </a:t>
            </a:r>
            <a:r>
              <a:rPr lang="en-US" i="1" dirty="0" smtClean="0"/>
              <a:t>r.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GB" sz="2800" dirty="0" smtClean="0"/>
              <a:t>Considering the domain sampling theory what’s wrong with this approach?</a:t>
            </a:r>
          </a:p>
          <a:p>
            <a:pPr lvl="1"/>
            <a:r>
              <a:rPr lang="en-GB" sz="2800" dirty="0" smtClean="0"/>
              <a:t>A 20 item test cut in half, is 2 10-item tests, what does that do to the reliability?</a:t>
            </a:r>
          </a:p>
          <a:p>
            <a:pPr lvl="1"/>
            <a:r>
              <a:rPr lang="en-GB" sz="2800" dirty="0" smtClean="0"/>
              <a:t>If only we could correct for that…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Spearman Brown Formula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Estimates the reliability for the entire test based on the split-half</a:t>
            </a:r>
          </a:p>
          <a:p>
            <a:r>
              <a:rPr lang="en-GB" sz="3200" dirty="0" smtClean="0"/>
              <a:t>Can also be used to estimate the affect changing the number of items on a test has on the reliability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4419600"/>
          <a:ext cx="4083050" cy="1773059"/>
        </p:xfrm>
        <a:graphic>
          <a:graphicData uri="http://schemas.openxmlformats.org/presentationml/2006/ole">
            <p:oleObj spid="_x0000_s490498" name="Equation" r:id="rId3" imgW="96516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34340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800" dirty="0" smtClean="0"/>
              <a:t>Where r* is the estimated reliability, r is the correlation between the halves, j is the new length proportional to the old length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Spearman Brown Formula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For a split-half it would be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Since the full length of the test is twice the length of each half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514600"/>
          <a:ext cx="3556000" cy="2133600"/>
        </p:xfrm>
        <a:graphic>
          <a:graphicData uri="http://schemas.openxmlformats.org/presentationml/2006/ole">
            <p:oleObj spid="_x0000_s491522" name="Equation" r:id="rId3" imgW="69840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Spearman Brown Formula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Example 1: a 30 item test with a split half reliability of .65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The .79 is a much better reliability than the .65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60500" y="3048000"/>
          <a:ext cx="5818188" cy="2133600"/>
        </p:xfrm>
        <a:graphic>
          <a:graphicData uri="http://schemas.openxmlformats.org/presentationml/2006/ole">
            <p:oleObj spid="_x0000_s492546" name="Equation" r:id="rId3" imgW="114300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</a:t>
            </a:r>
            <a:endParaRPr lang="en-GB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Classical </a:t>
            </a:r>
            <a:r>
              <a:rPr lang="en-GB" sz="3200" dirty="0" smtClean="0"/>
              <a:t>Test Theory (CTT) – often called the “true score model”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Called classic relative to Item Response Theory (IRT) which is a more modern approach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CTT describes a set of psychometric procedures used to test items and scales reliability, difficulty, discrimination, etc.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Spearman Brown Formula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Example 2: a 30 item test with a test re-test reliability of .65 is lengthened to 90 items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Example 3: a 30 item test with a test re-test reliability of .65 is cut to 15 items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2667000"/>
          <a:ext cx="6034088" cy="1392238"/>
        </p:xfrm>
        <a:graphic>
          <a:graphicData uri="http://schemas.openxmlformats.org/presentationml/2006/ole">
            <p:oleObj spid="_x0000_s493570" name="Equation" r:id="rId3" imgW="1815840" imgH="419040" progId="Equation.DSMT4">
              <p:embed/>
            </p:oleObj>
          </a:graphicData>
        </a:graphic>
      </p:graphicFrame>
      <p:graphicFrame>
        <p:nvGraphicFramePr>
          <p:cNvPr id="493571" name="Object 2"/>
          <p:cNvGraphicFramePr>
            <a:graphicFrameLocks noChangeAspect="1"/>
          </p:cNvGraphicFramePr>
          <p:nvPr/>
        </p:nvGraphicFramePr>
        <p:xfrm>
          <a:off x="2354263" y="5334000"/>
          <a:ext cx="6202362" cy="1392237"/>
        </p:xfrm>
        <a:graphic>
          <a:graphicData uri="http://schemas.openxmlformats.org/presentationml/2006/ole">
            <p:oleObj spid="_x0000_s493571" name="Equation" r:id="rId4" imgW="186660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Detour 1: Variance Sum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Often multiple items are combined in order to create a composite score</a:t>
            </a:r>
          </a:p>
          <a:p>
            <a:r>
              <a:rPr lang="en-US" dirty="0" smtClean="0"/>
              <a:t>The variance of the composite is a combination of the variances and covariances of the items creating it</a:t>
            </a:r>
          </a:p>
          <a:p>
            <a:r>
              <a:rPr lang="en-US" dirty="0" smtClean="0"/>
              <a:t>General Variance Sum Law states that if X and Y are random variables: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599" y="5181600"/>
          <a:ext cx="7186863" cy="1219200"/>
        </p:xfrm>
        <a:graphic>
          <a:graphicData uri="http://schemas.openxmlformats.org/presentationml/2006/ole">
            <p:oleObj spid="_x0000_s495618" name="Equation" r:id="rId3" imgW="142236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Detour 1: Variance Sum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Given multiple variables we can create a variance/covariance matrix</a:t>
            </a:r>
          </a:p>
          <a:p>
            <a:r>
              <a:rPr lang="en-US" dirty="0" smtClean="0"/>
              <a:t>For 3 items: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05175" y="2819400"/>
          <a:ext cx="4875213" cy="3581400"/>
        </p:xfrm>
        <a:graphic>
          <a:graphicData uri="http://schemas.openxmlformats.org/presentationml/2006/ole">
            <p:oleObj spid="_x0000_s496643" name="Equation" r:id="rId3" imgW="124452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Detour 1: Variance Sum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Example Variables X, Y and Z</a:t>
            </a:r>
          </a:p>
          <a:p>
            <a:r>
              <a:rPr lang="en-US" dirty="0" smtClean="0"/>
              <a:t>Covariance Matrix: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sz="2800" dirty="0" smtClean="0"/>
              <a:t>By the variance sum law the composite variance would be:</a:t>
            </a:r>
          </a:p>
          <a:p>
            <a:endParaRPr lang="en-US" dirty="0"/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1020763" y="2735263"/>
          <a:ext cx="5227637" cy="1760537"/>
        </p:xfrm>
        <a:graphic>
          <a:graphicData uri="http://schemas.openxmlformats.org/presentationml/2006/ole">
            <p:oleObj spid="_x0000_s497667" name="Worksheet" r:id="rId3" imgW="2223436" imgH="749763" progId="Excel.Sheet.12">
              <p:embed/>
            </p:oleObj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228600" y="5808663"/>
          <a:ext cx="8839200" cy="668337"/>
        </p:xfrm>
        <a:graphic>
          <a:graphicData uri="http://schemas.openxmlformats.org/presentationml/2006/ole">
            <p:oleObj spid="_x0000_s497668" name="Equation" r:id="rId4" imgW="318744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Detour 1: Variance Sum Law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sz="2800" dirty="0" smtClean="0"/>
              <a:t>By the variance sum law the composite variance would be:</a:t>
            </a:r>
          </a:p>
          <a:p>
            <a:endParaRPr lang="en-US" dirty="0"/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1020763" y="1447800"/>
          <a:ext cx="5227637" cy="1760537"/>
        </p:xfrm>
        <a:graphic>
          <a:graphicData uri="http://schemas.openxmlformats.org/presentationml/2006/ole">
            <p:oleObj spid="_x0000_s498690" name="Worksheet" r:id="rId3" imgW="2223436" imgH="749763" progId="Excel.Sheet.12">
              <p:embed/>
            </p:oleObj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914400" y="4191000"/>
          <a:ext cx="7273726" cy="2362200"/>
        </p:xfrm>
        <a:graphic>
          <a:graphicData uri="http://schemas.openxmlformats.org/presentationml/2006/ole">
            <p:oleObj spid="_x0000_s498691" name="Equation" r:id="rId4" imgW="2070000" imgH="672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Autofit/>
          </a:bodyPr>
          <a:lstStyle/>
          <a:p>
            <a:r>
              <a:rPr lang="en-GB" sz="2800" dirty="0" smtClean="0"/>
              <a:t>If items are measuring the same construct they should elicit similar if not identical responses</a:t>
            </a:r>
          </a:p>
          <a:p>
            <a:r>
              <a:rPr lang="en-GB" sz="2800" dirty="0" smtClean="0"/>
              <a:t>Coefficient OR </a:t>
            </a:r>
            <a:r>
              <a:rPr lang="en-GB" sz="2800" dirty="0" err="1" smtClean="0"/>
              <a:t>Cronbach’s</a:t>
            </a:r>
            <a:r>
              <a:rPr lang="en-GB" sz="2800" dirty="0" smtClean="0"/>
              <a:t> Alpha is a widely used measure of internal consistency for continuous data</a:t>
            </a:r>
          </a:p>
          <a:p>
            <a:r>
              <a:rPr lang="en-GB" sz="2800" dirty="0" smtClean="0"/>
              <a:t>Knowing the a composite is a sum of the variances and covariances of a measure we can assess consistency by how much covariance exists between the items relative to the total variance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Coefficient Alpha is defined as: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pPr lvl="1"/>
            <a:endParaRPr lang="en-GB" sz="2800" dirty="0" smtClean="0"/>
          </a:p>
          <a:p>
            <a:pPr lvl="1"/>
            <a:r>
              <a:rPr lang="en-GB" sz="2800" dirty="0" smtClean="0">
                <a:sym typeface="Symbol"/>
              </a:rPr>
              <a:t>       is the composite variance (if items were summed)</a:t>
            </a:r>
          </a:p>
          <a:p>
            <a:pPr lvl="1"/>
            <a:r>
              <a:rPr lang="en-GB" sz="2800" dirty="0" smtClean="0">
                <a:sym typeface="Symbol"/>
              </a:rPr>
              <a:t>       is covariance between the </a:t>
            </a:r>
            <a:r>
              <a:rPr lang="en-GB" sz="2800" i="1" dirty="0" err="1" smtClean="0">
                <a:sym typeface="Symbol"/>
              </a:rPr>
              <a:t>i</a:t>
            </a:r>
            <a:r>
              <a:rPr lang="en-GB" sz="2800" dirty="0" err="1" smtClean="0">
                <a:sym typeface="Symbol"/>
              </a:rPr>
              <a:t>th</a:t>
            </a:r>
            <a:r>
              <a:rPr lang="en-GB" sz="2800" dirty="0" smtClean="0">
                <a:sym typeface="Symbol"/>
              </a:rPr>
              <a:t> and </a:t>
            </a:r>
            <a:r>
              <a:rPr lang="en-GB" sz="2800" i="1" dirty="0" err="1" smtClean="0">
                <a:sym typeface="Symbol"/>
              </a:rPr>
              <a:t>j</a:t>
            </a:r>
            <a:r>
              <a:rPr lang="en-GB" sz="2800" dirty="0" err="1" smtClean="0">
                <a:sym typeface="Symbol"/>
              </a:rPr>
              <a:t>th</a:t>
            </a:r>
            <a:r>
              <a:rPr lang="en-GB" sz="2800" dirty="0" smtClean="0">
                <a:sym typeface="Symbol"/>
              </a:rPr>
              <a:t> items where </a:t>
            </a:r>
            <a:r>
              <a:rPr lang="en-GB" sz="2800" dirty="0" err="1" smtClean="0">
                <a:sym typeface="Symbol"/>
              </a:rPr>
              <a:t>i</a:t>
            </a:r>
            <a:r>
              <a:rPr lang="en-GB" sz="2800" dirty="0" smtClean="0">
                <a:sym typeface="Symbol"/>
              </a:rPr>
              <a:t> is not equal to j</a:t>
            </a:r>
          </a:p>
          <a:p>
            <a:pPr lvl="1"/>
            <a:r>
              <a:rPr lang="en-GB" sz="2800" i="1" dirty="0" smtClean="0">
                <a:sym typeface="Symbol"/>
              </a:rPr>
              <a:t>k</a:t>
            </a:r>
            <a:r>
              <a:rPr lang="en-GB" sz="2800" dirty="0" smtClean="0">
                <a:sym typeface="Symbol"/>
              </a:rPr>
              <a:t> is the number of items</a:t>
            </a:r>
            <a:endParaRPr lang="en-GB" sz="2800" dirty="0" smtClean="0"/>
          </a:p>
        </p:txBody>
      </p:sp>
      <p:graphicFrame>
        <p:nvGraphicFramePr>
          <p:cNvPr id="458758" name="Object 6"/>
          <p:cNvGraphicFramePr>
            <a:graphicFrameLocks noChangeAspect="1"/>
          </p:cNvGraphicFramePr>
          <p:nvPr/>
        </p:nvGraphicFramePr>
        <p:xfrm>
          <a:off x="1062038" y="2289175"/>
          <a:ext cx="3067050" cy="1444625"/>
        </p:xfrm>
        <a:graphic>
          <a:graphicData uri="http://schemas.openxmlformats.org/presentationml/2006/ole">
            <p:oleObj spid="_x0000_s534530" name="Equation" r:id="rId4" imgW="1079280" imgH="507960" progId="Equation.DSMT4">
              <p:embed/>
            </p:oleObj>
          </a:graphicData>
        </a:graphic>
      </p:graphicFrame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1258888" y="3810000"/>
          <a:ext cx="620712" cy="512763"/>
        </p:xfrm>
        <a:graphic>
          <a:graphicData uri="http://schemas.openxmlformats.org/presentationml/2006/ole">
            <p:oleObj spid="_x0000_s534533" name="Equation" r:id="rId5" imgW="291960" imgH="241200" progId="Equation.DSMT4">
              <p:embed/>
            </p:oleObj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1335088" y="4821238"/>
          <a:ext cx="350837" cy="512762"/>
        </p:xfrm>
        <a:graphic>
          <a:graphicData uri="http://schemas.openxmlformats.org/presentationml/2006/ole">
            <p:oleObj spid="_x0000_s534534" name="Equation" r:id="rId6" imgW="16488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Using the same continuous items X, Y and Z</a:t>
            </a:r>
          </a:p>
          <a:p>
            <a:r>
              <a:rPr lang="en-GB" sz="3200" dirty="0" smtClean="0"/>
              <a:t>The covariance matrix is: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The total variance is 254.41</a:t>
            </a:r>
          </a:p>
          <a:p>
            <a:r>
              <a:rPr lang="en-GB" sz="3200" dirty="0" smtClean="0"/>
              <a:t>The sum of all the covariances is 152.03</a:t>
            </a:r>
          </a:p>
          <a:p>
            <a:pPr>
              <a:buNone/>
            </a:pPr>
            <a:endParaRPr lang="en-GB" sz="3200" dirty="0" smtClean="0"/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1139825" y="5445125"/>
          <a:ext cx="6811963" cy="1336675"/>
        </p:xfrm>
        <a:graphic>
          <a:graphicData uri="http://schemas.openxmlformats.org/presentationml/2006/ole">
            <p:oleObj spid="_x0000_s459782" name="Equation" r:id="rId3" imgW="2590560" imgH="507960" progId="Equation.DSMT4">
              <p:embed/>
            </p:oleObj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1020453" y="2505893"/>
          <a:ext cx="5227947" cy="1761307"/>
        </p:xfrm>
        <a:graphic>
          <a:graphicData uri="http://schemas.openxmlformats.org/presentationml/2006/ole">
            <p:oleObj spid="_x0000_s459783" name="Worksheet" r:id="rId4" imgW="2223436" imgH="749763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Coefficient Alpha can also be defined as:</a:t>
            </a:r>
          </a:p>
          <a:p>
            <a:endParaRPr lang="en-GB" sz="3200" dirty="0" smtClean="0">
              <a:sym typeface="Symbol"/>
            </a:endParaRPr>
          </a:p>
          <a:p>
            <a:endParaRPr lang="en-GB" sz="3200" dirty="0" smtClean="0">
              <a:sym typeface="Symbol"/>
            </a:endParaRPr>
          </a:p>
          <a:p>
            <a:endParaRPr lang="en-GB" sz="3200" dirty="0" smtClean="0">
              <a:sym typeface="Symbol"/>
            </a:endParaRPr>
          </a:p>
          <a:p>
            <a:pPr lvl="1"/>
            <a:r>
              <a:rPr lang="en-GB" sz="2800" dirty="0" smtClean="0">
                <a:sym typeface="Symbol"/>
              </a:rPr>
              <a:t>         is the composite variance (if items were summed)</a:t>
            </a:r>
          </a:p>
          <a:p>
            <a:pPr lvl="1"/>
            <a:r>
              <a:rPr lang="en-GB" sz="2800" dirty="0" smtClean="0">
                <a:sym typeface="Symbol"/>
              </a:rPr>
              <a:t>       is variance for each item</a:t>
            </a:r>
          </a:p>
          <a:p>
            <a:pPr lvl="1"/>
            <a:r>
              <a:rPr lang="en-GB" sz="2800" i="1" dirty="0" smtClean="0">
                <a:sym typeface="Symbol"/>
              </a:rPr>
              <a:t>k</a:t>
            </a:r>
            <a:r>
              <a:rPr lang="en-GB" sz="2800" dirty="0" smtClean="0">
                <a:sym typeface="Symbol"/>
              </a:rPr>
              <a:t> is the number of items</a:t>
            </a:r>
            <a:endParaRPr lang="en-GB" sz="2800" dirty="0" smtClean="0"/>
          </a:p>
        </p:txBody>
      </p:sp>
      <p:graphicFrame>
        <p:nvGraphicFramePr>
          <p:cNvPr id="458758" name="Object 6"/>
          <p:cNvGraphicFramePr>
            <a:graphicFrameLocks noChangeAspect="1"/>
          </p:cNvGraphicFramePr>
          <p:nvPr/>
        </p:nvGraphicFramePr>
        <p:xfrm>
          <a:off x="1155700" y="2289175"/>
          <a:ext cx="4221163" cy="1444625"/>
        </p:xfrm>
        <a:graphic>
          <a:graphicData uri="http://schemas.openxmlformats.org/presentationml/2006/ole">
            <p:oleObj spid="_x0000_s535554" name="Equation" r:id="rId3" imgW="1485720" imgH="507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35088" y="4876800"/>
          <a:ext cx="350837" cy="512763"/>
        </p:xfrm>
        <a:graphic>
          <a:graphicData uri="http://schemas.openxmlformats.org/presentationml/2006/ole">
            <p:oleObj spid="_x0000_s535555" name="Equation" r:id="rId4" imgW="164880" imgH="241200" progId="Equation.DSMT4">
              <p:embed/>
            </p:oleObj>
          </a:graphicData>
        </a:graphic>
      </p:graphicFrame>
      <p:graphicFrame>
        <p:nvGraphicFramePr>
          <p:cNvPr id="535556" name="Object 4"/>
          <p:cNvGraphicFramePr>
            <a:graphicFrameLocks noChangeAspect="1"/>
          </p:cNvGraphicFramePr>
          <p:nvPr/>
        </p:nvGraphicFramePr>
        <p:xfrm>
          <a:off x="1258888" y="3906838"/>
          <a:ext cx="620712" cy="512762"/>
        </p:xfrm>
        <a:graphic>
          <a:graphicData uri="http://schemas.openxmlformats.org/presentationml/2006/ole">
            <p:oleObj spid="_x0000_s535556" name="Equation" r:id="rId5" imgW="29196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Using the same continuous items X, Y and Z</a:t>
            </a:r>
          </a:p>
          <a:p>
            <a:r>
              <a:rPr lang="en-GB" sz="3200" dirty="0" smtClean="0"/>
              <a:t>The covariance matrix is: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The total variance is 254.41</a:t>
            </a:r>
          </a:p>
          <a:p>
            <a:r>
              <a:rPr lang="en-GB" sz="3200" dirty="0" smtClean="0"/>
              <a:t>The sum of all the variances is 102.38</a:t>
            </a:r>
          </a:p>
          <a:p>
            <a:pPr>
              <a:buNone/>
            </a:pPr>
            <a:endParaRPr lang="en-GB" sz="3200" dirty="0" smtClean="0"/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146050" y="5445125"/>
          <a:ext cx="8826500" cy="1276350"/>
        </p:xfrm>
        <a:graphic>
          <a:graphicData uri="http://schemas.openxmlformats.org/presentationml/2006/ole">
            <p:oleObj spid="_x0000_s536578" name="Equation" r:id="rId3" imgW="3517560" imgH="507960" progId="Equation.DSMT4">
              <p:embed/>
            </p:oleObj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1020453" y="2505893"/>
          <a:ext cx="5227947" cy="1761307"/>
        </p:xfrm>
        <a:graphic>
          <a:graphicData uri="http://schemas.openxmlformats.org/presentationml/2006/ole">
            <p:oleObj spid="_x0000_s536579" name="Worksheet" r:id="rId4" imgW="2223436" imgH="749763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</a:t>
            </a:r>
            <a:endParaRPr lang="en-GB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 smtClean="0"/>
              <a:t>CTT analyses are the easiest and most widely used form of analyses.  The statistics can be computed by readily available statistical packages (or even by hand)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CTT Analyses are performed on the test as a whole rather than on the item and although item statistics can be generated, they apply only to </a:t>
            </a:r>
            <a:r>
              <a:rPr lang="en-GB" sz="3200" i="1" dirty="0" smtClean="0"/>
              <a:t>that </a:t>
            </a:r>
            <a:r>
              <a:rPr lang="en-GB" sz="3200" dirty="0" smtClean="0"/>
              <a:t>group of students on </a:t>
            </a:r>
            <a:r>
              <a:rPr lang="en-GB" sz="3200" i="1" dirty="0" smtClean="0"/>
              <a:t>that </a:t>
            </a:r>
            <a:r>
              <a:rPr lang="en-GB" sz="3200" dirty="0" smtClean="0"/>
              <a:t>collection of items</a:t>
            </a:r>
            <a:endParaRPr lang="en-GB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From SPSS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****** Method 1 (space saver) will be used for this analysis ******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pt-BR" sz="1800" dirty="0" smtClean="0"/>
              <a:t>  R E L I A B I L I T Y   A N A L Y S I S   -   S C A L E   (A L P H A)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Reliability Coefficients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 of Cases =    100.0                    N of Items =  3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Alpha =    .8964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Coefficient Alpha is considered a lower-bound estimate of the reliability of continuous items</a:t>
            </a:r>
          </a:p>
          <a:p>
            <a:r>
              <a:rPr lang="en-US" sz="3200" dirty="0" smtClean="0"/>
              <a:t>It was developed by </a:t>
            </a:r>
            <a:r>
              <a:rPr lang="en-US" sz="3200" dirty="0" err="1" smtClean="0"/>
              <a:t>Cronbach</a:t>
            </a:r>
            <a:r>
              <a:rPr lang="en-US" sz="3200" dirty="0" smtClean="0"/>
              <a:t> in the 50’s but is based on an earlier formula by </a:t>
            </a:r>
            <a:r>
              <a:rPr lang="en-US" sz="3200" dirty="0" err="1" smtClean="0"/>
              <a:t>Kuder</a:t>
            </a:r>
            <a:r>
              <a:rPr lang="en-US" sz="3200" dirty="0" smtClean="0"/>
              <a:t> and Richardson in the 30’s that tackled internal consistency for dichotomous (yes/no, right/wrong) items</a:t>
            </a:r>
          </a:p>
          <a:p>
            <a:endParaRPr lang="en-GB" sz="3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Detour 2: Dichotomous Items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24000"/>
              </a:lnSpc>
            </a:pPr>
            <a:r>
              <a:rPr lang="en-US" dirty="0" smtClean="0"/>
              <a:t>If Y is a dichotomous item:</a:t>
            </a:r>
          </a:p>
          <a:p>
            <a:pPr>
              <a:lnSpc>
                <a:spcPct val="124000"/>
              </a:lnSpc>
            </a:pPr>
            <a:r>
              <a:rPr lang="en-US" sz="3200" dirty="0" smtClean="0"/>
              <a:t>P = proportion of successes OR items answer correctly</a:t>
            </a:r>
          </a:p>
          <a:p>
            <a:pPr>
              <a:lnSpc>
                <a:spcPct val="124000"/>
              </a:lnSpc>
            </a:pPr>
            <a:r>
              <a:rPr lang="en-US" sz="3200" dirty="0" smtClean="0"/>
              <a:t>Q = proportion of failures OR items answer incorrectly</a:t>
            </a:r>
          </a:p>
          <a:p>
            <a:pPr>
              <a:lnSpc>
                <a:spcPct val="124000"/>
              </a:lnSpc>
            </a:pPr>
            <a:r>
              <a:rPr lang="en-US" sz="3200" dirty="0" smtClean="0"/>
              <a:t>     = P, observed proportion of successes</a:t>
            </a:r>
          </a:p>
          <a:p>
            <a:pPr>
              <a:lnSpc>
                <a:spcPct val="124000"/>
              </a:lnSpc>
            </a:pPr>
            <a:r>
              <a:rPr lang="en-US" sz="3200" dirty="0" smtClean="0"/>
              <a:t>     = PQ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4866787"/>
          <a:ext cx="505460" cy="631825"/>
        </p:xfrm>
        <a:graphic>
          <a:graphicData uri="http://schemas.openxmlformats.org/presentationml/2006/ole">
            <p:oleObj spid="_x0000_s533506" name="Equation" r:id="rId3" imgW="152280" imgH="1904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58850" y="5498612"/>
          <a:ext cx="565150" cy="825988"/>
        </p:xfrm>
        <a:graphic>
          <a:graphicData uri="http://schemas.openxmlformats.org/presentationml/2006/ole">
            <p:oleObj spid="_x0000_s533507" name="Equation" r:id="rId4" imgW="16488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CTT: Internal Consistency Reliability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8768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Kuder</a:t>
            </a:r>
            <a:r>
              <a:rPr lang="en-US" sz="3200" dirty="0" smtClean="0"/>
              <a:t> and Richardson developed the KR</a:t>
            </a:r>
            <a:r>
              <a:rPr lang="en-US" sz="3200" baseline="-25000" dirty="0" smtClean="0"/>
              <a:t>20</a:t>
            </a:r>
            <a:r>
              <a:rPr lang="en-US" sz="3200" dirty="0" smtClean="0"/>
              <a:t> that is defined as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r>
              <a:rPr lang="en-US" sz="2800" dirty="0" smtClean="0"/>
              <a:t>Where </a:t>
            </a:r>
            <a:r>
              <a:rPr lang="en-US" sz="2800" dirty="0" err="1" smtClean="0"/>
              <a:t>pq</a:t>
            </a:r>
            <a:r>
              <a:rPr lang="en-US" sz="2800" dirty="0" smtClean="0"/>
              <a:t> is the variance for each dichotomous item</a:t>
            </a:r>
          </a:p>
          <a:p>
            <a:r>
              <a:rPr lang="en-US" sz="3200" dirty="0" smtClean="0"/>
              <a:t>The KR</a:t>
            </a:r>
            <a:r>
              <a:rPr lang="en-US" sz="3200" baseline="-25000" dirty="0" smtClean="0"/>
              <a:t>21</a:t>
            </a:r>
            <a:r>
              <a:rPr lang="en-US" sz="3200" dirty="0" smtClean="0"/>
              <a:t> is a quick and dirty estimate of the KR</a:t>
            </a:r>
            <a:r>
              <a:rPr lang="en-US" sz="3200" baseline="-25000" dirty="0" smtClean="0"/>
              <a:t>20</a:t>
            </a:r>
            <a:endParaRPr lang="en-US" sz="3200" dirty="0" smtClean="0"/>
          </a:p>
          <a:p>
            <a:pPr lvl="1">
              <a:buNone/>
            </a:pPr>
            <a:endParaRPr lang="en-US" sz="2800" dirty="0" smtClean="0"/>
          </a:p>
        </p:txBody>
      </p:sp>
      <p:graphicFrame>
        <p:nvGraphicFramePr>
          <p:cNvPr id="538626" name="Object 6"/>
          <p:cNvGraphicFramePr>
            <a:graphicFrameLocks noChangeAspect="1"/>
          </p:cNvGraphicFramePr>
          <p:nvPr/>
        </p:nvGraphicFramePr>
        <p:xfrm>
          <a:off x="1025525" y="3051175"/>
          <a:ext cx="4330700" cy="1444625"/>
        </p:xfrm>
        <a:graphic>
          <a:graphicData uri="http://schemas.openxmlformats.org/presentationml/2006/ole">
            <p:oleObj spid="_x0000_s538626" name="Equation" r:id="rId3" imgW="1523880" imgH="507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CTT: Reliability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you’re not using a test but instead observing individual’s behaviors as a psychological assessment tool?</a:t>
            </a:r>
          </a:p>
          <a:p>
            <a:r>
              <a:rPr lang="en-US" dirty="0" smtClean="0"/>
              <a:t>How can we tell if the judge’s (assessor’s) are reliable?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CTT: Reliability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a set of criteria are established for judging the behavior and the judge is trained on the criteria</a:t>
            </a:r>
          </a:p>
          <a:p>
            <a:r>
              <a:rPr lang="en-US" dirty="0" smtClean="0"/>
              <a:t>Then to establish the reliability of both the set of criteria and the judge, multiple judges rate the same series of behaviors</a:t>
            </a:r>
          </a:p>
          <a:p>
            <a:r>
              <a:rPr lang="en-US" dirty="0" smtClean="0"/>
              <a:t>The correlation between the judges is the typical measure of reliability </a:t>
            </a:r>
          </a:p>
          <a:p>
            <a:r>
              <a:rPr lang="en-US" dirty="0" smtClean="0"/>
              <a:t>But, couldn’t they agree by accident?  Especially on dichotomous or ordinal scales?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CTT: Reliability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/>
          <a:lstStyle/>
          <a:p>
            <a:r>
              <a:rPr lang="en-US" dirty="0" smtClean="0"/>
              <a:t>Kappa is a measure of inter-rater reliability that controls for chance agreement</a:t>
            </a:r>
          </a:p>
          <a:p>
            <a:r>
              <a:rPr lang="en-US" dirty="0" smtClean="0"/>
              <a:t>Values range from -1 (less agreement than expected by chance) to +1 (perfect agreement)</a:t>
            </a:r>
          </a:p>
          <a:p>
            <a:r>
              <a:rPr lang="en-US" dirty="0" smtClean="0"/>
              <a:t>+.75 “excellent”</a:t>
            </a:r>
          </a:p>
          <a:p>
            <a:r>
              <a:rPr lang="en-US" dirty="0" smtClean="0"/>
              <a:t>.40 - .75 “fair to good”</a:t>
            </a:r>
          </a:p>
          <a:p>
            <a:r>
              <a:rPr lang="en-US" dirty="0" smtClean="0"/>
              <a:t>Below .40 “poor”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Error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 far we’ve talked about the standard error of measurement as the error associated with trying to estimate a true score from a specific test</a:t>
            </a:r>
          </a:p>
          <a:p>
            <a:r>
              <a:rPr lang="en-US" dirty="0" smtClean="0"/>
              <a:t>This error can come from many sources</a:t>
            </a:r>
          </a:p>
          <a:p>
            <a:r>
              <a:rPr lang="en-US" dirty="0" smtClean="0"/>
              <a:t>We can calculate it’s size by: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s</a:t>
            </a:r>
            <a:r>
              <a:rPr lang="en-US" dirty="0" smtClean="0"/>
              <a:t> is the standard deviation; </a:t>
            </a:r>
            <a:r>
              <a:rPr lang="en-US" i="1" dirty="0" smtClean="0"/>
              <a:t>r</a:t>
            </a:r>
            <a:r>
              <a:rPr lang="en-US" dirty="0" smtClean="0"/>
              <a:t> is reliability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4648200"/>
          <a:ext cx="3733800" cy="1066800"/>
        </p:xfrm>
        <a:graphic>
          <a:graphicData uri="http://schemas.openxmlformats.org/presentationml/2006/ole">
            <p:oleObj spid="_x0000_s568322" name="Equation" r:id="rId3" imgW="88884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Standard Error of Measurement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Autofit/>
          </a:bodyPr>
          <a:lstStyle/>
          <a:p>
            <a:r>
              <a:rPr lang="en-GB" sz="3200" dirty="0" smtClean="0"/>
              <a:t>Using the same continuous items X, Y and Z</a:t>
            </a:r>
          </a:p>
          <a:p>
            <a:r>
              <a:rPr lang="en-GB" sz="3200" dirty="0" smtClean="0"/>
              <a:t>The total variance is 254.41</a:t>
            </a:r>
          </a:p>
          <a:p>
            <a:r>
              <a:rPr lang="en-GB" sz="3200" dirty="0" err="1" smtClean="0"/>
              <a:t>s</a:t>
            </a:r>
            <a:r>
              <a:rPr lang="en-GB" sz="3200" dirty="0" smtClean="0"/>
              <a:t> = SQRT(254.41) = 15.95</a:t>
            </a:r>
          </a:p>
          <a:p>
            <a:r>
              <a:rPr lang="en-GB" sz="3200" dirty="0" smtClean="0">
                <a:sym typeface="Symbol"/>
              </a:rPr>
              <a:t> = .8964</a:t>
            </a:r>
            <a:endParaRPr lang="en-GB" sz="3200" dirty="0" smtClean="0"/>
          </a:p>
          <a:p>
            <a:pPr>
              <a:buNone/>
            </a:pPr>
            <a:endParaRPr lang="en-GB" sz="3200" dirty="0" smtClean="0"/>
          </a:p>
        </p:txBody>
      </p:sp>
      <p:graphicFrame>
        <p:nvGraphicFramePr>
          <p:cNvPr id="569348" name="Object 4"/>
          <p:cNvGraphicFramePr>
            <a:graphicFrameLocks noChangeAspect="1"/>
          </p:cNvGraphicFramePr>
          <p:nvPr/>
        </p:nvGraphicFramePr>
        <p:xfrm>
          <a:off x="457200" y="3962400"/>
          <a:ext cx="8107363" cy="1066800"/>
        </p:xfrm>
        <a:graphic>
          <a:graphicData uri="http://schemas.openxmlformats.org/presentationml/2006/ole">
            <p:oleObj spid="_x0000_s569348" name="Equation" r:id="rId3" imgW="193032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CTT: The Prophecy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much reliability do we want?</a:t>
            </a:r>
          </a:p>
          <a:p>
            <a:r>
              <a:rPr lang="en-US" dirty="0" smtClean="0"/>
              <a:t>Typically we want values above .80</a:t>
            </a:r>
          </a:p>
          <a:p>
            <a:r>
              <a:rPr lang="en-US" dirty="0" smtClean="0"/>
              <a:t>What if we don’t have them?</a:t>
            </a:r>
          </a:p>
          <a:p>
            <a:r>
              <a:rPr lang="en-US" dirty="0" smtClean="0"/>
              <a:t>The Spearman-Brown can be algebraically manipulated to achieve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j = # of tests at the current length, </a:t>
            </a:r>
          </a:p>
          <a:p>
            <a:pPr lvl="1">
              <a:buNone/>
            </a:pPr>
            <a:r>
              <a:rPr lang="en-US" dirty="0" smtClean="0"/>
              <a:t>	r</a:t>
            </a:r>
            <a:r>
              <a:rPr lang="en-US" baseline="-25000" dirty="0" smtClean="0"/>
              <a:t>d</a:t>
            </a:r>
            <a:r>
              <a:rPr lang="en-US" dirty="0" smtClean="0"/>
              <a:t> = desired reliability,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r>
              <a:rPr lang="en-US" dirty="0" smtClean="0"/>
              <a:t> = observed reliability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4038600"/>
          <a:ext cx="2725270" cy="1447800"/>
        </p:xfrm>
        <a:graphic>
          <a:graphicData uri="http://schemas.openxmlformats.org/presentationml/2006/ole">
            <p:oleObj spid="_x0000_s570370" name="Equation" r:id="rId3" imgW="81252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</a:t>
            </a:r>
            <a:endParaRPr lang="en-GB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 smtClean="0"/>
              <a:t>Assumes that every person has a true score on an item or a scale if we can only measure it directly without error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CTT analyses assumes that a person’s test score is comprised of their “true” score plus some measurement error.  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This is the common true score model</a:t>
            </a:r>
          </a:p>
          <a:p>
            <a:pPr>
              <a:lnSpc>
                <a:spcPct val="90000"/>
              </a:lnSpc>
              <a:buNone/>
            </a:pPr>
            <a:endParaRPr lang="en-GB" sz="3200" dirty="0"/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/>
        </p:nvGraphicFramePr>
        <p:xfrm>
          <a:off x="2743200" y="5105400"/>
          <a:ext cx="3435648" cy="922337"/>
        </p:xfrm>
        <a:graphic>
          <a:graphicData uri="http://schemas.openxmlformats.org/presentationml/2006/ole">
            <p:oleObj spid="_x0000_s484354" name="Equation" r:id="rId4" imgW="672840" imgH="164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CTT: The Prophecy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Using the same continuous items X, Y and Z</a:t>
            </a:r>
          </a:p>
          <a:p>
            <a:r>
              <a:rPr lang="en-GB" sz="2800" dirty="0" smtClean="0">
                <a:sym typeface="Symbol"/>
              </a:rPr>
              <a:t> </a:t>
            </a:r>
            <a:r>
              <a:rPr lang="en-GB" sz="2800" dirty="0" smtClean="0">
                <a:sym typeface="Symbol"/>
              </a:rPr>
              <a:t>= .8964</a:t>
            </a:r>
            <a:endParaRPr lang="en-GB" sz="2800" dirty="0" smtClean="0"/>
          </a:p>
          <a:p>
            <a:r>
              <a:rPr lang="en-US" dirty="0" smtClean="0"/>
              <a:t>What if we want a .95 reliability?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a test that is 2.2 times longer than the original</a:t>
            </a:r>
          </a:p>
          <a:p>
            <a:r>
              <a:rPr lang="en-US" dirty="0" smtClean="0"/>
              <a:t>Nearly 7 items to achieve .95 reliability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" y="3276600"/>
          <a:ext cx="8858251" cy="1447800"/>
        </p:xfrm>
        <a:graphic>
          <a:graphicData uri="http://schemas.openxmlformats.org/presentationml/2006/ole">
            <p:oleObj spid="_x0000_s574466" name="Equation" r:id="rId3" imgW="264132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CTT: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Correlations are typically sought at the true score level but the presence of measurement error can cloud (attenuate) the size the relationship</a:t>
            </a:r>
          </a:p>
          <a:p>
            <a:endParaRPr lang="en-US" dirty="0" smtClean="0"/>
          </a:p>
          <a:p>
            <a:r>
              <a:rPr lang="en-US" dirty="0" smtClean="0"/>
              <a:t>We can correct the size of a correlation for the low reliability of the items.</a:t>
            </a:r>
          </a:p>
          <a:p>
            <a:endParaRPr lang="en-US" dirty="0" smtClean="0"/>
          </a:p>
          <a:p>
            <a:r>
              <a:rPr lang="en-US" dirty="0" smtClean="0"/>
              <a:t>Called the Correction for Attenuation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CTT: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Correction for attenuation is calculated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is the corrected correlation</a:t>
            </a:r>
          </a:p>
          <a:p>
            <a:r>
              <a:rPr lang="en-US" dirty="0" smtClean="0"/>
              <a:t>        is the uncorrected correlation</a:t>
            </a:r>
          </a:p>
          <a:p>
            <a:r>
              <a:rPr lang="en-US" dirty="0" smtClean="0"/>
              <a:t>                       the reliabilities of the tests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599" y="2438400"/>
          <a:ext cx="2747433" cy="1676400"/>
        </p:xfrm>
        <a:graphic>
          <a:graphicData uri="http://schemas.openxmlformats.org/presentationml/2006/ole">
            <p:oleObj spid="_x0000_s575490" name="Equation" r:id="rId3" imgW="749160" imgH="457200" progId="Equation.DSMT4">
              <p:embed/>
            </p:oleObj>
          </a:graphicData>
        </a:graphic>
      </p:graphicFrame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1066800" y="4114800"/>
          <a:ext cx="652463" cy="838200"/>
        </p:xfrm>
        <a:graphic>
          <a:graphicData uri="http://schemas.openxmlformats.org/presentationml/2006/ole">
            <p:oleObj spid="_x0000_s575492" name="Equation" r:id="rId4" imgW="177480" imgH="228600" progId="Equation.DSMT4">
              <p:embed/>
            </p:oleObj>
          </a:graphicData>
        </a:graphic>
      </p:graphicFrame>
      <p:graphicFrame>
        <p:nvGraphicFramePr>
          <p:cNvPr id="575494" name="Object 6"/>
          <p:cNvGraphicFramePr>
            <a:graphicFrameLocks noChangeAspect="1"/>
          </p:cNvGraphicFramePr>
          <p:nvPr/>
        </p:nvGraphicFramePr>
        <p:xfrm>
          <a:off x="1066800" y="4648200"/>
          <a:ext cx="652463" cy="838200"/>
        </p:xfrm>
        <a:graphic>
          <a:graphicData uri="http://schemas.openxmlformats.org/presentationml/2006/ole">
            <p:oleObj spid="_x0000_s575494" name="Equation" r:id="rId5" imgW="177480" imgH="228600" progId="Equation.DSMT4">
              <p:embed/>
            </p:oleObj>
          </a:graphicData>
        </a:graphic>
      </p:graphicFrame>
      <p:graphicFrame>
        <p:nvGraphicFramePr>
          <p:cNvPr id="575495" name="Object 7"/>
          <p:cNvGraphicFramePr>
            <a:graphicFrameLocks noChangeAspect="1"/>
          </p:cNvGraphicFramePr>
          <p:nvPr/>
        </p:nvGraphicFramePr>
        <p:xfrm>
          <a:off x="1066800" y="5257800"/>
          <a:ext cx="2236787" cy="838200"/>
        </p:xfrm>
        <a:graphic>
          <a:graphicData uri="http://schemas.openxmlformats.org/presentationml/2006/ole">
            <p:oleObj spid="_x0000_s575495" name="Equation" r:id="rId6" imgW="6094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CTT: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X and Y are correlated at .45, X has a reliability of .8 and Y has a reliability of .6, the corrected correlation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8350" y="3657600"/>
          <a:ext cx="7918450" cy="1676400"/>
        </p:xfrm>
        <a:graphic>
          <a:graphicData uri="http://schemas.openxmlformats.org/presentationml/2006/ole">
            <p:oleObj spid="_x0000_s576514" name="Equation" r:id="rId3" imgW="215892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</a:t>
            </a:r>
            <a:endParaRPr lang="en-GB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Based on the expected values of each component for each person we can see that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 and </a:t>
            </a:r>
            <a:r>
              <a:rPr lang="en-GB" i="1" dirty="0" smtClean="0"/>
              <a:t>X</a:t>
            </a:r>
            <a:r>
              <a:rPr lang="en-GB" dirty="0" smtClean="0"/>
              <a:t> are random variables, </a:t>
            </a:r>
            <a:r>
              <a:rPr lang="en-GB" i="1" dirty="0" smtClean="0"/>
              <a:t>t</a:t>
            </a:r>
            <a:r>
              <a:rPr lang="en-GB" dirty="0" smtClean="0"/>
              <a:t> is constant</a:t>
            </a:r>
          </a:p>
          <a:p>
            <a:r>
              <a:rPr lang="en-GB" dirty="0" smtClean="0"/>
              <a:t>However this is theoretical and not done at the individual level.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286000"/>
          <a:ext cx="6276975" cy="1946275"/>
        </p:xfrm>
        <a:graphic>
          <a:graphicData uri="http://schemas.openxmlformats.org/presentationml/2006/ole">
            <p:oleObj spid="_x0000_s455682" name="Equation" r:id="rId3" imgW="218412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Classical </a:t>
            </a:r>
            <a:r>
              <a:rPr lang="en-GB" dirty="0" smtClean="0"/>
              <a:t>Test Theory</a:t>
            </a:r>
            <a:endParaRPr lang="en-GB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5257800"/>
          </a:xfrm>
        </p:spPr>
        <p:txBody>
          <a:bodyPr/>
          <a:lstStyle/>
          <a:p>
            <a:r>
              <a:rPr lang="en-GB" dirty="0" smtClean="0"/>
              <a:t>If we assume that people are randomly selected then </a:t>
            </a:r>
            <a:r>
              <a:rPr lang="en-GB" i="1" dirty="0" smtClean="0"/>
              <a:t>t</a:t>
            </a:r>
            <a:r>
              <a:rPr lang="en-GB" dirty="0" smtClean="0"/>
              <a:t> becomes a random variable as well and we get:</a:t>
            </a:r>
          </a:p>
          <a:p>
            <a:endParaRPr lang="en-GB" dirty="0" smtClean="0"/>
          </a:p>
          <a:p>
            <a:endParaRPr lang="en-GB" dirty="0" smtClean="0"/>
          </a:p>
          <a:p>
            <a:pPr lvl="0"/>
            <a:r>
              <a:rPr lang="en-GB" sz="3200" dirty="0" smtClean="0"/>
              <a:t>Therefore, in CTT we assume that the error :</a:t>
            </a:r>
          </a:p>
          <a:p>
            <a:pPr lvl="1"/>
            <a:r>
              <a:rPr lang="en-GB" sz="2800" dirty="0" smtClean="0"/>
              <a:t>Is normally distributed</a:t>
            </a:r>
          </a:p>
          <a:p>
            <a:pPr lvl="1"/>
            <a:r>
              <a:rPr lang="en-GB" sz="2800" dirty="0" smtClean="0"/>
              <a:t>Uncorrelated with true score</a:t>
            </a:r>
          </a:p>
          <a:p>
            <a:pPr lvl="1"/>
            <a:r>
              <a:rPr lang="en-GB" sz="2800" dirty="0" smtClean="0"/>
              <a:t>Has a mean of Zero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2743200"/>
          <a:ext cx="2300287" cy="617537"/>
        </p:xfrm>
        <a:graphic>
          <a:graphicData uri="http://schemas.openxmlformats.org/presentationml/2006/ole">
            <p:oleObj spid="_x0000_s435202" name="Equation" r:id="rId3" imgW="672840" imgH="164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04800"/>
            <a:ext cx="49149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38600" y="2951202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79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589337"/>
            <a:ext cx="49149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657600" y="6227802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X=T+E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7602" name="Object 2"/>
          <p:cNvGraphicFramePr>
            <a:graphicFrameLocks noChangeAspect="1"/>
          </p:cNvGraphicFramePr>
          <p:nvPr/>
        </p:nvGraphicFramePr>
        <p:xfrm>
          <a:off x="4876800" y="533400"/>
          <a:ext cx="1989137" cy="526672"/>
        </p:xfrm>
        <a:graphic>
          <a:graphicData uri="http://schemas.openxmlformats.org/presentationml/2006/ole">
            <p:oleObj spid="_x0000_s537602" name="Equation" r:id="rId5" imgW="863280" imgH="228600" progId="Equation.DSMT4">
              <p:embed/>
            </p:oleObj>
          </a:graphicData>
        </a:graphic>
      </p:graphicFrame>
      <p:graphicFrame>
        <p:nvGraphicFramePr>
          <p:cNvPr id="537603" name="Object 3"/>
          <p:cNvGraphicFramePr>
            <a:graphicFrameLocks noChangeAspect="1"/>
          </p:cNvGraphicFramePr>
          <p:nvPr/>
        </p:nvGraphicFramePr>
        <p:xfrm>
          <a:off x="5178425" y="3810000"/>
          <a:ext cx="1520825" cy="527050"/>
        </p:xfrm>
        <a:graphic>
          <a:graphicData uri="http://schemas.openxmlformats.org/presentationml/2006/ole">
            <p:oleObj spid="_x0000_s537603" name="Equation" r:id="rId6" imgW="66024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True Scores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7244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Measurement error around a T can be large or small</a:t>
            </a:r>
            <a:endParaRPr lang="en-US" dirty="0"/>
          </a:p>
        </p:txBody>
      </p:sp>
      <p:pic>
        <p:nvPicPr>
          <p:cNvPr id="488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8238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1200" y="51816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51816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51816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T</a:t>
            </a:r>
            <a:r>
              <a:rPr lang="en-US" baseline="-25000" dirty="0" smtClean="0">
                <a:solidFill>
                  <a:srgbClr val="92D050"/>
                </a:solidFill>
              </a:rPr>
              <a:t>3</a:t>
            </a:r>
            <a:endParaRPr lang="en-US" baseline="-25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3848</TotalTime>
  <Words>2273</Words>
  <Application>Microsoft PowerPoint</Application>
  <PresentationFormat>On-screen Show (4:3)</PresentationFormat>
  <Paragraphs>351</Paragraphs>
  <Slides>53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Technic</vt:lpstr>
      <vt:lpstr>Equation</vt:lpstr>
      <vt:lpstr>Worksheet</vt:lpstr>
      <vt:lpstr>MathType 5.0 Equation</vt:lpstr>
      <vt:lpstr>Classical Test Theory and Reliability</vt:lpstr>
      <vt:lpstr>Basics of Classical Test Theory</vt:lpstr>
      <vt:lpstr>Classical Test Theory</vt:lpstr>
      <vt:lpstr>Classical Test Theory</vt:lpstr>
      <vt:lpstr>Classical Test Theory</vt:lpstr>
      <vt:lpstr>Classical Test Theory</vt:lpstr>
      <vt:lpstr>Classical Test Theory</vt:lpstr>
      <vt:lpstr>Slide 8</vt:lpstr>
      <vt:lpstr>True Scores</vt:lpstr>
      <vt:lpstr>Domain Sampling Theory</vt:lpstr>
      <vt:lpstr>Domain Sampling Theory</vt:lpstr>
      <vt:lpstr>Domain Sampling Theory</vt:lpstr>
      <vt:lpstr>Domain Sampling Theory</vt:lpstr>
      <vt:lpstr>Classical Test Theory Reliability</vt:lpstr>
      <vt:lpstr>CTT: Reliability Index</vt:lpstr>
      <vt:lpstr>CTT: Reliability Index</vt:lpstr>
      <vt:lpstr>CTT: Test-Retest Reliability</vt:lpstr>
      <vt:lpstr>CTT: Test-Retest Reliability</vt:lpstr>
      <vt:lpstr>CTT: Test-Retest Reliability</vt:lpstr>
      <vt:lpstr>CTT: Test-Retest Reliability</vt:lpstr>
      <vt:lpstr>CTT: Test-Retest Reliability</vt:lpstr>
      <vt:lpstr>CTT: Parallel Forms Reliability</vt:lpstr>
      <vt:lpstr>CTT: Parallel Forms Reliability</vt:lpstr>
      <vt:lpstr>CTT: Parallel Forms Reliability</vt:lpstr>
      <vt:lpstr>CTT: Split Half Reliability</vt:lpstr>
      <vt:lpstr>CTT: Split Half Reliability</vt:lpstr>
      <vt:lpstr>Spearman Brown Formula</vt:lpstr>
      <vt:lpstr>Spearman Brown Formula</vt:lpstr>
      <vt:lpstr>Spearman Brown Formula</vt:lpstr>
      <vt:lpstr>Spearman Brown Formula</vt:lpstr>
      <vt:lpstr>Detour 1: Variance Sum Law</vt:lpstr>
      <vt:lpstr>Detour 1: Variance Sum Law</vt:lpstr>
      <vt:lpstr>Detour 1: Variance Sum Law</vt:lpstr>
      <vt:lpstr>Detour 1: Variance Sum Law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CTT: Internal Consistency Reliability</vt:lpstr>
      <vt:lpstr>Detour 2: Dichotomous Items</vt:lpstr>
      <vt:lpstr>CTT: Internal Consistency Reliability</vt:lpstr>
      <vt:lpstr>CTT: Reliability of Observations</vt:lpstr>
      <vt:lpstr>CTT: Reliability of Observations</vt:lpstr>
      <vt:lpstr>CTT: Reliability of Observations</vt:lpstr>
      <vt:lpstr>Standard Error of Measurement</vt:lpstr>
      <vt:lpstr>Standard Error of Measurement</vt:lpstr>
      <vt:lpstr>CTT: The Prophecy Formula</vt:lpstr>
      <vt:lpstr>CTT: The Prophecy Formula</vt:lpstr>
      <vt:lpstr>CTT: Attenuation</vt:lpstr>
      <vt:lpstr>CTT: Attenuation</vt:lpstr>
      <vt:lpstr>CTT: Attenuation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Item Response Theory</dc:title>
  <dc:creator>Andrew Ainsworth</dc:creator>
  <cp:lastModifiedBy>Andrew Ainsworth</cp:lastModifiedBy>
  <cp:revision>38</cp:revision>
  <cp:lastPrinted>1601-01-01T00:00:00Z</cp:lastPrinted>
  <dcterms:created xsi:type="dcterms:W3CDTF">2003-02-05T14:40:23Z</dcterms:created>
  <dcterms:modified xsi:type="dcterms:W3CDTF">2008-02-12T09:01:49Z</dcterms:modified>
</cp:coreProperties>
</file>