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59"/>
  </p:notesMasterIdLst>
  <p:handoutMasterIdLst>
    <p:handoutMasterId r:id="rId60"/>
  </p:handoutMasterIdLst>
  <p:sldIdLst>
    <p:sldId id="256" r:id="rId2"/>
    <p:sldId id="313" r:id="rId3"/>
    <p:sldId id="314" r:id="rId4"/>
    <p:sldId id="315" r:id="rId5"/>
    <p:sldId id="316" r:id="rId6"/>
    <p:sldId id="317" r:id="rId7"/>
    <p:sldId id="320" r:id="rId8"/>
    <p:sldId id="322" r:id="rId9"/>
    <p:sldId id="319" r:id="rId10"/>
    <p:sldId id="323" r:id="rId11"/>
    <p:sldId id="318" r:id="rId12"/>
    <p:sldId id="324" r:id="rId13"/>
    <p:sldId id="321" r:id="rId14"/>
    <p:sldId id="325" r:id="rId15"/>
    <p:sldId id="326" r:id="rId16"/>
    <p:sldId id="327" r:id="rId17"/>
    <p:sldId id="328" r:id="rId18"/>
    <p:sldId id="329" r:id="rId19"/>
    <p:sldId id="257" r:id="rId20"/>
    <p:sldId id="258" r:id="rId21"/>
    <p:sldId id="338" r:id="rId22"/>
    <p:sldId id="364" r:id="rId23"/>
    <p:sldId id="365" r:id="rId24"/>
    <p:sldId id="366" r:id="rId25"/>
    <p:sldId id="332" r:id="rId26"/>
    <p:sldId id="333" r:id="rId27"/>
    <p:sldId id="335" r:id="rId28"/>
    <p:sldId id="334" r:id="rId29"/>
    <p:sldId id="336" r:id="rId30"/>
    <p:sldId id="337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4" r:id="rId42"/>
    <p:sldId id="349" r:id="rId43"/>
    <p:sldId id="367" r:id="rId44"/>
    <p:sldId id="368" r:id="rId45"/>
    <p:sldId id="356" r:id="rId46"/>
    <p:sldId id="355" r:id="rId47"/>
    <p:sldId id="358" r:id="rId48"/>
    <p:sldId id="359" r:id="rId49"/>
    <p:sldId id="360" r:id="rId50"/>
    <p:sldId id="361" r:id="rId51"/>
    <p:sldId id="362" r:id="rId52"/>
    <p:sldId id="357" r:id="rId53"/>
    <p:sldId id="363" r:id="rId54"/>
    <p:sldId id="369" r:id="rId55"/>
    <p:sldId id="370" r:id="rId56"/>
    <p:sldId id="371" r:id="rId57"/>
    <p:sldId id="37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904" autoAdjust="0"/>
    <p:restoredTop sz="91820" autoAdjust="0"/>
  </p:normalViewPr>
  <p:slideViewPr>
    <p:cSldViewPr>
      <p:cViewPr>
        <p:scale>
          <a:sx n="70" d="100"/>
          <a:sy n="70" d="100"/>
        </p:scale>
        <p:origin x="-89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8DC72936-F7F1-48DE-9415-6CF2CF1DFFB6}" type="datetimeFigureOut">
              <a:rPr lang="en-US"/>
              <a:pPr>
                <a:defRPr/>
              </a:pPr>
              <a:t>3/3/2008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B0863F1-AD23-485F-9BE7-75BE201AC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44C51C66-8794-4FAD-AA68-D1E2B1129B20}" type="datetimeFigureOut">
              <a:rPr lang="en-US"/>
              <a:pPr>
                <a:defRPr/>
              </a:pPr>
              <a:t>3/3/2008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5B8BB043-378F-415C-8ED3-659C3CB84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0B7257-D4E4-4E92-9D7A-1C02E1A7C81A}" type="slidenum">
              <a:rPr lang="en-GB">
                <a:latin typeface="Arial" pitchFamily="34" charset="0"/>
              </a:rPr>
              <a:pPr/>
              <a:t>27</a:t>
            </a:fld>
            <a:endParaRPr lang="en-GB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89"/>
          <p:cNvSpPr/>
          <p:nvPr/>
        </p:nvSpPr>
        <p:spPr>
          <a:xfrm>
            <a:off x="-9525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ja-JP" altLang="en-US"/>
          </a:p>
        </p:txBody>
      </p:sp>
      <p:grpSp>
        <p:nvGrpSpPr>
          <p:cNvPr id="5" name="グループ化 90"/>
          <p:cNvGrpSpPr>
            <a:grpSpLocks/>
          </p:cNvGrpSpPr>
          <p:nvPr/>
        </p:nvGrpSpPr>
        <p:grpSpPr bwMode="auto">
          <a:xfrm>
            <a:off x="4763" y="5589588"/>
            <a:ext cx="5067300" cy="1268412"/>
            <a:chOff x="16865" y="4817936"/>
            <a:chExt cx="5067302" cy="1268398"/>
          </a:xfrm>
        </p:grpSpPr>
        <p:sp>
          <p:nvSpPr>
            <p:cNvPr id="6" name="図形 91"/>
            <p:cNvSpPr>
              <a:spLocks/>
            </p:cNvSpPr>
            <p:nvPr/>
          </p:nvSpPr>
          <p:spPr bwMode="auto">
            <a:xfrm>
              <a:off x="16865" y="5459279"/>
              <a:ext cx="254000" cy="303209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" name="図形 92"/>
            <p:cNvSpPr>
              <a:spLocks/>
            </p:cNvSpPr>
            <p:nvPr/>
          </p:nvSpPr>
          <p:spPr bwMode="auto">
            <a:xfrm>
              <a:off x="16865" y="4906835"/>
              <a:ext cx="158750" cy="187323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" name="図形 93"/>
            <p:cNvSpPr>
              <a:spLocks/>
            </p:cNvSpPr>
            <p:nvPr/>
          </p:nvSpPr>
          <p:spPr bwMode="auto">
            <a:xfrm>
              <a:off x="3842742" y="5919649"/>
              <a:ext cx="317500" cy="166685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" name="図形 94"/>
            <p:cNvSpPr>
              <a:spLocks/>
            </p:cNvSpPr>
            <p:nvPr/>
          </p:nvSpPr>
          <p:spPr bwMode="auto">
            <a:xfrm>
              <a:off x="16865" y="4984621"/>
              <a:ext cx="22225" cy="68262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" name="図形 95"/>
            <p:cNvSpPr>
              <a:spLocks/>
            </p:cNvSpPr>
            <p:nvPr/>
          </p:nvSpPr>
          <p:spPr bwMode="auto">
            <a:xfrm>
              <a:off x="16865" y="5470391"/>
              <a:ext cx="158750" cy="261935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" name="図形 97"/>
            <p:cNvSpPr>
              <a:spLocks/>
            </p:cNvSpPr>
            <p:nvPr/>
          </p:nvSpPr>
          <p:spPr bwMode="auto">
            <a:xfrm>
              <a:off x="27977" y="4827461"/>
              <a:ext cx="165100" cy="79374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" name="図形 98"/>
            <p:cNvSpPr>
              <a:spLocks/>
            </p:cNvSpPr>
            <p:nvPr/>
          </p:nvSpPr>
          <p:spPr bwMode="auto">
            <a:xfrm>
              <a:off x="129577" y="4827461"/>
              <a:ext cx="187325" cy="841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" name="図形 99"/>
            <p:cNvSpPr>
              <a:spLocks/>
            </p:cNvSpPr>
            <p:nvPr/>
          </p:nvSpPr>
          <p:spPr bwMode="auto">
            <a:xfrm>
              <a:off x="1847253" y="5308468"/>
              <a:ext cx="390525" cy="119062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6" name="図形 100"/>
            <p:cNvSpPr>
              <a:spLocks/>
            </p:cNvSpPr>
            <p:nvPr/>
          </p:nvSpPr>
          <p:spPr bwMode="auto">
            <a:xfrm>
              <a:off x="1650403" y="5292593"/>
              <a:ext cx="287338" cy="150811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7" name="図形 101"/>
            <p:cNvSpPr>
              <a:spLocks/>
            </p:cNvSpPr>
            <p:nvPr/>
          </p:nvSpPr>
          <p:spPr bwMode="auto">
            <a:xfrm>
              <a:off x="1161452" y="5187819"/>
              <a:ext cx="619125" cy="255585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8" name="図形 102"/>
            <p:cNvSpPr>
              <a:spLocks/>
            </p:cNvSpPr>
            <p:nvPr/>
          </p:nvSpPr>
          <p:spPr bwMode="auto">
            <a:xfrm>
              <a:off x="1417041" y="5249731"/>
              <a:ext cx="293687" cy="152398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9" name="図形 103"/>
            <p:cNvSpPr>
              <a:spLocks/>
            </p:cNvSpPr>
            <p:nvPr/>
          </p:nvSpPr>
          <p:spPr bwMode="auto">
            <a:xfrm>
              <a:off x="1332903" y="5246556"/>
              <a:ext cx="384175" cy="176210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0" name="図形 104"/>
            <p:cNvSpPr>
              <a:spLocks/>
            </p:cNvSpPr>
            <p:nvPr/>
          </p:nvSpPr>
          <p:spPr bwMode="auto">
            <a:xfrm>
              <a:off x="1280515" y="5224332"/>
              <a:ext cx="460375" cy="209548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1" name="図形 105"/>
            <p:cNvSpPr>
              <a:spLocks/>
            </p:cNvSpPr>
            <p:nvPr/>
          </p:nvSpPr>
          <p:spPr bwMode="auto">
            <a:xfrm>
              <a:off x="1242415" y="5203694"/>
              <a:ext cx="225425" cy="20954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2" name="図形 106"/>
            <p:cNvSpPr>
              <a:spLocks/>
            </p:cNvSpPr>
            <p:nvPr/>
          </p:nvSpPr>
          <p:spPr bwMode="auto">
            <a:xfrm>
              <a:off x="2175866" y="4827461"/>
              <a:ext cx="204787" cy="200023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3" name="図形 107"/>
            <p:cNvSpPr>
              <a:spLocks/>
            </p:cNvSpPr>
            <p:nvPr/>
          </p:nvSpPr>
          <p:spPr bwMode="auto">
            <a:xfrm>
              <a:off x="2102841" y="4827461"/>
              <a:ext cx="215900" cy="209548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4" name="図形 108"/>
            <p:cNvSpPr>
              <a:spLocks/>
            </p:cNvSpPr>
            <p:nvPr/>
          </p:nvSpPr>
          <p:spPr bwMode="auto">
            <a:xfrm>
              <a:off x="1994891" y="4827461"/>
              <a:ext cx="242887" cy="21907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5" name="図形 109"/>
            <p:cNvSpPr>
              <a:spLocks/>
            </p:cNvSpPr>
            <p:nvPr/>
          </p:nvSpPr>
          <p:spPr bwMode="auto">
            <a:xfrm>
              <a:off x="1864716" y="4827461"/>
              <a:ext cx="266700" cy="239709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6" name="図形 110"/>
            <p:cNvSpPr>
              <a:spLocks/>
            </p:cNvSpPr>
            <p:nvPr/>
          </p:nvSpPr>
          <p:spPr bwMode="auto">
            <a:xfrm>
              <a:off x="1609128" y="4827461"/>
              <a:ext cx="454025" cy="239709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7" name="図形 111"/>
            <p:cNvSpPr>
              <a:spLocks/>
            </p:cNvSpPr>
            <p:nvPr/>
          </p:nvSpPr>
          <p:spPr bwMode="auto">
            <a:xfrm>
              <a:off x="1432916" y="4827461"/>
              <a:ext cx="420687" cy="255584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8" name="図形 112"/>
            <p:cNvSpPr>
              <a:spLocks/>
            </p:cNvSpPr>
            <p:nvPr/>
          </p:nvSpPr>
          <p:spPr bwMode="auto">
            <a:xfrm>
              <a:off x="1359891" y="4827461"/>
              <a:ext cx="363537" cy="261934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9" name="図形 113"/>
            <p:cNvSpPr>
              <a:spLocks/>
            </p:cNvSpPr>
            <p:nvPr/>
          </p:nvSpPr>
          <p:spPr bwMode="auto">
            <a:xfrm>
              <a:off x="985240" y="4827461"/>
              <a:ext cx="668337" cy="674680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0" name="図形 114"/>
            <p:cNvSpPr>
              <a:spLocks/>
            </p:cNvSpPr>
            <p:nvPr/>
          </p:nvSpPr>
          <p:spPr bwMode="auto">
            <a:xfrm>
              <a:off x="662977" y="5146544"/>
              <a:ext cx="884238" cy="360359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1" name="図形 115"/>
            <p:cNvSpPr>
              <a:spLocks/>
            </p:cNvSpPr>
            <p:nvPr/>
          </p:nvSpPr>
          <p:spPr bwMode="auto">
            <a:xfrm>
              <a:off x="577252" y="5135432"/>
              <a:ext cx="749300" cy="366708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2" name="図形 116"/>
            <p:cNvSpPr>
              <a:spLocks/>
            </p:cNvSpPr>
            <p:nvPr/>
          </p:nvSpPr>
          <p:spPr bwMode="auto">
            <a:xfrm>
              <a:off x="770927" y="4827461"/>
              <a:ext cx="782638" cy="638168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3" name="図形 117"/>
            <p:cNvSpPr>
              <a:spLocks/>
            </p:cNvSpPr>
            <p:nvPr/>
          </p:nvSpPr>
          <p:spPr bwMode="auto">
            <a:xfrm>
              <a:off x="1139227" y="4827461"/>
              <a:ext cx="328613" cy="31908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4" name="図形 118"/>
            <p:cNvSpPr>
              <a:spLocks/>
            </p:cNvSpPr>
            <p:nvPr/>
          </p:nvSpPr>
          <p:spPr bwMode="auto">
            <a:xfrm>
              <a:off x="470890" y="4889372"/>
              <a:ext cx="242887" cy="261935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5" name="図形 119"/>
            <p:cNvSpPr>
              <a:spLocks/>
            </p:cNvSpPr>
            <p:nvPr/>
          </p:nvSpPr>
          <p:spPr bwMode="auto">
            <a:xfrm>
              <a:off x="618527" y="4911597"/>
              <a:ext cx="276225" cy="223836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6" name="図形 120"/>
            <p:cNvSpPr>
              <a:spLocks/>
            </p:cNvSpPr>
            <p:nvPr/>
          </p:nvSpPr>
          <p:spPr bwMode="auto">
            <a:xfrm>
              <a:off x="537565" y="4886197"/>
              <a:ext cx="442912" cy="223836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7" name="図形 121"/>
            <p:cNvSpPr>
              <a:spLocks/>
            </p:cNvSpPr>
            <p:nvPr/>
          </p:nvSpPr>
          <p:spPr bwMode="auto">
            <a:xfrm>
              <a:off x="680440" y="4886197"/>
              <a:ext cx="1111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8" name="図形 122"/>
            <p:cNvSpPr>
              <a:spLocks/>
            </p:cNvSpPr>
            <p:nvPr/>
          </p:nvSpPr>
          <p:spPr bwMode="auto">
            <a:xfrm>
              <a:off x="628052" y="4827461"/>
              <a:ext cx="103188" cy="47624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9" name="図形 123"/>
            <p:cNvSpPr>
              <a:spLocks/>
            </p:cNvSpPr>
            <p:nvPr/>
          </p:nvSpPr>
          <p:spPr bwMode="auto">
            <a:xfrm>
              <a:off x="709015" y="4827461"/>
              <a:ext cx="90487" cy="47624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0" name="図形 124"/>
            <p:cNvSpPr>
              <a:spLocks/>
            </p:cNvSpPr>
            <p:nvPr/>
          </p:nvSpPr>
          <p:spPr bwMode="auto">
            <a:xfrm>
              <a:off x="153390" y="5187819"/>
              <a:ext cx="617537" cy="277810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1" name="図形 125"/>
            <p:cNvSpPr>
              <a:spLocks/>
            </p:cNvSpPr>
            <p:nvPr/>
          </p:nvSpPr>
          <p:spPr bwMode="auto">
            <a:xfrm>
              <a:off x="232765" y="4827461"/>
              <a:ext cx="1127125" cy="674680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2" name="図形 126"/>
            <p:cNvSpPr>
              <a:spLocks/>
            </p:cNvSpPr>
            <p:nvPr/>
          </p:nvSpPr>
          <p:spPr bwMode="auto">
            <a:xfrm>
              <a:off x="391515" y="5710101"/>
              <a:ext cx="720725" cy="314322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3" name="図形 127"/>
            <p:cNvSpPr>
              <a:spLocks/>
            </p:cNvSpPr>
            <p:nvPr/>
          </p:nvSpPr>
          <p:spPr bwMode="auto">
            <a:xfrm>
              <a:off x="969365" y="5486266"/>
              <a:ext cx="311150" cy="21907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4" name="図形 128"/>
            <p:cNvSpPr>
              <a:spLocks/>
            </p:cNvSpPr>
            <p:nvPr/>
          </p:nvSpPr>
          <p:spPr bwMode="auto">
            <a:xfrm>
              <a:off x="210540" y="5486266"/>
              <a:ext cx="904875" cy="520694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5" name="図形 129"/>
            <p:cNvSpPr>
              <a:spLocks/>
            </p:cNvSpPr>
            <p:nvPr/>
          </p:nvSpPr>
          <p:spPr bwMode="auto">
            <a:xfrm>
              <a:off x="16865" y="5767251"/>
              <a:ext cx="2222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6" name="図形 130"/>
            <p:cNvSpPr>
              <a:spLocks/>
            </p:cNvSpPr>
            <p:nvPr/>
          </p:nvSpPr>
          <p:spPr bwMode="auto">
            <a:xfrm>
              <a:off x="62902" y="5486266"/>
              <a:ext cx="447675" cy="276222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7" name="図形 131"/>
            <p:cNvSpPr>
              <a:spLocks/>
            </p:cNvSpPr>
            <p:nvPr/>
          </p:nvSpPr>
          <p:spPr bwMode="auto">
            <a:xfrm>
              <a:off x="367702" y="5522778"/>
              <a:ext cx="227013" cy="18732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8" name="図形 132"/>
            <p:cNvSpPr>
              <a:spLocks/>
            </p:cNvSpPr>
            <p:nvPr/>
          </p:nvSpPr>
          <p:spPr bwMode="auto">
            <a:xfrm>
              <a:off x="83540" y="5459279"/>
              <a:ext cx="942975" cy="307972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9" name="図形 133"/>
            <p:cNvSpPr>
              <a:spLocks/>
            </p:cNvSpPr>
            <p:nvPr/>
          </p:nvSpPr>
          <p:spPr bwMode="auto">
            <a:xfrm>
              <a:off x="89890" y="5746613"/>
              <a:ext cx="965200" cy="319084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0" name="図形 134"/>
            <p:cNvSpPr>
              <a:spLocks/>
            </p:cNvSpPr>
            <p:nvPr/>
          </p:nvSpPr>
          <p:spPr bwMode="auto">
            <a:xfrm>
              <a:off x="839190" y="5757726"/>
              <a:ext cx="236537" cy="198435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1" name="図形 135"/>
            <p:cNvSpPr>
              <a:spLocks/>
            </p:cNvSpPr>
            <p:nvPr/>
          </p:nvSpPr>
          <p:spPr bwMode="auto">
            <a:xfrm>
              <a:off x="702665" y="5778362"/>
              <a:ext cx="352425" cy="203198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2" name="図形 136"/>
            <p:cNvSpPr>
              <a:spLocks/>
            </p:cNvSpPr>
            <p:nvPr/>
          </p:nvSpPr>
          <p:spPr bwMode="auto">
            <a:xfrm>
              <a:off x="561377" y="5762488"/>
              <a:ext cx="514350" cy="255585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3" name="図形 137"/>
            <p:cNvSpPr>
              <a:spLocks/>
            </p:cNvSpPr>
            <p:nvPr/>
          </p:nvSpPr>
          <p:spPr bwMode="auto">
            <a:xfrm>
              <a:off x="794740" y="5810112"/>
              <a:ext cx="338137" cy="177798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4" name="図形 138"/>
            <p:cNvSpPr>
              <a:spLocks/>
            </p:cNvSpPr>
            <p:nvPr/>
          </p:nvSpPr>
          <p:spPr bwMode="auto">
            <a:xfrm>
              <a:off x="901102" y="5767251"/>
              <a:ext cx="265113" cy="198435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5" name="図形 139"/>
            <p:cNvSpPr>
              <a:spLocks/>
            </p:cNvSpPr>
            <p:nvPr/>
          </p:nvSpPr>
          <p:spPr bwMode="auto">
            <a:xfrm>
              <a:off x="940790" y="5746613"/>
              <a:ext cx="306387" cy="209548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6" name="図形 140"/>
            <p:cNvSpPr>
              <a:spLocks/>
            </p:cNvSpPr>
            <p:nvPr/>
          </p:nvSpPr>
          <p:spPr bwMode="auto">
            <a:xfrm>
              <a:off x="985240" y="5522778"/>
              <a:ext cx="517525" cy="406396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7" name="図形 141"/>
            <p:cNvSpPr>
              <a:spLocks/>
            </p:cNvSpPr>
            <p:nvPr/>
          </p:nvSpPr>
          <p:spPr bwMode="auto">
            <a:xfrm>
              <a:off x="1036040" y="5710101"/>
              <a:ext cx="312737" cy="214310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8" name="図形 142"/>
            <p:cNvSpPr>
              <a:spLocks/>
            </p:cNvSpPr>
            <p:nvPr/>
          </p:nvSpPr>
          <p:spPr bwMode="auto">
            <a:xfrm>
              <a:off x="1099540" y="5527540"/>
              <a:ext cx="454025" cy="380996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9" name="図形 143"/>
            <p:cNvSpPr>
              <a:spLocks/>
            </p:cNvSpPr>
            <p:nvPr/>
          </p:nvSpPr>
          <p:spPr bwMode="auto">
            <a:xfrm>
              <a:off x="1166215" y="5506903"/>
              <a:ext cx="487362" cy="401633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0" name="図形 144"/>
            <p:cNvSpPr>
              <a:spLocks/>
            </p:cNvSpPr>
            <p:nvPr/>
          </p:nvSpPr>
          <p:spPr bwMode="auto">
            <a:xfrm>
              <a:off x="1247177" y="5511665"/>
              <a:ext cx="533400" cy="396871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1" name="図形 145"/>
            <p:cNvSpPr>
              <a:spLocks/>
            </p:cNvSpPr>
            <p:nvPr/>
          </p:nvSpPr>
          <p:spPr bwMode="auto">
            <a:xfrm>
              <a:off x="1547216" y="5919649"/>
              <a:ext cx="635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2" name="図形 146"/>
            <p:cNvSpPr>
              <a:spLocks/>
            </p:cNvSpPr>
            <p:nvPr/>
          </p:nvSpPr>
          <p:spPr bwMode="auto">
            <a:xfrm>
              <a:off x="1309091" y="5502140"/>
              <a:ext cx="641350" cy="417508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3" name="図形 147"/>
            <p:cNvSpPr>
              <a:spLocks/>
            </p:cNvSpPr>
            <p:nvPr/>
          </p:nvSpPr>
          <p:spPr bwMode="auto">
            <a:xfrm>
              <a:off x="1031277" y="5135432"/>
              <a:ext cx="1144588" cy="773103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4" name="図形 148"/>
            <p:cNvSpPr>
              <a:spLocks/>
            </p:cNvSpPr>
            <p:nvPr/>
          </p:nvSpPr>
          <p:spPr bwMode="auto">
            <a:xfrm>
              <a:off x="1871066" y="5459279"/>
              <a:ext cx="430212" cy="220660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5" name="図形 149"/>
            <p:cNvSpPr>
              <a:spLocks/>
            </p:cNvSpPr>
            <p:nvPr/>
          </p:nvSpPr>
          <p:spPr bwMode="auto">
            <a:xfrm>
              <a:off x="2080616" y="5470391"/>
              <a:ext cx="288925" cy="19843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6" name="図形 150"/>
            <p:cNvSpPr>
              <a:spLocks/>
            </p:cNvSpPr>
            <p:nvPr/>
          </p:nvSpPr>
          <p:spPr bwMode="auto">
            <a:xfrm>
              <a:off x="1439266" y="5705338"/>
              <a:ext cx="471487" cy="198436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7" name="図形 151"/>
            <p:cNvSpPr>
              <a:spLocks/>
            </p:cNvSpPr>
            <p:nvPr/>
          </p:nvSpPr>
          <p:spPr bwMode="auto">
            <a:xfrm>
              <a:off x="1694853" y="5443404"/>
              <a:ext cx="754063" cy="444495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8" name="図形 152"/>
            <p:cNvSpPr>
              <a:spLocks/>
            </p:cNvSpPr>
            <p:nvPr/>
          </p:nvSpPr>
          <p:spPr bwMode="auto">
            <a:xfrm>
              <a:off x="1785341" y="5689463"/>
              <a:ext cx="385762" cy="19843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9" name="図形 153"/>
            <p:cNvSpPr>
              <a:spLocks/>
            </p:cNvSpPr>
            <p:nvPr/>
          </p:nvSpPr>
          <p:spPr bwMode="auto">
            <a:xfrm>
              <a:off x="1904403" y="5459279"/>
              <a:ext cx="815975" cy="423857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0" name="図形 154"/>
            <p:cNvSpPr>
              <a:spLocks/>
            </p:cNvSpPr>
            <p:nvPr/>
          </p:nvSpPr>
          <p:spPr bwMode="auto">
            <a:xfrm>
              <a:off x="1723428" y="5302118"/>
              <a:ext cx="1082675" cy="387346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1" name="図形 155"/>
            <p:cNvSpPr>
              <a:spLocks/>
            </p:cNvSpPr>
            <p:nvPr/>
          </p:nvSpPr>
          <p:spPr bwMode="auto">
            <a:xfrm>
              <a:off x="1961553" y="5313231"/>
              <a:ext cx="350838" cy="114299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2" name="図形 156"/>
            <p:cNvSpPr>
              <a:spLocks/>
            </p:cNvSpPr>
            <p:nvPr/>
          </p:nvSpPr>
          <p:spPr bwMode="auto">
            <a:xfrm>
              <a:off x="2753716" y="5443404"/>
              <a:ext cx="409575" cy="277809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3" name="図形 157"/>
            <p:cNvSpPr>
              <a:spLocks/>
            </p:cNvSpPr>
            <p:nvPr/>
          </p:nvSpPr>
          <p:spPr bwMode="auto">
            <a:xfrm>
              <a:off x="3893542" y="5360855"/>
              <a:ext cx="322262" cy="269872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4" name="図形 158"/>
            <p:cNvSpPr>
              <a:spLocks/>
            </p:cNvSpPr>
            <p:nvPr/>
          </p:nvSpPr>
          <p:spPr bwMode="auto">
            <a:xfrm>
              <a:off x="3671291" y="5329105"/>
              <a:ext cx="477837" cy="328608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5" name="図形 159"/>
            <p:cNvSpPr>
              <a:spLocks/>
            </p:cNvSpPr>
            <p:nvPr/>
          </p:nvSpPr>
          <p:spPr bwMode="auto">
            <a:xfrm>
              <a:off x="3622078" y="5365617"/>
              <a:ext cx="322263" cy="292097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6" name="図形 160"/>
            <p:cNvSpPr>
              <a:spLocks/>
            </p:cNvSpPr>
            <p:nvPr/>
          </p:nvSpPr>
          <p:spPr bwMode="auto">
            <a:xfrm>
              <a:off x="3196628" y="5344980"/>
              <a:ext cx="555625" cy="334958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7" name="図形 161"/>
            <p:cNvSpPr>
              <a:spLocks/>
            </p:cNvSpPr>
            <p:nvPr/>
          </p:nvSpPr>
          <p:spPr bwMode="auto">
            <a:xfrm>
              <a:off x="3048991" y="5908536"/>
              <a:ext cx="4762" cy="11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8" name="図形 162"/>
            <p:cNvSpPr>
              <a:spLocks/>
            </p:cNvSpPr>
            <p:nvPr/>
          </p:nvSpPr>
          <p:spPr bwMode="auto">
            <a:xfrm>
              <a:off x="16865" y="6065697"/>
              <a:ext cx="90487" cy="206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9" name="図形 163"/>
            <p:cNvSpPr>
              <a:spLocks/>
            </p:cNvSpPr>
            <p:nvPr/>
          </p:nvSpPr>
          <p:spPr bwMode="auto">
            <a:xfrm>
              <a:off x="3110903" y="5402130"/>
              <a:ext cx="260350" cy="280984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80" name="図形 164"/>
            <p:cNvSpPr>
              <a:spLocks/>
            </p:cNvSpPr>
            <p:nvPr/>
          </p:nvSpPr>
          <p:spPr bwMode="auto">
            <a:xfrm>
              <a:off x="16865" y="6029185"/>
              <a:ext cx="493712" cy="57149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</p:grpSp>
      <p:sp>
        <p:nvSpPr>
          <p:cNvPr id="81" name="図形 9"/>
          <p:cNvSpPr>
            <a:spLocks/>
          </p:cNvSpPr>
          <p:nvPr/>
        </p:nvSpPr>
        <p:spPr bwMode="auto">
          <a:xfrm>
            <a:off x="3929063" y="0"/>
            <a:ext cx="5214937" cy="3382963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ja-JP" altLang="en-US">
              <a:latin typeface="Arial" charset="0"/>
            </a:endParaRPr>
          </a:p>
        </p:txBody>
      </p:sp>
      <p:grpSp>
        <p:nvGrpSpPr>
          <p:cNvPr id="82" name="グループ化 12"/>
          <p:cNvGrpSpPr>
            <a:grpSpLocks/>
          </p:cNvGrpSpPr>
          <p:nvPr/>
        </p:nvGrpSpPr>
        <p:grpSpPr bwMode="auto">
          <a:xfrm>
            <a:off x="4000500" y="0"/>
            <a:ext cx="5143500" cy="2000250"/>
            <a:chOff x="2168" y="0"/>
            <a:chExt cx="3576" cy="1384"/>
          </a:xfrm>
        </p:grpSpPr>
        <p:sp>
          <p:nvSpPr>
            <p:cNvPr id="83" name="図形 13"/>
            <p:cNvSpPr>
              <a:spLocks/>
            </p:cNvSpPr>
            <p:nvPr/>
          </p:nvSpPr>
          <p:spPr bwMode="auto">
            <a:xfrm>
              <a:off x="5420" y="1043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84" name="図形 14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85" name="図形 15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86" name="図形 16"/>
            <p:cNvSpPr>
              <a:spLocks/>
            </p:cNvSpPr>
            <p:nvPr/>
          </p:nvSpPr>
          <p:spPr bwMode="auto">
            <a:xfrm>
              <a:off x="5504" y="1076"/>
              <a:ext cx="240" cy="215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87" name="図形 18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88" name="図形 19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89" name="図形 20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0" name="図形 21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1" name="図形 22"/>
            <p:cNvSpPr>
              <a:spLocks/>
            </p:cNvSpPr>
            <p:nvPr/>
          </p:nvSpPr>
          <p:spPr bwMode="auto">
            <a:xfrm>
              <a:off x="5601" y="0"/>
              <a:ext cx="143" cy="12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2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3" name="図形 24"/>
            <p:cNvSpPr>
              <a:spLocks/>
            </p:cNvSpPr>
            <p:nvPr/>
          </p:nvSpPr>
          <p:spPr bwMode="auto">
            <a:xfrm>
              <a:off x="2632" y="48"/>
              <a:ext cx="85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4" name="図形 25"/>
            <p:cNvSpPr>
              <a:spLocks/>
            </p:cNvSpPr>
            <p:nvPr/>
          </p:nvSpPr>
          <p:spPr bwMode="auto">
            <a:xfrm>
              <a:off x="4904" y="884"/>
              <a:ext cx="104" cy="83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5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6" name="図形 27"/>
            <p:cNvSpPr>
              <a:spLocks/>
            </p:cNvSpPr>
            <p:nvPr/>
          </p:nvSpPr>
          <p:spPr bwMode="auto">
            <a:xfrm>
              <a:off x="4772" y="1056"/>
              <a:ext cx="128" cy="177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7" name="図形 28"/>
            <p:cNvSpPr>
              <a:spLocks/>
            </p:cNvSpPr>
            <p:nvPr/>
          </p:nvSpPr>
          <p:spPr bwMode="auto">
            <a:xfrm>
              <a:off x="4816" y="821"/>
              <a:ext cx="532" cy="491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8" name="図形 29"/>
            <p:cNvSpPr>
              <a:spLocks/>
            </p:cNvSpPr>
            <p:nvPr/>
          </p:nvSpPr>
          <p:spPr bwMode="auto">
            <a:xfrm>
              <a:off x="4724" y="816"/>
              <a:ext cx="576" cy="351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9" name="図形 30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0" name="図形 31"/>
            <p:cNvSpPr>
              <a:spLocks/>
            </p:cNvSpPr>
            <p:nvPr/>
          </p:nvSpPr>
          <p:spPr bwMode="auto">
            <a:xfrm>
              <a:off x="5384" y="831"/>
              <a:ext cx="192" cy="197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1" name="図形 32"/>
            <p:cNvSpPr>
              <a:spLocks/>
            </p:cNvSpPr>
            <p:nvPr/>
          </p:nvSpPr>
          <p:spPr bwMode="auto">
            <a:xfrm>
              <a:off x="4880" y="756"/>
              <a:ext cx="625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2" name="図形 33"/>
            <p:cNvSpPr>
              <a:spLocks/>
            </p:cNvSpPr>
            <p:nvPr/>
          </p:nvSpPr>
          <p:spPr bwMode="auto">
            <a:xfrm>
              <a:off x="5697" y="768"/>
              <a:ext cx="0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3" name="図形 34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4" name="図形 35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5" name="図形 36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6" name="図形 37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7" name="図形 38"/>
            <p:cNvSpPr>
              <a:spLocks/>
            </p:cNvSpPr>
            <p:nvPr/>
          </p:nvSpPr>
          <p:spPr bwMode="auto">
            <a:xfrm>
              <a:off x="5101" y="388"/>
              <a:ext cx="247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8" name="図形 39"/>
            <p:cNvSpPr>
              <a:spLocks/>
            </p:cNvSpPr>
            <p:nvPr/>
          </p:nvSpPr>
          <p:spPr bwMode="auto">
            <a:xfrm>
              <a:off x="5092" y="368"/>
              <a:ext cx="189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9" name="図形 40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0" name="図形 41"/>
            <p:cNvSpPr>
              <a:spLocks/>
            </p:cNvSpPr>
            <p:nvPr/>
          </p:nvSpPr>
          <p:spPr bwMode="auto">
            <a:xfrm>
              <a:off x="4473" y="139"/>
              <a:ext cx="183" cy="133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1" name="図形 42"/>
            <p:cNvSpPr>
              <a:spLocks/>
            </p:cNvSpPr>
            <p:nvPr/>
          </p:nvSpPr>
          <p:spPr bwMode="auto">
            <a:xfrm>
              <a:off x="4663" y="139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2" name="図形 43"/>
            <p:cNvSpPr>
              <a:spLocks/>
            </p:cNvSpPr>
            <p:nvPr/>
          </p:nvSpPr>
          <p:spPr bwMode="auto">
            <a:xfrm>
              <a:off x="4348" y="129"/>
              <a:ext cx="316" cy="147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3" name="図形 44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4" name="図形 45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5" name="図形 46"/>
            <p:cNvSpPr>
              <a:spLocks/>
            </p:cNvSpPr>
            <p:nvPr/>
          </p:nvSpPr>
          <p:spPr bwMode="auto">
            <a:xfrm>
              <a:off x="4224" y="96"/>
              <a:ext cx="284" cy="189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6" name="図形 47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7" name="図形 48"/>
            <p:cNvSpPr>
              <a:spLocks/>
            </p:cNvSpPr>
            <p:nvPr/>
          </p:nvSpPr>
          <p:spPr bwMode="auto">
            <a:xfrm>
              <a:off x="4184" y="228"/>
              <a:ext cx="8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8" name="図形 49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9" name="図形 50"/>
            <p:cNvSpPr>
              <a:spLocks/>
            </p:cNvSpPr>
            <p:nvPr/>
          </p:nvSpPr>
          <p:spPr bwMode="auto">
            <a:xfrm>
              <a:off x="4040" y="139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0" name="図形 51"/>
            <p:cNvSpPr>
              <a:spLocks/>
            </p:cNvSpPr>
            <p:nvPr/>
          </p:nvSpPr>
          <p:spPr bwMode="auto">
            <a:xfrm>
              <a:off x="3056" y="264"/>
              <a:ext cx="151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1" name="図形 52"/>
            <p:cNvSpPr>
              <a:spLocks/>
            </p:cNvSpPr>
            <p:nvPr/>
          </p:nvSpPr>
          <p:spPr bwMode="auto">
            <a:xfrm>
              <a:off x="3060" y="236"/>
              <a:ext cx="221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2" name="図形 53"/>
            <p:cNvSpPr>
              <a:spLocks/>
            </p:cNvSpPr>
            <p:nvPr/>
          </p:nvSpPr>
          <p:spPr bwMode="auto">
            <a:xfrm>
              <a:off x="3068" y="224"/>
              <a:ext cx="285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3" name="図形 54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4" name="図形 55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5" name="図形 56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 dirty="0">
                <a:latin typeface="Arial" charset="0"/>
              </a:endParaRPr>
            </a:p>
          </p:txBody>
        </p:sp>
        <p:sp>
          <p:nvSpPr>
            <p:cNvPr id="126" name="図形 57"/>
            <p:cNvSpPr>
              <a:spLocks/>
            </p:cNvSpPr>
            <p:nvPr/>
          </p:nvSpPr>
          <p:spPr bwMode="auto">
            <a:xfrm>
              <a:off x="3304" y="176"/>
              <a:ext cx="453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7" name="図形 58"/>
            <p:cNvSpPr>
              <a:spLocks/>
            </p:cNvSpPr>
            <p:nvPr/>
          </p:nvSpPr>
          <p:spPr bwMode="auto">
            <a:xfrm>
              <a:off x="3345" y="204"/>
              <a:ext cx="479" cy="259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8" name="図形 59"/>
            <p:cNvSpPr>
              <a:spLocks/>
            </p:cNvSpPr>
            <p:nvPr/>
          </p:nvSpPr>
          <p:spPr bwMode="auto">
            <a:xfrm>
              <a:off x="3503" y="152"/>
              <a:ext cx="381" cy="277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9" name="図形 60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0" name="図形 61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1" name="図形 62"/>
            <p:cNvSpPr>
              <a:spLocks/>
            </p:cNvSpPr>
            <p:nvPr/>
          </p:nvSpPr>
          <p:spPr bwMode="auto">
            <a:xfrm>
              <a:off x="3824" y="139"/>
              <a:ext cx="285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2" name="図形 63"/>
            <p:cNvSpPr>
              <a:spLocks/>
            </p:cNvSpPr>
            <p:nvPr/>
          </p:nvSpPr>
          <p:spPr bwMode="auto">
            <a:xfrm>
              <a:off x="3924" y="139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3" name="図形 64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4" name="図形 65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5" name="図形 66"/>
            <p:cNvSpPr>
              <a:spLocks/>
            </p:cNvSpPr>
            <p:nvPr/>
          </p:nvSpPr>
          <p:spPr bwMode="auto">
            <a:xfrm>
              <a:off x="4144" y="320"/>
              <a:ext cx="216" cy="109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6" name="図形 67"/>
            <p:cNvSpPr>
              <a:spLocks/>
            </p:cNvSpPr>
            <p:nvPr/>
          </p:nvSpPr>
          <p:spPr bwMode="auto">
            <a:xfrm>
              <a:off x="4156" y="295"/>
              <a:ext cx="296" cy="157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7" name="図形 68"/>
            <p:cNvSpPr>
              <a:spLocks/>
            </p:cNvSpPr>
            <p:nvPr/>
          </p:nvSpPr>
          <p:spPr bwMode="auto">
            <a:xfrm>
              <a:off x="4172" y="272"/>
              <a:ext cx="328" cy="203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8" name="図形 69"/>
            <p:cNvSpPr>
              <a:spLocks/>
            </p:cNvSpPr>
            <p:nvPr/>
          </p:nvSpPr>
          <p:spPr bwMode="auto">
            <a:xfrm>
              <a:off x="4345" y="284"/>
              <a:ext cx="319" cy="223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9" name="図形 70"/>
            <p:cNvSpPr>
              <a:spLocks/>
            </p:cNvSpPr>
            <p:nvPr/>
          </p:nvSpPr>
          <p:spPr bwMode="auto">
            <a:xfrm>
              <a:off x="4288" y="295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0" name="図形 71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1" name="図形 72"/>
            <p:cNvSpPr>
              <a:spLocks/>
            </p:cNvSpPr>
            <p:nvPr/>
          </p:nvSpPr>
          <p:spPr bwMode="auto">
            <a:xfrm>
              <a:off x="4300" y="276"/>
              <a:ext cx="579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2" name="図形 73"/>
            <p:cNvSpPr>
              <a:spLocks/>
            </p:cNvSpPr>
            <p:nvPr/>
          </p:nvSpPr>
          <p:spPr bwMode="auto">
            <a:xfrm>
              <a:off x="4360" y="292"/>
              <a:ext cx="613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3" name="図形 74"/>
            <p:cNvSpPr>
              <a:spLocks/>
            </p:cNvSpPr>
            <p:nvPr/>
          </p:nvSpPr>
          <p:spPr bwMode="auto">
            <a:xfrm>
              <a:off x="4392" y="295"/>
              <a:ext cx="640" cy="389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4" name="図形 75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5" name="図形 76"/>
            <p:cNvSpPr>
              <a:spLocks/>
            </p:cNvSpPr>
            <p:nvPr/>
          </p:nvSpPr>
          <p:spPr bwMode="auto">
            <a:xfrm>
              <a:off x="4572" y="536"/>
              <a:ext cx="145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6" name="図形 77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7" name="図形 78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8" name="図形 79"/>
            <p:cNvSpPr>
              <a:spLocks/>
            </p:cNvSpPr>
            <p:nvPr/>
          </p:nvSpPr>
          <p:spPr bwMode="auto">
            <a:xfrm>
              <a:off x="4668" y="156"/>
              <a:ext cx="433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9" name="図形 80"/>
            <p:cNvSpPr>
              <a:spLocks/>
            </p:cNvSpPr>
            <p:nvPr/>
          </p:nvSpPr>
          <p:spPr bwMode="auto">
            <a:xfrm>
              <a:off x="4792" y="156"/>
              <a:ext cx="213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0" name="図形 81"/>
            <p:cNvSpPr>
              <a:spLocks/>
            </p:cNvSpPr>
            <p:nvPr/>
          </p:nvSpPr>
          <p:spPr bwMode="auto">
            <a:xfrm>
              <a:off x="4844" y="164"/>
              <a:ext cx="171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1" name="図形 82"/>
            <p:cNvSpPr>
              <a:spLocks/>
            </p:cNvSpPr>
            <p:nvPr/>
          </p:nvSpPr>
          <p:spPr bwMode="auto">
            <a:xfrm>
              <a:off x="4892" y="164"/>
              <a:ext cx="140" cy="97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2" name="図形 83"/>
            <p:cNvSpPr>
              <a:spLocks/>
            </p:cNvSpPr>
            <p:nvPr/>
          </p:nvSpPr>
          <p:spPr bwMode="auto">
            <a:xfrm>
              <a:off x="4936" y="168"/>
              <a:ext cx="276" cy="71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3" name="図形 84"/>
            <p:cNvSpPr>
              <a:spLocks/>
            </p:cNvSpPr>
            <p:nvPr/>
          </p:nvSpPr>
          <p:spPr bwMode="auto">
            <a:xfrm>
              <a:off x="5291" y="960"/>
              <a:ext cx="453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4" name="図形 85"/>
            <p:cNvSpPr>
              <a:spLocks/>
            </p:cNvSpPr>
            <p:nvPr/>
          </p:nvSpPr>
          <p:spPr bwMode="auto">
            <a:xfrm>
              <a:off x="5697" y="600"/>
              <a:ext cx="47" cy="9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5" name="図形 86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6" name="図形 87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7" name="図形 88"/>
            <p:cNvSpPr>
              <a:spLocks/>
            </p:cNvSpPr>
            <p:nvPr/>
          </p:nvSpPr>
          <p:spPr bwMode="auto">
            <a:xfrm>
              <a:off x="5323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</p:grpSp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ja-JP" altLang="en-US" dirty="0"/>
          </a:p>
        </p:txBody>
      </p:sp>
      <p:sp>
        <p:nvSpPr>
          <p:cNvPr id="158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" name="図形 10"/>
          <p:cNvSpPr>
            <a:spLocks noGrp="1"/>
          </p:cNvSpPr>
          <p:nvPr>
            <p:ph type="ftr" sz="quarter" idx="11"/>
          </p:nvPr>
        </p:nvSpPr>
        <p:spPr>
          <a:xfrm>
            <a:off x="6048375" y="6492875"/>
            <a:ext cx="23939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Psy 427 - Cal State Northridge</a:t>
            </a:r>
          </a:p>
        </p:txBody>
      </p:sp>
      <p:sp>
        <p:nvSpPr>
          <p:cNvPr id="160" name="図形 17"/>
          <p:cNvSpPr>
            <a:spLocks noGrp="1"/>
          </p:cNvSpPr>
          <p:nvPr>
            <p:ph type="sldNum" sz="quarter" idx="12"/>
          </p:nvPr>
        </p:nvSpPr>
        <p:spPr>
          <a:xfrm>
            <a:off x="8499475" y="6492875"/>
            <a:ext cx="644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0760B-B0E5-4C71-9DBE-779A8C28F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66696" y="1500178"/>
            <a:ext cx="8247600" cy="4857780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988" y="6494463"/>
            <a:ext cx="15287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375" y="6494463"/>
            <a:ext cx="23939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Psy 427 - Cal State Northridge</a:t>
            </a:r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475" y="6494463"/>
            <a:ext cx="644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70341-05FD-41D7-A201-55155E956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608331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83319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988" y="6494463"/>
            <a:ext cx="15287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375" y="6494463"/>
            <a:ext cx="23939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Psy 427 - Cal State Northridge</a:t>
            </a:r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475" y="6494463"/>
            <a:ext cx="644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58367-8FBE-42E4-92F9-3480EE431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ja-JP" altLang="en-US"/>
          </a:p>
        </p:txBody>
      </p:sp>
      <p:sp>
        <p:nvSpPr>
          <p:cNvPr id="4" name="正方形/長方形 2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正方形/長方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Psy 427 - Cal State Northridge</a:t>
            </a:r>
          </a:p>
        </p:txBody>
      </p:sp>
      <p:sp>
        <p:nvSpPr>
          <p:cNvPr id="6" name="正方形/長方形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9724E-3A84-4A86-B577-8A5248533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0" y="190500"/>
            <a:ext cx="7010400" cy="582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360533B6-6F84-4CBE-A2C5-02ECFC1D3A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29151"/>
          </a:xfrm>
        </p:spPr>
        <p:txBody>
          <a:bodyPr/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ja-JP" altLang="en-US" dirty="0"/>
          </a:p>
        </p:txBody>
      </p:sp>
      <p:sp>
        <p:nvSpPr>
          <p:cNvPr id="4" name="正方形/長方形 2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正方形/長方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Psy 427 - Cal State Northridge</a:t>
            </a:r>
          </a:p>
        </p:txBody>
      </p:sp>
      <p:sp>
        <p:nvSpPr>
          <p:cNvPr id="6" name="正方形/長方形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5941A-A3E6-4595-AA71-42B2E14CC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988" y="6494463"/>
            <a:ext cx="15287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Psy 427 - Cal State Northridge</a:t>
            </a:r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475" y="6492875"/>
            <a:ext cx="644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0CF21-34F5-4467-9AC1-39EE0A46E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988" y="6494463"/>
            <a:ext cx="15287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375" y="6494463"/>
            <a:ext cx="23955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Psy 427 - Cal State Northridge</a:t>
            </a:r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475" y="6494463"/>
            <a:ext cx="644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9CFCA-09D0-4729-9211-9286D5B15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ja-JP" altLang="en-US"/>
          </a:p>
        </p:txBody>
      </p:sp>
      <p:grpSp>
        <p:nvGrpSpPr>
          <p:cNvPr id="8" name="グループ化 11"/>
          <p:cNvGrpSpPr>
            <a:grpSpLocks/>
          </p:cNvGrpSpPr>
          <p:nvPr/>
        </p:nvGrpSpPr>
        <p:grpSpPr bwMode="auto">
          <a:xfrm>
            <a:off x="4763" y="5589588"/>
            <a:ext cx="5067300" cy="1268412"/>
            <a:chOff x="16865" y="4817936"/>
            <a:chExt cx="5067302" cy="1268398"/>
          </a:xfrm>
        </p:grpSpPr>
        <p:sp>
          <p:nvSpPr>
            <p:cNvPr id="9" name="図形 14"/>
            <p:cNvSpPr>
              <a:spLocks/>
            </p:cNvSpPr>
            <p:nvPr/>
          </p:nvSpPr>
          <p:spPr bwMode="auto">
            <a:xfrm>
              <a:off x="16865" y="5459279"/>
              <a:ext cx="254000" cy="303209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" name="図形 15"/>
            <p:cNvSpPr>
              <a:spLocks/>
            </p:cNvSpPr>
            <p:nvPr/>
          </p:nvSpPr>
          <p:spPr bwMode="auto">
            <a:xfrm>
              <a:off x="16865" y="4906835"/>
              <a:ext cx="158750" cy="187323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" name="図形 16"/>
            <p:cNvSpPr>
              <a:spLocks/>
            </p:cNvSpPr>
            <p:nvPr/>
          </p:nvSpPr>
          <p:spPr bwMode="auto">
            <a:xfrm>
              <a:off x="3842742" y="5919649"/>
              <a:ext cx="317500" cy="166685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" name="図形 17"/>
            <p:cNvSpPr>
              <a:spLocks/>
            </p:cNvSpPr>
            <p:nvPr/>
          </p:nvSpPr>
          <p:spPr bwMode="auto">
            <a:xfrm>
              <a:off x="16865" y="4984621"/>
              <a:ext cx="22225" cy="68262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" name="図形 18"/>
            <p:cNvSpPr>
              <a:spLocks/>
            </p:cNvSpPr>
            <p:nvPr/>
          </p:nvSpPr>
          <p:spPr bwMode="auto">
            <a:xfrm>
              <a:off x="16865" y="5470391"/>
              <a:ext cx="158750" cy="261935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" name="図形 19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" name="図形 20"/>
            <p:cNvSpPr>
              <a:spLocks/>
            </p:cNvSpPr>
            <p:nvPr/>
          </p:nvSpPr>
          <p:spPr bwMode="auto">
            <a:xfrm>
              <a:off x="27977" y="4827461"/>
              <a:ext cx="165100" cy="79374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6" name="図形 21"/>
            <p:cNvSpPr>
              <a:spLocks/>
            </p:cNvSpPr>
            <p:nvPr/>
          </p:nvSpPr>
          <p:spPr bwMode="auto">
            <a:xfrm>
              <a:off x="129577" y="4827461"/>
              <a:ext cx="187325" cy="841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7" name="図形 22"/>
            <p:cNvSpPr>
              <a:spLocks/>
            </p:cNvSpPr>
            <p:nvPr/>
          </p:nvSpPr>
          <p:spPr bwMode="auto">
            <a:xfrm>
              <a:off x="1847253" y="5308468"/>
              <a:ext cx="390525" cy="119062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8" name="図形 23"/>
            <p:cNvSpPr>
              <a:spLocks/>
            </p:cNvSpPr>
            <p:nvPr/>
          </p:nvSpPr>
          <p:spPr bwMode="auto">
            <a:xfrm>
              <a:off x="1650403" y="5292593"/>
              <a:ext cx="287338" cy="150811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9" name="図形 24"/>
            <p:cNvSpPr>
              <a:spLocks/>
            </p:cNvSpPr>
            <p:nvPr/>
          </p:nvSpPr>
          <p:spPr bwMode="auto">
            <a:xfrm>
              <a:off x="1161452" y="5187819"/>
              <a:ext cx="619125" cy="255585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0" name="図形 25"/>
            <p:cNvSpPr>
              <a:spLocks/>
            </p:cNvSpPr>
            <p:nvPr/>
          </p:nvSpPr>
          <p:spPr bwMode="auto">
            <a:xfrm>
              <a:off x="1417041" y="5249731"/>
              <a:ext cx="293687" cy="152398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1" name="図形 26"/>
            <p:cNvSpPr>
              <a:spLocks/>
            </p:cNvSpPr>
            <p:nvPr/>
          </p:nvSpPr>
          <p:spPr bwMode="auto">
            <a:xfrm>
              <a:off x="1332903" y="5246556"/>
              <a:ext cx="384175" cy="176210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2" name="図形 27"/>
            <p:cNvSpPr>
              <a:spLocks/>
            </p:cNvSpPr>
            <p:nvPr/>
          </p:nvSpPr>
          <p:spPr bwMode="auto">
            <a:xfrm>
              <a:off x="1280515" y="5224332"/>
              <a:ext cx="460375" cy="209548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3" name="図形 28"/>
            <p:cNvSpPr>
              <a:spLocks/>
            </p:cNvSpPr>
            <p:nvPr/>
          </p:nvSpPr>
          <p:spPr bwMode="auto">
            <a:xfrm>
              <a:off x="1242415" y="5203694"/>
              <a:ext cx="225425" cy="20954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4" name="図形 29"/>
            <p:cNvSpPr>
              <a:spLocks/>
            </p:cNvSpPr>
            <p:nvPr/>
          </p:nvSpPr>
          <p:spPr bwMode="auto">
            <a:xfrm>
              <a:off x="2175866" y="4827461"/>
              <a:ext cx="204787" cy="200023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5" name="図形 30"/>
            <p:cNvSpPr>
              <a:spLocks/>
            </p:cNvSpPr>
            <p:nvPr/>
          </p:nvSpPr>
          <p:spPr bwMode="auto">
            <a:xfrm>
              <a:off x="2102841" y="4827461"/>
              <a:ext cx="215900" cy="209548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6" name="図形 31"/>
            <p:cNvSpPr>
              <a:spLocks/>
            </p:cNvSpPr>
            <p:nvPr/>
          </p:nvSpPr>
          <p:spPr bwMode="auto">
            <a:xfrm>
              <a:off x="1994891" y="4827461"/>
              <a:ext cx="242887" cy="21907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7" name="図形 32"/>
            <p:cNvSpPr>
              <a:spLocks/>
            </p:cNvSpPr>
            <p:nvPr/>
          </p:nvSpPr>
          <p:spPr bwMode="auto">
            <a:xfrm>
              <a:off x="1864716" y="4827461"/>
              <a:ext cx="266700" cy="239709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8" name="図形 33"/>
            <p:cNvSpPr>
              <a:spLocks/>
            </p:cNvSpPr>
            <p:nvPr/>
          </p:nvSpPr>
          <p:spPr bwMode="auto">
            <a:xfrm>
              <a:off x="1609128" y="4827461"/>
              <a:ext cx="454025" cy="239709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29" name="図形 34"/>
            <p:cNvSpPr>
              <a:spLocks/>
            </p:cNvSpPr>
            <p:nvPr/>
          </p:nvSpPr>
          <p:spPr bwMode="auto">
            <a:xfrm>
              <a:off x="1432916" y="4827461"/>
              <a:ext cx="420687" cy="255584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0" name="図形 35"/>
            <p:cNvSpPr>
              <a:spLocks/>
            </p:cNvSpPr>
            <p:nvPr/>
          </p:nvSpPr>
          <p:spPr bwMode="auto">
            <a:xfrm>
              <a:off x="1359891" y="4827461"/>
              <a:ext cx="363537" cy="261934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1" name="図形 36"/>
            <p:cNvSpPr>
              <a:spLocks/>
            </p:cNvSpPr>
            <p:nvPr/>
          </p:nvSpPr>
          <p:spPr bwMode="auto">
            <a:xfrm>
              <a:off x="985240" y="4827461"/>
              <a:ext cx="668337" cy="674680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2" name="図形 37"/>
            <p:cNvSpPr>
              <a:spLocks/>
            </p:cNvSpPr>
            <p:nvPr/>
          </p:nvSpPr>
          <p:spPr bwMode="auto">
            <a:xfrm>
              <a:off x="662977" y="5146544"/>
              <a:ext cx="884238" cy="360359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3" name="図形 38"/>
            <p:cNvSpPr>
              <a:spLocks/>
            </p:cNvSpPr>
            <p:nvPr/>
          </p:nvSpPr>
          <p:spPr bwMode="auto">
            <a:xfrm>
              <a:off x="577252" y="5135432"/>
              <a:ext cx="749300" cy="366708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4" name="図形 39"/>
            <p:cNvSpPr>
              <a:spLocks/>
            </p:cNvSpPr>
            <p:nvPr/>
          </p:nvSpPr>
          <p:spPr bwMode="auto">
            <a:xfrm>
              <a:off x="770927" y="4827461"/>
              <a:ext cx="782638" cy="638168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5" name="図形 40"/>
            <p:cNvSpPr>
              <a:spLocks/>
            </p:cNvSpPr>
            <p:nvPr/>
          </p:nvSpPr>
          <p:spPr bwMode="auto">
            <a:xfrm>
              <a:off x="1139227" y="4827461"/>
              <a:ext cx="328613" cy="31908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6" name="図形 41"/>
            <p:cNvSpPr>
              <a:spLocks/>
            </p:cNvSpPr>
            <p:nvPr/>
          </p:nvSpPr>
          <p:spPr bwMode="auto">
            <a:xfrm>
              <a:off x="470890" y="4889372"/>
              <a:ext cx="242887" cy="261935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7" name="図形 42"/>
            <p:cNvSpPr>
              <a:spLocks/>
            </p:cNvSpPr>
            <p:nvPr/>
          </p:nvSpPr>
          <p:spPr bwMode="auto">
            <a:xfrm>
              <a:off x="618527" y="4911597"/>
              <a:ext cx="276225" cy="223836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8" name="図形 43"/>
            <p:cNvSpPr>
              <a:spLocks/>
            </p:cNvSpPr>
            <p:nvPr/>
          </p:nvSpPr>
          <p:spPr bwMode="auto">
            <a:xfrm>
              <a:off x="537565" y="4886197"/>
              <a:ext cx="442912" cy="223836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39" name="図形 44"/>
            <p:cNvSpPr>
              <a:spLocks/>
            </p:cNvSpPr>
            <p:nvPr/>
          </p:nvSpPr>
          <p:spPr bwMode="auto">
            <a:xfrm>
              <a:off x="680440" y="4886197"/>
              <a:ext cx="1111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0" name="図形 45"/>
            <p:cNvSpPr>
              <a:spLocks/>
            </p:cNvSpPr>
            <p:nvPr/>
          </p:nvSpPr>
          <p:spPr bwMode="auto">
            <a:xfrm>
              <a:off x="628052" y="4827461"/>
              <a:ext cx="103188" cy="47624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1" name="図形 46"/>
            <p:cNvSpPr>
              <a:spLocks/>
            </p:cNvSpPr>
            <p:nvPr/>
          </p:nvSpPr>
          <p:spPr bwMode="auto">
            <a:xfrm>
              <a:off x="709015" y="4827461"/>
              <a:ext cx="90487" cy="47624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2" name="図形 47"/>
            <p:cNvSpPr>
              <a:spLocks/>
            </p:cNvSpPr>
            <p:nvPr/>
          </p:nvSpPr>
          <p:spPr bwMode="auto">
            <a:xfrm>
              <a:off x="153390" y="5187819"/>
              <a:ext cx="617537" cy="277810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3" name="図形 48"/>
            <p:cNvSpPr>
              <a:spLocks/>
            </p:cNvSpPr>
            <p:nvPr/>
          </p:nvSpPr>
          <p:spPr bwMode="auto">
            <a:xfrm>
              <a:off x="232765" y="4827461"/>
              <a:ext cx="1127125" cy="674680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4" name="図形 49"/>
            <p:cNvSpPr>
              <a:spLocks/>
            </p:cNvSpPr>
            <p:nvPr/>
          </p:nvSpPr>
          <p:spPr bwMode="auto">
            <a:xfrm>
              <a:off x="391515" y="5710101"/>
              <a:ext cx="720725" cy="314322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5" name="図形 50"/>
            <p:cNvSpPr>
              <a:spLocks/>
            </p:cNvSpPr>
            <p:nvPr/>
          </p:nvSpPr>
          <p:spPr bwMode="auto">
            <a:xfrm>
              <a:off x="969365" y="5486266"/>
              <a:ext cx="311150" cy="21907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6" name="図形 51"/>
            <p:cNvSpPr>
              <a:spLocks/>
            </p:cNvSpPr>
            <p:nvPr/>
          </p:nvSpPr>
          <p:spPr bwMode="auto">
            <a:xfrm>
              <a:off x="210540" y="5486266"/>
              <a:ext cx="904875" cy="520694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7" name="図形 52"/>
            <p:cNvSpPr>
              <a:spLocks/>
            </p:cNvSpPr>
            <p:nvPr/>
          </p:nvSpPr>
          <p:spPr bwMode="auto">
            <a:xfrm>
              <a:off x="16865" y="5767251"/>
              <a:ext cx="2222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8" name="図形 53"/>
            <p:cNvSpPr>
              <a:spLocks/>
            </p:cNvSpPr>
            <p:nvPr/>
          </p:nvSpPr>
          <p:spPr bwMode="auto">
            <a:xfrm>
              <a:off x="62902" y="5486266"/>
              <a:ext cx="447675" cy="276222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49" name="図形 54"/>
            <p:cNvSpPr>
              <a:spLocks/>
            </p:cNvSpPr>
            <p:nvPr/>
          </p:nvSpPr>
          <p:spPr bwMode="auto">
            <a:xfrm>
              <a:off x="367702" y="5522778"/>
              <a:ext cx="227013" cy="18732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0" name="図形 55"/>
            <p:cNvSpPr>
              <a:spLocks/>
            </p:cNvSpPr>
            <p:nvPr/>
          </p:nvSpPr>
          <p:spPr bwMode="auto">
            <a:xfrm>
              <a:off x="83540" y="5459279"/>
              <a:ext cx="942975" cy="307972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1" name="図形 56"/>
            <p:cNvSpPr>
              <a:spLocks/>
            </p:cNvSpPr>
            <p:nvPr/>
          </p:nvSpPr>
          <p:spPr bwMode="auto">
            <a:xfrm>
              <a:off x="89890" y="5746613"/>
              <a:ext cx="965200" cy="319084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2" name="図形 57"/>
            <p:cNvSpPr>
              <a:spLocks/>
            </p:cNvSpPr>
            <p:nvPr/>
          </p:nvSpPr>
          <p:spPr bwMode="auto">
            <a:xfrm>
              <a:off x="839190" y="5757726"/>
              <a:ext cx="236537" cy="198435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3" name="図形 58"/>
            <p:cNvSpPr>
              <a:spLocks/>
            </p:cNvSpPr>
            <p:nvPr/>
          </p:nvSpPr>
          <p:spPr bwMode="auto">
            <a:xfrm>
              <a:off x="702665" y="5778362"/>
              <a:ext cx="352425" cy="203198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4" name="図形 59"/>
            <p:cNvSpPr>
              <a:spLocks/>
            </p:cNvSpPr>
            <p:nvPr/>
          </p:nvSpPr>
          <p:spPr bwMode="auto">
            <a:xfrm>
              <a:off x="561377" y="5762488"/>
              <a:ext cx="514350" cy="255585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5" name="図形 60"/>
            <p:cNvSpPr>
              <a:spLocks/>
            </p:cNvSpPr>
            <p:nvPr/>
          </p:nvSpPr>
          <p:spPr bwMode="auto">
            <a:xfrm>
              <a:off x="794740" y="5810112"/>
              <a:ext cx="338137" cy="177798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6" name="図形 61"/>
            <p:cNvSpPr>
              <a:spLocks/>
            </p:cNvSpPr>
            <p:nvPr/>
          </p:nvSpPr>
          <p:spPr bwMode="auto">
            <a:xfrm>
              <a:off x="901102" y="5767251"/>
              <a:ext cx="265113" cy="198435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7" name="図形 62"/>
            <p:cNvSpPr>
              <a:spLocks/>
            </p:cNvSpPr>
            <p:nvPr/>
          </p:nvSpPr>
          <p:spPr bwMode="auto">
            <a:xfrm>
              <a:off x="940790" y="5746613"/>
              <a:ext cx="306387" cy="209548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8" name="図形 63"/>
            <p:cNvSpPr>
              <a:spLocks/>
            </p:cNvSpPr>
            <p:nvPr/>
          </p:nvSpPr>
          <p:spPr bwMode="auto">
            <a:xfrm>
              <a:off x="985240" y="5522778"/>
              <a:ext cx="517525" cy="406396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59" name="図形 64"/>
            <p:cNvSpPr>
              <a:spLocks/>
            </p:cNvSpPr>
            <p:nvPr/>
          </p:nvSpPr>
          <p:spPr bwMode="auto">
            <a:xfrm>
              <a:off x="1036040" y="5710101"/>
              <a:ext cx="312737" cy="214310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0" name="図形 65"/>
            <p:cNvSpPr>
              <a:spLocks/>
            </p:cNvSpPr>
            <p:nvPr/>
          </p:nvSpPr>
          <p:spPr bwMode="auto">
            <a:xfrm>
              <a:off x="1099540" y="5527540"/>
              <a:ext cx="454025" cy="380996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1" name="図形 66"/>
            <p:cNvSpPr>
              <a:spLocks/>
            </p:cNvSpPr>
            <p:nvPr/>
          </p:nvSpPr>
          <p:spPr bwMode="auto">
            <a:xfrm>
              <a:off x="1166215" y="5506903"/>
              <a:ext cx="487362" cy="401633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2" name="図形 67"/>
            <p:cNvSpPr>
              <a:spLocks/>
            </p:cNvSpPr>
            <p:nvPr/>
          </p:nvSpPr>
          <p:spPr bwMode="auto">
            <a:xfrm>
              <a:off x="1247177" y="5511665"/>
              <a:ext cx="533400" cy="396871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3" name="図形 68"/>
            <p:cNvSpPr>
              <a:spLocks/>
            </p:cNvSpPr>
            <p:nvPr/>
          </p:nvSpPr>
          <p:spPr bwMode="auto">
            <a:xfrm>
              <a:off x="1547216" y="5919649"/>
              <a:ext cx="635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4" name="図形 69"/>
            <p:cNvSpPr>
              <a:spLocks/>
            </p:cNvSpPr>
            <p:nvPr/>
          </p:nvSpPr>
          <p:spPr bwMode="auto">
            <a:xfrm>
              <a:off x="1309091" y="5502140"/>
              <a:ext cx="641350" cy="417508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5" name="図形 70"/>
            <p:cNvSpPr>
              <a:spLocks/>
            </p:cNvSpPr>
            <p:nvPr/>
          </p:nvSpPr>
          <p:spPr bwMode="auto">
            <a:xfrm>
              <a:off x="1031277" y="5135432"/>
              <a:ext cx="1144588" cy="773103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6" name="図形 71"/>
            <p:cNvSpPr>
              <a:spLocks/>
            </p:cNvSpPr>
            <p:nvPr/>
          </p:nvSpPr>
          <p:spPr bwMode="auto">
            <a:xfrm>
              <a:off x="1871066" y="5459279"/>
              <a:ext cx="430212" cy="220660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7" name="図形 72"/>
            <p:cNvSpPr>
              <a:spLocks/>
            </p:cNvSpPr>
            <p:nvPr/>
          </p:nvSpPr>
          <p:spPr bwMode="auto">
            <a:xfrm>
              <a:off x="2080616" y="5470391"/>
              <a:ext cx="288925" cy="19843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8" name="図形 73"/>
            <p:cNvSpPr>
              <a:spLocks/>
            </p:cNvSpPr>
            <p:nvPr/>
          </p:nvSpPr>
          <p:spPr bwMode="auto">
            <a:xfrm>
              <a:off x="1439266" y="5705338"/>
              <a:ext cx="471487" cy="198436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69" name="図形 74"/>
            <p:cNvSpPr>
              <a:spLocks/>
            </p:cNvSpPr>
            <p:nvPr/>
          </p:nvSpPr>
          <p:spPr bwMode="auto">
            <a:xfrm>
              <a:off x="1694853" y="5443404"/>
              <a:ext cx="754063" cy="444495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0" name="図形 75"/>
            <p:cNvSpPr>
              <a:spLocks/>
            </p:cNvSpPr>
            <p:nvPr/>
          </p:nvSpPr>
          <p:spPr bwMode="auto">
            <a:xfrm>
              <a:off x="1785341" y="5689463"/>
              <a:ext cx="385762" cy="19843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1" name="図形 76"/>
            <p:cNvSpPr>
              <a:spLocks/>
            </p:cNvSpPr>
            <p:nvPr/>
          </p:nvSpPr>
          <p:spPr bwMode="auto">
            <a:xfrm>
              <a:off x="1904403" y="5459279"/>
              <a:ext cx="815975" cy="423857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2" name="図形 77"/>
            <p:cNvSpPr>
              <a:spLocks/>
            </p:cNvSpPr>
            <p:nvPr/>
          </p:nvSpPr>
          <p:spPr bwMode="auto">
            <a:xfrm>
              <a:off x="1723428" y="5302118"/>
              <a:ext cx="1082675" cy="387346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3" name="図形 78"/>
            <p:cNvSpPr>
              <a:spLocks/>
            </p:cNvSpPr>
            <p:nvPr/>
          </p:nvSpPr>
          <p:spPr bwMode="auto">
            <a:xfrm>
              <a:off x="1961553" y="5313231"/>
              <a:ext cx="350838" cy="114299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4" name="図形 79"/>
            <p:cNvSpPr>
              <a:spLocks/>
            </p:cNvSpPr>
            <p:nvPr/>
          </p:nvSpPr>
          <p:spPr bwMode="auto">
            <a:xfrm>
              <a:off x="2753716" y="5443404"/>
              <a:ext cx="409575" cy="277809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5" name="図形 80"/>
            <p:cNvSpPr>
              <a:spLocks/>
            </p:cNvSpPr>
            <p:nvPr/>
          </p:nvSpPr>
          <p:spPr bwMode="auto">
            <a:xfrm>
              <a:off x="3893542" y="5360855"/>
              <a:ext cx="322262" cy="269872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6" name="図形 81"/>
            <p:cNvSpPr>
              <a:spLocks/>
            </p:cNvSpPr>
            <p:nvPr/>
          </p:nvSpPr>
          <p:spPr bwMode="auto">
            <a:xfrm>
              <a:off x="3671291" y="5329105"/>
              <a:ext cx="477837" cy="328608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7" name="図形 82"/>
            <p:cNvSpPr>
              <a:spLocks/>
            </p:cNvSpPr>
            <p:nvPr/>
          </p:nvSpPr>
          <p:spPr bwMode="auto">
            <a:xfrm>
              <a:off x="3622078" y="5365617"/>
              <a:ext cx="322263" cy="292097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8" name="図形 83"/>
            <p:cNvSpPr>
              <a:spLocks/>
            </p:cNvSpPr>
            <p:nvPr/>
          </p:nvSpPr>
          <p:spPr bwMode="auto">
            <a:xfrm>
              <a:off x="3196628" y="5344980"/>
              <a:ext cx="555625" cy="334958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79" name="図形 84"/>
            <p:cNvSpPr>
              <a:spLocks/>
            </p:cNvSpPr>
            <p:nvPr/>
          </p:nvSpPr>
          <p:spPr bwMode="auto">
            <a:xfrm>
              <a:off x="3048991" y="5908536"/>
              <a:ext cx="4762" cy="11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80" name="図形 85"/>
            <p:cNvSpPr>
              <a:spLocks/>
            </p:cNvSpPr>
            <p:nvPr/>
          </p:nvSpPr>
          <p:spPr bwMode="auto">
            <a:xfrm>
              <a:off x="16865" y="6065697"/>
              <a:ext cx="90487" cy="206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81" name="図形 86"/>
            <p:cNvSpPr>
              <a:spLocks/>
            </p:cNvSpPr>
            <p:nvPr/>
          </p:nvSpPr>
          <p:spPr bwMode="auto">
            <a:xfrm>
              <a:off x="3110903" y="5402130"/>
              <a:ext cx="260350" cy="280984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82" name="図形 87"/>
            <p:cNvSpPr>
              <a:spLocks/>
            </p:cNvSpPr>
            <p:nvPr/>
          </p:nvSpPr>
          <p:spPr bwMode="auto">
            <a:xfrm>
              <a:off x="16865" y="6029185"/>
              <a:ext cx="493712" cy="57149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</p:grp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96056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320799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1960561"/>
            <a:ext cx="4039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3" name="図形 6"/>
          <p:cNvSpPr>
            <a:spLocks noGrp="1"/>
          </p:cNvSpPr>
          <p:nvPr>
            <p:ph type="dt" sz="half" idx="10"/>
          </p:nvPr>
        </p:nvSpPr>
        <p:spPr>
          <a:xfrm>
            <a:off x="4471988" y="6494463"/>
            <a:ext cx="15287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" name="図形 7"/>
          <p:cNvSpPr>
            <a:spLocks noGrp="1"/>
          </p:cNvSpPr>
          <p:nvPr>
            <p:ph type="ftr" sz="quarter" idx="11"/>
          </p:nvPr>
        </p:nvSpPr>
        <p:spPr>
          <a:xfrm>
            <a:off x="6048375" y="6494463"/>
            <a:ext cx="23939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Psy 427 - Cal State Northridge</a:t>
            </a:r>
          </a:p>
        </p:txBody>
      </p:sp>
      <p:sp>
        <p:nvSpPr>
          <p:cNvPr id="85" name="図形 8"/>
          <p:cNvSpPr>
            <a:spLocks noGrp="1"/>
          </p:cNvSpPr>
          <p:nvPr>
            <p:ph type="sldNum" sz="quarter" idx="12"/>
          </p:nvPr>
        </p:nvSpPr>
        <p:spPr>
          <a:xfrm>
            <a:off x="8499475" y="6494463"/>
            <a:ext cx="644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D76E9-40DC-4BF2-97E8-EC6CFE2ED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正方形/長方形 2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Psy 427 - Cal State Northridge</a:t>
            </a:r>
          </a:p>
        </p:txBody>
      </p:sp>
      <p:sp>
        <p:nvSpPr>
          <p:cNvPr id="5" name="正方形/長方形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216C2-A293-4CC7-A996-EB02332AC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2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正方形/長方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Psy 427 - Cal State Northridge</a:t>
            </a:r>
          </a:p>
        </p:txBody>
      </p:sp>
      <p:sp>
        <p:nvSpPr>
          <p:cNvPr id="4" name="正方形/長方形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1408F-1797-40A9-90EB-49C5E2CA8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357554" y="785794"/>
            <a:ext cx="4572032" cy="5643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2" y="2000240"/>
            <a:ext cx="2767032" cy="4429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988" y="6494463"/>
            <a:ext cx="15287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375" y="6494463"/>
            <a:ext cx="23939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Psy 427 - Cal State Northridge</a:t>
            </a:r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475" y="6494463"/>
            <a:ext cx="644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1F69-72F2-4186-B20E-CF78A1523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 useBgFill="1">
        <p:nvSpPr>
          <p:cNvPr id="3" name="図形 2"/>
          <p:cNvSpPr>
            <a:spLocks noGrp="1"/>
          </p:cNvSpPr>
          <p:nvPr>
            <p:ph type="pic" idx="1"/>
          </p:nvPr>
        </p:nvSpPr>
        <p:spPr>
          <a:xfrm>
            <a:off x="2433623" y="1142984"/>
            <a:ext cx="4357718" cy="3438395"/>
          </a:xfrm>
          <a:noFill/>
          <a:ln w="254000" cap="flat" cmpd="sng">
            <a:gradFill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prstDash val="solid"/>
            <a:beve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ja-JP" altLang="en-US" noProof="0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928794" y="4929199"/>
            <a:ext cx="5642016" cy="1041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dirty="0"/>
          </a:p>
        </p:txBody>
      </p:sp>
      <p:sp>
        <p:nvSpPr>
          <p:cNvPr id="5" name="図形 8"/>
          <p:cNvSpPr>
            <a:spLocks noGrp="1"/>
          </p:cNvSpPr>
          <p:nvPr>
            <p:ph type="dt" sz="half" idx="10"/>
          </p:nvPr>
        </p:nvSpPr>
        <p:spPr>
          <a:xfrm>
            <a:off x="4471988" y="6494463"/>
            <a:ext cx="15287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図形 9"/>
          <p:cNvSpPr>
            <a:spLocks noGrp="1"/>
          </p:cNvSpPr>
          <p:nvPr>
            <p:ph type="ftr" sz="quarter" idx="11"/>
          </p:nvPr>
        </p:nvSpPr>
        <p:spPr>
          <a:xfrm>
            <a:off x="6048375" y="6494463"/>
            <a:ext cx="23939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Psy 427 - Cal State Northridge</a:t>
            </a:r>
          </a:p>
        </p:txBody>
      </p:sp>
      <p:sp>
        <p:nvSpPr>
          <p:cNvPr id="7" name="図形 10"/>
          <p:cNvSpPr>
            <a:spLocks noGrp="1"/>
          </p:cNvSpPr>
          <p:nvPr>
            <p:ph type="sldNum" sz="quarter" idx="12"/>
          </p:nvPr>
        </p:nvSpPr>
        <p:spPr>
          <a:xfrm>
            <a:off x="8499475" y="6494463"/>
            <a:ext cx="644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6E274-DADE-4BE0-A120-6C9F0CF79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方形/長方形 189"/>
          <p:cNvSpPr/>
          <p:nvPr/>
        </p:nvSpPr>
        <p:spPr>
          <a:xfrm>
            <a:off x="-9525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kumimoji="1" lang="ja-JP" altLang="en-US"/>
          </a:p>
        </p:txBody>
      </p:sp>
      <p:sp>
        <p:nvSpPr>
          <p:cNvPr id="166" name="図形 165"/>
          <p:cNvSpPr>
            <a:spLocks/>
          </p:cNvSpPr>
          <p:nvPr/>
        </p:nvSpPr>
        <p:spPr bwMode="auto">
          <a:xfrm>
            <a:off x="3929063" y="0"/>
            <a:ext cx="5214937" cy="3382963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ja-JP" altLang="en-US">
              <a:latin typeface="Arial" charset="0"/>
            </a:endParaRPr>
          </a:p>
        </p:txBody>
      </p:sp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66725" y="1857375"/>
            <a:ext cx="8248650" cy="45005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endParaRPr lang="ja-JP" dirty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  <a:p>
            <a:pPr lvl="5"/>
            <a:r>
              <a:rPr lang="ja-JP" altLang="en-US" dirty="0" smtClean="0"/>
              <a:t>第</a:t>
            </a:r>
            <a:r>
              <a:rPr lang="en-US" altLang="ja-JP" dirty="0" smtClean="0"/>
              <a:t>6</a:t>
            </a:r>
            <a:r>
              <a:rPr lang="ja-JP" altLang="en-US" dirty="0" smtClean="0"/>
              <a:t>レベル</a:t>
            </a:r>
          </a:p>
          <a:p>
            <a:pPr lvl="6"/>
            <a:r>
              <a:rPr lang="ja-JP" altLang="en-US" dirty="0" smtClean="0"/>
              <a:t>第</a:t>
            </a:r>
            <a:r>
              <a:rPr lang="en-US" altLang="ja-JP" dirty="0" smtClean="0"/>
              <a:t>7</a:t>
            </a:r>
            <a:r>
              <a:rPr lang="ja-JP" altLang="en-US" dirty="0" smtClean="0"/>
              <a:t>レベル</a:t>
            </a:r>
          </a:p>
          <a:p>
            <a:pPr lvl="7"/>
            <a:r>
              <a:rPr lang="ja-JP" altLang="en-US" dirty="0" smtClean="0"/>
              <a:t>第</a:t>
            </a:r>
            <a:r>
              <a:rPr lang="en-US" altLang="ja-JP" dirty="0" smtClean="0"/>
              <a:t>8</a:t>
            </a:r>
            <a:r>
              <a:rPr lang="ja-JP" altLang="en-US" dirty="0" smtClean="0"/>
              <a:t>レベル</a:t>
            </a:r>
          </a:p>
          <a:p>
            <a:pPr lvl="8"/>
            <a:r>
              <a:rPr lang="ja-JP" altLang="en-US" dirty="0" smtClean="0"/>
              <a:t>第</a:t>
            </a:r>
            <a:r>
              <a:rPr lang="en-US" altLang="ja-JP" dirty="0" smtClean="0"/>
              <a:t>9</a:t>
            </a:r>
            <a:r>
              <a:rPr lang="ja-JP" altLang="en-US" dirty="0" smtClean="0"/>
              <a:t>レベル</a:t>
            </a:r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471988" y="6492875"/>
            <a:ext cx="1528762" cy="365125"/>
          </a:xfrm>
          <a:prstGeom prst="rect">
            <a:avLst/>
          </a:prstGeom>
        </p:spPr>
        <p:txBody>
          <a:bodyPr vert="horz" rtlCol="0" anchor="ctr"/>
          <a:lstStyle>
            <a:lvl1pPr algn="l" eaLnBrk="0" hangingPunct="0"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6048375" y="6492875"/>
            <a:ext cx="2395538" cy="365125"/>
          </a:xfrm>
          <a:prstGeom prst="rect">
            <a:avLst/>
          </a:prstGeom>
        </p:spPr>
        <p:txBody>
          <a:bodyPr vert="horz" rtlCol="0" anchor="ctr"/>
          <a:lstStyle>
            <a:lvl1pPr algn="ctr" eaLnBrk="0" hangingPunct="0">
              <a:defRPr sz="1200" smtClea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Psy 427 - Cal State Northridge</a:t>
            </a:r>
            <a:endParaRPr 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8501063" y="6492875"/>
            <a:ext cx="642937" cy="365125"/>
          </a:xfrm>
          <a:prstGeom prst="rect">
            <a:avLst/>
          </a:prstGeom>
        </p:spPr>
        <p:txBody>
          <a:bodyPr vert="horz" rtlCol="0" anchor="ctr"/>
          <a:lstStyle>
            <a:lvl1pPr algn="r" eaLnBrk="0" hangingPunct="0">
              <a:defRPr sz="1200" smtClea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0273C8BE-AE82-4ED8-B533-B23818CF9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" name="正方形/長方形 185"/>
          <p:cNvSpPr>
            <a:spLocks noChangeArrowheads="1"/>
          </p:cNvSpPr>
          <p:nvPr/>
        </p:nvSpPr>
        <p:spPr bwMode="auto">
          <a:xfrm>
            <a:off x="8469313" y="5716588"/>
            <a:ext cx="0" cy="369887"/>
          </a:xfrm>
          <a:prstGeom prst="rect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kumimoji="1" lang="ja-JP" altLang="ja-JP" sz="2400">
              <a:solidFill>
                <a:schemeClr val="tx1">
                  <a:alpha val="100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grpSp>
        <p:nvGrpSpPr>
          <p:cNvPr id="2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  <a:noFill/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ja-JP" alt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5" r:id="rId2"/>
    <p:sldLayoutId id="2147483690" r:id="rId3"/>
    <p:sldLayoutId id="2147483691" r:id="rId4"/>
    <p:sldLayoutId id="2147483692" r:id="rId5"/>
    <p:sldLayoutId id="2147483686" r:id="rId6"/>
    <p:sldLayoutId id="2147483687" r:id="rId7"/>
    <p:sldLayoutId id="2147483693" r:id="rId8"/>
    <p:sldLayoutId id="2147483694" r:id="rId9"/>
    <p:sldLayoutId id="2147483695" r:id="rId10"/>
    <p:sldLayoutId id="2147483696" r:id="rId11"/>
    <p:sldLayoutId id="2147483688" r:id="rId12"/>
    <p:sldLayoutId id="2147483697" r:id="rId13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glow rad="101600">
              <a:schemeClr val="bg1">
                <a:alpha val="60000"/>
              </a:schemeClr>
            </a:glo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nstant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nstant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nstant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nstant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nstant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nstant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nstant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nstant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A3F7B"/>
        </a:buClr>
        <a:buSzPct val="55000"/>
        <a:buFont typeface="Wingdings" pitchFamily="2" charset="2"/>
        <a:buChar char="p"/>
        <a:defRPr kumimoji="1" sz="3200">
          <a:solidFill>
            <a:srgbClr val="0C406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kumimoji="1" sz="2800">
          <a:solidFill>
            <a:srgbClr val="0C4063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88941"/>
        </a:buClr>
        <a:buSzPct val="48000"/>
        <a:buFont typeface="Wingdings" pitchFamily="2" charset="2"/>
        <a:buChar char="n"/>
        <a:defRPr kumimoji="1" sz="2400">
          <a:solidFill>
            <a:srgbClr val="0C4063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DEC441"/>
        </a:buClr>
        <a:buSzPct val="45000"/>
        <a:buFont typeface="Wingdings" pitchFamily="2" charset="2"/>
        <a:buChar char="n"/>
        <a:defRPr kumimoji="1" sz="2000">
          <a:solidFill>
            <a:srgbClr val="0C4063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FA500"/>
        </a:buClr>
        <a:buSzPct val="40000"/>
        <a:buFont typeface="Wingdings" pitchFamily="2" charset="2"/>
        <a:buChar char="n"/>
        <a:defRPr kumimoji="1" sz="2000">
          <a:solidFill>
            <a:srgbClr val="0C4063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package" Target="../embeddings/Microsoft_Office_Excel_Worksheet4.xlsx"/><Relationship Id="rId4" Type="http://schemas.openxmlformats.org/officeDocument/2006/relationships/package" Target="../embeddings/Microsoft_Office_Excel_Worksheet3.xlsx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package" Target="../embeddings/Microsoft_Office_Excel_Worksheet6.xls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Factor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2938" y="3698875"/>
            <a:ext cx="7772400" cy="900113"/>
          </a:xfrm>
        </p:spPr>
        <p:txBody>
          <a:bodyPr>
            <a:normAutofit fontScale="5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dirty="0" err="1"/>
              <a:t>Psy</a:t>
            </a:r>
            <a:r>
              <a:rPr lang="en-US" dirty="0"/>
              <a:t> </a:t>
            </a:r>
            <a:r>
              <a:rPr lang="en-US" dirty="0" smtClean="0"/>
              <a:t>427</a:t>
            </a:r>
            <a:endParaRPr lang="en-US" dirty="0"/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dirty="0" smtClean="0"/>
              <a:t>Cal State Northridge</a:t>
            </a:r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dirty="0" smtClean="0"/>
              <a:t>Andrew Ainsworth PhD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3E44ED8-BBEC-4042-880F-F4A13081320C}" type="slidenum">
              <a:rPr lang="en-US">
                <a:latin typeface="Arial" pitchFamily="34" charset="0"/>
              </a:rPr>
              <a:pPr/>
              <a:t>10</a:t>
            </a:fld>
            <a:endParaRPr lang="en-US">
              <a:latin typeface="Arial" pitchFamily="34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9025" y="228600"/>
            <a:ext cx="4192588" cy="621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Problem #2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 bwMode="auto">
          <a:xfrm>
            <a:off x="304800" y="1524000"/>
            <a:ext cx="8610600" cy="47625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Tests that we use to measure a concept/construct typically have a moderate to large number of items (i.e. domain sampling)</a:t>
            </a:r>
          </a:p>
          <a:p>
            <a:r>
              <a:rPr lang="en-US" smtClean="0"/>
              <a:t>With this comes a whole mess of relationships (i.e. covariances/correlations)</a:t>
            </a:r>
          </a:p>
          <a:p>
            <a:r>
              <a:rPr lang="en-US" smtClean="0"/>
              <a:t>Alpha just looks for one consistent pattern, what if there are more patterns? And what if some items relate negatively (reverse coded)?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426C1D7-651E-46DF-B424-604FD7C9552F}" type="slidenum">
              <a:rPr lang="en-US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Correlation Matrix - MAS</a:t>
            </a:r>
            <a:endParaRPr lang="en-US" dirty="0"/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20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89D7B09-410F-4D04-9C1C-02530FA50906}" type="slidenum">
              <a:rPr lang="en-US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12725" y="1549400"/>
          <a:ext cx="8720138" cy="4622800"/>
        </p:xfrm>
        <a:graphic>
          <a:graphicData uri="http://schemas.openxmlformats.org/presentationml/2006/ole">
            <p:oleObj spid="_x0000_s2050" name="Worksheet" r:id="rId3" imgW="8720373" imgH="4622124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Problem #2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 bwMode="auto">
          <a:xfrm>
            <a:off x="466725" y="1857375"/>
            <a:ext cx="8248650" cy="44291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So alpha can give us a single value that illustrates the relationship among the items as long as there is only one consistent pattern</a:t>
            </a:r>
          </a:p>
          <a:p>
            <a:r>
              <a:rPr lang="en-US" smtClean="0"/>
              <a:t>If we could measure the concept directly we could do this differently and reduce the entire matrix on the previous page down to a single value as well; a single correlation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43AD6D0-300A-473A-8AB4-62ED56C4834D}" type="slidenum">
              <a:rPr lang="en-US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Multiple Correlation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 bwMode="auto">
          <a:xfrm>
            <a:off x="466725" y="1857375"/>
            <a:ext cx="8248650" cy="44291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Remember that:</a:t>
            </a: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FFC651C-7E77-4E50-BC87-3C3B9AA050E0}" type="slidenum">
              <a:rPr lang="en-US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14400" y="2438400"/>
          <a:ext cx="7656513" cy="3505200"/>
        </p:xfrm>
        <a:graphic>
          <a:graphicData uri="http://schemas.openxmlformats.org/presentationml/2006/ole">
            <p:oleObj spid="_x0000_s3074" name="Equation" r:id="rId3" imgW="2108160" imgH="9651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ADFF6BA-2382-4C4C-9D39-42AC3B09E5C0}" type="slidenum">
              <a:rPr lang="en-US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  <p:sp>
        <p:nvSpPr>
          <p:cNvPr id="30723" name="Freeform 9"/>
          <p:cNvSpPr>
            <a:spLocks/>
          </p:cNvSpPr>
          <p:nvPr/>
        </p:nvSpPr>
        <p:spPr bwMode="auto">
          <a:xfrm>
            <a:off x="1066800" y="609600"/>
            <a:ext cx="6843713" cy="5476875"/>
          </a:xfrm>
          <a:custGeom>
            <a:avLst/>
            <a:gdLst>
              <a:gd name="T0" fmla="*/ 4311 w 4311"/>
              <a:gd name="T1" fmla="*/ 3450 h 3450"/>
              <a:gd name="T2" fmla="*/ 0 w 4311"/>
              <a:gd name="T3" fmla="*/ 0 h 3450"/>
              <a:gd name="T4" fmla="*/ 0 w 4311"/>
              <a:gd name="T5" fmla="*/ 3450 h 3450"/>
              <a:gd name="T6" fmla="*/ 4311 w 4311"/>
              <a:gd name="T7" fmla="*/ 3450 h 3450"/>
              <a:gd name="T8" fmla="*/ 0 60000 65536"/>
              <a:gd name="T9" fmla="*/ 0 60000 65536"/>
              <a:gd name="T10" fmla="*/ 0 60000 65536"/>
              <a:gd name="T11" fmla="*/ 0 60000 65536"/>
              <a:gd name="T12" fmla="*/ 0 w 4311"/>
              <a:gd name="T13" fmla="*/ 0 h 3450"/>
              <a:gd name="T14" fmla="*/ 4311 w 4311"/>
              <a:gd name="T15" fmla="*/ 3450 h 3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11" h="3450">
                <a:moveTo>
                  <a:pt x="4311" y="3450"/>
                </a:moveTo>
                <a:lnTo>
                  <a:pt x="0" y="0"/>
                </a:lnTo>
                <a:lnTo>
                  <a:pt x="0" y="3450"/>
                </a:lnTo>
                <a:lnTo>
                  <a:pt x="4311" y="34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24" name="Freeform 10"/>
          <p:cNvSpPr>
            <a:spLocks/>
          </p:cNvSpPr>
          <p:nvPr/>
        </p:nvSpPr>
        <p:spPr bwMode="auto">
          <a:xfrm>
            <a:off x="1066800" y="609600"/>
            <a:ext cx="6843713" cy="5476875"/>
          </a:xfrm>
          <a:custGeom>
            <a:avLst/>
            <a:gdLst>
              <a:gd name="T0" fmla="*/ 0 w 4311"/>
              <a:gd name="T1" fmla="*/ 0 h 3450"/>
              <a:gd name="T2" fmla="*/ 4311 w 4311"/>
              <a:gd name="T3" fmla="*/ 0 h 3450"/>
              <a:gd name="T4" fmla="*/ 4311 w 4311"/>
              <a:gd name="T5" fmla="*/ 3450 h 3450"/>
              <a:gd name="T6" fmla="*/ 0 w 4311"/>
              <a:gd name="T7" fmla="*/ 0 h 3450"/>
              <a:gd name="T8" fmla="*/ 0 60000 65536"/>
              <a:gd name="T9" fmla="*/ 0 60000 65536"/>
              <a:gd name="T10" fmla="*/ 0 60000 65536"/>
              <a:gd name="T11" fmla="*/ 0 60000 65536"/>
              <a:gd name="T12" fmla="*/ 0 w 4311"/>
              <a:gd name="T13" fmla="*/ 0 h 3450"/>
              <a:gd name="T14" fmla="*/ 4311 w 4311"/>
              <a:gd name="T15" fmla="*/ 3450 h 3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11" h="3450">
                <a:moveTo>
                  <a:pt x="0" y="0"/>
                </a:moveTo>
                <a:lnTo>
                  <a:pt x="4311" y="0"/>
                </a:lnTo>
                <a:lnTo>
                  <a:pt x="4311" y="34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25" name="Freeform 11"/>
          <p:cNvSpPr>
            <a:spLocks/>
          </p:cNvSpPr>
          <p:nvPr/>
        </p:nvSpPr>
        <p:spPr bwMode="auto">
          <a:xfrm>
            <a:off x="1066800" y="609600"/>
            <a:ext cx="6843713" cy="5476875"/>
          </a:xfrm>
          <a:custGeom>
            <a:avLst/>
            <a:gdLst>
              <a:gd name="T0" fmla="*/ 4311 w 4311"/>
              <a:gd name="T1" fmla="*/ 3450 h 3450"/>
              <a:gd name="T2" fmla="*/ 0 w 4311"/>
              <a:gd name="T3" fmla="*/ 0 h 3450"/>
              <a:gd name="T4" fmla="*/ 0 w 4311"/>
              <a:gd name="T5" fmla="*/ 3450 h 3450"/>
              <a:gd name="T6" fmla="*/ 4311 w 4311"/>
              <a:gd name="T7" fmla="*/ 3450 h 3450"/>
              <a:gd name="T8" fmla="*/ 0 60000 65536"/>
              <a:gd name="T9" fmla="*/ 0 60000 65536"/>
              <a:gd name="T10" fmla="*/ 0 60000 65536"/>
              <a:gd name="T11" fmla="*/ 0 60000 65536"/>
              <a:gd name="T12" fmla="*/ 0 w 4311"/>
              <a:gd name="T13" fmla="*/ 0 h 3450"/>
              <a:gd name="T14" fmla="*/ 4311 w 4311"/>
              <a:gd name="T15" fmla="*/ 3450 h 3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11" h="3450">
                <a:moveTo>
                  <a:pt x="4311" y="3450"/>
                </a:moveTo>
                <a:lnTo>
                  <a:pt x="0" y="0"/>
                </a:lnTo>
                <a:lnTo>
                  <a:pt x="0" y="3450"/>
                </a:lnTo>
                <a:lnTo>
                  <a:pt x="4311" y="34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26" name="Freeform 12"/>
          <p:cNvSpPr>
            <a:spLocks/>
          </p:cNvSpPr>
          <p:nvPr/>
        </p:nvSpPr>
        <p:spPr bwMode="auto">
          <a:xfrm>
            <a:off x="1066800" y="609600"/>
            <a:ext cx="6843713" cy="5476875"/>
          </a:xfrm>
          <a:custGeom>
            <a:avLst/>
            <a:gdLst>
              <a:gd name="T0" fmla="*/ 0 w 4311"/>
              <a:gd name="T1" fmla="*/ 0 h 3450"/>
              <a:gd name="T2" fmla="*/ 4311 w 4311"/>
              <a:gd name="T3" fmla="*/ 0 h 3450"/>
              <a:gd name="T4" fmla="*/ 4311 w 4311"/>
              <a:gd name="T5" fmla="*/ 3450 h 3450"/>
              <a:gd name="T6" fmla="*/ 0 w 4311"/>
              <a:gd name="T7" fmla="*/ 0 h 3450"/>
              <a:gd name="T8" fmla="*/ 0 60000 65536"/>
              <a:gd name="T9" fmla="*/ 0 60000 65536"/>
              <a:gd name="T10" fmla="*/ 0 60000 65536"/>
              <a:gd name="T11" fmla="*/ 0 60000 65536"/>
              <a:gd name="T12" fmla="*/ 0 w 4311"/>
              <a:gd name="T13" fmla="*/ 0 h 3450"/>
              <a:gd name="T14" fmla="*/ 4311 w 4311"/>
              <a:gd name="T15" fmla="*/ 3450 h 3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11" h="3450">
                <a:moveTo>
                  <a:pt x="0" y="0"/>
                </a:moveTo>
                <a:lnTo>
                  <a:pt x="4311" y="0"/>
                </a:lnTo>
                <a:lnTo>
                  <a:pt x="4311" y="34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2981325" y="5729288"/>
            <a:ext cx="37433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Cigarette Consumption per Adult per Day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28" name="Rectangle 14"/>
          <p:cNvSpPr>
            <a:spLocks noChangeArrowheads="1"/>
          </p:cNvSpPr>
          <p:nvPr/>
        </p:nvSpPr>
        <p:spPr bwMode="auto">
          <a:xfrm>
            <a:off x="7553325" y="5272088"/>
            <a:ext cx="2571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12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29" name="Rectangle 15"/>
          <p:cNvSpPr>
            <a:spLocks noChangeArrowheads="1"/>
          </p:cNvSpPr>
          <p:nvPr/>
        </p:nvSpPr>
        <p:spPr bwMode="auto">
          <a:xfrm>
            <a:off x="6424613" y="5272088"/>
            <a:ext cx="2571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10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0" name="Rectangle 16"/>
          <p:cNvSpPr>
            <a:spLocks noChangeArrowheads="1"/>
          </p:cNvSpPr>
          <p:nvPr/>
        </p:nvSpPr>
        <p:spPr bwMode="auto">
          <a:xfrm>
            <a:off x="5353050" y="5272088"/>
            <a:ext cx="171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8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1" name="Rectangle 17"/>
          <p:cNvSpPr>
            <a:spLocks noChangeArrowheads="1"/>
          </p:cNvSpPr>
          <p:nvPr/>
        </p:nvSpPr>
        <p:spPr bwMode="auto">
          <a:xfrm>
            <a:off x="4238625" y="5272088"/>
            <a:ext cx="171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6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2" name="Rectangle 18"/>
          <p:cNvSpPr>
            <a:spLocks noChangeArrowheads="1"/>
          </p:cNvSpPr>
          <p:nvPr/>
        </p:nvSpPr>
        <p:spPr bwMode="auto">
          <a:xfrm>
            <a:off x="3124200" y="5272088"/>
            <a:ext cx="171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4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3" name="Rectangle 19"/>
          <p:cNvSpPr>
            <a:spLocks noChangeArrowheads="1"/>
          </p:cNvSpPr>
          <p:nvPr/>
        </p:nvSpPr>
        <p:spPr bwMode="auto">
          <a:xfrm>
            <a:off x="1995488" y="5272088"/>
            <a:ext cx="171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2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4" name="Rectangle 20"/>
          <p:cNvSpPr>
            <a:spLocks noChangeArrowheads="1"/>
          </p:cNvSpPr>
          <p:nvPr/>
        </p:nvSpPr>
        <p:spPr bwMode="auto">
          <a:xfrm rot="-5400000">
            <a:off x="372269" y="2875757"/>
            <a:ext cx="23431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CHD Mortality per 10,000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5" name="Rectangle 21"/>
          <p:cNvSpPr>
            <a:spLocks noChangeArrowheads="1"/>
          </p:cNvSpPr>
          <p:nvPr/>
        </p:nvSpPr>
        <p:spPr bwMode="auto">
          <a:xfrm>
            <a:off x="1781175" y="809625"/>
            <a:ext cx="257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30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6" name="Rectangle 22"/>
          <p:cNvSpPr>
            <a:spLocks noChangeArrowheads="1"/>
          </p:cNvSpPr>
          <p:nvPr/>
        </p:nvSpPr>
        <p:spPr bwMode="auto">
          <a:xfrm>
            <a:off x="1781175" y="2239963"/>
            <a:ext cx="2571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20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7" name="Rectangle 23"/>
          <p:cNvSpPr>
            <a:spLocks noChangeArrowheads="1"/>
          </p:cNvSpPr>
          <p:nvPr/>
        </p:nvSpPr>
        <p:spPr bwMode="auto">
          <a:xfrm>
            <a:off x="1781175" y="3670300"/>
            <a:ext cx="257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10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8" name="Rectangle 24"/>
          <p:cNvSpPr>
            <a:spLocks noChangeArrowheads="1"/>
          </p:cNvSpPr>
          <p:nvPr/>
        </p:nvSpPr>
        <p:spPr bwMode="auto">
          <a:xfrm>
            <a:off x="1866900" y="5029200"/>
            <a:ext cx="171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9" name="Line 25"/>
          <p:cNvSpPr>
            <a:spLocks noChangeShapeType="1"/>
          </p:cNvSpPr>
          <p:nvPr/>
        </p:nvSpPr>
        <p:spPr bwMode="auto">
          <a:xfrm>
            <a:off x="7639050" y="5214938"/>
            <a:ext cx="1588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Line 26"/>
          <p:cNvSpPr>
            <a:spLocks noChangeShapeType="1"/>
          </p:cNvSpPr>
          <p:nvPr/>
        </p:nvSpPr>
        <p:spPr bwMode="auto">
          <a:xfrm>
            <a:off x="6524625" y="5214938"/>
            <a:ext cx="1588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1" name="Line 27"/>
          <p:cNvSpPr>
            <a:spLocks noChangeShapeType="1"/>
          </p:cNvSpPr>
          <p:nvPr/>
        </p:nvSpPr>
        <p:spPr bwMode="auto">
          <a:xfrm>
            <a:off x="5410200" y="5214938"/>
            <a:ext cx="1588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2" name="Line 28"/>
          <p:cNvSpPr>
            <a:spLocks noChangeShapeType="1"/>
          </p:cNvSpPr>
          <p:nvPr/>
        </p:nvSpPr>
        <p:spPr bwMode="auto">
          <a:xfrm>
            <a:off x="4281488" y="5214938"/>
            <a:ext cx="1587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Line 29"/>
          <p:cNvSpPr>
            <a:spLocks noChangeShapeType="1"/>
          </p:cNvSpPr>
          <p:nvPr/>
        </p:nvSpPr>
        <p:spPr bwMode="auto">
          <a:xfrm>
            <a:off x="3167063" y="5214938"/>
            <a:ext cx="1587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4" name="Line 30"/>
          <p:cNvSpPr>
            <a:spLocks noChangeShapeType="1"/>
          </p:cNvSpPr>
          <p:nvPr/>
        </p:nvSpPr>
        <p:spPr bwMode="auto">
          <a:xfrm>
            <a:off x="2052638" y="5214938"/>
            <a:ext cx="1587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31"/>
          <p:cNvSpPr>
            <a:spLocks noChangeShapeType="1"/>
          </p:cNvSpPr>
          <p:nvPr/>
        </p:nvSpPr>
        <p:spPr bwMode="auto">
          <a:xfrm>
            <a:off x="2009775" y="881063"/>
            <a:ext cx="428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32"/>
          <p:cNvSpPr>
            <a:spLocks noChangeShapeType="1"/>
          </p:cNvSpPr>
          <p:nvPr/>
        </p:nvSpPr>
        <p:spPr bwMode="auto">
          <a:xfrm>
            <a:off x="2009775" y="2325688"/>
            <a:ext cx="428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33"/>
          <p:cNvSpPr>
            <a:spLocks noChangeShapeType="1"/>
          </p:cNvSpPr>
          <p:nvPr/>
        </p:nvSpPr>
        <p:spPr bwMode="auto">
          <a:xfrm>
            <a:off x="2009775" y="3756025"/>
            <a:ext cx="4286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Line 34"/>
          <p:cNvSpPr>
            <a:spLocks noChangeShapeType="1"/>
          </p:cNvSpPr>
          <p:nvPr/>
        </p:nvSpPr>
        <p:spPr bwMode="auto">
          <a:xfrm>
            <a:off x="2009775" y="5200650"/>
            <a:ext cx="4286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Freeform 35"/>
          <p:cNvSpPr>
            <a:spLocks/>
          </p:cNvSpPr>
          <p:nvPr/>
        </p:nvSpPr>
        <p:spPr bwMode="auto">
          <a:xfrm>
            <a:off x="2052638" y="881063"/>
            <a:ext cx="5586412" cy="4319587"/>
          </a:xfrm>
          <a:custGeom>
            <a:avLst/>
            <a:gdLst>
              <a:gd name="T0" fmla="*/ 3519 w 3519"/>
              <a:gd name="T1" fmla="*/ 2721 h 2721"/>
              <a:gd name="T2" fmla="*/ 0 w 3519"/>
              <a:gd name="T3" fmla="*/ 0 h 2721"/>
              <a:gd name="T4" fmla="*/ 0 w 3519"/>
              <a:gd name="T5" fmla="*/ 2721 h 2721"/>
              <a:gd name="T6" fmla="*/ 3519 w 3519"/>
              <a:gd name="T7" fmla="*/ 2721 h 2721"/>
              <a:gd name="T8" fmla="*/ 0 60000 65536"/>
              <a:gd name="T9" fmla="*/ 0 60000 65536"/>
              <a:gd name="T10" fmla="*/ 0 60000 65536"/>
              <a:gd name="T11" fmla="*/ 0 60000 65536"/>
              <a:gd name="T12" fmla="*/ 0 w 3519"/>
              <a:gd name="T13" fmla="*/ 0 h 2721"/>
              <a:gd name="T14" fmla="*/ 3519 w 3519"/>
              <a:gd name="T15" fmla="*/ 2721 h 27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19" h="2721">
                <a:moveTo>
                  <a:pt x="3519" y="2721"/>
                </a:moveTo>
                <a:lnTo>
                  <a:pt x="0" y="0"/>
                </a:lnTo>
                <a:lnTo>
                  <a:pt x="0" y="2721"/>
                </a:lnTo>
                <a:lnTo>
                  <a:pt x="3519" y="27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0" name="Freeform 36"/>
          <p:cNvSpPr>
            <a:spLocks/>
          </p:cNvSpPr>
          <p:nvPr/>
        </p:nvSpPr>
        <p:spPr bwMode="auto">
          <a:xfrm>
            <a:off x="2052638" y="881063"/>
            <a:ext cx="5586412" cy="4319587"/>
          </a:xfrm>
          <a:custGeom>
            <a:avLst/>
            <a:gdLst>
              <a:gd name="T0" fmla="*/ 0 w 3519"/>
              <a:gd name="T1" fmla="*/ 0 h 2721"/>
              <a:gd name="T2" fmla="*/ 3519 w 3519"/>
              <a:gd name="T3" fmla="*/ 0 h 2721"/>
              <a:gd name="T4" fmla="*/ 3519 w 3519"/>
              <a:gd name="T5" fmla="*/ 2721 h 2721"/>
              <a:gd name="T6" fmla="*/ 0 w 3519"/>
              <a:gd name="T7" fmla="*/ 0 h 2721"/>
              <a:gd name="T8" fmla="*/ 0 60000 65536"/>
              <a:gd name="T9" fmla="*/ 0 60000 65536"/>
              <a:gd name="T10" fmla="*/ 0 60000 65536"/>
              <a:gd name="T11" fmla="*/ 0 60000 65536"/>
              <a:gd name="T12" fmla="*/ 0 w 3519"/>
              <a:gd name="T13" fmla="*/ 0 h 2721"/>
              <a:gd name="T14" fmla="*/ 3519 w 3519"/>
              <a:gd name="T15" fmla="*/ 2721 h 27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19" h="2721">
                <a:moveTo>
                  <a:pt x="0" y="0"/>
                </a:moveTo>
                <a:lnTo>
                  <a:pt x="3519" y="0"/>
                </a:lnTo>
                <a:lnTo>
                  <a:pt x="3519" y="27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1" name="Rectangle 37"/>
          <p:cNvSpPr>
            <a:spLocks noChangeArrowheads="1"/>
          </p:cNvSpPr>
          <p:nvPr/>
        </p:nvSpPr>
        <p:spPr bwMode="auto">
          <a:xfrm>
            <a:off x="2052638" y="881063"/>
            <a:ext cx="5586412" cy="4319587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2" name="Freeform 38"/>
          <p:cNvSpPr>
            <a:spLocks/>
          </p:cNvSpPr>
          <p:nvPr/>
        </p:nvSpPr>
        <p:spPr bwMode="auto">
          <a:xfrm>
            <a:off x="2566988" y="314007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3" name="Freeform 39"/>
          <p:cNvSpPr>
            <a:spLocks/>
          </p:cNvSpPr>
          <p:nvPr/>
        </p:nvSpPr>
        <p:spPr bwMode="auto">
          <a:xfrm>
            <a:off x="2566988" y="314007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4" name="Freeform 40"/>
          <p:cNvSpPr>
            <a:spLocks/>
          </p:cNvSpPr>
          <p:nvPr/>
        </p:nvSpPr>
        <p:spPr bwMode="auto">
          <a:xfrm>
            <a:off x="2566988" y="4584700"/>
            <a:ext cx="85725" cy="8572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0 w 54"/>
              <a:gd name="T5" fmla="*/ 0 h 54"/>
              <a:gd name="T6" fmla="*/ 0 w 54"/>
              <a:gd name="T7" fmla="*/ 54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54"/>
                </a:moveTo>
                <a:lnTo>
                  <a:pt x="54" y="54"/>
                </a:lnTo>
                <a:lnTo>
                  <a:pt x="0" y="0"/>
                </a:lnTo>
                <a:lnTo>
                  <a:pt x="0" y="5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5" name="Freeform 41"/>
          <p:cNvSpPr>
            <a:spLocks/>
          </p:cNvSpPr>
          <p:nvPr/>
        </p:nvSpPr>
        <p:spPr bwMode="auto">
          <a:xfrm>
            <a:off x="2566988" y="458470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6" name="Freeform 42"/>
          <p:cNvSpPr>
            <a:spLocks/>
          </p:cNvSpPr>
          <p:nvPr/>
        </p:nvSpPr>
        <p:spPr bwMode="auto">
          <a:xfrm>
            <a:off x="2566988" y="3284538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7" name="Freeform 43"/>
          <p:cNvSpPr>
            <a:spLocks/>
          </p:cNvSpPr>
          <p:nvPr/>
        </p:nvSpPr>
        <p:spPr bwMode="auto">
          <a:xfrm>
            <a:off x="2566988" y="3284538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8" name="Freeform 44"/>
          <p:cNvSpPr>
            <a:spLocks/>
          </p:cNvSpPr>
          <p:nvPr/>
        </p:nvSpPr>
        <p:spPr bwMode="auto">
          <a:xfrm>
            <a:off x="3124200" y="429895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9" name="Freeform 45"/>
          <p:cNvSpPr>
            <a:spLocks/>
          </p:cNvSpPr>
          <p:nvPr/>
        </p:nvSpPr>
        <p:spPr bwMode="auto">
          <a:xfrm>
            <a:off x="3124200" y="429895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0" name="Freeform 46"/>
          <p:cNvSpPr>
            <a:spLocks/>
          </p:cNvSpPr>
          <p:nvPr/>
        </p:nvSpPr>
        <p:spPr bwMode="auto">
          <a:xfrm>
            <a:off x="3124200" y="299720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1" name="Freeform 47"/>
          <p:cNvSpPr>
            <a:spLocks/>
          </p:cNvSpPr>
          <p:nvPr/>
        </p:nvSpPr>
        <p:spPr bwMode="auto">
          <a:xfrm>
            <a:off x="3124200" y="299720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2" name="Freeform 48"/>
          <p:cNvSpPr>
            <a:spLocks/>
          </p:cNvSpPr>
          <p:nvPr/>
        </p:nvSpPr>
        <p:spPr bwMode="auto">
          <a:xfrm>
            <a:off x="3124200" y="3570288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3" name="Freeform 49"/>
          <p:cNvSpPr>
            <a:spLocks/>
          </p:cNvSpPr>
          <p:nvPr/>
        </p:nvSpPr>
        <p:spPr bwMode="auto">
          <a:xfrm>
            <a:off x="3124200" y="3570288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4" name="Freeform 50"/>
          <p:cNvSpPr>
            <a:spLocks/>
          </p:cNvSpPr>
          <p:nvPr/>
        </p:nvSpPr>
        <p:spPr bwMode="auto">
          <a:xfrm>
            <a:off x="3681413" y="472757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5" name="Freeform 51"/>
          <p:cNvSpPr>
            <a:spLocks/>
          </p:cNvSpPr>
          <p:nvPr/>
        </p:nvSpPr>
        <p:spPr bwMode="auto">
          <a:xfrm>
            <a:off x="3681413" y="472757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6" name="Freeform 52"/>
          <p:cNvSpPr>
            <a:spLocks/>
          </p:cNvSpPr>
          <p:nvPr/>
        </p:nvSpPr>
        <p:spPr bwMode="auto">
          <a:xfrm>
            <a:off x="3681413" y="3427413"/>
            <a:ext cx="85725" cy="8572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0 w 54"/>
              <a:gd name="T5" fmla="*/ 0 h 54"/>
              <a:gd name="T6" fmla="*/ 0 w 54"/>
              <a:gd name="T7" fmla="*/ 54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54"/>
                </a:moveTo>
                <a:lnTo>
                  <a:pt x="54" y="54"/>
                </a:lnTo>
                <a:lnTo>
                  <a:pt x="0" y="0"/>
                </a:lnTo>
                <a:lnTo>
                  <a:pt x="0" y="5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7" name="Freeform 53"/>
          <p:cNvSpPr>
            <a:spLocks/>
          </p:cNvSpPr>
          <p:nvPr/>
        </p:nvSpPr>
        <p:spPr bwMode="auto">
          <a:xfrm>
            <a:off x="3681413" y="3427413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8" name="Freeform 54"/>
          <p:cNvSpPr>
            <a:spLocks/>
          </p:cNvSpPr>
          <p:nvPr/>
        </p:nvSpPr>
        <p:spPr bwMode="auto">
          <a:xfrm>
            <a:off x="3681413" y="256857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9" name="Freeform 55"/>
          <p:cNvSpPr>
            <a:spLocks/>
          </p:cNvSpPr>
          <p:nvPr/>
        </p:nvSpPr>
        <p:spPr bwMode="auto">
          <a:xfrm>
            <a:off x="3681413" y="256857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0" name="Freeform 56"/>
          <p:cNvSpPr>
            <a:spLocks/>
          </p:cNvSpPr>
          <p:nvPr/>
        </p:nvSpPr>
        <p:spPr bwMode="auto">
          <a:xfrm>
            <a:off x="3681413" y="458470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1" name="Freeform 57"/>
          <p:cNvSpPr>
            <a:spLocks/>
          </p:cNvSpPr>
          <p:nvPr/>
        </p:nvSpPr>
        <p:spPr bwMode="auto">
          <a:xfrm>
            <a:off x="3681413" y="458470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2" name="Freeform 58"/>
          <p:cNvSpPr>
            <a:spLocks/>
          </p:cNvSpPr>
          <p:nvPr/>
        </p:nvSpPr>
        <p:spPr bwMode="auto">
          <a:xfrm>
            <a:off x="3681413" y="3284538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3" name="Freeform 59"/>
          <p:cNvSpPr>
            <a:spLocks/>
          </p:cNvSpPr>
          <p:nvPr/>
        </p:nvSpPr>
        <p:spPr bwMode="auto">
          <a:xfrm>
            <a:off x="3681413" y="3284538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4" name="Freeform 60"/>
          <p:cNvSpPr>
            <a:spLocks/>
          </p:cNvSpPr>
          <p:nvPr/>
        </p:nvSpPr>
        <p:spPr bwMode="auto">
          <a:xfrm>
            <a:off x="3681413" y="299720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5" name="Freeform 61"/>
          <p:cNvSpPr>
            <a:spLocks/>
          </p:cNvSpPr>
          <p:nvPr/>
        </p:nvSpPr>
        <p:spPr bwMode="auto">
          <a:xfrm>
            <a:off x="3681413" y="299720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6" name="Freeform 62"/>
          <p:cNvSpPr>
            <a:spLocks/>
          </p:cNvSpPr>
          <p:nvPr/>
        </p:nvSpPr>
        <p:spPr bwMode="auto">
          <a:xfrm>
            <a:off x="4238625" y="1839913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7" name="Freeform 63"/>
          <p:cNvSpPr>
            <a:spLocks/>
          </p:cNvSpPr>
          <p:nvPr/>
        </p:nvSpPr>
        <p:spPr bwMode="auto">
          <a:xfrm>
            <a:off x="4238625" y="1839913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8" name="Freeform 64"/>
          <p:cNvSpPr>
            <a:spLocks/>
          </p:cNvSpPr>
          <p:nvPr/>
        </p:nvSpPr>
        <p:spPr bwMode="auto">
          <a:xfrm>
            <a:off x="4238625" y="3570288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9" name="Freeform 65"/>
          <p:cNvSpPr>
            <a:spLocks/>
          </p:cNvSpPr>
          <p:nvPr/>
        </p:nvSpPr>
        <p:spPr bwMode="auto">
          <a:xfrm>
            <a:off x="4238625" y="3570288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0" name="Freeform 66"/>
          <p:cNvSpPr>
            <a:spLocks/>
          </p:cNvSpPr>
          <p:nvPr/>
        </p:nvSpPr>
        <p:spPr bwMode="auto">
          <a:xfrm>
            <a:off x="5367338" y="242570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1" name="Freeform 67"/>
          <p:cNvSpPr>
            <a:spLocks/>
          </p:cNvSpPr>
          <p:nvPr/>
        </p:nvSpPr>
        <p:spPr bwMode="auto">
          <a:xfrm>
            <a:off x="5367338" y="242570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2" name="Freeform 68"/>
          <p:cNvSpPr>
            <a:spLocks/>
          </p:cNvSpPr>
          <p:nvPr/>
        </p:nvSpPr>
        <p:spPr bwMode="auto">
          <a:xfrm>
            <a:off x="5367338" y="3284538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3" name="Freeform 69"/>
          <p:cNvSpPr>
            <a:spLocks/>
          </p:cNvSpPr>
          <p:nvPr/>
        </p:nvSpPr>
        <p:spPr bwMode="auto">
          <a:xfrm>
            <a:off x="5367338" y="3284538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4" name="Freeform 70"/>
          <p:cNvSpPr>
            <a:spLocks/>
          </p:cNvSpPr>
          <p:nvPr/>
        </p:nvSpPr>
        <p:spPr bwMode="auto">
          <a:xfrm>
            <a:off x="5367338" y="242570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5" name="Freeform 71"/>
          <p:cNvSpPr>
            <a:spLocks/>
          </p:cNvSpPr>
          <p:nvPr/>
        </p:nvSpPr>
        <p:spPr bwMode="auto">
          <a:xfrm>
            <a:off x="5367338" y="242570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6" name="Freeform 72"/>
          <p:cNvSpPr>
            <a:spLocks/>
          </p:cNvSpPr>
          <p:nvPr/>
        </p:nvSpPr>
        <p:spPr bwMode="auto">
          <a:xfrm>
            <a:off x="5924550" y="213995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7" name="Freeform 73"/>
          <p:cNvSpPr>
            <a:spLocks/>
          </p:cNvSpPr>
          <p:nvPr/>
        </p:nvSpPr>
        <p:spPr bwMode="auto">
          <a:xfrm>
            <a:off x="5924550" y="213995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8" name="Freeform 74"/>
          <p:cNvSpPr>
            <a:spLocks/>
          </p:cNvSpPr>
          <p:nvPr/>
        </p:nvSpPr>
        <p:spPr bwMode="auto">
          <a:xfrm>
            <a:off x="5924550" y="1697038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9" name="Freeform 75"/>
          <p:cNvSpPr>
            <a:spLocks/>
          </p:cNvSpPr>
          <p:nvPr/>
        </p:nvSpPr>
        <p:spPr bwMode="auto">
          <a:xfrm>
            <a:off x="5924550" y="1697038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90" name="Freeform 76"/>
          <p:cNvSpPr>
            <a:spLocks/>
          </p:cNvSpPr>
          <p:nvPr/>
        </p:nvSpPr>
        <p:spPr bwMode="auto">
          <a:xfrm>
            <a:off x="5924550" y="213995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91" name="Freeform 77"/>
          <p:cNvSpPr>
            <a:spLocks/>
          </p:cNvSpPr>
          <p:nvPr/>
        </p:nvSpPr>
        <p:spPr bwMode="auto">
          <a:xfrm>
            <a:off x="5924550" y="213995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92" name="Freeform 78"/>
          <p:cNvSpPr>
            <a:spLocks/>
          </p:cNvSpPr>
          <p:nvPr/>
        </p:nvSpPr>
        <p:spPr bwMode="auto">
          <a:xfrm>
            <a:off x="7038975" y="1409700"/>
            <a:ext cx="85725" cy="87313"/>
          </a:xfrm>
          <a:custGeom>
            <a:avLst/>
            <a:gdLst>
              <a:gd name="T0" fmla="*/ 0 w 54"/>
              <a:gd name="T1" fmla="*/ 0 h 55"/>
              <a:gd name="T2" fmla="*/ 54 w 54"/>
              <a:gd name="T3" fmla="*/ 55 h 55"/>
              <a:gd name="T4" fmla="*/ 0 w 54"/>
              <a:gd name="T5" fmla="*/ 55 h 55"/>
              <a:gd name="T6" fmla="*/ 0 w 54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5"/>
              <a:gd name="T14" fmla="*/ 54 w 54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5">
                <a:moveTo>
                  <a:pt x="0" y="0"/>
                </a:moveTo>
                <a:lnTo>
                  <a:pt x="54" y="55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93" name="Freeform 79"/>
          <p:cNvSpPr>
            <a:spLocks/>
          </p:cNvSpPr>
          <p:nvPr/>
        </p:nvSpPr>
        <p:spPr bwMode="auto">
          <a:xfrm>
            <a:off x="7038975" y="1409700"/>
            <a:ext cx="85725" cy="87313"/>
          </a:xfrm>
          <a:custGeom>
            <a:avLst/>
            <a:gdLst>
              <a:gd name="T0" fmla="*/ 0 w 54"/>
              <a:gd name="T1" fmla="*/ 0 h 55"/>
              <a:gd name="T2" fmla="*/ 54 w 54"/>
              <a:gd name="T3" fmla="*/ 0 h 55"/>
              <a:gd name="T4" fmla="*/ 54 w 54"/>
              <a:gd name="T5" fmla="*/ 55 h 55"/>
              <a:gd name="T6" fmla="*/ 0 w 54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5"/>
              <a:gd name="T14" fmla="*/ 54 w 54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5">
                <a:moveTo>
                  <a:pt x="0" y="0"/>
                </a:moveTo>
                <a:lnTo>
                  <a:pt x="54" y="0"/>
                </a:lnTo>
                <a:lnTo>
                  <a:pt x="54" y="5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94" name="Line 80"/>
          <p:cNvSpPr>
            <a:spLocks noChangeShapeType="1"/>
          </p:cNvSpPr>
          <p:nvPr/>
        </p:nvSpPr>
        <p:spPr bwMode="auto">
          <a:xfrm flipV="1">
            <a:off x="4838700" y="1323975"/>
            <a:ext cx="2800350" cy="1473200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5" name="Line 81"/>
          <p:cNvSpPr>
            <a:spLocks noChangeShapeType="1"/>
          </p:cNvSpPr>
          <p:nvPr/>
        </p:nvSpPr>
        <p:spPr bwMode="auto">
          <a:xfrm flipV="1">
            <a:off x="2052638" y="2797175"/>
            <a:ext cx="2786062" cy="1473200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6" name="Line 82"/>
          <p:cNvSpPr>
            <a:spLocks noChangeShapeType="1"/>
          </p:cNvSpPr>
          <p:nvPr/>
        </p:nvSpPr>
        <p:spPr bwMode="auto">
          <a:xfrm>
            <a:off x="2052638" y="5200650"/>
            <a:ext cx="558641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7" name="Line 83"/>
          <p:cNvSpPr>
            <a:spLocks noChangeShapeType="1"/>
          </p:cNvSpPr>
          <p:nvPr/>
        </p:nvSpPr>
        <p:spPr bwMode="auto">
          <a:xfrm flipV="1">
            <a:off x="2052638" y="881063"/>
            <a:ext cx="1587" cy="4319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8" name="AutoShape 5"/>
          <p:cNvSpPr>
            <a:spLocks/>
          </p:cNvSpPr>
          <p:nvPr/>
        </p:nvSpPr>
        <p:spPr bwMode="auto">
          <a:xfrm>
            <a:off x="2108200" y="1433513"/>
            <a:ext cx="1127125" cy="376237"/>
          </a:xfrm>
          <a:prstGeom prst="borderCallout2">
            <a:avLst>
              <a:gd name="adj1" fmla="val 30380"/>
              <a:gd name="adj2" fmla="val 106759"/>
              <a:gd name="adj3" fmla="val 30380"/>
              <a:gd name="adj4" fmla="val 106759"/>
              <a:gd name="adj5" fmla="val 262023"/>
              <a:gd name="adj6" fmla="val 1619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Residual</a:t>
            </a:r>
          </a:p>
        </p:txBody>
      </p:sp>
      <p:sp>
        <p:nvSpPr>
          <p:cNvPr id="30799" name="AutoShape 6"/>
          <p:cNvSpPr>
            <a:spLocks/>
          </p:cNvSpPr>
          <p:nvPr/>
        </p:nvSpPr>
        <p:spPr bwMode="auto">
          <a:xfrm>
            <a:off x="5715000" y="2976563"/>
            <a:ext cx="1219200" cy="376237"/>
          </a:xfrm>
          <a:prstGeom prst="borderCallout2">
            <a:avLst>
              <a:gd name="adj1" fmla="val 30380"/>
              <a:gd name="adj2" fmla="val -6250"/>
              <a:gd name="adj3" fmla="val 30380"/>
              <a:gd name="adj4" fmla="val -6250"/>
              <a:gd name="adj5" fmla="val 32912"/>
              <a:gd name="adj6" fmla="val -113801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Prediction</a:t>
            </a:r>
          </a:p>
        </p:txBody>
      </p:sp>
      <p:sp>
        <p:nvSpPr>
          <p:cNvPr id="30800" name="AutoShape 8"/>
          <p:cNvSpPr>
            <a:spLocks/>
          </p:cNvSpPr>
          <p:nvPr/>
        </p:nvSpPr>
        <p:spPr bwMode="auto">
          <a:xfrm>
            <a:off x="3962400" y="19050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Multiple Correlation</a:t>
            </a:r>
            <a:endParaRPr lang="en-US" dirty="0"/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 bwMode="auto">
          <a:xfrm>
            <a:off x="466725" y="1857375"/>
            <a:ext cx="8248650" cy="46196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So, that means that Y-hat is the part of Y that is related to ALL of the Xs combined</a:t>
            </a:r>
          </a:p>
          <a:p>
            <a:r>
              <a:rPr lang="en-US" smtClean="0"/>
              <a:t>The multiple correlation is simple the correlation between Y and Y-hat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Let’s demonstrate</a:t>
            </a:r>
          </a:p>
        </p:txBody>
      </p:sp>
      <p:sp>
        <p:nvSpPr>
          <p:cNvPr id="410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410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934A07C-5A41-49D5-9034-4F7E81BD11BD}" type="slidenum">
              <a:rPr lang="en-US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914400" y="3962400"/>
          <a:ext cx="6316663" cy="1600200"/>
        </p:xfrm>
        <a:graphic>
          <a:graphicData uri="http://schemas.openxmlformats.org/presentationml/2006/ole">
            <p:oleObj spid="_x0000_s4098" name="Equation" r:id="rId3" imgW="95220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Multiple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57375"/>
            <a:ext cx="8448675" cy="4543425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We can even square the value and get the Squared Multiple Correlation (SMC), which will tell us the proportion of Y that is explained by the Xs</a:t>
            </a:r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So, (importantly) if Y is the concept/criterion we are trying to measure and the Xs are the items of a test this would give us a single measure of how well the items measure the concept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2D9BCB4-A7C8-402C-A618-9CE3759C1D80}" type="slidenum">
              <a:rPr lang="en-US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to do???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 bwMode="auto">
          <a:xfrm>
            <a:off x="466725" y="1857375"/>
            <a:ext cx="8248650" cy="44291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Same problem, if we can’t measure the concept directly we can’t apply a regression equation to establish the optimal weights for adding items up and we can’t reduce the number of patterns (using R) because we can’t measure the concept directly</a:t>
            </a:r>
          </a:p>
          <a:p>
            <a:r>
              <a:rPr lang="en-US" smtClean="0"/>
              <a:t>If only there were a way to handle this…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F23E4A7-8411-4BFF-B277-48A07EC71DA3}" type="slidenum">
              <a:rPr lang="en-US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is Factor Analysis (FA)?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6725" y="1857375"/>
            <a:ext cx="8248650" cy="44291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FA and PCA (principal components analysis) are methods of data reduction</a:t>
            </a:r>
          </a:p>
          <a:p>
            <a:pPr lvl="1"/>
            <a:r>
              <a:rPr lang="en-US" smtClean="0"/>
              <a:t>Take many variables and explain them with a few “factors” or “components”</a:t>
            </a:r>
          </a:p>
          <a:p>
            <a:pPr lvl="1"/>
            <a:r>
              <a:rPr lang="en-US" smtClean="0"/>
              <a:t>Correlated variables are grouped together and separated from other variables with low or no correlation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28B3773-5685-4EBD-9B7B-36192EEA2B9A}" type="slidenum">
              <a:rPr lang="en-US">
                <a:latin typeface="Arial" pitchFamily="34" charset="0"/>
              </a:rPr>
              <a:pPr/>
              <a:t>19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Topics so far…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xfrm>
            <a:off x="466725" y="1857375"/>
            <a:ext cx="8248650" cy="44291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Defining Psychometrics and History</a:t>
            </a:r>
          </a:p>
          <a:p>
            <a:r>
              <a:rPr lang="en-US" smtClean="0"/>
              <a:t>Basic Inferential Stats and Norms</a:t>
            </a:r>
          </a:p>
          <a:p>
            <a:r>
              <a:rPr lang="en-US" smtClean="0"/>
              <a:t>Correlation and Regression</a:t>
            </a:r>
          </a:p>
          <a:p>
            <a:r>
              <a:rPr lang="en-US" smtClean="0"/>
              <a:t>Reliability</a:t>
            </a:r>
          </a:p>
          <a:p>
            <a:r>
              <a:rPr lang="en-US" smtClean="0"/>
              <a:t>Validity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F858AA6-B9C6-4C39-96FC-D7AAA0B24E77}" type="slidenum">
              <a:rPr lang="en-US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What is FA?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6725" y="1857375"/>
            <a:ext cx="8248650" cy="44291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Patterns of correlations are identified and either used as descriptive (PCA) or as indicative of underlying theory (FA)</a:t>
            </a:r>
          </a:p>
          <a:p>
            <a:r>
              <a:rPr lang="en-US" smtClean="0"/>
              <a:t>Process of providing an operational definition for latent construct (through a regression like equation)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F8CE449-E394-4226-B897-36B96963A338}" type="slidenum">
              <a:rPr lang="en-US">
                <a:latin typeface="Arial" pitchFamily="34" charset="0"/>
              </a:rPr>
              <a:pPr/>
              <a:t>20</a:t>
            </a:fld>
            <a:endParaRPr lang="en-US">
              <a:latin typeface="Arial" pitchFamily="34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4C410C7-C5A4-42C5-B3A4-E9C210091216}" type="slidenum">
              <a:rPr lang="en-US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81000"/>
            <a:ext cx="5943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General Steps to FA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077200" cy="518160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Step 1: Selecting and Measuring a set of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items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a given domain</a:t>
            </a:r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Step 2: Data screening in order to prepare the correlation matrix</a:t>
            </a:r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Step 3: Factor Extraction</a:t>
            </a:r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Step 4: Factor Rotation to increase interpretability </a:t>
            </a:r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Step 5: Interpretation</a:t>
            </a:r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Step 6: Further Validation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and Reliability of the measures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AAD1AA5-B99A-43C6-8020-D0F1C4036FD8}" type="slidenum">
              <a:rPr lang="en-US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 Questions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66696" y="1857370"/>
            <a:ext cx="8448704" cy="46196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general goals: data reduction, describe relationships and test theories about relationships (next chapter)</a:t>
            </a:r>
          </a:p>
          <a:p>
            <a:r>
              <a:rPr lang="en-US" dirty="0"/>
              <a:t>How many interpretable factors exist in the data? or How many factors are needed to summarize the pattern of correlations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does each factor mean? Interpretation?</a:t>
            </a:r>
          </a:p>
          <a:p>
            <a:r>
              <a:rPr lang="en-US" dirty="0" smtClean="0"/>
              <a:t>What is the percentage of variance in the data accounted for by the factors?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 Questions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factors account for the most variance?</a:t>
            </a:r>
          </a:p>
          <a:p>
            <a:r>
              <a:rPr lang="en-US"/>
              <a:t>How well does the factor structure fit a given theory?</a:t>
            </a:r>
          </a:p>
          <a:p>
            <a:r>
              <a:rPr lang="en-US"/>
              <a:t>What would each subject’s score be if they could be measured directly on the factors?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Types of FA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09600" y="1905000"/>
            <a:ext cx="7924800" cy="472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Exploratory FA</a:t>
            </a:r>
          </a:p>
          <a:p>
            <a:pPr lvl="1"/>
            <a:r>
              <a:rPr lang="en-US" smtClean="0"/>
              <a:t>Summarizing data by grouping correlated variables</a:t>
            </a:r>
          </a:p>
          <a:p>
            <a:pPr lvl="1"/>
            <a:r>
              <a:rPr lang="en-US" smtClean="0"/>
              <a:t>Investigating sets of measured variables related to theoretical constructs</a:t>
            </a:r>
          </a:p>
          <a:p>
            <a:pPr lvl="1"/>
            <a:r>
              <a:rPr lang="en-US" smtClean="0"/>
              <a:t>Usually done near the onset of research</a:t>
            </a:r>
          </a:p>
          <a:p>
            <a:pPr lvl="1"/>
            <a:r>
              <a:rPr lang="en-US" smtClean="0"/>
              <a:t>The type we are talking about in this lecture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234EDF4-1550-4305-AA72-1A74568BC9CD}" type="slidenum">
              <a:rPr lang="en-US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Types of FA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6725" y="1857375"/>
            <a:ext cx="8248650" cy="44291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Confirmatory FA</a:t>
            </a:r>
          </a:p>
          <a:p>
            <a:pPr lvl="1"/>
            <a:r>
              <a:rPr lang="en-US" smtClean="0"/>
              <a:t>More advanced technique</a:t>
            </a:r>
          </a:p>
          <a:p>
            <a:pPr lvl="1"/>
            <a:r>
              <a:rPr lang="en-US" smtClean="0"/>
              <a:t>When factor structure is known or at least theorized</a:t>
            </a:r>
          </a:p>
          <a:p>
            <a:pPr lvl="1"/>
            <a:r>
              <a:rPr lang="en-US" smtClean="0"/>
              <a:t>Testing generalization of factor structure to new data, etc.</a:t>
            </a:r>
          </a:p>
          <a:p>
            <a:pPr lvl="1"/>
            <a:r>
              <a:rPr lang="en-US" smtClean="0"/>
              <a:t>This is often tested through Structural Equation Model methods (beyond this course)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0256DB2-FA0E-48D4-BDCB-E67F38C64093}" type="slidenum">
              <a:rPr lang="en-US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Remembering CTT</a:t>
            </a:r>
            <a:endParaRPr lang="en-GB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305800" cy="5105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GB" smtClean="0"/>
              <a:t>Assumes that every person has a true score on an item or a scale if we can only measure it directly without error</a:t>
            </a:r>
          </a:p>
          <a:p>
            <a:pPr>
              <a:lnSpc>
                <a:spcPct val="90000"/>
              </a:lnSpc>
            </a:pPr>
            <a:r>
              <a:rPr lang="en-GB" smtClean="0"/>
              <a:t>CTT analyses assumes that a person’s test score is comprised of their “true” score plus some measurement error.  </a:t>
            </a:r>
          </a:p>
          <a:p>
            <a:pPr>
              <a:lnSpc>
                <a:spcPct val="90000"/>
              </a:lnSpc>
            </a:pPr>
            <a:r>
              <a:rPr lang="en-GB" smtClean="0"/>
              <a:t>This is the common true score model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743200" y="5105400"/>
          <a:ext cx="3435350" cy="922338"/>
        </p:xfrm>
        <a:graphic>
          <a:graphicData uri="http://schemas.openxmlformats.org/presentationml/2006/ole">
            <p:oleObj spid="_x0000_s5122" name="Equation" r:id="rId4" imgW="672840" imgH="1648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Common Factor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149" name="Content Placeholder 2"/>
          <p:cNvSpPr>
            <a:spLocks noGrp="1"/>
          </p:cNvSpPr>
          <p:nvPr>
            <p:ph idx="1"/>
          </p:nvPr>
        </p:nvSpPr>
        <p:spPr bwMode="auto">
          <a:xfrm>
            <a:off x="466725" y="1857375"/>
            <a:ext cx="8248650" cy="44291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The common factor model is like the true score model where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Except let’s think of it at the level of </a:t>
            </a:r>
            <a:r>
              <a:rPr lang="en-US" dirty="0" smtClean="0"/>
              <a:t>variance for a second</a:t>
            </a:r>
            <a:endParaRPr lang="en-US" dirty="0" smtClean="0"/>
          </a:p>
        </p:txBody>
      </p:sp>
      <p:sp>
        <p:nvSpPr>
          <p:cNvPr id="615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61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6B09A7F-5306-4523-A0CD-C5AB4874BC1A}" type="slidenum">
              <a:rPr lang="en-US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785813" y="2743200"/>
          <a:ext cx="3694112" cy="1277938"/>
        </p:xfrm>
        <a:graphic>
          <a:graphicData uri="http://schemas.openxmlformats.org/presentationml/2006/ole">
            <p:oleObj spid="_x0000_s6146" name="Equation" r:id="rId3" imgW="723600" imgH="228600" progId="Equation.DSMT4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722313" y="5057775"/>
          <a:ext cx="4535487" cy="1419225"/>
        </p:xfrm>
        <a:graphic>
          <a:graphicData uri="http://schemas.openxmlformats.org/presentationml/2006/ole">
            <p:oleObj spid="_x0000_s6147" name="Equation" r:id="rId4" imgW="88884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Common Factor Model</a:t>
            </a:r>
            <a:endParaRPr lang="en-US" dirty="0"/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 bwMode="auto">
          <a:xfrm>
            <a:off x="466725" y="1857375"/>
            <a:ext cx="8248650" cy="44291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Since we don’t know T let’s replace that with what is called the “common variance” or the variance that this item shares with other items in the test</a:t>
            </a:r>
          </a:p>
          <a:p>
            <a:r>
              <a:rPr lang="en-US" dirty="0" smtClean="0"/>
              <a:t>This is called </a:t>
            </a:r>
            <a:r>
              <a:rPr lang="en-US" dirty="0" smtClean="0"/>
              <a:t>communality </a:t>
            </a:r>
            <a:r>
              <a:rPr lang="en-US" dirty="0" smtClean="0"/>
              <a:t>and is indicated by h-squared</a:t>
            </a:r>
          </a:p>
        </p:txBody>
      </p:sp>
      <p:sp>
        <p:nvSpPr>
          <p:cNvPr id="717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3A7881B-D740-4C6A-9098-3DEDE1BE58DD}" type="slidenum">
              <a:rPr lang="en-US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787400" y="5057775"/>
          <a:ext cx="4405313" cy="1419225"/>
        </p:xfrm>
        <a:graphic>
          <a:graphicData uri="http://schemas.openxmlformats.org/presentationml/2006/ole">
            <p:oleObj spid="_x0000_s7170" name="Equation" r:id="rId3" imgW="86328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466725" y="1857375"/>
            <a:ext cx="8248650" cy="44291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“Goal” of psychometrics</a:t>
            </a:r>
          </a:p>
          <a:p>
            <a:pPr lvl="1"/>
            <a:r>
              <a:rPr lang="en-US" smtClean="0"/>
              <a:t>To measure/quantify psychological phenomenon</a:t>
            </a:r>
          </a:p>
          <a:p>
            <a:pPr lvl="1"/>
            <a:r>
              <a:rPr lang="en-US" smtClean="0"/>
              <a:t>To try and use measurable/quantifiable items (e.g. questionnaires, behavioral observations) to “capture” some metaphysical or at least directly un-measurable concept 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FAB7A21-E86B-418E-8EFB-AE468615852D}" type="slidenum">
              <a:rPr lang="en-US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Common Factor Model</a:t>
            </a:r>
            <a:endParaRPr lang="en-US" dirty="0"/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 bwMode="auto">
          <a:xfrm>
            <a:off x="466725" y="1676400"/>
            <a:ext cx="8248650" cy="44291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Instead of thinking about E as “error” we can think of it as the variance that is NOT shared with other items in the test or that is “unique” to this item</a:t>
            </a:r>
          </a:p>
          <a:p>
            <a:r>
              <a:rPr lang="en-US" smtClean="0"/>
              <a:t>The unique variance (u-squared) is made up of variance that is specific to this item and error (but we can’t pull them apart)</a:t>
            </a:r>
          </a:p>
        </p:txBody>
      </p:sp>
      <p:sp>
        <p:nvSpPr>
          <p:cNvPr id="819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81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74DC9D4-AD4A-4CEA-89EF-6DD76AA0B6B6}" type="slidenum">
              <a:rPr lang="en-US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884238" y="5105400"/>
          <a:ext cx="4211637" cy="1419225"/>
        </p:xfrm>
        <a:graphic>
          <a:graphicData uri="http://schemas.openxmlformats.org/presentationml/2006/ole">
            <p:oleObj spid="_x0000_s8194" name="Equation" r:id="rId3" imgW="82548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Common Factor Model</a:t>
            </a:r>
            <a:endParaRPr lang="en-US" dirty="0"/>
          </a:p>
        </p:txBody>
      </p:sp>
      <p:sp>
        <p:nvSpPr>
          <p:cNvPr id="922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92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D4AFC5C-2E2E-4F87-9381-99AD2F8EF8CF}" type="slidenum">
              <a:rPr lang="en-US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762000" y="1295400"/>
          <a:ext cx="7927975" cy="1143000"/>
        </p:xfrm>
        <a:graphic>
          <a:graphicData uri="http://schemas.openxmlformats.org/presentationml/2006/ole">
            <p:oleObj spid="_x0000_s9218" name="Worksheet" r:id="rId3" imgW="5396472" imgH="777305" progId="Excel.Sheet.12">
              <p:embed/>
            </p:oleObj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762000" y="3124200"/>
          <a:ext cx="6003925" cy="1371600"/>
        </p:xfrm>
        <a:graphic>
          <a:graphicData uri="http://schemas.openxmlformats.org/presentationml/2006/ole">
            <p:oleObj spid="_x0000_s9219" name="Worksheet" r:id="rId4" imgW="3800475" imgH="962025" progId="Excel.Sheet.12">
              <p:embed/>
            </p:oleObj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10800000" flipV="1">
            <a:off x="6248400" y="2438400"/>
            <a:ext cx="1828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5829300" y="2705100"/>
            <a:ext cx="6096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762000" y="4724400"/>
          <a:ext cx="6019800" cy="822325"/>
        </p:xfrm>
        <a:graphic>
          <a:graphicData uri="http://schemas.openxmlformats.org/presentationml/2006/ole">
            <p:oleObj spid="_x0000_s9220" name="Worksheet" r:id="rId5" imgW="3800475" imgH="581025" progId="Excel.Sheet.12">
              <p:embed/>
            </p:oleObj>
          </a:graphicData>
        </a:graphic>
      </p:graphicFrame>
      <p:graphicFrame>
        <p:nvGraphicFramePr>
          <p:cNvPr id="9221" name="Object 6"/>
          <p:cNvGraphicFramePr>
            <a:graphicFrameLocks noChangeAspect="1"/>
          </p:cNvGraphicFramePr>
          <p:nvPr/>
        </p:nvGraphicFramePr>
        <p:xfrm>
          <a:off x="762000" y="5562600"/>
          <a:ext cx="3611563" cy="1217613"/>
        </p:xfrm>
        <a:graphic>
          <a:graphicData uri="http://schemas.openxmlformats.org/presentationml/2006/ole">
            <p:oleObj spid="_x0000_s9221" name="Equation" r:id="rId6" imgW="82548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Common Factor Model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 bwMode="auto">
          <a:xfrm>
            <a:off x="466725" y="1676400"/>
            <a:ext cx="8248650" cy="44291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The common factor model assumes that the commonalities represent variance that is due to the concept (i.e. factor) you are trying to measure</a:t>
            </a:r>
          </a:p>
          <a:p>
            <a:r>
              <a:rPr lang="en-US" dirty="0" smtClean="0"/>
              <a:t>That’s great but how do we calculate </a:t>
            </a:r>
            <a:r>
              <a:rPr lang="en-US" dirty="0" smtClean="0"/>
              <a:t>communalities</a:t>
            </a:r>
            <a:r>
              <a:rPr lang="en-US" dirty="0" smtClean="0"/>
              <a:t>?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189688-BC5D-4914-BE89-B01C11F3D69C}" type="slidenum">
              <a:rPr lang="en-US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rethink the regression approach</a:t>
            </a:r>
          </a:p>
          <a:p>
            <a:pPr lvl="1"/>
            <a:r>
              <a:rPr lang="en-US" dirty="0" smtClean="0"/>
              <a:t>The multiple regression equation from before: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 it’s more general form: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Now, let’s think about this more theoretically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56322" name="Object 1"/>
          <p:cNvGraphicFramePr>
            <a:graphicFrameLocks noChangeAspect="1"/>
          </p:cNvGraphicFramePr>
          <p:nvPr/>
        </p:nvGraphicFramePr>
        <p:xfrm>
          <a:off x="598488" y="3146425"/>
          <a:ext cx="7937500" cy="587375"/>
        </p:xfrm>
        <a:graphic>
          <a:graphicData uri="http://schemas.openxmlformats.org/presentationml/2006/ole">
            <p:oleObj spid="_x0000_s56322" name="Equation" r:id="rId3" imgW="3085920" imgH="228600" progId="Equation.DSMT4">
              <p:embed/>
            </p:oleObj>
          </a:graphicData>
        </a:graphic>
      </p:graphicFrame>
      <p:graphicFrame>
        <p:nvGraphicFramePr>
          <p:cNvPr id="56324" name="Object 1"/>
          <p:cNvGraphicFramePr>
            <a:graphicFrameLocks noChangeAspect="1"/>
          </p:cNvGraphicFramePr>
          <p:nvPr/>
        </p:nvGraphicFramePr>
        <p:xfrm>
          <a:off x="666750" y="4679950"/>
          <a:ext cx="3856038" cy="654050"/>
        </p:xfrm>
        <a:graphic>
          <a:graphicData uri="http://schemas.openxmlformats.org/presentationml/2006/ole">
            <p:oleObj spid="_x0000_s56324" name="Equation" r:id="rId4" imgW="149832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rethinking regression</a:t>
            </a:r>
          </a:p>
          <a:p>
            <a:pPr lvl="1"/>
            <a:r>
              <a:rPr lang="en-US" dirty="0" smtClean="0"/>
              <a:t>So, theoretically </a:t>
            </a:r>
            <a:r>
              <a:rPr lang="en-US" dirty="0" smtClean="0"/>
              <a:t>items don’t make up a factor (e.g. depression), the factor should predict scores on the item</a:t>
            </a:r>
          </a:p>
          <a:p>
            <a:pPr lvl="1"/>
            <a:r>
              <a:rPr lang="en-US" dirty="0" smtClean="0"/>
              <a:t>Example: if you know someone is “depressed” then you should be able to predict how they will respond to each item on the CES-D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96" y="1857370"/>
            <a:ext cx="8524904" cy="4695830"/>
          </a:xfrm>
        </p:spPr>
        <p:txBody>
          <a:bodyPr>
            <a:normAutofit/>
          </a:bodyPr>
          <a:lstStyle/>
          <a:p>
            <a:r>
              <a:rPr lang="en-US" dirty="0" smtClean="0"/>
              <a:t>Regression Model Flipped Around</a:t>
            </a:r>
          </a:p>
          <a:p>
            <a:pPr lvl="1"/>
            <a:r>
              <a:rPr lang="en-US" dirty="0" smtClean="0"/>
              <a:t>Let’s predict the item from the Factor(s)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        is the item on a scale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        is the relationship (slope) b/t factor and item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        is the Factor 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        is the error (residual) predicting the item from the factor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95400" y="2971800"/>
          <a:ext cx="4367213" cy="990600"/>
        </p:xfrm>
        <a:graphic>
          <a:graphicData uri="http://schemas.openxmlformats.org/presentationml/2006/ole">
            <p:oleObj spid="_x0000_s58370" name="Equation" r:id="rId3" imgW="1231560" imgH="279360" progId="Equation.DSMT4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2389187" y="3975100"/>
          <a:ext cx="430213" cy="596900"/>
        </p:xfrm>
        <a:graphic>
          <a:graphicData uri="http://schemas.openxmlformats.org/presentationml/2006/ole">
            <p:oleObj spid="_x0000_s58371" name="Equation" r:id="rId4" imgW="164880" imgH="228600" progId="Equation.DSMT4">
              <p:embed/>
            </p:oleObj>
          </a:graphicData>
        </a:graphic>
      </p:graphicFrame>
      <p:graphicFrame>
        <p:nvGraphicFramePr>
          <p:cNvPr id="58372" name="Object 3"/>
          <p:cNvGraphicFramePr>
            <a:graphicFrameLocks noChangeAspect="1"/>
          </p:cNvGraphicFramePr>
          <p:nvPr/>
        </p:nvGraphicFramePr>
        <p:xfrm>
          <a:off x="1301750" y="4343400"/>
          <a:ext cx="658813" cy="658813"/>
        </p:xfrm>
        <a:graphic>
          <a:graphicData uri="http://schemas.openxmlformats.org/presentationml/2006/ole">
            <p:oleObj spid="_x0000_s58372" name="Equation" r:id="rId5" imgW="241200" imgH="241200" progId="Equation.DSMT4">
              <p:embed/>
            </p:oleObj>
          </a:graphicData>
        </a:graphic>
      </p:graphicFrame>
      <p:graphicFrame>
        <p:nvGraphicFramePr>
          <p:cNvPr id="58373" name="Object 3"/>
          <p:cNvGraphicFramePr>
            <a:graphicFrameLocks noChangeAspect="1"/>
          </p:cNvGraphicFramePr>
          <p:nvPr/>
        </p:nvGraphicFramePr>
        <p:xfrm>
          <a:off x="1344613" y="4953000"/>
          <a:ext cx="484187" cy="658813"/>
        </p:xfrm>
        <a:graphic>
          <a:graphicData uri="http://schemas.openxmlformats.org/presentationml/2006/ole">
            <p:oleObj spid="_x0000_s58373" name="Equation" r:id="rId6" imgW="177480" imgH="241200" progId="Equation.DSMT4">
              <p:embed/>
            </p:oleObj>
          </a:graphicData>
        </a:graphic>
      </p:graphicFrame>
      <p:graphicFrame>
        <p:nvGraphicFramePr>
          <p:cNvPr id="58374" name="Object 3"/>
          <p:cNvGraphicFramePr>
            <a:graphicFrameLocks noChangeAspect="1"/>
          </p:cNvGraphicFramePr>
          <p:nvPr/>
        </p:nvGraphicFramePr>
        <p:xfrm>
          <a:off x="1371600" y="5410200"/>
          <a:ext cx="450850" cy="623887"/>
        </p:xfrm>
        <a:graphic>
          <a:graphicData uri="http://schemas.openxmlformats.org/presentationml/2006/ole">
            <p:oleObj spid="_x0000_s58374" name="Equation" r:id="rId7" imgW="16488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3E44ED8-BBEC-4042-880F-F4A13081320C}" type="slidenum">
              <a:rPr lang="en-US">
                <a:latin typeface="Arial" pitchFamily="34" charset="0"/>
              </a:rPr>
              <a:pPr/>
              <a:t>36</a:t>
            </a:fld>
            <a:endParaRPr lang="en-US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156537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Notice the change in the direction of the arrows to indicate the flow of theoretical influence.</a:t>
            </a:r>
            <a:endParaRPr lang="en-US" sz="2000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4204668" cy="431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905000"/>
            <a:ext cx="4217035" cy="431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96" y="1857370"/>
            <a:ext cx="8372504" cy="4695830"/>
          </a:xfrm>
        </p:spPr>
        <p:txBody>
          <a:bodyPr>
            <a:normAutofit/>
          </a:bodyPr>
          <a:lstStyle/>
          <a:p>
            <a:r>
              <a:rPr lang="en-US" dirty="0" smtClean="0"/>
              <a:t>Communality</a:t>
            </a:r>
          </a:p>
          <a:p>
            <a:pPr lvl="1"/>
            <a:r>
              <a:rPr lang="en-US" dirty="0" smtClean="0"/>
              <a:t>The communality is a measure of how much each item is explained by the Factor(s) and is therefore also a measure of how much each item is related to other items.</a:t>
            </a:r>
          </a:p>
          <a:p>
            <a:pPr lvl="1"/>
            <a:r>
              <a:rPr lang="en-US" dirty="0" smtClean="0"/>
              <a:t>The communality for each item is calculated by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Whatever is left in an item is the uniqueness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95400" y="4672012"/>
          <a:ext cx="2972516" cy="1042988"/>
        </p:xfrm>
        <a:graphic>
          <a:graphicData uri="http://schemas.openxmlformats.org/presentationml/2006/ole">
            <p:oleObj spid="_x0000_s61442" name="Equation" r:id="rId3" imgW="72360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96" y="1857370"/>
            <a:ext cx="8372504" cy="4695830"/>
          </a:xfrm>
        </p:spPr>
        <p:txBody>
          <a:bodyPr>
            <a:normAutofit/>
          </a:bodyPr>
          <a:lstStyle/>
          <a:p>
            <a:r>
              <a:rPr lang="en-US" dirty="0" smtClean="0"/>
              <a:t>The big burning question</a:t>
            </a:r>
          </a:p>
          <a:p>
            <a:pPr lvl="1"/>
            <a:r>
              <a:rPr lang="en-US" dirty="0" smtClean="0"/>
              <a:t>How do we predict items with factors we can’t measure directly?</a:t>
            </a:r>
          </a:p>
          <a:p>
            <a:pPr lvl="1"/>
            <a:r>
              <a:rPr lang="en-US" dirty="0" smtClean="0"/>
              <a:t>This is where the mathematics comes in</a:t>
            </a:r>
          </a:p>
          <a:p>
            <a:pPr lvl="1"/>
            <a:r>
              <a:rPr lang="en-US" dirty="0" smtClean="0"/>
              <a:t>Long story short, we use a mathematical procedure to piece together “super variables” that we use as a fill-in for the factor in order to estimate the previous formula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96" y="1857370"/>
            <a:ext cx="8372504" cy="4695830"/>
          </a:xfrm>
        </p:spPr>
        <p:txBody>
          <a:bodyPr>
            <a:normAutofit/>
          </a:bodyPr>
          <a:lstStyle/>
          <a:p>
            <a:r>
              <a:rPr lang="en-US" dirty="0" smtClean="0"/>
              <a:t>Factors come from geometric decomposition</a:t>
            </a:r>
          </a:p>
          <a:p>
            <a:pPr lvl="1"/>
            <a:r>
              <a:rPr lang="en-US" dirty="0" err="1" smtClean="0"/>
              <a:t>Eigenvalue</a:t>
            </a:r>
            <a:r>
              <a:rPr lang="en-US" dirty="0" smtClean="0"/>
              <a:t>/Eigenvector Decomposition (sometimes called Singular Value Decomposition)</a:t>
            </a:r>
          </a:p>
          <a:p>
            <a:pPr lvl="1"/>
            <a:r>
              <a:rPr lang="en-US" dirty="0" smtClean="0"/>
              <a:t>A correlation matrix is broken down into smaller “chunks”, where each “chunk” is a projection into a cluster of data points (eigenvectors)</a:t>
            </a:r>
          </a:p>
          <a:p>
            <a:pPr lvl="1"/>
            <a:r>
              <a:rPr lang="en-US" dirty="0" smtClean="0"/>
              <a:t>Each vector (chunk) is created to explain the maximum amount of the correlation matrix (the amount variability explained is the </a:t>
            </a:r>
            <a:r>
              <a:rPr lang="en-US" dirty="0" err="1" smtClean="0"/>
              <a:t>eigenvalue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To reach that goal we need…</a:t>
            </a:r>
          </a:p>
          <a:p>
            <a:pPr lvl="1" fontAlgn="auto">
              <a:spcAft>
                <a:spcPts val="0"/>
              </a:spcAft>
              <a:buFont typeface="Wingdings"/>
              <a:buChar char="n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Items that actually relate to the concept that we are trying to measure (that’s validity)</a:t>
            </a:r>
          </a:p>
          <a:p>
            <a:pPr lvl="1" fontAlgn="auto">
              <a:spcAft>
                <a:spcPts val="0"/>
              </a:spcAft>
              <a:buFont typeface="Wingdings"/>
              <a:buChar char="n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And for this we used correlation and prediction to show criterion (concurrent and predictive) and construct (convergent and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discriminant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related evidence for validity</a:t>
            </a:r>
          </a:p>
          <a:p>
            <a:pPr lvl="2" fontAlgn="auto">
              <a:spcAft>
                <a:spcPts val="0"/>
              </a:spcAft>
              <a:buClr>
                <a:schemeClr val="accent3"/>
              </a:buClr>
              <a:buFont typeface="Wingdings"/>
              <a:buChar char="n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Note: The criteria we use in criterion related validity is not the concept directly either, but another way (e.g. behavioral, clinical) of measuring the concept.</a:t>
            </a:r>
          </a:p>
          <a:p>
            <a:pPr lvl="1" fontAlgn="auto">
              <a:spcAft>
                <a:spcPts val="0"/>
              </a:spcAft>
              <a:buFont typeface="Wingdings"/>
              <a:buChar char="n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Content related validity is decided separately</a:t>
            </a:r>
          </a:p>
          <a:p>
            <a:pPr lvl="1" fontAlgn="auto">
              <a:spcAft>
                <a:spcPts val="0"/>
              </a:spcAft>
              <a:buFont typeface="Wingdings"/>
              <a:buChar char="n"/>
              <a:defRPr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10A333D-C329-4BF6-B029-9FCABF4B8942}" type="slidenum">
              <a:rPr lang="en-US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96" y="1857370"/>
            <a:ext cx="8372504" cy="4695830"/>
          </a:xfrm>
        </p:spPr>
        <p:txBody>
          <a:bodyPr>
            <a:normAutofit/>
          </a:bodyPr>
          <a:lstStyle/>
          <a:p>
            <a:r>
              <a:rPr lang="en-US" dirty="0" smtClean="0"/>
              <a:t>Factors come from geometric decomposition</a:t>
            </a:r>
          </a:p>
          <a:p>
            <a:pPr lvl="1"/>
            <a:r>
              <a:rPr lang="en-US" dirty="0" smtClean="0"/>
              <a:t>Each eigenvector is created to maximize the relationships among the variables (communality)</a:t>
            </a:r>
          </a:p>
          <a:p>
            <a:pPr lvl="1"/>
            <a:r>
              <a:rPr lang="en-US" dirty="0" smtClean="0"/>
              <a:t>Each vector “stands in” for a factor and then we can measure how well each item is predicted by (related to) the factor (i.e. the common factor model)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 Terms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Observed Correlation </a:t>
            </a:r>
            <a:r>
              <a:rPr lang="en-US" dirty="0" smtClean="0"/>
              <a:t>Matrix – is the matrix of correlations between all of your items</a:t>
            </a:r>
            <a:endParaRPr lang="en-US" dirty="0"/>
          </a:p>
          <a:p>
            <a:r>
              <a:rPr lang="en-US" dirty="0"/>
              <a:t>Reproduced Correlation </a:t>
            </a:r>
            <a:r>
              <a:rPr lang="en-US" dirty="0" smtClean="0"/>
              <a:t>Matrix – the correlation that is “reproduced” by the factor model</a:t>
            </a:r>
            <a:endParaRPr lang="en-US" dirty="0"/>
          </a:p>
          <a:p>
            <a:r>
              <a:rPr lang="en-US" dirty="0"/>
              <a:t>Residual Correlation </a:t>
            </a:r>
            <a:r>
              <a:rPr lang="en-US" dirty="0" smtClean="0"/>
              <a:t>Matrix – the difference between the Observed and Reproduced correlation 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96" y="1676400"/>
            <a:ext cx="8248708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Extraction – refers to 2 steps in the process</a:t>
            </a:r>
          </a:p>
          <a:p>
            <a:pPr lvl="1"/>
            <a:r>
              <a:rPr lang="en-US" dirty="0" smtClean="0"/>
              <a:t>Method of extraction (there are dozens)</a:t>
            </a:r>
          </a:p>
          <a:p>
            <a:pPr lvl="2"/>
            <a:r>
              <a:rPr lang="en-US" dirty="0" smtClean="0"/>
              <a:t>PCA is one method</a:t>
            </a:r>
          </a:p>
          <a:p>
            <a:pPr lvl="2"/>
            <a:r>
              <a:rPr lang="en-US" dirty="0" smtClean="0"/>
              <a:t>FA refers to a whole mess of them</a:t>
            </a:r>
          </a:p>
          <a:p>
            <a:pPr lvl="1"/>
            <a:r>
              <a:rPr lang="en-US" dirty="0" smtClean="0"/>
              <a:t>Number of factors to “extract”</a:t>
            </a:r>
          </a:p>
          <a:p>
            <a:r>
              <a:rPr lang="en-US" dirty="0" smtClean="0"/>
              <a:t>Loading – is a measure of relationship (analogous to correlation) between each item and the factor(s); the </a:t>
            </a:r>
            <a:r>
              <a:rPr lang="en-US" dirty="0" smtClean="0">
                <a:sym typeface="Symbol"/>
              </a:rPr>
              <a:t>’s </a:t>
            </a:r>
            <a:r>
              <a:rPr lang="en-US" dirty="0" smtClean="0"/>
              <a:t>in the common factor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07963" y="1446213"/>
          <a:ext cx="8707437" cy="2593975"/>
        </p:xfrm>
        <a:graphic>
          <a:graphicData uri="http://schemas.openxmlformats.org/presentationml/2006/ole">
            <p:oleObj spid="_x0000_s94210" name="Worksheet" r:id="rId3" imgW="8439150" imgH="2562225" progId="Excel.Sheet.12">
              <p:embed/>
            </p:oleObj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990600" y="4648200"/>
          <a:ext cx="7013542" cy="1736725"/>
        </p:xfrm>
        <a:graphic>
          <a:graphicData uri="http://schemas.openxmlformats.org/presentationml/2006/ole">
            <p:oleObj spid="_x0000_s94211" name="Worksheet" r:id="rId4" imgW="5476875" imgH="1362075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2443163" y="1597025"/>
          <a:ext cx="3971925" cy="4940300"/>
        </p:xfrm>
        <a:graphic>
          <a:graphicData uri="http://schemas.openxmlformats.org/presentationml/2006/ole">
            <p:oleObj spid="_x0000_s95234" name="Worksheet" r:id="rId3" imgW="2105025" imgH="2600325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96" y="1676400"/>
            <a:ext cx="8248708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Factor Scores – the factor model is used to generate a combination of the items to generate a single score for the factor</a:t>
            </a:r>
          </a:p>
          <a:p>
            <a:r>
              <a:rPr lang="en-US" dirty="0" smtClean="0"/>
              <a:t>Factor Coefficient matrix – coefficients used to calculate factor scores (like regression coefficients)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 Terms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Rotation – used to mathematically convert the factors so they are easier to interpret</a:t>
            </a:r>
          </a:p>
          <a:p>
            <a:pPr lvl="1"/>
            <a:r>
              <a:rPr lang="en-US" dirty="0" smtClean="0"/>
              <a:t>Orthogonal – keeps factors independent</a:t>
            </a:r>
          </a:p>
          <a:p>
            <a:pPr lvl="2"/>
            <a:r>
              <a:rPr lang="en-US" dirty="0" smtClean="0"/>
              <a:t>There is only one matrix and it is rotated</a:t>
            </a:r>
            <a:endParaRPr lang="en-US" dirty="0" smtClean="0"/>
          </a:p>
          <a:p>
            <a:pPr lvl="2"/>
            <a:r>
              <a:rPr lang="en-US" dirty="0" smtClean="0"/>
              <a:t>I</a:t>
            </a:r>
            <a:r>
              <a:rPr lang="en-US" dirty="0" smtClean="0"/>
              <a:t>nterpret the rotated loading matrix</a:t>
            </a:r>
          </a:p>
          <a:p>
            <a:pPr lvl="1"/>
            <a:r>
              <a:rPr lang="en-US" dirty="0" smtClean="0"/>
              <a:t>Oblique – allows factors to correlate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Factor </a:t>
            </a:r>
            <a:r>
              <a:rPr lang="en-US" dirty="0"/>
              <a:t>Correlation Matrix – correlation between the factors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Structure Matrix – correlation between factors and </a:t>
            </a:r>
            <a:r>
              <a:rPr lang="en-US" dirty="0" smtClean="0"/>
              <a:t>variables 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Pattern Matrix – unique relationship between each factor and </a:t>
            </a:r>
            <a:r>
              <a:rPr lang="en-US" dirty="0" smtClean="0"/>
              <a:t>an item </a:t>
            </a:r>
            <a:r>
              <a:rPr lang="en-US" dirty="0"/>
              <a:t>uncontaminated by overlap between the </a:t>
            </a:r>
            <a:r>
              <a:rPr lang="en-US" dirty="0" smtClean="0"/>
              <a:t>factors (i.e. the relationship between an item an a factor that is not shared by other factors); </a:t>
            </a:r>
            <a:r>
              <a:rPr lang="en-US" b="1" dirty="0" smtClean="0"/>
              <a:t>this is the matrix you interpret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 Terms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Simple Structure – refers to the ease of interpretability of the factors (what they mean).  </a:t>
            </a:r>
          </a:p>
          <a:p>
            <a:pPr lvl="1"/>
            <a:r>
              <a:rPr lang="en-US" dirty="0" smtClean="0"/>
              <a:t>Achieved when an item only loads highly on a single factor when multiple factors exist (previous slide)</a:t>
            </a:r>
          </a:p>
          <a:p>
            <a:pPr lvl="1"/>
            <a:r>
              <a:rPr lang="en-US" dirty="0" smtClean="0"/>
              <a:t>Lack of complex loadings (items load highly on multiple factors simultaneously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vs. Complex Loading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133600"/>
            <a:ext cx="3248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75" y="2133600"/>
            <a:ext cx="3248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vs.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648200"/>
          </a:xfrm>
        </p:spPr>
        <p:txBody>
          <a:bodyPr/>
          <a:lstStyle/>
          <a:p>
            <a:r>
              <a:rPr lang="en-US"/>
              <a:t>FA produces factors; PCA produces components</a:t>
            </a:r>
          </a:p>
          <a:p>
            <a:r>
              <a:rPr lang="en-US"/>
              <a:t>Factors cause variables; components are aggregates of the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447800"/>
            <a:ext cx="8686800" cy="4953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To reach that goal we need…</a:t>
            </a:r>
          </a:p>
          <a:p>
            <a:pPr lvl="1"/>
            <a:r>
              <a:rPr lang="en-US" smtClean="0"/>
              <a:t>Items that consistently measure the construct across samples and time and that are consistently related to each other (that’s reliability)</a:t>
            </a:r>
          </a:p>
          <a:p>
            <a:pPr lvl="1"/>
            <a:r>
              <a:rPr lang="en-US" smtClean="0"/>
              <a:t>We used correlation (test-retest, parallel forms, split-half) and the variance sum law (coefficient alpha) to measure reliability</a:t>
            </a:r>
          </a:p>
          <a:p>
            <a:pPr lvl="1"/>
            <a:r>
              <a:rPr lang="en-US" smtClean="0"/>
              <a:t>We even talked about ways of calculating the number of items needed to reach a desired reliability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D6F540C-3E88-4C1C-861A-4B4FD1B7E77C}" type="slidenum">
              <a:rPr lang="en-US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FA </a:t>
            </a:r>
            <a:r>
              <a:rPr lang="en-US" dirty="0" smtClean="0"/>
              <a:t>vs. </a:t>
            </a:r>
            <a:r>
              <a:rPr lang="en-US" dirty="0"/>
              <a:t>PCA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33B6-6F84-4CBE-A2C5-02ECFC1D3AC1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534988" y="1701800"/>
          <a:ext cx="8150225" cy="2870200"/>
        </p:xfrm>
        <a:graphic>
          <a:graphicData uri="http://schemas.openxmlformats.org/presentationml/2006/ole">
            <p:oleObj spid="_x0000_s63491" name="VISIO" r:id="rId3" imgW="5292360" imgH="18633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vs.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305800" cy="4114800"/>
          </a:xfrm>
        </p:spPr>
        <p:txBody>
          <a:bodyPr>
            <a:normAutofit/>
          </a:bodyPr>
          <a:lstStyle/>
          <a:p>
            <a:r>
              <a:rPr lang="en-US" dirty="0"/>
              <a:t>FA analyzes only the variance shared among the variables (common variance without </a:t>
            </a:r>
            <a:r>
              <a:rPr lang="en-US" dirty="0" smtClean="0"/>
              <a:t>unique variance)</a:t>
            </a:r>
          </a:p>
          <a:p>
            <a:pPr lvl="1"/>
            <a:r>
              <a:rPr lang="en-US" dirty="0" smtClean="0"/>
              <a:t>PCA </a:t>
            </a:r>
            <a:r>
              <a:rPr lang="en-US" dirty="0"/>
              <a:t>analyzes all of the variance</a:t>
            </a:r>
          </a:p>
          <a:p>
            <a:r>
              <a:rPr lang="en-US" dirty="0"/>
              <a:t>FA: “What are the underlying processes that could produce these correlations</a:t>
            </a:r>
            <a:r>
              <a:rPr lang="en-US" dirty="0" smtClean="0"/>
              <a:t>?”</a:t>
            </a:r>
          </a:p>
          <a:p>
            <a:pPr lvl="1"/>
            <a:r>
              <a:rPr lang="en-US" dirty="0" smtClean="0"/>
              <a:t>PCA</a:t>
            </a:r>
            <a:r>
              <a:rPr lang="en-US" dirty="0"/>
              <a:t>: Just summarize empirical associations, very data driven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vs. PCA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PCA vs. FA (family)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PCA begins with 1s in the diagonal of the correlation </a:t>
            </a:r>
            <a:r>
              <a:rPr lang="en-US" dirty="0" smtClean="0"/>
              <a:t>matrix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</a:t>
            </a:r>
            <a:r>
              <a:rPr lang="en-US" dirty="0"/>
              <a:t>variance </a:t>
            </a:r>
            <a:r>
              <a:rPr lang="en-US" dirty="0" smtClean="0"/>
              <a:t>extracted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</a:t>
            </a:r>
            <a:r>
              <a:rPr lang="en-US" dirty="0"/>
              <a:t>variable giving equal </a:t>
            </a:r>
            <a:r>
              <a:rPr lang="en-US" dirty="0" smtClean="0"/>
              <a:t>weight initially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Commonalities are estimated as the</a:t>
            </a:r>
            <a:r>
              <a:rPr lang="en-US" dirty="0" smtClean="0"/>
              <a:t> output of the model and are typically inflated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often lead to an over extraction of factors as well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vs. PCA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PCA vs. FA (family)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FA </a:t>
            </a:r>
            <a:r>
              <a:rPr lang="en-US" dirty="0"/>
              <a:t>begins </a:t>
            </a:r>
            <a:r>
              <a:rPr lang="en-US" dirty="0" smtClean="0"/>
              <a:t>by trying to only use the common variance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is done by estimating the</a:t>
            </a:r>
            <a:r>
              <a:rPr lang="en-US" dirty="0" smtClean="0"/>
              <a:t> </a:t>
            </a:r>
            <a:r>
              <a:rPr lang="en-US" dirty="0"/>
              <a:t>communality </a:t>
            </a:r>
            <a:r>
              <a:rPr lang="en-US" dirty="0" smtClean="0"/>
              <a:t>values (e.g</a:t>
            </a:r>
            <a:r>
              <a:rPr lang="en-US" dirty="0"/>
              <a:t>. SMC) </a:t>
            </a:r>
            <a:r>
              <a:rPr lang="en-US" dirty="0" smtClean="0"/>
              <a:t>and placing them in </a:t>
            </a:r>
            <a:r>
              <a:rPr lang="en-US" dirty="0"/>
              <a:t>the </a:t>
            </a:r>
            <a:r>
              <a:rPr lang="en-US" dirty="0" smtClean="0"/>
              <a:t>diagonal of the correlations matrix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</a:t>
            </a:r>
            <a:r>
              <a:rPr lang="en-US" dirty="0" smtClean="0"/>
              <a:t>nalyzes </a:t>
            </a:r>
            <a:r>
              <a:rPr lang="en-US" dirty="0"/>
              <a:t>only common </a:t>
            </a:r>
            <a:r>
              <a:rPr lang="en-US" dirty="0" smtClean="0"/>
              <a:t>variance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Outputs </a:t>
            </a:r>
            <a:r>
              <a:rPr lang="en-US" dirty="0"/>
              <a:t>a more realistic </a:t>
            </a:r>
            <a:r>
              <a:rPr lang="en-US" dirty="0" smtClean="0"/>
              <a:t>(often smaller) communality estimate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Usually results in far fewer factors overall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else?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factors do you extract?</a:t>
            </a:r>
          </a:p>
          <a:p>
            <a:pPr lvl="1"/>
            <a:r>
              <a:rPr lang="en-US" dirty="0" smtClean="0"/>
              <a:t>How many do you expect?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convention is to extract all factors with </a:t>
            </a:r>
            <a:r>
              <a:rPr lang="en-US" dirty="0" err="1"/>
              <a:t>eigenvalues</a:t>
            </a:r>
            <a:r>
              <a:rPr lang="en-US" dirty="0"/>
              <a:t> greater than </a:t>
            </a:r>
            <a:r>
              <a:rPr lang="en-US" dirty="0" smtClean="0"/>
              <a:t>1 (Kaiser Criteria)</a:t>
            </a:r>
            <a:endParaRPr lang="en-US" dirty="0"/>
          </a:p>
          <a:p>
            <a:pPr lvl="1"/>
            <a:r>
              <a:rPr lang="en-US" dirty="0"/>
              <a:t>Another is to extract all factors with non-negative </a:t>
            </a:r>
            <a:r>
              <a:rPr lang="en-US" dirty="0" err="1"/>
              <a:t>eigenvalues</a:t>
            </a:r>
            <a:endParaRPr lang="en-US" dirty="0"/>
          </a:p>
          <a:p>
            <a:pPr lvl="1"/>
            <a:r>
              <a:rPr lang="en-US" dirty="0"/>
              <a:t>Yet another is to look at the </a:t>
            </a:r>
            <a:r>
              <a:rPr lang="en-US" dirty="0" err="1"/>
              <a:t>scree</a:t>
            </a:r>
            <a:r>
              <a:rPr lang="en-US" dirty="0"/>
              <a:t> plot</a:t>
            </a:r>
          </a:p>
          <a:p>
            <a:pPr lvl="1"/>
            <a:r>
              <a:rPr lang="en-US" dirty="0"/>
              <a:t>Try multiple numbers and see what gives best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Eigenvalues</a:t>
            </a:r>
            <a:r>
              <a:rPr lang="en-US" dirty="0"/>
              <a:t> greater than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33B6-6F84-4CBE-A2C5-02ECFC1D3AC1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209800"/>
            <a:ext cx="8839200" cy="39131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 Plot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ph idx="1"/>
          </p:nvPr>
        </p:nvGraphicFramePr>
        <p:xfrm>
          <a:off x="1524000" y="1600200"/>
          <a:ext cx="6096000" cy="4876209"/>
        </p:xfrm>
        <a:graphic>
          <a:graphicData uri="http://schemas.openxmlformats.org/presentationml/2006/ole">
            <p:oleObj spid="_x0000_s96258" name="Picture" r:id="rId3" imgW="5356800" imgH="4285440" progId="StaticMetafile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else?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know when the factor structure is good?</a:t>
            </a:r>
          </a:p>
          <a:p>
            <a:pPr lvl="1"/>
            <a:r>
              <a:rPr lang="en-US" dirty="0"/>
              <a:t>When it makes sense and has </a:t>
            </a:r>
            <a:r>
              <a:rPr lang="en-US"/>
              <a:t>a </a:t>
            </a:r>
            <a:r>
              <a:rPr lang="en-US" smtClean="0"/>
              <a:t>(relatively) simple structure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it is the most useful.</a:t>
            </a:r>
            <a:endParaRPr lang="en-US" dirty="0"/>
          </a:p>
          <a:p>
            <a:r>
              <a:rPr lang="en-US" dirty="0"/>
              <a:t>How do you interpret factors?</a:t>
            </a:r>
          </a:p>
          <a:p>
            <a:pPr lvl="1"/>
            <a:r>
              <a:rPr lang="en-US" dirty="0"/>
              <a:t>Good question, that is where the true art of this come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Psy 427 - Cal State Northridge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 bwMode="auto">
          <a:xfrm>
            <a:off x="466725" y="1857375"/>
            <a:ext cx="8248650" cy="44672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Why do we want consistent items?</a:t>
            </a:r>
          </a:p>
          <a:p>
            <a:pPr lvl="1"/>
            <a:r>
              <a:rPr lang="en-US" smtClean="0"/>
              <a:t>Domain sampling says they should be</a:t>
            </a:r>
          </a:p>
          <a:p>
            <a:pPr lvl="1"/>
            <a:r>
              <a:rPr lang="en-US" smtClean="0"/>
              <a:t>If the items are reliably measuring the same thing they should all be related to each other</a:t>
            </a:r>
          </a:p>
          <a:p>
            <a:pPr lvl="1"/>
            <a:r>
              <a:rPr lang="en-US" smtClean="0"/>
              <a:t>Because we often want to create a single total score for each individual person (scaling)</a:t>
            </a:r>
          </a:p>
          <a:p>
            <a:pPr lvl="1"/>
            <a:r>
              <a:rPr lang="en-US" smtClean="0"/>
              <a:t>How can we do that? What’s the easiest way? Could there be a better way?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448CD71-721F-4FC0-88B7-DC3F58412673}" type="slidenum">
              <a:rPr lang="en-US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Problem #1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 bwMode="auto">
          <a:xfrm>
            <a:off x="466725" y="1524000"/>
            <a:ext cx="8448675" cy="4953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/>
              <a:t>Composite = Item1 + Item2 + Item3 + … + Itemk</a:t>
            </a:r>
          </a:p>
          <a:p>
            <a:r>
              <a:rPr lang="en-US" sz="2800" smtClean="0"/>
              <a:t>Calculating a total score for any individual is often just a sum of the item scores which is essentially treating all the items as equally important (it weights them by 1)</a:t>
            </a:r>
          </a:p>
          <a:p>
            <a:r>
              <a:rPr lang="en-US" sz="2800" smtClean="0"/>
              <a:t>Composite = (1*Item1) + (1*Item2) + (1*Item3) + … + (1*Itemk), etc.</a:t>
            </a:r>
          </a:p>
          <a:p>
            <a:r>
              <a:rPr lang="en-US" sz="2800" smtClean="0"/>
              <a:t>Is there a reason to believe that every item would be equal in how well it relates to the intended concept?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D082D38-308D-45A6-B84D-431E2AB82219}" type="slidenum">
              <a:rPr lang="en-US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64800AE-4EC6-4E0E-9908-DAB7388B69E7}" type="slidenum">
              <a:rPr lang="en-US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"/>
            <a:ext cx="4191000" cy="621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Problem #1</a:t>
            </a:r>
            <a:endParaRPr 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 bwMode="auto">
          <a:xfrm>
            <a:off x="466725" y="1676400"/>
            <a:ext cx="8248650" cy="46101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Regression</a:t>
            </a:r>
          </a:p>
          <a:p>
            <a:pPr lvl="1"/>
            <a:r>
              <a:rPr lang="en-US" smtClean="0"/>
              <a:t>Why not develop a regression model that predicts the concept of interest using the items in the test?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What does each b represent? a?</a:t>
            </a:r>
          </a:p>
          <a:p>
            <a:r>
              <a:rPr lang="en-US" smtClean="0"/>
              <a:t>What’s wrong with this picture? What’s missing?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 427 - Cal State Northridge</a:t>
            </a:r>
          </a:p>
        </p:txBody>
      </p:sp>
      <p:sp>
        <p:nvSpPr>
          <p:cNvPr id="103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53A6512-939F-418D-A5FF-9AF264CB7695}" type="slidenum">
              <a:rPr lang="en-US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609600" y="3733800"/>
          <a:ext cx="7969250" cy="685800"/>
        </p:xfrm>
        <a:graphic>
          <a:graphicData uri="http://schemas.openxmlformats.org/presentationml/2006/ole">
            <p:oleObj spid="_x0000_s1026" name="Equation" r:id="rId3" imgW="3098520" imgH="266400" progId="Equation.DSMT4">
              <p:embed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oklet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rooklet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6175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952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7200000"/>
            <a:lightRig rig="glow" dir="t">
              <a:rot lat="0" lon="0" rev="2100000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0"/>
            <a:lightRig rig="glow" dir="t">
              <a:rot lat="0" lon="0" rev="21000000"/>
            </a:lightRig>
          </a:scene3d>
          <a:sp3d>
            <a:bevelT w="342900" h="38100" prst="softRound"/>
            <a:bevelB w="342900" h="38100" prst="softRound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</a:schemeClr>
            </a:gs>
            <a:gs pos="65000">
              <a:schemeClr val="phClr">
                <a:shade val="75000"/>
              </a:schemeClr>
            </a:gs>
            <a:gs pos="100000">
              <a:schemeClr val="phClr">
                <a:shade val="75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Brooklet</Template>
  <TotalTime>927</TotalTime>
  <Words>2703</Words>
  <Application>Microsoft PowerPoint</Application>
  <PresentationFormat>On-screen Show (4:3)</PresentationFormat>
  <Paragraphs>356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Arial</vt:lpstr>
      <vt:lpstr>Constantia</vt:lpstr>
      <vt:lpstr>Cambria</vt:lpstr>
      <vt:lpstr>Wingdings</vt:lpstr>
      <vt:lpstr>Calibri</vt:lpstr>
      <vt:lpstr>ＭＳ 明朝</vt:lpstr>
      <vt:lpstr>ＭＳ Ｐゴシック</vt:lpstr>
      <vt:lpstr>Times New Roman</vt:lpstr>
      <vt:lpstr>Brooklet</vt:lpstr>
      <vt:lpstr>MathType 5.0 Equation</vt:lpstr>
      <vt:lpstr>Microsoft Office Excel Worksheet</vt:lpstr>
      <vt:lpstr>Picture</vt:lpstr>
      <vt:lpstr>VISIO</vt:lpstr>
      <vt:lpstr>Factor Analysis</vt:lpstr>
      <vt:lpstr>Topics so far…</vt:lpstr>
      <vt:lpstr>Putting it together</vt:lpstr>
      <vt:lpstr>Putting it together</vt:lpstr>
      <vt:lpstr>Putting it together</vt:lpstr>
      <vt:lpstr>Putting it together</vt:lpstr>
      <vt:lpstr>Problem #1</vt:lpstr>
      <vt:lpstr>Slide 8</vt:lpstr>
      <vt:lpstr>Problem #1</vt:lpstr>
      <vt:lpstr>Slide 10</vt:lpstr>
      <vt:lpstr>Problem #2</vt:lpstr>
      <vt:lpstr>Correlation Matrix - MAS</vt:lpstr>
      <vt:lpstr>Problem #2</vt:lpstr>
      <vt:lpstr>Multiple Correlation</vt:lpstr>
      <vt:lpstr>Slide 15</vt:lpstr>
      <vt:lpstr>Multiple Correlation</vt:lpstr>
      <vt:lpstr>Multiple Correlation</vt:lpstr>
      <vt:lpstr>What to do???</vt:lpstr>
      <vt:lpstr>What is Factor Analysis (FA)?</vt:lpstr>
      <vt:lpstr>What is FA?</vt:lpstr>
      <vt:lpstr>Slide 21</vt:lpstr>
      <vt:lpstr>General Steps to FA</vt:lpstr>
      <vt:lpstr>Factor Analysis Questions</vt:lpstr>
      <vt:lpstr>Factor Analysis Questions</vt:lpstr>
      <vt:lpstr>Types of FA</vt:lpstr>
      <vt:lpstr>Types of FA</vt:lpstr>
      <vt:lpstr>Remembering CTT</vt:lpstr>
      <vt:lpstr>Common Factor Model</vt:lpstr>
      <vt:lpstr>Common Factor Model</vt:lpstr>
      <vt:lpstr>Common Factor Model</vt:lpstr>
      <vt:lpstr>Common Factor Model</vt:lpstr>
      <vt:lpstr>Common Factor Model</vt:lpstr>
      <vt:lpstr>Common Factor Model</vt:lpstr>
      <vt:lpstr>Common Factor Model</vt:lpstr>
      <vt:lpstr>Common Factor Model</vt:lpstr>
      <vt:lpstr>Slide 36</vt:lpstr>
      <vt:lpstr>Common Factor Model</vt:lpstr>
      <vt:lpstr>Common Factor Model</vt:lpstr>
      <vt:lpstr>Common Factor Model</vt:lpstr>
      <vt:lpstr>Common Factor Model</vt:lpstr>
      <vt:lpstr>Factor Analysis Terms</vt:lpstr>
      <vt:lpstr>Factor Analysis Terms</vt:lpstr>
      <vt:lpstr>Matrices</vt:lpstr>
      <vt:lpstr>Matrices</vt:lpstr>
      <vt:lpstr>Factor Analysis Terms</vt:lpstr>
      <vt:lpstr>Factor Analysis Terms</vt:lpstr>
      <vt:lpstr>Factor Analysis Terms</vt:lpstr>
      <vt:lpstr>Simple vs. Complex Loading</vt:lpstr>
      <vt:lpstr>FA vs. PCA</vt:lpstr>
      <vt:lpstr>Conceptual FA vs. PCA</vt:lpstr>
      <vt:lpstr>FA vs. PCA</vt:lpstr>
      <vt:lpstr>FA vs. PCA</vt:lpstr>
      <vt:lpstr>FA vs. PCA</vt:lpstr>
      <vt:lpstr>What else?</vt:lpstr>
      <vt:lpstr>Eigenvalues greater than 1</vt:lpstr>
      <vt:lpstr>Scree Plot</vt:lpstr>
      <vt:lpstr>What else?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Analysis</dc:title>
  <dc:creator>Andrew Ainsworth</dc:creator>
  <cp:lastModifiedBy>Andrew Ainsworth</cp:lastModifiedBy>
  <cp:revision>16</cp:revision>
  <dcterms:created xsi:type="dcterms:W3CDTF">2004-04-29T08:46:23Z</dcterms:created>
  <dcterms:modified xsi:type="dcterms:W3CDTF">2008-03-04T09:15:38Z</dcterms:modified>
</cp:coreProperties>
</file>