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71"/>
  </p:notesMasterIdLst>
  <p:sldIdLst>
    <p:sldId id="256" r:id="rId2"/>
    <p:sldId id="313" r:id="rId3"/>
    <p:sldId id="314" r:id="rId4"/>
    <p:sldId id="315" r:id="rId5"/>
    <p:sldId id="316" r:id="rId6"/>
    <p:sldId id="317" r:id="rId7"/>
    <p:sldId id="320" r:id="rId8"/>
    <p:sldId id="322" r:id="rId9"/>
    <p:sldId id="319" r:id="rId10"/>
    <p:sldId id="323" r:id="rId11"/>
    <p:sldId id="318" r:id="rId12"/>
    <p:sldId id="324" r:id="rId13"/>
    <p:sldId id="321" r:id="rId14"/>
    <p:sldId id="325" r:id="rId15"/>
    <p:sldId id="326" r:id="rId16"/>
    <p:sldId id="327" r:id="rId17"/>
    <p:sldId id="328" r:id="rId18"/>
    <p:sldId id="329" r:id="rId19"/>
    <p:sldId id="257" r:id="rId20"/>
    <p:sldId id="258" r:id="rId21"/>
    <p:sldId id="259" r:id="rId22"/>
    <p:sldId id="263" r:id="rId23"/>
    <p:sldId id="264" r:id="rId24"/>
    <p:sldId id="260" r:id="rId25"/>
    <p:sldId id="261" r:id="rId26"/>
    <p:sldId id="262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7" r:id="rId58"/>
    <p:sldId id="306" r:id="rId59"/>
    <p:sldId id="308" r:id="rId60"/>
    <p:sldId id="296" r:id="rId61"/>
    <p:sldId id="298" r:id="rId62"/>
    <p:sldId id="300" r:id="rId63"/>
    <p:sldId id="302" r:id="rId64"/>
    <p:sldId id="303" r:id="rId65"/>
    <p:sldId id="304" r:id="rId66"/>
    <p:sldId id="309" r:id="rId67"/>
    <p:sldId id="310" r:id="rId68"/>
    <p:sldId id="311" r:id="rId69"/>
    <p:sldId id="312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904" autoAdjust="0"/>
    <p:restoredTop sz="91820" autoAdjust="0"/>
  </p:normalViewPr>
  <p:slideViewPr>
    <p:cSldViewPr>
      <p:cViewPr>
        <p:scale>
          <a:sx n="70" d="100"/>
          <a:sy n="70" d="100"/>
        </p:scale>
        <p:origin x="-89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3456E-D1B8-4543-9BF5-0FA424C11FC2}" type="datetimeFigureOut">
              <a:rPr lang="en-US" smtClean="0"/>
              <a:pPr/>
              <a:t>3/3/2008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A23D-3569-43FC-9618-613EFB4BAE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642910" y="2214554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642910" y="3699318"/>
            <a:ext cx="7772400" cy="90012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>
          <a:xfrm>
            <a:off x="4471200" y="6492874"/>
            <a:ext cx="1530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>
          <a:xfrm>
            <a:off x="6048000" y="6492875"/>
            <a:ext cx="2394000" cy="365125"/>
          </a:xfrm>
        </p:spPr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>
          <a:xfrm>
            <a:off x="8499632" y="6492875"/>
            <a:ext cx="644400" cy="365125"/>
          </a:xfrm>
        </p:spPr>
        <p:txBody>
          <a:bodyPr/>
          <a:lstStyle/>
          <a:p>
            <a:fld id="{D98B7D85-3B62-4602-BFD7-9CA7CDD05B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図形 9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grpSp>
        <p:nvGrpSpPr>
          <p:cNvPr id="4" name="グループ化 12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66696" y="1500178"/>
            <a:ext cx="8247600" cy="4857780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56A33847-28CC-4864-BD67-41DA01D41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608331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6083319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4416791C-7529-4A21-AB64-2EAFB9683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41A8-1C83-4D8F-8A3B-E6EC74490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0" y="190500"/>
            <a:ext cx="7010400" cy="582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360533B6-6F84-4CBE-A2C5-02ECFC1D3A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466696" y="1857370"/>
            <a:ext cx="8248708" cy="4429151"/>
          </a:xfrm>
        </p:spPr>
        <p:txBody>
          <a:bodyPr/>
          <a:lstStyle/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828676" y="3357551"/>
            <a:ext cx="681515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828676" y="1857364"/>
            <a:ext cx="681515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2874"/>
            <a:ext cx="2395534" cy="365125"/>
          </a:xfrm>
        </p:spPr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2875"/>
            <a:ext cx="644400" cy="365125"/>
          </a:xfrm>
        </p:spPr>
        <p:txBody>
          <a:bodyPr/>
          <a:lstStyle/>
          <a:p>
            <a:fld id="{17B3BEF0-FEFE-4A95-A6BF-6FA653CBC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5534" cy="365125"/>
          </a:xfrm>
        </p:spPr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EB965965-D24B-4E77-B871-4B3961C4D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320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1960561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320799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1960561"/>
            <a:ext cx="4039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C774A0C1-CE61-4B3D-AE1E-9CC2B943762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グループ化 11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8" name="図形 17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528638" y="2501900"/>
            <a:ext cx="8229600" cy="1143000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1891-3B4E-4A16-8FC9-2A8AC86D0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52A7-D281-4531-BE24-27A7982CD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47647" y="785794"/>
            <a:ext cx="276703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357554" y="785794"/>
            <a:ext cx="4572032" cy="56436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2" y="2000240"/>
            <a:ext cx="2767032" cy="4429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F520B5FA-4566-4788-B862-0A2E07B207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形 8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図形 9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11" name="図形 10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67DE98F9-7DB5-4293-AB38-10BD524BC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4786346" cy="5413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 useBgFill="1">
        <p:nvSpPr>
          <p:cNvPr id="3" name="図形 2"/>
          <p:cNvSpPr>
            <a:spLocks noGrp="1"/>
          </p:cNvSpPr>
          <p:nvPr>
            <p:ph type="pic" idx="1"/>
          </p:nvPr>
        </p:nvSpPr>
        <p:spPr>
          <a:xfrm>
            <a:off x="2433623" y="1142984"/>
            <a:ext cx="4357718" cy="3438395"/>
          </a:xfrm>
          <a:noFill/>
          <a:ln w="254000" cap="flat" cmpd="sng">
            <a:gradFill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prstDash val="solid"/>
            <a:beve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928794" y="4929199"/>
            <a:ext cx="5642016" cy="1041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図形 165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66696" y="1857370"/>
            <a:ext cx="8248708" cy="450058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lang="ja-JP" dirty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</a:p>
          <a:p>
            <a:pPr lvl="5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レベル</a:t>
            </a:r>
          </a:p>
          <a:p>
            <a:pPr lvl="6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レベル</a:t>
            </a:r>
          </a:p>
          <a:p>
            <a:pPr lvl="7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レベル</a:t>
            </a:r>
          </a:p>
          <a:p>
            <a:pPr lvl="8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471958" y="6492899"/>
            <a:ext cx="1528802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8501090" y="6492900"/>
            <a:ext cx="642942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663441A8-1C83-4D8F-8A3B-E6EC74490A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6" name="正方形/長方形 185"/>
          <p:cNvSpPr>
            <a:spLocks noChangeArrowheads="1"/>
          </p:cNvSpPr>
          <p:nvPr/>
        </p:nvSpPr>
        <p:spPr bwMode="auto">
          <a:xfrm>
            <a:off x="8469297" y="5716564"/>
            <a:ext cx="0" cy="369332"/>
          </a:xfrm>
          <a:prstGeom prst="rect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ja-JP" altLang="ja-JP" sz="2400">
              <a:solidFill>
                <a:schemeClr val="tx1">
                  <a:alpha val="100000"/>
                </a:schemeClr>
              </a:solidFill>
              <a:latin typeface="Arial"/>
              <a:ea typeface="ＭＳ Ｐゴシック"/>
            </a:endParaRPr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  <a:noFill/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1" sz="4400" baseline="0">
          <a:solidFill>
            <a:schemeClr val="tx2"/>
          </a:solidFill>
          <a:effectLst>
            <a:glow rad="101600">
              <a:schemeClr val="bg1">
                <a:alpha val="60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55000"/>
        <a:buFont typeface="Wingdings"/>
        <a:buChar char="p"/>
        <a:defRPr kumimoji="1" sz="32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"/>
        <a:buChar char="n"/>
        <a:defRPr kumimoji="1" sz="28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48000"/>
        <a:buFont typeface="Wingdings"/>
        <a:buChar char="n"/>
        <a:defRPr kumimoji="1" sz="24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4"/>
        </a:buClr>
        <a:buSzPct val="45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/>
        </a:buClr>
        <a:buSzPct val="40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Factor Analysis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Psy</a:t>
            </a:r>
            <a:r>
              <a:rPr lang="en-US" dirty="0"/>
              <a:t> </a:t>
            </a:r>
            <a:r>
              <a:rPr lang="en-US" dirty="0" smtClean="0"/>
              <a:t>427</a:t>
            </a:r>
            <a:endParaRPr lang="en-US" dirty="0"/>
          </a:p>
          <a:p>
            <a:r>
              <a:rPr lang="en-US" dirty="0" smtClean="0"/>
              <a:t>Cal State Northridge</a:t>
            </a:r>
          </a:p>
          <a:p>
            <a:r>
              <a:rPr lang="en-US" dirty="0" smtClean="0"/>
              <a:t>Andrew Ainsworth PhD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52A7-D281-4531-BE24-27A7982CDC5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9152" y="228600"/>
            <a:ext cx="4192172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762521"/>
          </a:xfrm>
        </p:spPr>
        <p:txBody>
          <a:bodyPr>
            <a:normAutofit/>
          </a:bodyPr>
          <a:lstStyle/>
          <a:p>
            <a:r>
              <a:rPr lang="en-US" dirty="0" smtClean="0"/>
              <a:t>Tests that we use to measure a concept/construct typically have a moderate to large number of items (i.e. domain sampling)</a:t>
            </a:r>
          </a:p>
          <a:p>
            <a:r>
              <a:rPr lang="en-US" dirty="0" smtClean="0"/>
              <a:t>With this comes a whole mess of relationships (i.e. covariances/correlations)</a:t>
            </a:r>
          </a:p>
          <a:p>
            <a:r>
              <a:rPr lang="en-US" dirty="0" smtClean="0"/>
              <a:t>Alpha just looks for one consistent pattern, what if there are more patterns? And what if some items relate negatively (reverse coded)?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Correlation Matrix - MAS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212725" y="1549400"/>
          <a:ext cx="8720138" cy="4622800"/>
        </p:xfrm>
        <a:graphic>
          <a:graphicData uri="http://schemas.openxmlformats.org/presentationml/2006/ole">
            <p:oleObj spid="_x0000_s105475" name="Worksheet" r:id="rId3" imgW="8720373" imgH="4622124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alpha can give us a single value that illustrates the relationship among the items as long as there is only one consistent pattern</a:t>
            </a:r>
          </a:p>
          <a:p>
            <a:r>
              <a:rPr lang="en-US" dirty="0" smtClean="0"/>
              <a:t>If we could measure the concept directly we could do this differently and reduce the entire matrix on the previous page down to a single value as well; a single correlation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399" y="2438399"/>
          <a:ext cx="7656096" cy="3505201"/>
        </p:xfrm>
        <a:graphic>
          <a:graphicData uri="http://schemas.openxmlformats.org/presentationml/2006/ole">
            <p:oleObj spid="_x0000_s106498" name="Equation" r:id="rId3" imgW="2108160" imgH="9651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1B8C-B58D-4243-ADF9-4080AFABD672}" type="slidenum">
              <a:rPr lang="en-US"/>
              <a:pPr/>
              <a:t>15</a:t>
            </a:fld>
            <a:endParaRPr lang="en-US"/>
          </a:p>
        </p:txBody>
      </p:sp>
      <p:sp>
        <p:nvSpPr>
          <p:cNvPr id="128009" name="Freeform 9"/>
          <p:cNvSpPr>
            <a:spLocks/>
          </p:cNvSpPr>
          <p:nvPr/>
        </p:nvSpPr>
        <p:spPr bwMode="auto">
          <a:xfrm>
            <a:off x="1066800" y="609600"/>
            <a:ext cx="6843713" cy="5476875"/>
          </a:xfrm>
          <a:custGeom>
            <a:avLst/>
            <a:gdLst/>
            <a:ahLst/>
            <a:cxnLst>
              <a:cxn ang="0">
                <a:pos x="4311" y="3450"/>
              </a:cxn>
              <a:cxn ang="0">
                <a:pos x="0" y="0"/>
              </a:cxn>
              <a:cxn ang="0">
                <a:pos x="0" y="3450"/>
              </a:cxn>
              <a:cxn ang="0">
                <a:pos x="4311" y="3450"/>
              </a:cxn>
            </a:cxnLst>
            <a:rect l="0" t="0" r="r" b="b"/>
            <a:pathLst>
              <a:path w="4311" h="3450">
                <a:moveTo>
                  <a:pt x="4311" y="3450"/>
                </a:moveTo>
                <a:lnTo>
                  <a:pt x="0" y="0"/>
                </a:lnTo>
                <a:lnTo>
                  <a:pt x="0" y="3450"/>
                </a:lnTo>
                <a:lnTo>
                  <a:pt x="4311" y="34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10" name="Freeform 10"/>
          <p:cNvSpPr>
            <a:spLocks/>
          </p:cNvSpPr>
          <p:nvPr/>
        </p:nvSpPr>
        <p:spPr bwMode="auto">
          <a:xfrm>
            <a:off x="1066800" y="609600"/>
            <a:ext cx="6843713" cy="5476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11" y="0"/>
              </a:cxn>
              <a:cxn ang="0">
                <a:pos x="4311" y="3450"/>
              </a:cxn>
              <a:cxn ang="0">
                <a:pos x="0" y="0"/>
              </a:cxn>
            </a:cxnLst>
            <a:rect l="0" t="0" r="r" b="b"/>
            <a:pathLst>
              <a:path w="4311" h="3450">
                <a:moveTo>
                  <a:pt x="0" y="0"/>
                </a:moveTo>
                <a:lnTo>
                  <a:pt x="4311" y="0"/>
                </a:lnTo>
                <a:lnTo>
                  <a:pt x="4311" y="34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11" name="Freeform 11"/>
          <p:cNvSpPr>
            <a:spLocks/>
          </p:cNvSpPr>
          <p:nvPr/>
        </p:nvSpPr>
        <p:spPr bwMode="auto">
          <a:xfrm>
            <a:off x="1066800" y="609600"/>
            <a:ext cx="6843713" cy="5476875"/>
          </a:xfrm>
          <a:custGeom>
            <a:avLst/>
            <a:gdLst/>
            <a:ahLst/>
            <a:cxnLst>
              <a:cxn ang="0">
                <a:pos x="4311" y="3450"/>
              </a:cxn>
              <a:cxn ang="0">
                <a:pos x="0" y="0"/>
              </a:cxn>
              <a:cxn ang="0">
                <a:pos x="0" y="3450"/>
              </a:cxn>
              <a:cxn ang="0">
                <a:pos x="4311" y="3450"/>
              </a:cxn>
            </a:cxnLst>
            <a:rect l="0" t="0" r="r" b="b"/>
            <a:pathLst>
              <a:path w="4311" h="3450">
                <a:moveTo>
                  <a:pt x="4311" y="3450"/>
                </a:moveTo>
                <a:lnTo>
                  <a:pt x="0" y="0"/>
                </a:lnTo>
                <a:lnTo>
                  <a:pt x="0" y="3450"/>
                </a:lnTo>
                <a:lnTo>
                  <a:pt x="4311" y="34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12" name="Freeform 12"/>
          <p:cNvSpPr>
            <a:spLocks/>
          </p:cNvSpPr>
          <p:nvPr/>
        </p:nvSpPr>
        <p:spPr bwMode="auto">
          <a:xfrm>
            <a:off x="1066800" y="609600"/>
            <a:ext cx="6843713" cy="5476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11" y="0"/>
              </a:cxn>
              <a:cxn ang="0">
                <a:pos x="4311" y="3450"/>
              </a:cxn>
              <a:cxn ang="0">
                <a:pos x="0" y="0"/>
              </a:cxn>
            </a:cxnLst>
            <a:rect l="0" t="0" r="r" b="b"/>
            <a:pathLst>
              <a:path w="4311" h="3450">
                <a:moveTo>
                  <a:pt x="0" y="0"/>
                </a:moveTo>
                <a:lnTo>
                  <a:pt x="4311" y="0"/>
                </a:lnTo>
                <a:lnTo>
                  <a:pt x="4311" y="34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2981325" y="5729288"/>
            <a:ext cx="37433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Cigarette Consumption per Adult per Day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7553325" y="5272088"/>
            <a:ext cx="2571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12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6424613" y="5272088"/>
            <a:ext cx="2571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10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16" name="Rectangle 16"/>
          <p:cNvSpPr>
            <a:spLocks noChangeArrowheads="1"/>
          </p:cNvSpPr>
          <p:nvPr/>
        </p:nvSpPr>
        <p:spPr bwMode="auto">
          <a:xfrm>
            <a:off x="5353050" y="5272088"/>
            <a:ext cx="171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8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17" name="Rectangle 17"/>
          <p:cNvSpPr>
            <a:spLocks noChangeArrowheads="1"/>
          </p:cNvSpPr>
          <p:nvPr/>
        </p:nvSpPr>
        <p:spPr bwMode="auto">
          <a:xfrm>
            <a:off x="4238625" y="5272088"/>
            <a:ext cx="171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6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3124200" y="5272088"/>
            <a:ext cx="171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4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19" name="Rectangle 19"/>
          <p:cNvSpPr>
            <a:spLocks noChangeArrowheads="1"/>
          </p:cNvSpPr>
          <p:nvPr/>
        </p:nvSpPr>
        <p:spPr bwMode="auto">
          <a:xfrm>
            <a:off x="1995488" y="5272088"/>
            <a:ext cx="171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2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20" name="Rectangle 20"/>
          <p:cNvSpPr>
            <a:spLocks noChangeArrowheads="1"/>
          </p:cNvSpPr>
          <p:nvPr/>
        </p:nvSpPr>
        <p:spPr bwMode="auto">
          <a:xfrm rot="16200000">
            <a:off x="372269" y="2875757"/>
            <a:ext cx="23431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CHD Mortality per 10,000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21" name="Rectangle 21"/>
          <p:cNvSpPr>
            <a:spLocks noChangeArrowheads="1"/>
          </p:cNvSpPr>
          <p:nvPr/>
        </p:nvSpPr>
        <p:spPr bwMode="auto">
          <a:xfrm>
            <a:off x="1781175" y="809625"/>
            <a:ext cx="257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30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1781175" y="2239963"/>
            <a:ext cx="2571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20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23" name="Rectangle 23"/>
          <p:cNvSpPr>
            <a:spLocks noChangeArrowheads="1"/>
          </p:cNvSpPr>
          <p:nvPr/>
        </p:nvSpPr>
        <p:spPr bwMode="auto">
          <a:xfrm>
            <a:off x="1781175" y="3670300"/>
            <a:ext cx="257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10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24" name="Rectangle 24"/>
          <p:cNvSpPr>
            <a:spLocks noChangeArrowheads="1"/>
          </p:cNvSpPr>
          <p:nvPr/>
        </p:nvSpPr>
        <p:spPr bwMode="auto">
          <a:xfrm>
            <a:off x="1866900" y="5029200"/>
            <a:ext cx="1714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25" name="Line 25"/>
          <p:cNvSpPr>
            <a:spLocks noChangeShapeType="1"/>
          </p:cNvSpPr>
          <p:nvPr/>
        </p:nvSpPr>
        <p:spPr bwMode="auto">
          <a:xfrm>
            <a:off x="7639050" y="5214938"/>
            <a:ext cx="1588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26" name="Line 26"/>
          <p:cNvSpPr>
            <a:spLocks noChangeShapeType="1"/>
          </p:cNvSpPr>
          <p:nvPr/>
        </p:nvSpPr>
        <p:spPr bwMode="auto">
          <a:xfrm>
            <a:off x="6524625" y="5214938"/>
            <a:ext cx="1588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27" name="Line 27"/>
          <p:cNvSpPr>
            <a:spLocks noChangeShapeType="1"/>
          </p:cNvSpPr>
          <p:nvPr/>
        </p:nvSpPr>
        <p:spPr bwMode="auto">
          <a:xfrm>
            <a:off x="5410200" y="5214938"/>
            <a:ext cx="1588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>
            <a:off x="4281488" y="5214938"/>
            <a:ext cx="1587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29" name="Line 29"/>
          <p:cNvSpPr>
            <a:spLocks noChangeShapeType="1"/>
          </p:cNvSpPr>
          <p:nvPr/>
        </p:nvSpPr>
        <p:spPr bwMode="auto">
          <a:xfrm>
            <a:off x="3167063" y="5214938"/>
            <a:ext cx="1587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30" name="Line 30"/>
          <p:cNvSpPr>
            <a:spLocks noChangeShapeType="1"/>
          </p:cNvSpPr>
          <p:nvPr/>
        </p:nvSpPr>
        <p:spPr bwMode="auto">
          <a:xfrm>
            <a:off x="2052638" y="5214938"/>
            <a:ext cx="1587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31" name="Line 31"/>
          <p:cNvSpPr>
            <a:spLocks noChangeShapeType="1"/>
          </p:cNvSpPr>
          <p:nvPr/>
        </p:nvSpPr>
        <p:spPr bwMode="auto">
          <a:xfrm>
            <a:off x="2009775" y="881063"/>
            <a:ext cx="4286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32" name="Line 32"/>
          <p:cNvSpPr>
            <a:spLocks noChangeShapeType="1"/>
          </p:cNvSpPr>
          <p:nvPr/>
        </p:nvSpPr>
        <p:spPr bwMode="auto">
          <a:xfrm>
            <a:off x="2009775" y="2325688"/>
            <a:ext cx="4286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33" name="Line 33"/>
          <p:cNvSpPr>
            <a:spLocks noChangeShapeType="1"/>
          </p:cNvSpPr>
          <p:nvPr/>
        </p:nvSpPr>
        <p:spPr bwMode="auto">
          <a:xfrm>
            <a:off x="2009775" y="3756025"/>
            <a:ext cx="4286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34" name="Line 34"/>
          <p:cNvSpPr>
            <a:spLocks noChangeShapeType="1"/>
          </p:cNvSpPr>
          <p:nvPr/>
        </p:nvSpPr>
        <p:spPr bwMode="auto">
          <a:xfrm>
            <a:off x="2009775" y="5200650"/>
            <a:ext cx="4286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35" name="Freeform 35"/>
          <p:cNvSpPr>
            <a:spLocks/>
          </p:cNvSpPr>
          <p:nvPr/>
        </p:nvSpPr>
        <p:spPr bwMode="auto">
          <a:xfrm>
            <a:off x="2052638" y="881063"/>
            <a:ext cx="5586412" cy="4319587"/>
          </a:xfrm>
          <a:custGeom>
            <a:avLst/>
            <a:gdLst/>
            <a:ahLst/>
            <a:cxnLst>
              <a:cxn ang="0">
                <a:pos x="3519" y="2721"/>
              </a:cxn>
              <a:cxn ang="0">
                <a:pos x="0" y="0"/>
              </a:cxn>
              <a:cxn ang="0">
                <a:pos x="0" y="2721"/>
              </a:cxn>
              <a:cxn ang="0">
                <a:pos x="3519" y="2721"/>
              </a:cxn>
            </a:cxnLst>
            <a:rect l="0" t="0" r="r" b="b"/>
            <a:pathLst>
              <a:path w="3519" h="2721">
                <a:moveTo>
                  <a:pt x="3519" y="2721"/>
                </a:moveTo>
                <a:lnTo>
                  <a:pt x="0" y="0"/>
                </a:lnTo>
                <a:lnTo>
                  <a:pt x="0" y="2721"/>
                </a:lnTo>
                <a:lnTo>
                  <a:pt x="3519" y="27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36" name="Freeform 36"/>
          <p:cNvSpPr>
            <a:spLocks/>
          </p:cNvSpPr>
          <p:nvPr/>
        </p:nvSpPr>
        <p:spPr bwMode="auto">
          <a:xfrm>
            <a:off x="2052638" y="881063"/>
            <a:ext cx="5586412" cy="4319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19" y="0"/>
              </a:cxn>
              <a:cxn ang="0">
                <a:pos x="3519" y="2721"/>
              </a:cxn>
              <a:cxn ang="0">
                <a:pos x="0" y="0"/>
              </a:cxn>
            </a:cxnLst>
            <a:rect l="0" t="0" r="r" b="b"/>
            <a:pathLst>
              <a:path w="3519" h="2721">
                <a:moveTo>
                  <a:pt x="0" y="0"/>
                </a:moveTo>
                <a:lnTo>
                  <a:pt x="3519" y="0"/>
                </a:lnTo>
                <a:lnTo>
                  <a:pt x="3519" y="27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37" name="Rectangle 37"/>
          <p:cNvSpPr>
            <a:spLocks noChangeArrowheads="1"/>
          </p:cNvSpPr>
          <p:nvPr/>
        </p:nvSpPr>
        <p:spPr bwMode="auto">
          <a:xfrm>
            <a:off x="2052638" y="881063"/>
            <a:ext cx="5586412" cy="4319587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38" name="Freeform 38"/>
          <p:cNvSpPr>
            <a:spLocks/>
          </p:cNvSpPr>
          <p:nvPr/>
        </p:nvSpPr>
        <p:spPr bwMode="auto">
          <a:xfrm>
            <a:off x="2566988" y="3140075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39" name="Freeform 39"/>
          <p:cNvSpPr>
            <a:spLocks/>
          </p:cNvSpPr>
          <p:nvPr/>
        </p:nvSpPr>
        <p:spPr bwMode="auto">
          <a:xfrm>
            <a:off x="2566988" y="3140075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0" name="Freeform 40"/>
          <p:cNvSpPr>
            <a:spLocks/>
          </p:cNvSpPr>
          <p:nvPr/>
        </p:nvSpPr>
        <p:spPr bwMode="auto">
          <a:xfrm>
            <a:off x="2566988" y="4584700"/>
            <a:ext cx="85725" cy="85725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4" y="54"/>
              </a:cxn>
              <a:cxn ang="0">
                <a:pos x="0" y="0"/>
              </a:cxn>
              <a:cxn ang="0">
                <a:pos x="0" y="54"/>
              </a:cxn>
            </a:cxnLst>
            <a:rect l="0" t="0" r="r" b="b"/>
            <a:pathLst>
              <a:path w="54" h="54">
                <a:moveTo>
                  <a:pt x="0" y="54"/>
                </a:moveTo>
                <a:lnTo>
                  <a:pt x="54" y="54"/>
                </a:lnTo>
                <a:lnTo>
                  <a:pt x="0" y="0"/>
                </a:lnTo>
                <a:lnTo>
                  <a:pt x="0" y="5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1" name="Freeform 41"/>
          <p:cNvSpPr>
            <a:spLocks/>
          </p:cNvSpPr>
          <p:nvPr/>
        </p:nvSpPr>
        <p:spPr bwMode="auto">
          <a:xfrm>
            <a:off x="2566988" y="45847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2" name="Freeform 42"/>
          <p:cNvSpPr>
            <a:spLocks/>
          </p:cNvSpPr>
          <p:nvPr/>
        </p:nvSpPr>
        <p:spPr bwMode="auto">
          <a:xfrm>
            <a:off x="2566988" y="328453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3" name="Freeform 43"/>
          <p:cNvSpPr>
            <a:spLocks/>
          </p:cNvSpPr>
          <p:nvPr/>
        </p:nvSpPr>
        <p:spPr bwMode="auto">
          <a:xfrm>
            <a:off x="2566988" y="328453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4" name="Freeform 44"/>
          <p:cNvSpPr>
            <a:spLocks/>
          </p:cNvSpPr>
          <p:nvPr/>
        </p:nvSpPr>
        <p:spPr bwMode="auto">
          <a:xfrm>
            <a:off x="3124200" y="429895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5" name="Freeform 45"/>
          <p:cNvSpPr>
            <a:spLocks/>
          </p:cNvSpPr>
          <p:nvPr/>
        </p:nvSpPr>
        <p:spPr bwMode="auto">
          <a:xfrm>
            <a:off x="3124200" y="429895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6" name="Freeform 46"/>
          <p:cNvSpPr>
            <a:spLocks/>
          </p:cNvSpPr>
          <p:nvPr/>
        </p:nvSpPr>
        <p:spPr bwMode="auto">
          <a:xfrm>
            <a:off x="3124200" y="29972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7" name="Freeform 47"/>
          <p:cNvSpPr>
            <a:spLocks/>
          </p:cNvSpPr>
          <p:nvPr/>
        </p:nvSpPr>
        <p:spPr bwMode="auto">
          <a:xfrm>
            <a:off x="3124200" y="29972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8" name="Freeform 48"/>
          <p:cNvSpPr>
            <a:spLocks/>
          </p:cNvSpPr>
          <p:nvPr/>
        </p:nvSpPr>
        <p:spPr bwMode="auto">
          <a:xfrm>
            <a:off x="3124200" y="357028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9" name="Freeform 49"/>
          <p:cNvSpPr>
            <a:spLocks/>
          </p:cNvSpPr>
          <p:nvPr/>
        </p:nvSpPr>
        <p:spPr bwMode="auto">
          <a:xfrm>
            <a:off x="3124200" y="357028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0" name="Freeform 50"/>
          <p:cNvSpPr>
            <a:spLocks/>
          </p:cNvSpPr>
          <p:nvPr/>
        </p:nvSpPr>
        <p:spPr bwMode="auto">
          <a:xfrm>
            <a:off x="3681413" y="4727575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1" name="Freeform 51"/>
          <p:cNvSpPr>
            <a:spLocks/>
          </p:cNvSpPr>
          <p:nvPr/>
        </p:nvSpPr>
        <p:spPr bwMode="auto">
          <a:xfrm>
            <a:off x="3681413" y="4727575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2" name="Freeform 52"/>
          <p:cNvSpPr>
            <a:spLocks/>
          </p:cNvSpPr>
          <p:nvPr/>
        </p:nvSpPr>
        <p:spPr bwMode="auto">
          <a:xfrm>
            <a:off x="3681413" y="3427413"/>
            <a:ext cx="85725" cy="85725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4" y="54"/>
              </a:cxn>
              <a:cxn ang="0">
                <a:pos x="0" y="0"/>
              </a:cxn>
              <a:cxn ang="0">
                <a:pos x="0" y="54"/>
              </a:cxn>
            </a:cxnLst>
            <a:rect l="0" t="0" r="r" b="b"/>
            <a:pathLst>
              <a:path w="54" h="54">
                <a:moveTo>
                  <a:pt x="0" y="54"/>
                </a:moveTo>
                <a:lnTo>
                  <a:pt x="54" y="54"/>
                </a:lnTo>
                <a:lnTo>
                  <a:pt x="0" y="0"/>
                </a:lnTo>
                <a:lnTo>
                  <a:pt x="0" y="5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3" name="Freeform 53"/>
          <p:cNvSpPr>
            <a:spLocks/>
          </p:cNvSpPr>
          <p:nvPr/>
        </p:nvSpPr>
        <p:spPr bwMode="auto">
          <a:xfrm>
            <a:off x="3681413" y="3427413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4" name="Freeform 54"/>
          <p:cNvSpPr>
            <a:spLocks/>
          </p:cNvSpPr>
          <p:nvPr/>
        </p:nvSpPr>
        <p:spPr bwMode="auto">
          <a:xfrm>
            <a:off x="3681413" y="2568575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5" name="Freeform 55"/>
          <p:cNvSpPr>
            <a:spLocks/>
          </p:cNvSpPr>
          <p:nvPr/>
        </p:nvSpPr>
        <p:spPr bwMode="auto">
          <a:xfrm>
            <a:off x="3681413" y="2568575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6" name="Freeform 56"/>
          <p:cNvSpPr>
            <a:spLocks/>
          </p:cNvSpPr>
          <p:nvPr/>
        </p:nvSpPr>
        <p:spPr bwMode="auto">
          <a:xfrm>
            <a:off x="3681413" y="45847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7" name="Freeform 57"/>
          <p:cNvSpPr>
            <a:spLocks/>
          </p:cNvSpPr>
          <p:nvPr/>
        </p:nvSpPr>
        <p:spPr bwMode="auto">
          <a:xfrm>
            <a:off x="3681413" y="45847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8" name="Freeform 58"/>
          <p:cNvSpPr>
            <a:spLocks/>
          </p:cNvSpPr>
          <p:nvPr/>
        </p:nvSpPr>
        <p:spPr bwMode="auto">
          <a:xfrm>
            <a:off x="3681413" y="328453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9" name="Freeform 59"/>
          <p:cNvSpPr>
            <a:spLocks/>
          </p:cNvSpPr>
          <p:nvPr/>
        </p:nvSpPr>
        <p:spPr bwMode="auto">
          <a:xfrm>
            <a:off x="3681413" y="328453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60" name="Freeform 60"/>
          <p:cNvSpPr>
            <a:spLocks/>
          </p:cNvSpPr>
          <p:nvPr/>
        </p:nvSpPr>
        <p:spPr bwMode="auto">
          <a:xfrm>
            <a:off x="3681413" y="29972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61" name="Freeform 61"/>
          <p:cNvSpPr>
            <a:spLocks/>
          </p:cNvSpPr>
          <p:nvPr/>
        </p:nvSpPr>
        <p:spPr bwMode="auto">
          <a:xfrm>
            <a:off x="3681413" y="29972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62" name="Freeform 62"/>
          <p:cNvSpPr>
            <a:spLocks/>
          </p:cNvSpPr>
          <p:nvPr/>
        </p:nvSpPr>
        <p:spPr bwMode="auto">
          <a:xfrm>
            <a:off x="4238625" y="1839913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63" name="Freeform 63"/>
          <p:cNvSpPr>
            <a:spLocks/>
          </p:cNvSpPr>
          <p:nvPr/>
        </p:nvSpPr>
        <p:spPr bwMode="auto">
          <a:xfrm>
            <a:off x="4238625" y="1839913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64" name="Freeform 64"/>
          <p:cNvSpPr>
            <a:spLocks/>
          </p:cNvSpPr>
          <p:nvPr/>
        </p:nvSpPr>
        <p:spPr bwMode="auto">
          <a:xfrm>
            <a:off x="4238625" y="357028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65" name="Freeform 65"/>
          <p:cNvSpPr>
            <a:spLocks/>
          </p:cNvSpPr>
          <p:nvPr/>
        </p:nvSpPr>
        <p:spPr bwMode="auto">
          <a:xfrm>
            <a:off x="4238625" y="357028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66" name="Freeform 66"/>
          <p:cNvSpPr>
            <a:spLocks/>
          </p:cNvSpPr>
          <p:nvPr/>
        </p:nvSpPr>
        <p:spPr bwMode="auto">
          <a:xfrm>
            <a:off x="5367338" y="24257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67" name="Freeform 67"/>
          <p:cNvSpPr>
            <a:spLocks/>
          </p:cNvSpPr>
          <p:nvPr/>
        </p:nvSpPr>
        <p:spPr bwMode="auto">
          <a:xfrm>
            <a:off x="5367338" y="24257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68" name="Freeform 68"/>
          <p:cNvSpPr>
            <a:spLocks/>
          </p:cNvSpPr>
          <p:nvPr/>
        </p:nvSpPr>
        <p:spPr bwMode="auto">
          <a:xfrm>
            <a:off x="5367338" y="328453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69" name="Freeform 69"/>
          <p:cNvSpPr>
            <a:spLocks/>
          </p:cNvSpPr>
          <p:nvPr/>
        </p:nvSpPr>
        <p:spPr bwMode="auto">
          <a:xfrm>
            <a:off x="5367338" y="328453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70" name="Freeform 70"/>
          <p:cNvSpPr>
            <a:spLocks/>
          </p:cNvSpPr>
          <p:nvPr/>
        </p:nvSpPr>
        <p:spPr bwMode="auto">
          <a:xfrm>
            <a:off x="5367338" y="24257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71" name="Freeform 71"/>
          <p:cNvSpPr>
            <a:spLocks/>
          </p:cNvSpPr>
          <p:nvPr/>
        </p:nvSpPr>
        <p:spPr bwMode="auto">
          <a:xfrm>
            <a:off x="5367338" y="24257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72" name="Freeform 72"/>
          <p:cNvSpPr>
            <a:spLocks/>
          </p:cNvSpPr>
          <p:nvPr/>
        </p:nvSpPr>
        <p:spPr bwMode="auto">
          <a:xfrm>
            <a:off x="5924550" y="213995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73" name="Freeform 73"/>
          <p:cNvSpPr>
            <a:spLocks/>
          </p:cNvSpPr>
          <p:nvPr/>
        </p:nvSpPr>
        <p:spPr bwMode="auto">
          <a:xfrm>
            <a:off x="5924550" y="213995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74" name="Freeform 74"/>
          <p:cNvSpPr>
            <a:spLocks/>
          </p:cNvSpPr>
          <p:nvPr/>
        </p:nvSpPr>
        <p:spPr bwMode="auto">
          <a:xfrm>
            <a:off x="5924550" y="169703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75" name="Freeform 75"/>
          <p:cNvSpPr>
            <a:spLocks/>
          </p:cNvSpPr>
          <p:nvPr/>
        </p:nvSpPr>
        <p:spPr bwMode="auto">
          <a:xfrm>
            <a:off x="5924550" y="169703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76" name="Freeform 76"/>
          <p:cNvSpPr>
            <a:spLocks/>
          </p:cNvSpPr>
          <p:nvPr/>
        </p:nvSpPr>
        <p:spPr bwMode="auto">
          <a:xfrm>
            <a:off x="5924550" y="213995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77" name="Freeform 77"/>
          <p:cNvSpPr>
            <a:spLocks/>
          </p:cNvSpPr>
          <p:nvPr/>
        </p:nvSpPr>
        <p:spPr bwMode="auto">
          <a:xfrm>
            <a:off x="5924550" y="213995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78" name="Freeform 78"/>
          <p:cNvSpPr>
            <a:spLocks/>
          </p:cNvSpPr>
          <p:nvPr/>
        </p:nvSpPr>
        <p:spPr bwMode="auto">
          <a:xfrm>
            <a:off x="7038975" y="1409700"/>
            <a:ext cx="85725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5"/>
              </a:cxn>
              <a:cxn ang="0">
                <a:pos x="0" y="55"/>
              </a:cxn>
              <a:cxn ang="0">
                <a:pos x="0" y="0"/>
              </a:cxn>
            </a:cxnLst>
            <a:rect l="0" t="0" r="r" b="b"/>
            <a:pathLst>
              <a:path w="54" h="55">
                <a:moveTo>
                  <a:pt x="0" y="0"/>
                </a:moveTo>
                <a:lnTo>
                  <a:pt x="54" y="55"/>
                </a:lnTo>
                <a:lnTo>
                  <a:pt x="0" y="5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79" name="Freeform 79"/>
          <p:cNvSpPr>
            <a:spLocks/>
          </p:cNvSpPr>
          <p:nvPr/>
        </p:nvSpPr>
        <p:spPr bwMode="auto">
          <a:xfrm>
            <a:off x="7038975" y="1409700"/>
            <a:ext cx="85725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5"/>
              </a:cxn>
              <a:cxn ang="0">
                <a:pos x="0" y="0"/>
              </a:cxn>
            </a:cxnLst>
            <a:rect l="0" t="0" r="r" b="b"/>
            <a:pathLst>
              <a:path w="54" h="55">
                <a:moveTo>
                  <a:pt x="0" y="0"/>
                </a:moveTo>
                <a:lnTo>
                  <a:pt x="54" y="0"/>
                </a:lnTo>
                <a:lnTo>
                  <a:pt x="54" y="5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80" name="Line 80"/>
          <p:cNvSpPr>
            <a:spLocks noChangeShapeType="1"/>
          </p:cNvSpPr>
          <p:nvPr/>
        </p:nvSpPr>
        <p:spPr bwMode="auto">
          <a:xfrm flipV="1">
            <a:off x="4838700" y="1323975"/>
            <a:ext cx="2800350" cy="1473200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81" name="Line 81"/>
          <p:cNvSpPr>
            <a:spLocks noChangeShapeType="1"/>
          </p:cNvSpPr>
          <p:nvPr/>
        </p:nvSpPr>
        <p:spPr bwMode="auto">
          <a:xfrm flipV="1">
            <a:off x="2052638" y="2797175"/>
            <a:ext cx="2786062" cy="1473200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82" name="Line 82"/>
          <p:cNvSpPr>
            <a:spLocks noChangeShapeType="1"/>
          </p:cNvSpPr>
          <p:nvPr/>
        </p:nvSpPr>
        <p:spPr bwMode="auto">
          <a:xfrm>
            <a:off x="2052638" y="5200650"/>
            <a:ext cx="558641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83" name="Line 83"/>
          <p:cNvSpPr>
            <a:spLocks noChangeShapeType="1"/>
          </p:cNvSpPr>
          <p:nvPr/>
        </p:nvSpPr>
        <p:spPr bwMode="auto">
          <a:xfrm flipV="1">
            <a:off x="2052638" y="881063"/>
            <a:ext cx="1587" cy="4319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05" name="AutoShape 5"/>
          <p:cNvSpPr>
            <a:spLocks/>
          </p:cNvSpPr>
          <p:nvPr/>
        </p:nvSpPr>
        <p:spPr bwMode="auto">
          <a:xfrm>
            <a:off x="2108200" y="1433513"/>
            <a:ext cx="1127125" cy="376237"/>
          </a:xfrm>
          <a:prstGeom prst="borderCallout2">
            <a:avLst>
              <a:gd name="adj1" fmla="val 30380"/>
              <a:gd name="adj2" fmla="val 106759"/>
              <a:gd name="adj3" fmla="val 30380"/>
              <a:gd name="adj4" fmla="val 106759"/>
              <a:gd name="adj5" fmla="val 262023"/>
              <a:gd name="adj6" fmla="val 1619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800" b="1" i="1">
                <a:latin typeface="Times New Roman" pitchFamily="18" charset="0"/>
              </a:rPr>
              <a:t>Residual</a:t>
            </a:r>
          </a:p>
        </p:txBody>
      </p:sp>
      <p:sp>
        <p:nvSpPr>
          <p:cNvPr id="128006" name="AutoShape 6"/>
          <p:cNvSpPr>
            <a:spLocks/>
          </p:cNvSpPr>
          <p:nvPr/>
        </p:nvSpPr>
        <p:spPr bwMode="auto">
          <a:xfrm>
            <a:off x="5715000" y="2976563"/>
            <a:ext cx="1219200" cy="376237"/>
          </a:xfrm>
          <a:prstGeom prst="borderCallout2">
            <a:avLst>
              <a:gd name="adj1" fmla="val 30380"/>
              <a:gd name="adj2" fmla="val -6250"/>
              <a:gd name="adj3" fmla="val 30380"/>
              <a:gd name="adj4" fmla="val -6250"/>
              <a:gd name="adj5" fmla="val 32912"/>
              <a:gd name="adj6" fmla="val -113801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800" b="1" i="1">
                <a:latin typeface="Times New Roman" pitchFamily="18" charset="0"/>
              </a:rPr>
              <a:t>Prediction</a:t>
            </a:r>
          </a:p>
        </p:txBody>
      </p:sp>
      <p:sp>
        <p:nvSpPr>
          <p:cNvPr id="128008" name="AutoShape 8"/>
          <p:cNvSpPr>
            <a:spLocks/>
          </p:cNvSpPr>
          <p:nvPr/>
        </p:nvSpPr>
        <p:spPr bwMode="auto">
          <a:xfrm>
            <a:off x="3962400" y="19050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96" y="1857370"/>
            <a:ext cx="8248708" cy="4619630"/>
          </a:xfrm>
        </p:spPr>
        <p:txBody>
          <a:bodyPr>
            <a:normAutofit/>
          </a:bodyPr>
          <a:lstStyle/>
          <a:p>
            <a:r>
              <a:rPr lang="en-US" dirty="0" smtClean="0"/>
              <a:t>So, that means that Y-hat is the part of Y that is related to ALL of the Xs combined</a:t>
            </a:r>
          </a:p>
          <a:p>
            <a:r>
              <a:rPr lang="en-US" dirty="0" smtClean="0"/>
              <a:t>The multiple correlation is simple the correlation between Y and Y-hat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demonstrate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399" y="3962400"/>
          <a:ext cx="6316579" cy="1600200"/>
        </p:xfrm>
        <a:graphic>
          <a:graphicData uri="http://schemas.openxmlformats.org/presentationml/2006/ole">
            <p:oleObj spid="_x0000_s107523" name="Equation" r:id="rId3" imgW="95220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96" y="1857370"/>
            <a:ext cx="8448704" cy="45434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even square the value and get the Squared Multiple Correlation (SMC), which will tell us the proportion of Y that is explained by the Xs</a:t>
            </a:r>
          </a:p>
          <a:p>
            <a:r>
              <a:rPr lang="en-US" dirty="0" smtClean="0"/>
              <a:t>So, (importantly) if Y is the concept/criterion we are trying to measure and the Xs are the items of a test this would give us a single measure of how well the items measure the concept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problem, if we can’t measure the concept directly we can’t apply a regression equation to establish the optimal weights for adding items up and we can’t reduce the number of patterns (using R) because we can’t measure the concept directly</a:t>
            </a:r>
          </a:p>
          <a:p>
            <a:r>
              <a:rPr lang="en-US" dirty="0" smtClean="0"/>
              <a:t>If only there were a way around this…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Factor Analysis (FA)?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 and PCA (principal components analysis) are methods of data reduction</a:t>
            </a:r>
          </a:p>
          <a:p>
            <a:pPr lvl="1"/>
            <a:r>
              <a:rPr lang="en-US" dirty="0"/>
              <a:t>Take many variables and explain them with a few “factors” or “components”</a:t>
            </a:r>
          </a:p>
          <a:p>
            <a:pPr lvl="1"/>
            <a:r>
              <a:rPr lang="en-US" dirty="0"/>
              <a:t>Correlated variables are grouped together and separated from other variables with low or no correlation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Psychometrics and History</a:t>
            </a:r>
          </a:p>
          <a:p>
            <a:r>
              <a:rPr lang="en-US" dirty="0" smtClean="0"/>
              <a:t>Basic Inferential Stats and Norms</a:t>
            </a:r>
          </a:p>
          <a:p>
            <a:r>
              <a:rPr lang="en-US" dirty="0" smtClean="0"/>
              <a:t>Correlation and Regression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Validity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FA?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Patterns of correlations are identified and either used as descriptives (PCA) or as indicative of underlying theory (FA)</a:t>
            </a:r>
          </a:p>
          <a:p>
            <a:r>
              <a:rPr lang="en-US"/>
              <a:t>Process of providing an operational definition for latent construct (through regression equation)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Psy</a:t>
            </a:r>
            <a:r>
              <a:rPr lang="en-US" dirty="0" smtClean="0"/>
              <a:t> 427 - Cal State Northridge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FA?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 and PCA are not much different than canonical correlation in terms of generating canonical variates from linear combinations of variables</a:t>
            </a:r>
          </a:p>
          <a:p>
            <a:pPr lvl="1"/>
            <a:r>
              <a:rPr lang="en-US"/>
              <a:t>Although there are now no “sides” of the equation</a:t>
            </a:r>
          </a:p>
          <a:p>
            <a:pPr lvl="1"/>
            <a:r>
              <a:rPr lang="en-US"/>
              <a:t>And your not necessarily correlating the “factors”, “components”, “variates”, etc.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Steps to FA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077200" cy="5181600"/>
          </a:xfrm>
        </p:spPr>
        <p:txBody>
          <a:bodyPr>
            <a:normAutofit lnSpcReduction="10000"/>
          </a:bodyPr>
          <a:lstStyle/>
          <a:p>
            <a:r>
              <a:rPr lang="en-US"/>
              <a:t>Step 1: Selecting and Measuring a set of variables in a given domain</a:t>
            </a:r>
          </a:p>
          <a:p>
            <a:r>
              <a:rPr lang="en-US"/>
              <a:t>Step 2: Data screening in order to prepare the correlation matrix</a:t>
            </a:r>
          </a:p>
          <a:p>
            <a:r>
              <a:rPr lang="en-US"/>
              <a:t>Step 3: Factor Extraction</a:t>
            </a:r>
          </a:p>
          <a:p>
            <a:r>
              <a:rPr lang="en-US"/>
              <a:t>Step 4: Factor Rotation to increase interpretability </a:t>
            </a:r>
          </a:p>
          <a:p>
            <a:r>
              <a:rPr lang="en-US"/>
              <a:t>Step 5: Interpretation</a:t>
            </a:r>
          </a:p>
          <a:p>
            <a:r>
              <a:rPr lang="en-US"/>
              <a:t>Further Steps: Validation and Reliability of the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“Good Factor”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good factor: </a:t>
            </a:r>
          </a:p>
          <a:p>
            <a:pPr lvl="1"/>
            <a:r>
              <a:rPr lang="en-US"/>
              <a:t>Makes sense</a:t>
            </a:r>
          </a:p>
          <a:p>
            <a:pPr lvl="1"/>
            <a:r>
              <a:rPr lang="en-US"/>
              <a:t>will be easy to interpret </a:t>
            </a:r>
          </a:p>
          <a:p>
            <a:pPr lvl="1"/>
            <a:r>
              <a:rPr lang="en-US"/>
              <a:t>simple structure</a:t>
            </a:r>
          </a:p>
          <a:p>
            <a:pPr lvl="1"/>
            <a:r>
              <a:rPr lang="en-US"/>
              <a:t>Lacks complex loadings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w/ FA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Unlike many of the analyses so far there is no statistical criterion to compare the linear combination to</a:t>
            </a:r>
          </a:p>
          <a:p>
            <a:pPr lvl="1"/>
            <a:r>
              <a:rPr lang="en-US"/>
              <a:t>In MANOVA we create linear combinations that maximally differentiate groups</a:t>
            </a:r>
          </a:p>
          <a:p>
            <a:pPr lvl="1"/>
            <a:r>
              <a:rPr lang="en-US"/>
              <a:t>In Canonical correlation one linear combination is used to correlate with another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w/ FA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It is more art than science</a:t>
            </a:r>
          </a:p>
          <a:p>
            <a:pPr lvl="1"/>
            <a:r>
              <a:rPr lang="en-US"/>
              <a:t>There are a number of extraction methods (PCA, FA, etc.)</a:t>
            </a:r>
          </a:p>
          <a:p>
            <a:pPr lvl="1"/>
            <a:r>
              <a:rPr lang="en-US"/>
              <a:t>There are a number of rotation methods (Orthogonal, Oblique)</a:t>
            </a:r>
          </a:p>
          <a:p>
            <a:pPr lvl="1"/>
            <a:r>
              <a:rPr lang="en-US"/>
              <a:t>Number of factors to extract</a:t>
            </a:r>
          </a:p>
          <a:p>
            <a:pPr lvl="1"/>
            <a:r>
              <a:rPr lang="en-US"/>
              <a:t>Communality estimates</a:t>
            </a:r>
          </a:p>
          <a:p>
            <a:pPr lvl="1"/>
            <a:r>
              <a:rPr lang="en-US"/>
              <a:t>ETC…</a:t>
            </a:r>
          </a:p>
          <a:p>
            <a:r>
              <a:rPr lang="en-US"/>
              <a:t>This is what makes it great…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w/ FA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Life (researcher) saver</a:t>
            </a:r>
          </a:p>
          <a:p>
            <a:pPr lvl="1"/>
            <a:r>
              <a:rPr lang="en-US"/>
              <a:t>Often when nothing else can be salvaged from research a FA or PCA will be conducted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FA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924800" cy="4724400"/>
          </a:xfrm>
        </p:spPr>
        <p:txBody>
          <a:bodyPr/>
          <a:lstStyle/>
          <a:p>
            <a:r>
              <a:rPr lang="en-US"/>
              <a:t>Exploratory FA</a:t>
            </a:r>
          </a:p>
          <a:p>
            <a:pPr lvl="1"/>
            <a:r>
              <a:rPr lang="en-US"/>
              <a:t>Summarizing data by grouping correlated variables</a:t>
            </a:r>
          </a:p>
          <a:p>
            <a:pPr lvl="1"/>
            <a:r>
              <a:rPr lang="en-US"/>
              <a:t>Investigating sets of measured variables related to theoretical constructs</a:t>
            </a:r>
          </a:p>
          <a:p>
            <a:pPr lvl="1"/>
            <a:r>
              <a:rPr lang="en-US"/>
              <a:t>Usually done near the onset of research</a:t>
            </a:r>
          </a:p>
          <a:p>
            <a:pPr lvl="1"/>
            <a:r>
              <a:rPr lang="en-US"/>
              <a:t>The type of FA and PCA we are talking about in this chapter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FA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Confirmatory FA</a:t>
            </a:r>
          </a:p>
          <a:p>
            <a:pPr lvl="1"/>
            <a:r>
              <a:rPr lang="en-US"/>
              <a:t>More advanced technique</a:t>
            </a:r>
          </a:p>
          <a:p>
            <a:pPr lvl="1"/>
            <a:r>
              <a:rPr lang="en-US"/>
              <a:t>When factor structure is known or at least theorized</a:t>
            </a:r>
          </a:p>
          <a:p>
            <a:pPr lvl="1"/>
            <a:r>
              <a:rPr lang="en-US"/>
              <a:t>Testing generalization of factor structure to new data, etc.</a:t>
            </a:r>
          </a:p>
          <a:p>
            <a:pPr lvl="1"/>
            <a:r>
              <a:rPr lang="en-US"/>
              <a:t>This is tested through SEM methods discussed in the next chapter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Observed Correlation Matrix</a:t>
            </a:r>
          </a:p>
          <a:p>
            <a:r>
              <a:rPr lang="en-US"/>
              <a:t>Reproduced Correlation Matrix</a:t>
            </a:r>
          </a:p>
          <a:p>
            <a:r>
              <a:rPr lang="en-US"/>
              <a:t>Residual Correlation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“Goal” of psychometrics</a:t>
            </a:r>
          </a:p>
          <a:p>
            <a:pPr lvl="1"/>
            <a:r>
              <a:rPr lang="en-US" dirty="0" smtClean="0"/>
              <a:t>To measure/quantify psychological phenomenon</a:t>
            </a:r>
          </a:p>
          <a:p>
            <a:pPr lvl="1"/>
            <a:r>
              <a:rPr lang="en-US" dirty="0" smtClean="0"/>
              <a:t>To try and use measurable/quantifiable items (e.g. questionnaires, behavioral observations) to “capture” some metaphysical or at least directly un-measurable concept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Orthogonal Rotation</a:t>
            </a:r>
          </a:p>
          <a:p>
            <a:pPr lvl="1">
              <a:lnSpc>
                <a:spcPct val="90000"/>
              </a:lnSpc>
            </a:pPr>
            <a:r>
              <a:rPr lang="en-US"/>
              <a:t>Loading Matrix – correlation between each variable and the factor</a:t>
            </a:r>
          </a:p>
          <a:p>
            <a:pPr>
              <a:lnSpc>
                <a:spcPct val="90000"/>
              </a:lnSpc>
            </a:pPr>
            <a:r>
              <a:rPr lang="en-US"/>
              <a:t>Oblique Rotation</a:t>
            </a:r>
          </a:p>
          <a:p>
            <a:pPr lvl="1">
              <a:lnSpc>
                <a:spcPct val="90000"/>
              </a:lnSpc>
            </a:pPr>
            <a:r>
              <a:rPr lang="en-US"/>
              <a:t>Factor Correlation Matrix – correlation between the factors</a:t>
            </a:r>
          </a:p>
          <a:p>
            <a:pPr lvl="1">
              <a:lnSpc>
                <a:spcPct val="90000"/>
              </a:lnSpc>
            </a:pPr>
            <a:r>
              <a:rPr lang="en-US"/>
              <a:t>Structure Matrix – correlation between factors and variables</a:t>
            </a:r>
          </a:p>
          <a:p>
            <a:pPr lvl="1">
              <a:lnSpc>
                <a:spcPct val="90000"/>
              </a:lnSpc>
            </a:pPr>
            <a:r>
              <a:rPr lang="en-US"/>
              <a:t>Pattern Matrix – unique relationship between each factor and variable uncontaminated by overlap between the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Factor Coefficient matrix – coefficients used to calculate factor scores (like regression coefficients)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 vs. PCA conceptually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458200" cy="4648200"/>
          </a:xfrm>
        </p:spPr>
        <p:txBody>
          <a:bodyPr/>
          <a:lstStyle/>
          <a:p>
            <a:r>
              <a:rPr lang="en-US"/>
              <a:t>FA produces factors; PCA produces components</a:t>
            </a:r>
          </a:p>
          <a:p>
            <a:r>
              <a:rPr lang="en-US"/>
              <a:t>Factors cause variables; components are aggregates of the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4"/>
          <p:cNvGraphicFramePr>
            <a:graphicFrameLocks noChangeAspect="1"/>
          </p:cNvGraphicFramePr>
          <p:nvPr>
            <p:ph/>
          </p:nvPr>
        </p:nvGraphicFramePr>
        <p:xfrm>
          <a:off x="534988" y="1701800"/>
          <a:ext cx="8150225" cy="2870200"/>
        </p:xfrm>
        <a:graphic>
          <a:graphicData uri="http://schemas.openxmlformats.org/presentationml/2006/ole">
            <p:oleObj spid="_x0000_s23556" name="VISIO" r:id="rId3" imgW="5292360" imgH="1863360" progId="Visio.Drawing.11">
              <p:embed/>
            </p:oleObj>
          </a:graphicData>
        </a:graphic>
      </p:graphicFrame>
      <p:sp>
        <p:nvSpPr>
          <p:cNvPr id="2355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r>
              <a:rPr lang="en-US"/>
              <a:t>Conceptual FA and PCA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33B6-6F84-4CBE-A2C5-02ECFC1D3AC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 vs. PCA conceptually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305800" cy="4114800"/>
          </a:xfrm>
        </p:spPr>
        <p:txBody>
          <a:bodyPr/>
          <a:lstStyle/>
          <a:p>
            <a:r>
              <a:rPr lang="en-US"/>
              <a:t>FA analyzes only the variance shared among the variables (common variance without error or unique variance); PCA analyzes all of the variance</a:t>
            </a:r>
          </a:p>
          <a:p>
            <a:r>
              <a:rPr lang="en-US"/>
              <a:t>FA: “What are the underlying processes that could produce these correlations?”; PCA: Just summarize empirical associations, very data driven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general goals: data reduction, describe relationships and test theories about relationships (next chapter)</a:t>
            </a:r>
          </a:p>
          <a:p>
            <a:r>
              <a:rPr lang="en-US"/>
              <a:t>How many interpretable factors exist in the data? or How many factors are needed to summarize the pattern of correlations?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does each factor mean? Interpretation?</a:t>
            </a:r>
          </a:p>
          <a:p>
            <a:r>
              <a:rPr lang="en-US"/>
              <a:t>What is the percentage of variance in the data accounted for by the factors?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Which factors account for the most variance?</a:t>
            </a:r>
          </a:p>
          <a:p>
            <a:r>
              <a:rPr lang="en-US"/>
              <a:t>How well does the factor structure fit a given theory?</a:t>
            </a:r>
          </a:p>
          <a:p>
            <a:r>
              <a:rPr lang="en-US"/>
              <a:t>What would each subject’s score be if they could be measured directly on the factors?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/>
              <a:t>Considerations </a:t>
            </a:r>
            <a:br>
              <a:rPr lang="en-US" sz="3800"/>
            </a:br>
            <a:r>
              <a:rPr lang="en-US" sz="3800"/>
              <a:t>(from Comrey and Lee, 1992)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458200" cy="4572000"/>
          </a:xfrm>
        </p:spPr>
        <p:txBody>
          <a:bodyPr/>
          <a:lstStyle/>
          <a:p>
            <a:r>
              <a:rPr lang="en-US"/>
              <a:t>Hypotheses about factors believed to underlie a domain</a:t>
            </a:r>
          </a:p>
          <a:p>
            <a:pPr lvl="1"/>
            <a:r>
              <a:rPr lang="en-US"/>
              <a:t>Should have 6 or more for stable solution</a:t>
            </a:r>
          </a:p>
          <a:p>
            <a:r>
              <a:rPr lang="en-US"/>
              <a:t>Include marker variables</a:t>
            </a:r>
          </a:p>
          <a:p>
            <a:pPr lvl="1"/>
            <a:r>
              <a:rPr lang="en-US"/>
              <a:t>Pure variables – correlated with only one factor</a:t>
            </a:r>
          </a:p>
          <a:p>
            <a:pPr lvl="1"/>
            <a:r>
              <a:rPr lang="en-US"/>
              <a:t>They define the factor clearly</a:t>
            </a:r>
          </a:p>
          <a:p>
            <a:pPr lvl="1"/>
            <a:r>
              <a:rPr lang="en-US"/>
              <a:t>Complex variables load on more than on factor and muddy the water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/>
              <a:t>Considerations </a:t>
            </a:r>
            <a:br>
              <a:rPr lang="en-US" sz="3800"/>
            </a:br>
            <a:r>
              <a:rPr lang="en-US" sz="3800"/>
              <a:t>(from Comrey and Lee, 1992)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sure the sample chosen is spread out on possible scores on the variables and the factors being measured</a:t>
            </a:r>
          </a:p>
          <a:p>
            <a:r>
              <a:rPr lang="en-US"/>
              <a:t>Factors are known to change across sample and time points so samples should be tested separately before being pooled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reach that goal we need…</a:t>
            </a:r>
          </a:p>
          <a:p>
            <a:pPr lvl="1"/>
            <a:r>
              <a:rPr lang="en-US" dirty="0" smtClean="0"/>
              <a:t>Items that actually relate to the concept that we are trying to measure (that’s validity)</a:t>
            </a:r>
          </a:p>
          <a:p>
            <a:pPr lvl="1"/>
            <a:r>
              <a:rPr lang="en-US" dirty="0" smtClean="0"/>
              <a:t>And for this we used correlation and prediction to show criterion (concurrent and predictive) and construct (convergent and </a:t>
            </a:r>
            <a:r>
              <a:rPr lang="en-US" dirty="0" err="1" smtClean="0"/>
              <a:t>discriminant</a:t>
            </a:r>
            <a:r>
              <a:rPr lang="en-US" dirty="0" smtClean="0"/>
              <a:t>) related evidence for validity</a:t>
            </a:r>
          </a:p>
          <a:p>
            <a:pPr lvl="2"/>
            <a:r>
              <a:rPr lang="en-US" dirty="0" smtClean="0"/>
              <a:t>Note: The criteria we use in criterion related validity is not the concept directly either, but another way (e.g. behavioral, clinical) of measuring the concept.</a:t>
            </a:r>
          </a:p>
          <a:p>
            <a:pPr lvl="1"/>
            <a:r>
              <a:rPr lang="en-US" dirty="0" smtClean="0"/>
              <a:t>Content related validity is decided separately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Assumes reliable correlations</a:t>
            </a:r>
          </a:p>
          <a:p>
            <a:pPr lvl="1"/>
            <a:r>
              <a:rPr lang="en-US"/>
              <a:t>Highly affected by missing data, outlying cases and truncated data</a:t>
            </a:r>
          </a:p>
          <a:p>
            <a:pPr lvl="1"/>
            <a:r>
              <a:rPr lang="en-US"/>
              <a:t>Data screening methods (e.g. transformations, etc.) can greatly improve poor factor analytic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Sample Size and Missing Data</a:t>
            </a:r>
          </a:p>
          <a:p>
            <a:pPr lvl="1"/>
            <a:r>
              <a:rPr lang="en-US"/>
              <a:t>True missing data (MCAR) are handled in the usual ways (ch. 4) but regression methods may overfit</a:t>
            </a:r>
          </a:p>
          <a:p>
            <a:pPr lvl="1"/>
            <a:r>
              <a:rPr lang="en-US"/>
              <a:t>Factor analysis needs large samples and it is one of the only draw backs</a:t>
            </a:r>
          </a:p>
          <a:p>
            <a:pPr lvl="2"/>
            <a:r>
              <a:rPr lang="en-US"/>
              <a:t>The more reliable the correlations are the smaller the number of subjects needed</a:t>
            </a:r>
          </a:p>
          <a:p>
            <a:pPr lvl="2"/>
            <a:r>
              <a:rPr lang="en-US"/>
              <a:t>Need enough subjects for stable estimates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Comrey and Lee</a:t>
            </a:r>
          </a:p>
          <a:p>
            <a:pPr lvl="2"/>
            <a:r>
              <a:rPr lang="en-US"/>
              <a:t>50 very poor, 100 poor, 200 fair, 300 good, 500 very good and 1000+ excellent </a:t>
            </a:r>
          </a:p>
          <a:p>
            <a:pPr lvl="2"/>
            <a:r>
              <a:rPr lang="en-US"/>
              <a:t>Shoot for minimum of 300 usually</a:t>
            </a:r>
          </a:p>
          <a:p>
            <a:pPr lvl="2"/>
            <a:r>
              <a:rPr lang="en-US"/>
              <a:t>More highly correlated markers less subjects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Normality</a:t>
            </a:r>
          </a:p>
          <a:p>
            <a:pPr lvl="1"/>
            <a:r>
              <a:rPr lang="en-US"/>
              <a:t>Univariate - normally distributed variables make the solution stronger but not necessary</a:t>
            </a:r>
          </a:p>
          <a:p>
            <a:pPr lvl="1"/>
            <a:r>
              <a:rPr lang="en-US"/>
              <a:t>Multivariate – is assumed when assessing number of factors; usually tested univariately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 outliers – obvious influence on correlations would bias results</a:t>
            </a:r>
          </a:p>
          <a:p>
            <a:r>
              <a:rPr lang="en-US"/>
              <a:t>Multicollinearity/Singularity</a:t>
            </a:r>
          </a:p>
          <a:p>
            <a:pPr lvl="1"/>
            <a:r>
              <a:rPr lang="en-US"/>
              <a:t>In PCA it is not problem; no inversions</a:t>
            </a:r>
          </a:p>
          <a:p>
            <a:pPr lvl="1"/>
            <a:r>
              <a:rPr lang="en-US"/>
              <a:t>In FA, if det(R) or any eigenvalue approaches 0 -&gt; multicollinearity is likely</a:t>
            </a:r>
          </a:p>
          <a:p>
            <a:pPr lvl="1"/>
            <a:r>
              <a:rPr lang="en-US"/>
              <a:t>Also investigate inter-item SMCs approaching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Factorable R matrix</a:t>
            </a:r>
          </a:p>
          <a:p>
            <a:pPr lvl="1"/>
            <a:r>
              <a:rPr lang="en-US"/>
              <a:t>Need inter-item correlations &gt; .30 or FA is unlikely</a:t>
            </a:r>
          </a:p>
          <a:p>
            <a:pPr lvl="1"/>
            <a:r>
              <a:rPr lang="en-US"/>
              <a:t>Large inter-item correlations does not guarantee solution either</a:t>
            </a:r>
          </a:p>
          <a:p>
            <a:pPr lvl="2"/>
            <a:r>
              <a:rPr lang="en-US"/>
              <a:t>Duos</a:t>
            </a:r>
          </a:p>
          <a:p>
            <a:pPr lvl="2"/>
            <a:r>
              <a:rPr lang="en-US"/>
              <a:t>Multidimensionality</a:t>
            </a:r>
          </a:p>
          <a:p>
            <a:pPr lvl="1"/>
            <a:r>
              <a:rPr lang="en-US"/>
              <a:t>Matrix of partials adjusted for other variables</a:t>
            </a:r>
          </a:p>
          <a:p>
            <a:pPr lvl="1"/>
            <a:r>
              <a:rPr lang="en-US"/>
              <a:t>Other tests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Variables as outliers</a:t>
            </a:r>
          </a:p>
          <a:p>
            <a:pPr lvl="1"/>
            <a:r>
              <a:rPr lang="en-US"/>
              <a:t>Some variables don’t work</a:t>
            </a:r>
          </a:p>
          <a:p>
            <a:pPr lvl="1"/>
            <a:r>
              <a:rPr lang="en-US"/>
              <a:t>Explain very little variance</a:t>
            </a:r>
          </a:p>
          <a:p>
            <a:pPr lvl="1"/>
            <a:r>
              <a:rPr lang="en-US"/>
              <a:t>Relates poorly with factor</a:t>
            </a:r>
          </a:p>
          <a:p>
            <a:pPr lvl="1"/>
            <a:r>
              <a:rPr lang="en-US"/>
              <a:t>Low SMCs with other items</a:t>
            </a:r>
          </a:p>
          <a:p>
            <a:pPr lvl="1"/>
            <a:r>
              <a:rPr lang="en-US"/>
              <a:t>Low loadings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Methods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many (dozens at least)</a:t>
            </a:r>
          </a:p>
          <a:p>
            <a:r>
              <a:rPr lang="en-US"/>
              <a:t>All extract orthoganal sets of factors (components) that reproduce the R matrix</a:t>
            </a:r>
          </a:p>
          <a:p>
            <a:r>
              <a:rPr lang="en-US"/>
              <a:t>Different techniques – some maximize variance, others minimize the residual matrix (R – reproduced R)</a:t>
            </a:r>
          </a:p>
          <a:p>
            <a:r>
              <a:rPr lang="en-US"/>
              <a:t>With large stable sample they all should be relatively the same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Methods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Usually un-interpretable without rotation (next)</a:t>
            </a:r>
          </a:p>
          <a:p>
            <a:r>
              <a:rPr lang="en-US"/>
              <a:t>Differ in output depending on combinations of</a:t>
            </a:r>
          </a:p>
          <a:p>
            <a:pPr lvl="1"/>
            <a:r>
              <a:rPr lang="en-US"/>
              <a:t>Extraction method</a:t>
            </a:r>
          </a:p>
          <a:p>
            <a:pPr lvl="1"/>
            <a:r>
              <a:rPr lang="en-US"/>
              <a:t>Communality estimates</a:t>
            </a:r>
          </a:p>
          <a:p>
            <a:pPr lvl="1"/>
            <a:r>
              <a:rPr lang="en-US"/>
              <a:t>Number of factors extracted</a:t>
            </a:r>
          </a:p>
          <a:p>
            <a:pPr lvl="1"/>
            <a:r>
              <a:rPr lang="en-US"/>
              <a:t>Rotational Method</a:t>
            </a:r>
          </a:p>
          <a:p>
            <a:pPr lvl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Methods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PCA vs. FA (family)</a:t>
            </a:r>
          </a:p>
          <a:p>
            <a:pPr lvl="1">
              <a:lnSpc>
                <a:spcPct val="90000"/>
              </a:lnSpc>
            </a:pPr>
            <a:r>
              <a:rPr lang="en-US"/>
              <a:t>PCA begins with 1s in the diagonal of the correlation matrix; all variance extracted; each variable giving equal weight; outputs inflated communality estimate</a:t>
            </a:r>
          </a:p>
          <a:p>
            <a:pPr lvl="1">
              <a:lnSpc>
                <a:spcPct val="90000"/>
              </a:lnSpc>
            </a:pPr>
            <a:r>
              <a:rPr lang="en-US"/>
              <a:t>FA begins with a communality estimates (e.g. SMC) in the diagonal; analyzes only common variance; outputs a more realistic communality estimate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To reach that goal we need…</a:t>
            </a:r>
          </a:p>
          <a:p>
            <a:pPr lvl="1"/>
            <a:r>
              <a:rPr lang="en-US" dirty="0" smtClean="0"/>
              <a:t>Items that consistently measure the construct across samples and time and that are consistently related to each other (that’s reliability)</a:t>
            </a:r>
          </a:p>
          <a:p>
            <a:pPr lvl="1"/>
            <a:r>
              <a:rPr lang="en-US" dirty="0" smtClean="0"/>
              <a:t>We used correlation (test-retest, parallel forms, split-half) and the variance sum law (coefficient alpha) to measure reliability</a:t>
            </a:r>
          </a:p>
          <a:p>
            <a:pPr lvl="1"/>
            <a:r>
              <a:rPr lang="en-US" dirty="0" smtClean="0"/>
              <a:t>We even talked about ways of calculating the number of items needed to reach a desired reliability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Methods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PCA analyzes variance</a:t>
            </a:r>
          </a:p>
          <a:p>
            <a:pPr lvl="1"/>
            <a:r>
              <a:rPr lang="en-US"/>
              <a:t>FA analyzes covariance (communality)</a:t>
            </a:r>
          </a:p>
          <a:p>
            <a:pPr lvl="1"/>
            <a:r>
              <a:rPr lang="en-US"/>
              <a:t>PCA reproduces the R matrix (near) perfectly</a:t>
            </a:r>
          </a:p>
          <a:p>
            <a:pPr lvl="1"/>
            <a:r>
              <a:rPr lang="en-US"/>
              <a:t>FA is a close approximation to the R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Methods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PCA – the goal is to extract as much variance with the least amount of factors</a:t>
            </a:r>
          </a:p>
          <a:p>
            <a:pPr lvl="1"/>
            <a:r>
              <a:rPr lang="en-US"/>
              <a:t>FA – the goal is to explain as much of the correlations with a minimum number of factors</a:t>
            </a:r>
          </a:p>
          <a:p>
            <a:pPr lvl="1"/>
            <a:r>
              <a:rPr lang="en-US"/>
              <a:t>PCA gives a unique solution</a:t>
            </a:r>
          </a:p>
          <a:p>
            <a:pPr lvl="1"/>
            <a:r>
              <a:rPr lang="en-US"/>
              <a:t>FA can give multiple solutions depending on the method and the estimates of communality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Methods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PCA</a:t>
            </a:r>
          </a:p>
          <a:p>
            <a:pPr lvl="1">
              <a:lnSpc>
                <a:spcPct val="90000"/>
              </a:lnSpc>
            </a:pPr>
            <a:r>
              <a:rPr lang="en-US"/>
              <a:t>Extracts maximum variance with each component</a:t>
            </a:r>
          </a:p>
          <a:p>
            <a:pPr lvl="1">
              <a:lnSpc>
                <a:spcPct val="90000"/>
              </a:lnSpc>
            </a:pPr>
            <a:r>
              <a:rPr lang="en-US"/>
              <a:t>First component is a linear combination of variables the maximizes component score variance for the cases</a:t>
            </a:r>
          </a:p>
          <a:p>
            <a:pPr lvl="1">
              <a:lnSpc>
                <a:spcPct val="90000"/>
              </a:lnSpc>
            </a:pPr>
            <a:r>
              <a:rPr lang="en-US"/>
              <a:t>The second (etc.) extracts the max. variance from the residual matrix left over after extracting the first component (therefore orthogonal to the first)</a:t>
            </a:r>
          </a:p>
          <a:p>
            <a:pPr lvl="1">
              <a:lnSpc>
                <a:spcPct val="90000"/>
              </a:lnSpc>
            </a:pPr>
            <a:r>
              <a:rPr lang="en-US"/>
              <a:t>If all components retained, all variance explained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Methods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Principal (Axis) Factors</a:t>
            </a:r>
          </a:p>
          <a:p>
            <a:pPr lvl="1"/>
            <a:r>
              <a:rPr lang="en-US"/>
              <a:t>Estimates of communalities (SMC) are in the diagonal; used as starting values for the communality estimation (iterative)</a:t>
            </a:r>
          </a:p>
          <a:p>
            <a:pPr lvl="1"/>
            <a:r>
              <a:rPr lang="en-US"/>
              <a:t>Removes unique and error variance</a:t>
            </a:r>
          </a:p>
          <a:p>
            <a:pPr lvl="1"/>
            <a:r>
              <a:rPr lang="en-US"/>
              <a:t>Solution depends on quality of the initial communality estimates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Methods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Maximum Likelihood</a:t>
            </a:r>
          </a:p>
          <a:p>
            <a:pPr lvl="1">
              <a:lnSpc>
                <a:spcPct val="90000"/>
              </a:lnSpc>
            </a:pPr>
            <a:r>
              <a:rPr lang="en-US"/>
              <a:t>Computationally intensive method for estimating loadings that maximize the likelihood (probability) of the correlation matrix.</a:t>
            </a:r>
          </a:p>
          <a:p>
            <a:pPr>
              <a:lnSpc>
                <a:spcPct val="90000"/>
              </a:lnSpc>
            </a:pPr>
            <a:r>
              <a:rPr lang="en-US"/>
              <a:t>Unweighted least squares – ignores diagonal and tries to minimize off diagonal residuals</a:t>
            </a:r>
          </a:p>
          <a:p>
            <a:pPr lvl="1">
              <a:lnSpc>
                <a:spcPct val="90000"/>
              </a:lnSpc>
            </a:pPr>
            <a:r>
              <a:rPr lang="en-US"/>
              <a:t>Communalites are derived from the solution</a:t>
            </a:r>
          </a:p>
          <a:p>
            <a:pPr lvl="1">
              <a:lnSpc>
                <a:spcPct val="90000"/>
              </a:lnSpc>
            </a:pPr>
            <a:r>
              <a:rPr lang="en-US"/>
              <a:t>Originally called Minimum Residual method (Comrey)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Methods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Generalized (weighted) least squares </a:t>
            </a:r>
          </a:p>
          <a:p>
            <a:pPr lvl="1"/>
            <a:r>
              <a:rPr lang="en-US"/>
              <a:t>Also minimizes the off diagonal residuals</a:t>
            </a:r>
          </a:p>
          <a:p>
            <a:pPr lvl="1"/>
            <a:r>
              <a:rPr lang="en-US"/>
              <a:t>Variables with larger communalities are given more weight in the analysis</a:t>
            </a:r>
          </a:p>
          <a:p>
            <a:r>
              <a:rPr lang="en-US"/>
              <a:t>Many Other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 Methods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After extraction (regardless of method) good luck interpreting result</a:t>
            </a:r>
          </a:p>
          <a:p>
            <a:r>
              <a:rPr lang="en-US"/>
              <a:t>Rotation is used to improve interpretability and utility</a:t>
            </a:r>
          </a:p>
          <a:p>
            <a:r>
              <a:rPr lang="en-US"/>
              <a:t>A orthogonally rotated solution is mathematically equivalent to un-rotated and other orthogonal solutions</a:t>
            </a:r>
          </a:p>
          <a:p>
            <a:r>
              <a:rPr lang="en-US"/>
              <a:t>Stable and large N -&gt; same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642918"/>
            <a:ext cx="4495800" cy="2176482"/>
          </a:xfrm>
        </p:spPr>
        <p:txBody>
          <a:bodyPr>
            <a:normAutofit/>
          </a:bodyPr>
          <a:lstStyle/>
          <a:p>
            <a:r>
              <a:rPr lang="en-US" dirty="0" smtClean="0"/>
              <a:t>Geometric Rotation</a:t>
            </a:r>
            <a:endParaRPr lang="en-US" dirty="0"/>
          </a:p>
        </p:txBody>
      </p:sp>
      <p:pic>
        <p:nvPicPr>
          <p:cNvPr id="54276" name="Picture 4" descr="rotatio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08513" y="0"/>
            <a:ext cx="3392487" cy="6553200"/>
          </a:xfrm>
          <a:noFill/>
          <a:ln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Rotation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Factor extraction equivalent to coordinate planes</a:t>
            </a:r>
          </a:p>
          <a:p>
            <a:r>
              <a:rPr lang="en-US"/>
              <a:t>Factors are the axes</a:t>
            </a:r>
          </a:p>
          <a:p>
            <a:r>
              <a:rPr lang="en-US"/>
              <a:t>Length of the line from the origin to the variable coordinates is equal to the communality for that variable</a:t>
            </a:r>
          </a:p>
          <a:p>
            <a:r>
              <a:rPr lang="en-US"/>
              <a:t>Orthogonal Factors are at right 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Rotation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Factor loadings are found by dropping a line from the variable coordinates to the factor at a right angle</a:t>
            </a:r>
          </a:p>
          <a:p>
            <a:r>
              <a:rPr lang="en-US"/>
              <a:t>Repositioning the axes changes the loadings on the factor but keeps the relative positioning of the points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96" y="1857370"/>
            <a:ext cx="8248708" cy="4467230"/>
          </a:xfrm>
        </p:spPr>
        <p:txBody>
          <a:bodyPr/>
          <a:lstStyle/>
          <a:p>
            <a:r>
              <a:rPr lang="en-US" dirty="0" smtClean="0"/>
              <a:t>Why do we want consistent items?</a:t>
            </a:r>
          </a:p>
          <a:p>
            <a:pPr lvl="1"/>
            <a:r>
              <a:rPr lang="en-US" dirty="0" smtClean="0"/>
              <a:t>Domain sampling says they should be</a:t>
            </a:r>
          </a:p>
          <a:p>
            <a:pPr lvl="1"/>
            <a:r>
              <a:rPr lang="en-US" dirty="0" smtClean="0"/>
              <a:t>If the items are reliably measuring the same thing they should all be related to each other</a:t>
            </a:r>
          </a:p>
          <a:p>
            <a:pPr lvl="1"/>
            <a:r>
              <a:rPr lang="en-US" dirty="0" smtClean="0"/>
              <a:t>Because we often want to create a single total score for each individual person (scaling)</a:t>
            </a:r>
          </a:p>
          <a:p>
            <a:pPr lvl="1"/>
            <a:r>
              <a:rPr lang="en-US" dirty="0" smtClean="0"/>
              <a:t>How can we do that? What’s the easiest way? Could there be a better way?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 Methods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Orthogonal vs. Oblique</a:t>
            </a:r>
          </a:p>
          <a:p>
            <a:pPr lvl="1"/>
            <a:r>
              <a:rPr lang="en-US"/>
              <a:t>Orthogonal rotation keeps factors un-correlated while increasing the meaning of the factors</a:t>
            </a:r>
          </a:p>
          <a:p>
            <a:pPr lvl="1"/>
            <a:r>
              <a:rPr lang="en-US"/>
              <a:t>Oblique rotation allows the factors to correlate leading to a conceptually clearer picture but a nightmare for explanation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 Methods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Orthogonal Rotation Methods</a:t>
            </a:r>
          </a:p>
          <a:p>
            <a:pPr lvl="1"/>
            <a:r>
              <a:rPr lang="en-US"/>
              <a:t>Varimax – most popular</a:t>
            </a:r>
          </a:p>
          <a:p>
            <a:pPr lvl="2"/>
            <a:r>
              <a:rPr lang="en-US"/>
              <a:t>Simple structure by maximizing variance of loadings within factors across variables</a:t>
            </a:r>
          </a:p>
          <a:p>
            <a:pPr lvl="2"/>
            <a:r>
              <a:rPr lang="en-US"/>
              <a:t>Makes large loading larger and small loadings smaller</a:t>
            </a:r>
          </a:p>
          <a:p>
            <a:pPr lvl="2"/>
            <a:r>
              <a:rPr lang="en-US"/>
              <a:t>Spreads the variance from first (largest) factor to other smaller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 Methods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Orthogonal Rotation Methods</a:t>
            </a:r>
          </a:p>
          <a:p>
            <a:pPr lvl="1"/>
            <a:r>
              <a:rPr lang="en-US"/>
              <a:t>Quartimax</a:t>
            </a:r>
          </a:p>
          <a:p>
            <a:pPr lvl="2"/>
            <a:r>
              <a:rPr lang="en-US"/>
              <a:t>Opposite of Varimax</a:t>
            </a:r>
          </a:p>
          <a:p>
            <a:pPr lvl="2"/>
            <a:r>
              <a:rPr lang="en-US"/>
              <a:t>Simplifies variables by maximizing variance with variables across factors</a:t>
            </a:r>
          </a:p>
          <a:p>
            <a:pPr lvl="2"/>
            <a:r>
              <a:rPr lang="en-US"/>
              <a:t>Varimax works on the columns of the loading matrix; Quartimax works on the rows</a:t>
            </a:r>
          </a:p>
          <a:p>
            <a:pPr lvl="2"/>
            <a:r>
              <a:rPr lang="en-US"/>
              <a:t>Not used as often; simplifying variables is not usually a goal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 Methods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Orthogonal Rotation Methods</a:t>
            </a:r>
          </a:p>
          <a:p>
            <a:pPr lvl="1"/>
            <a:r>
              <a:rPr lang="en-US"/>
              <a:t>Equamax is a hybrid of the earlier two that tries to simultaneously simplify factors and variables</a:t>
            </a:r>
          </a:p>
          <a:p>
            <a:pPr lvl="2"/>
            <a:r>
              <a:rPr lang="en-US"/>
              <a:t>Not that popular either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 Methods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Oblique Rotation Techniques</a:t>
            </a:r>
          </a:p>
          <a:p>
            <a:pPr lvl="1"/>
            <a:r>
              <a:rPr lang="en-US"/>
              <a:t>Direct Oblimin</a:t>
            </a:r>
          </a:p>
          <a:p>
            <a:pPr lvl="2"/>
            <a:r>
              <a:rPr lang="en-US"/>
              <a:t>Begins with an unrotated solution </a:t>
            </a:r>
          </a:p>
          <a:p>
            <a:pPr lvl="2"/>
            <a:r>
              <a:rPr lang="en-US"/>
              <a:t>Has a parameter (gamma in SPSS) that allows the user to define the amount of correlation acceptable; gamma values near -4 -&gt; orthogonal, 0 leads to mild correlations (also direct quartimin) and 1 highly correlated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 Methods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Oblique Rotation Techniques</a:t>
            </a:r>
          </a:p>
          <a:p>
            <a:pPr lvl="1"/>
            <a:r>
              <a:rPr lang="en-US"/>
              <a:t>Promax – most recommended</a:t>
            </a:r>
          </a:p>
          <a:p>
            <a:pPr lvl="2"/>
            <a:r>
              <a:rPr lang="en-US"/>
              <a:t>Solution is rotated maximally with an orthogonal rotation</a:t>
            </a:r>
          </a:p>
          <a:p>
            <a:pPr lvl="2"/>
            <a:r>
              <a:rPr lang="en-US"/>
              <a:t>This is followed by oblique rotation</a:t>
            </a:r>
          </a:p>
          <a:p>
            <a:pPr lvl="2"/>
            <a:r>
              <a:rPr lang="en-US"/>
              <a:t>Orthogonal loadings are raised to powers in order to drive down small loadings</a:t>
            </a:r>
          </a:p>
          <a:p>
            <a:pPr lvl="2"/>
            <a:r>
              <a:rPr lang="en-US"/>
              <a:t>Simple structure is reached</a:t>
            </a:r>
          </a:p>
          <a:p>
            <a:pPr lvl="2"/>
            <a:r>
              <a:rPr lang="en-US"/>
              <a:t>Easy and quick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else?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many factors do you extract?</a:t>
            </a:r>
          </a:p>
          <a:p>
            <a:pPr lvl="1"/>
            <a:r>
              <a:rPr lang="en-US"/>
              <a:t>One convention is to extract all factors with eigenvalues greater than 1</a:t>
            </a:r>
          </a:p>
          <a:p>
            <a:pPr lvl="1"/>
            <a:r>
              <a:rPr lang="en-US"/>
              <a:t>Another is to extract all factors with non-negative eigenvalues</a:t>
            </a:r>
          </a:p>
          <a:p>
            <a:pPr lvl="1"/>
            <a:r>
              <a:rPr lang="en-US"/>
              <a:t>Yet another is to look at the scree plot</a:t>
            </a:r>
          </a:p>
          <a:p>
            <a:pPr lvl="1"/>
            <a:r>
              <a:rPr lang="en-US"/>
              <a:t>Try multiple numbers and see what gives best 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1" name="Picture 7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209800"/>
            <a:ext cx="8839200" cy="3913188"/>
          </a:xfrm>
          <a:noFill/>
          <a:ln/>
        </p:spPr>
      </p:pic>
      <p:sp>
        <p:nvSpPr>
          <p:cNvPr id="4711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r>
              <a:rPr lang="en-US"/>
              <a:t>Eigenvalues greater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33B6-6F84-4CBE-A2C5-02ECFC1D3AC1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 Plot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ph idx="1"/>
          </p:nvPr>
        </p:nvGraphicFramePr>
        <p:xfrm>
          <a:off x="1295400" y="1385888"/>
          <a:ext cx="6553200" cy="5241925"/>
        </p:xfrm>
        <a:graphic>
          <a:graphicData uri="http://schemas.openxmlformats.org/presentationml/2006/ole">
            <p:oleObj spid="_x0000_s67586" name="Picture" r:id="rId3" imgW="5356800" imgH="4285440" progId="StaticMetafile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else?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you know when the factor structure is good?</a:t>
            </a:r>
          </a:p>
          <a:p>
            <a:pPr lvl="1"/>
            <a:r>
              <a:rPr lang="en-US"/>
              <a:t>When it makes sense and has a simple (relatively) structure.</a:t>
            </a:r>
          </a:p>
          <a:p>
            <a:r>
              <a:rPr lang="en-US"/>
              <a:t>How do you interpret factors?</a:t>
            </a:r>
          </a:p>
          <a:p>
            <a:pPr lvl="1"/>
            <a:r>
              <a:rPr lang="en-US"/>
              <a:t>Good question, that is where the true art of this come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96" y="1524000"/>
            <a:ext cx="8448704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Composite = Item1 + Item2 + Item3 + … + </a:t>
            </a:r>
            <a:r>
              <a:rPr lang="en-US" sz="2800" dirty="0" err="1" smtClean="0"/>
              <a:t>Itemk</a:t>
            </a:r>
            <a:endParaRPr lang="en-US" sz="2800" dirty="0" smtClean="0"/>
          </a:p>
          <a:p>
            <a:r>
              <a:rPr lang="en-US" sz="2800" dirty="0" smtClean="0"/>
              <a:t>Calculating a total score for any individual is often just a sum of the item scores which is essentially treating all the items as equally important (it weights them by 1)</a:t>
            </a:r>
          </a:p>
          <a:p>
            <a:r>
              <a:rPr lang="en-US" sz="2800" dirty="0" smtClean="0"/>
              <a:t>Composite = (1*Item1) + (1*Item2) + (1*Item3) + … + (1*</a:t>
            </a:r>
            <a:r>
              <a:rPr lang="en-US" sz="2800" dirty="0" err="1" smtClean="0"/>
              <a:t>Itemk</a:t>
            </a:r>
            <a:r>
              <a:rPr lang="en-US" sz="2800" dirty="0" smtClean="0"/>
              <a:t>), etc.</a:t>
            </a:r>
          </a:p>
          <a:p>
            <a:r>
              <a:rPr lang="en-US" sz="2800" dirty="0" smtClean="0"/>
              <a:t>Is there a reason to believe that every item would be equal in how well it relates to the intended concept?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52A7-D281-4531-BE24-27A7982CDC5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8600"/>
            <a:ext cx="4191000" cy="621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96" y="1676400"/>
            <a:ext cx="8248708" cy="4610121"/>
          </a:xfrm>
        </p:spPr>
        <p:txBody>
          <a:bodyPr>
            <a:normAutofit/>
          </a:bodyPr>
          <a:lstStyle/>
          <a:p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Why not develop a regression model that predicts the concept of interest using the items in the test?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does each b represent? a?</a:t>
            </a:r>
          </a:p>
          <a:p>
            <a:r>
              <a:rPr lang="en-US" dirty="0" smtClean="0"/>
              <a:t>What’s wrong with this picture? What’s missing?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9600" y="3733800"/>
          <a:ext cx="7969250" cy="685800"/>
        </p:xfrm>
        <a:graphic>
          <a:graphicData uri="http://schemas.openxmlformats.org/presentationml/2006/ole">
            <p:oleObj spid="_x0000_s38913" name="Equation" r:id="rId3" imgW="3098520" imgH="266400" progId="Equation.DSMT4">
              <p:embed/>
            </p:oleObj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ooklet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Brooklet">
      <a:majorFont>
        <a:latin typeface="Constantia"/>
        <a:ea typeface=""/>
        <a:cs typeface=""/>
        <a:font script="Jpan" typeface="HG明朝E"/>
        <a:font script="Hang" typeface="궁서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华文楷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rooklet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6175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952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7200000"/>
            <a:lightRig rig="glow" dir="t">
              <a:rot lat="0" lon="0" rev="2100000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0"/>
            <a:lightRig rig="glow" dir="t">
              <a:rot lat="0" lon="0" rev="21000000"/>
            </a:lightRig>
          </a:scene3d>
          <a:sp3d>
            <a:bevelT w="342900" h="38100" prst="softRound"/>
            <a:bevelB w="342900" h="38100" prst="softRound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5000"/>
              </a:schemeClr>
            </a:gs>
            <a:gs pos="65000">
              <a:schemeClr val="phClr">
                <a:shade val="75000"/>
              </a:schemeClr>
            </a:gs>
            <a:gs pos="100000">
              <a:schemeClr val="phClr">
                <a:shade val="75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75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Brooklet</Template>
  <TotalTime>508</TotalTime>
  <Words>3100</Words>
  <Application>Microsoft PowerPoint</Application>
  <PresentationFormat>On-screen Show (4:3)</PresentationFormat>
  <Paragraphs>455</Paragraphs>
  <Slides>69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Brooklet</vt:lpstr>
      <vt:lpstr>Equation</vt:lpstr>
      <vt:lpstr>Worksheet</vt:lpstr>
      <vt:lpstr>VISIO</vt:lpstr>
      <vt:lpstr>Picture</vt:lpstr>
      <vt:lpstr>Factor Analysis</vt:lpstr>
      <vt:lpstr>Topics so far…</vt:lpstr>
      <vt:lpstr>Putting it together</vt:lpstr>
      <vt:lpstr>Putting it together</vt:lpstr>
      <vt:lpstr>Putting it together</vt:lpstr>
      <vt:lpstr>Putting it together</vt:lpstr>
      <vt:lpstr>Problem #1</vt:lpstr>
      <vt:lpstr>Slide 8</vt:lpstr>
      <vt:lpstr>Problem #1</vt:lpstr>
      <vt:lpstr>Slide 10</vt:lpstr>
      <vt:lpstr>Problem #2</vt:lpstr>
      <vt:lpstr>Correlation Matrix - MAS</vt:lpstr>
      <vt:lpstr>Problem #2</vt:lpstr>
      <vt:lpstr>Multiple Correlation</vt:lpstr>
      <vt:lpstr>Slide 15</vt:lpstr>
      <vt:lpstr>Multiple Correlation</vt:lpstr>
      <vt:lpstr>Multiple Correlation</vt:lpstr>
      <vt:lpstr>What to do???</vt:lpstr>
      <vt:lpstr>What is Factor Analysis (FA)?</vt:lpstr>
      <vt:lpstr>What is FA?</vt:lpstr>
      <vt:lpstr>What is FA?</vt:lpstr>
      <vt:lpstr>General Steps to FA</vt:lpstr>
      <vt:lpstr>“Good Factor”</vt:lpstr>
      <vt:lpstr>Problems w/ FA</vt:lpstr>
      <vt:lpstr>Problems w/ FA</vt:lpstr>
      <vt:lpstr>Problems w/ FA</vt:lpstr>
      <vt:lpstr>Types of FA</vt:lpstr>
      <vt:lpstr>Types of FA</vt:lpstr>
      <vt:lpstr>Terminology</vt:lpstr>
      <vt:lpstr>Terminology</vt:lpstr>
      <vt:lpstr>Terminology</vt:lpstr>
      <vt:lpstr>FA vs. PCA conceptually</vt:lpstr>
      <vt:lpstr>Conceptual FA and PCA</vt:lpstr>
      <vt:lpstr>FA vs. PCA conceptually</vt:lpstr>
      <vt:lpstr>Questions</vt:lpstr>
      <vt:lpstr>Questions</vt:lpstr>
      <vt:lpstr>Questions</vt:lpstr>
      <vt:lpstr>Considerations  (from Comrey and Lee, 1992)</vt:lpstr>
      <vt:lpstr>Considerations  (from Comrey and Lee, 1992)</vt:lpstr>
      <vt:lpstr>Assumptions</vt:lpstr>
      <vt:lpstr>Assumptions</vt:lpstr>
      <vt:lpstr>Assumptions</vt:lpstr>
      <vt:lpstr>Assumptions</vt:lpstr>
      <vt:lpstr>Assumptions</vt:lpstr>
      <vt:lpstr>Assumptions</vt:lpstr>
      <vt:lpstr>Assumptions</vt:lpstr>
      <vt:lpstr>Extraction Methods</vt:lpstr>
      <vt:lpstr>Extraction Methods</vt:lpstr>
      <vt:lpstr>Extraction Methods</vt:lpstr>
      <vt:lpstr>Extraction Methods</vt:lpstr>
      <vt:lpstr>Extraction Methods</vt:lpstr>
      <vt:lpstr>Extraction Methods</vt:lpstr>
      <vt:lpstr>Extraction Methods</vt:lpstr>
      <vt:lpstr>Extraction Methods</vt:lpstr>
      <vt:lpstr>Extraction Methods</vt:lpstr>
      <vt:lpstr>Rotation Methods</vt:lpstr>
      <vt:lpstr>Geometric Rotation</vt:lpstr>
      <vt:lpstr>Geometric Rotation</vt:lpstr>
      <vt:lpstr>Geometric Rotation</vt:lpstr>
      <vt:lpstr>Rotation Methods</vt:lpstr>
      <vt:lpstr>Rotation Methods</vt:lpstr>
      <vt:lpstr>Rotation Methods</vt:lpstr>
      <vt:lpstr>Rotation Methods</vt:lpstr>
      <vt:lpstr>Rotation Methods</vt:lpstr>
      <vt:lpstr>Rotation Methods</vt:lpstr>
      <vt:lpstr>What else?</vt:lpstr>
      <vt:lpstr>Eigenvalues greater than 1</vt:lpstr>
      <vt:lpstr>Scree Plot</vt:lpstr>
      <vt:lpstr>What else?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Analysis</dc:title>
  <dc:creator>Andrew Ainsworth</dc:creator>
  <cp:lastModifiedBy>Andrew Ainsworth</cp:lastModifiedBy>
  <cp:revision>10</cp:revision>
  <dcterms:created xsi:type="dcterms:W3CDTF">2004-04-29T08:46:23Z</dcterms:created>
  <dcterms:modified xsi:type="dcterms:W3CDTF">2008-03-04T05:28:49Z</dcterms:modified>
</cp:coreProperties>
</file>