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6" r:id="rId11"/>
    <p:sldId id="277" r:id="rId12"/>
    <p:sldId id="265" r:id="rId13"/>
    <p:sldId id="266" r:id="rId14"/>
    <p:sldId id="279" r:id="rId15"/>
    <p:sldId id="280" r:id="rId16"/>
    <p:sldId id="278" r:id="rId17"/>
    <p:sldId id="267" r:id="rId18"/>
    <p:sldId id="268" r:id="rId19"/>
    <p:sldId id="286" r:id="rId20"/>
    <p:sldId id="287" r:id="rId21"/>
    <p:sldId id="281" r:id="rId22"/>
    <p:sldId id="288" r:id="rId23"/>
    <p:sldId id="282" r:id="rId24"/>
    <p:sldId id="289" r:id="rId25"/>
    <p:sldId id="283" r:id="rId26"/>
    <p:sldId id="290" r:id="rId27"/>
    <p:sldId id="271" r:id="rId28"/>
    <p:sldId id="272" r:id="rId29"/>
    <p:sldId id="284" r:id="rId30"/>
    <p:sldId id="291" r:id="rId31"/>
    <p:sldId id="273" r:id="rId32"/>
    <p:sldId id="293" r:id="rId33"/>
    <p:sldId id="285" r:id="rId34"/>
    <p:sldId id="292" r:id="rId35"/>
    <p:sldId id="322" r:id="rId36"/>
    <p:sldId id="321" r:id="rId37"/>
    <p:sldId id="323" r:id="rId38"/>
    <p:sldId id="274" r:id="rId39"/>
    <p:sldId id="318" r:id="rId40"/>
    <p:sldId id="320" r:id="rId41"/>
    <p:sldId id="319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275" r:id="rId67"/>
    <p:sldId id="324" r:id="rId68"/>
    <p:sldId id="325" r:id="rId69"/>
    <p:sldId id="326" r:id="rId70"/>
    <p:sldId id="327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19A4F-7519-4CAF-AF89-241EC1FC9535}" type="datetimeFigureOut">
              <a:rPr lang="en-US" smtClean="0"/>
              <a:pPr/>
              <a:t>3/23/2008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71B50-170D-48BC-ADBE-85140CB65C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1860-D8A2-4867-A60B-4FBFB0AF51D0}" type="datetime1">
              <a:rPr lang="en-US" smtClean="0"/>
              <a:pPr/>
              <a:t>3/23/2008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B5CE-2DD8-49AC-97ED-A0DF0650F9DA}" type="datetime1">
              <a:rPr lang="en-US" smtClean="0"/>
              <a:pPr/>
              <a:t>3/23/2008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2565-FEEF-419D-A848-FD5F61171455}" type="datetime1">
              <a:rPr lang="en-US" smtClean="0"/>
              <a:pPr/>
              <a:t>3/23/2008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29DB-CD0A-4058-8361-D362EED3E3C0}" type="datetime1">
              <a:rPr lang="en-US" smtClean="0"/>
              <a:pPr/>
              <a:t>3/23/2008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BA36-DAFC-4ABC-856F-78A82BAE2DA0}" type="datetime1">
              <a:rPr lang="en-US" smtClean="0"/>
              <a:pPr/>
              <a:t>3/23/2008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CAC5-D036-48AF-9DF5-9C3AF5269D61}" type="datetime1">
              <a:rPr lang="en-US" smtClean="0"/>
              <a:pPr/>
              <a:t>3/23/2008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8672-DD7C-4690-A9D5-7B83D3338C86}" type="datetime1">
              <a:rPr lang="en-US" smtClean="0"/>
              <a:pPr/>
              <a:t>3/23/2008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7A90-C277-4955-AD01-86F472E18A9E}" type="datetime1">
              <a:rPr lang="en-US" smtClean="0"/>
              <a:pPr/>
              <a:t>3/23/2008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6287-2410-4ED3-8BBE-4EB359F46151}" type="datetime1">
              <a:rPr lang="en-US" smtClean="0"/>
              <a:pPr/>
              <a:t>3/23/2008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A4E1-54E0-42E0-9F4F-7FC0E61C0686}" type="datetime1">
              <a:rPr lang="en-US" smtClean="0"/>
              <a:pPr/>
              <a:t>3/23/2008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E1CF085-5F5C-4738-9F5E-D204AB5CBF5B}" type="datetime1">
              <a:rPr lang="en-US" smtClean="0"/>
              <a:pPr/>
              <a:t>3/23/2008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38D6275-1193-45B5-B5B2-815D7E9C5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4708B84-EEB6-420B-B127-3D6D9070C9AB}" type="datetime1">
              <a:rPr lang="en-US" smtClean="0"/>
              <a:pPr/>
              <a:t>3/23/2008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38D6275-1193-45B5-B5B2-815D7E9C5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cyclopedia.com/doc/1O87-AdjectiveCheckLis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Items and Item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Psy</a:t>
            </a:r>
            <a:r>
              <a:rPr lang="en-US" dirty="0" smtClean="0"/>
              <a:t> 427</a:t>
            </a:r>
          </a:p>
          <a:p>
            <a:r>
              <a:rPr lang="en-US" dirty="0" smtClean="0"/>
              <a:t>Cal State Northridge</a:t>
            </a:r>
          </a:p>
          <a:p>
            <a:r>
              <a:rPr lang="en-US" dirty="0" smtClean="0"/>
              <a:t>Andrew Ainsworth PhD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Checklists &amp; Q-Sorts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Adjective Checklists (from </a:t>
            </a:r>
            <a:r>
              <a:rPr lang="en-US" sz="2000" dirty="0" smtClean="0">
                <a:hlinkClick r:id="rId2"/>
              </a:rPr>
              <a:t>http://www.encyclopedia.com/doc/1O87-AdjectiveCheckList.html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In psychometrics, any list of adjectives that can be marked as applicable or not applicable </a:t>
            </a:r>
          </a:p>
          <a:p>
            <a:pPr lvl="2"/>
            <a:r>
              <a:rPr lang="en-US" dirty="0" smtClean="0"/>
              <a:t>to oneself</a:t>
            </a:r>
          </a:p>
          <a:p>
            <a:pPr lvl="2"/>
            <a:r>
              <a:rPr lang="en-US" dirty="0" smtClean="0"/>
              <a:t>to one's ideal self</a:t>
            </a:r>
          </a:p>
          <a:p>
            <a:pPr lvl="2"/>
            <a:r>
              <a:rPr lang="en-US" dirty="0" smtClean="0"/>
              <a:t>to another person, OR </a:t>
            </a:r>
          </a:p>
          <a:p>
            <a:pPr lvl="2"/>
            <a:r>
              <a:rPr lang="en-US" dirty="0" smtClean="0"/>
              <a:t>to some other entity or concept.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Checklists &amp; Q-Sorts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Checklists</a:t>
            </a:r>
            <a:endParaRPr lang="en-US" dirty="0"/>
          </a:p>
          <a:p>
            <a:pPr lvl="1"/>
            <a:r>
              <a:rPr lang="en-US" dirty="0" smtClean="0"/>
              <a:t>When written with initial uppercase letters (ACL), the term denotes more specifically a measure consisting of a list of 300 adjectives, from </a:t>
            </a:r>
            <a:r>
              <a:rPr lang="en-US" i="1" dirty="0" smtClean="0"/>
              <a:t>absent-minded</a:t>
            </a:r>
            <a:r>
              <a:rPr lang="en-US" dirty="0" smtClean="0"/>
              <a:t> to </a:t>
            </a:r>
            <a:r>
              <a:rPr lang="en-US" i="1" dirty="0" smtClean="0"/>
              <a:t>zany</a:t>
            </a:r>
            <a:endParaRPr lang="en-US" dirty="0" smtClean="0"/>
          </a:p>
          <a:p>
            <a:pPr lvl="1"/>
            <a:r>
              <a:rPr lang="en-US" dirty="0" smtClean="0"/>
              <a:t>Selected by the US psychologist Harrison G. Gough (born 1921) and introduced as a commercial test in 1952. </a:t>
            </a:r>
          </a:p>
          <a:p>
            <a:pPr lvl="1"/>
            <a:r>
              <a:rPr lang="en-US" dirty="0" smtClean="0"/>
              <a:t>The test yields 24 scores, including measures of personal adjustment, self-confidence, self-control, </a:t>
            </a:r>
            <a:r>
              <a:rPr lang="en-US" dirty="0" err="1" smtClean="0"/>
              <a:t>lability</a:t>
            </a:r>
            <a:r>
              <a:rPr lang="en-US" dirty="0" smtClean="0"/>
              <a:t>, </a:t>
            </a:r>
            <a:r>
              <a:rPr lang="en-US" dirty="0" err="1" smtClean="0"/>
              <a:t>counselling</a:t>
            </a:r>
            <a:r>
              <a:rPr lang="en-US" dirty="0" smtClean="0"/>
              <a:t> readiness, some response styles, and 15 personality needs, such as achievement, dominance, and endurance.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Checklists &amp; Q-Sorts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Q-Sorts</a:t>
            </a:r>
          </a:p>
          <a:p>
            <a:pPr lvl="1"/>
            <a:r>
              <a:rPr lang="en-US" dirty="0" smtClean="0"/>
              <a:t>Introduced by William Stephenson in 1935</a:t>
            </a:r>
          </a:p>
          <a:p>
            <a:pPr lvl="2"/>
            <a:r>
              <a:rPr lang="en-US" dirty="0" smtClean="0"/>
              <a:t>PhD in physics 1926; PhD in psychology in 1929</a:t>
            </a:r>
          </a:p>
          <a:p>
            <a:pPr lvl="2"/>
            <a:r>
              <a:rPr lang="en-US" dirty="0" smtClean="0"/>
              <a:t>Student of Charles Spearman</a:t>
            </a:r>
          </a:p>
          <a:p>
            <a:pPr lvl="1"/>
            <a:r>
              <a:rPr lang="en-US" dirty="0" smtClean="0"/>
              <a:t>Goal: to get a quantitative description of a person’s perceptions of a concept</a:t>
            </a:r>
          </a:p>
          <a:p>
            <a:pPr lvl="1"/>
            <a:r>
              <a:rPr lang="en-US" dirty="0" smtClean="0"/>
              <a:t>Process: give subject a pile of numbered “cards” &amp; have them sort them into piles</a:t>
            </a:r>
          </a:p>
          <a:p>
            <a:pPr lvl="1"/>
            <a:r>
              <a:rPr lang="en-US" dirty="0" smtClean="0"/>
              <a:t>Piles represent graded degrees of description (most descriptive to least descriptive).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Checklists &amp; Q-Sorts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Q-Sorts</a:t>
            </a:r>
            <a:endParaRPr lang="en-US" dirty="0"/>
          </a:p>
          <a:p>
            <a:pPr lvl="1"/>
            <a:r>
              <a:rPr lang="en-US" dirty="0" smtClean="0"/>
              <a:t>Means of self-evaluation of client’s current status  </a:t>
            </a:r>
          </a:p>
          <a:p>
            <a:pPr lvl="1"/>
            <a:r>
              <a:rPr lang="en-US" dirty="0" smtClean="0"/>
              <a:t>The Q-Sort consists of a number of cards, often as many as 40 or 50, even 100 items each consisting of a single trait, belief, or behavior.  </a:t>
            </a:r>
          </a:p>
          <a:p>
            <a:pPr lvl="1"/>
            <a:r>
              <a:rPr lang="en-US" dirty="0" smtClean="0"/>
              <a:t>The goal is to sort these cards into one of five columns ranging from statements such as, ‘very much like me’ to ‘not at all like me.’  </a:t>
            </a:r>
          </a:p>
          <a:p>
            <a:pPr lvl="1"/>
            <a:r>
              <a:rPr lang="en-US" dirty="0" smtClean="0"/>
              <a:t>There are typically a specific number of cards allowed for each column, forcing the client to balance the cards evenly. </a:t>
            </a:r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California Q-sort , Attachment Q-sort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Q-sort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811085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California Q-Sort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13074"/>
            <a:ext cx="6553200" cy="4787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Attachment Q-sort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1066800" y="5562600"/>
            <a:ext cx="7239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Attachment Q-sort Distribution (number of items per pile designated)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endParaRPr kumimoji="0" lang="en-US" sz="1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7410" name="Picture 2" descr="Figure 12.1 Attachment Q-sort Distribution (number of items per pile designated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50" y="2209800"/>
            <a:ext cx="6800850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Methods </a:t>
            </a:r>
            <a:r>
              <a:rPr lang="en-US" dirty="0"/>
              <a:t>used to evaluate test items.</a:t>
            </a:r>
          </a:p>
          <a:p>
            <a:r>
              <a:rPr lang="en-US" dirty="0" smtClean="0"/>
              <a:t>What </a:t>
            </a:r>
            <a:r>
              <a:rPr lang="en-US" dirty="0"/>
              <a:t>are good </a:t>
            </a:r>
            <a:r>
              <a:rPr lang="en-US" dirty="0" smtClean="0"/>
              <a:t>items?</a:t>
            </a:r>
            <a:endParaRPr lang="en-US" dirty="0"/>
          </a:p>
          <a:p>
            <a:r>
              <a:rPr lang="en-US" dirty="0" smtClean="0"/>
              <a:t>Techniques</a:t>
            </a:r>
            <a:endParaRPr lang="en-US" dirty="0"/>
          </a:p>
          <a:p>
            <a:pPr lvl="1"/>
            <a:r>
              <a:rPr lang="en-US" dirty="0" smtClean="0"/>
              <a:t>Item </a:t>
            </a:r>
            <a:r>
              <a:rPr lang="en-US" dirty="0"/>
              <a:t>Difficulty (or easiness)</a:t>
            </a:r>
          </a:p>
          <a:p>
            <a:pPr lvl="1"/>
            <a:r>
              <a:rPr lang="en-US" dirty="0" err="1" smtClean="0"/>
              <a:t>Discriminability</a:t>
            </a:r>
            <a:endParaRPr lang="en-US" dirty="0"/>
          </a:p>
          <a:p>
            <a:pPr lvl="2"/>
            <a:r>
              <a:rPr lang="en-US" dirty="0" smtClean="0"/>
              <a:t>Extreme </a:t>
            </a:r>
            <a:r>
              <a:rPr lang="en-US" dirty="0"/>
              <a:t>Group</a:t>
            </a:r>
          </a:p>
          <a:p>
            <a:pPr lvl="2"/>
            <a:r>
              <a:rPr lang="en-US" dirty="0" smtClean="0"/>
              <a:t>Item/Total Correlation</a:t>
            </a:r>
            <a:endParaRPr lang="en-US" dirty="0"/>
          </a:p>
          <a:p>
            <a:pPr lvl="1"/>
            <a:r>
              <a:rPr lang="en-US" dirty="0" smtClean="0"/>
              <a:t>Item </a:t>
            </a:r>
            <a:r>
              <a:rPr lang="en-US" dirty="0"/>
              <a:t>Characteristic Curves</a:t>
            </a:r>
          </a:p>
          <a:p>
            <a:pPr lvl="1"/>
            <a:r>
              <a:rPr lang="en-US" dirty="0" smtClean="0"/>
              <a:t>Item </a:t>
            </a:r>
            <a:r>
              <a:rPr lang="en-US" dirty="0"/>
              <a:t>Response Theory</a:t>
            </a:r>
          </a:p>
          <a:p>
            <a:pPr lvl="1"/>
            <a:r>
              <a:rPr lang="en-US" dirty="0" smtClean="0"/>
              <a:t>Criterion-Referenced Testing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Item Difficulty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proportion of people who get a particular item correct or that endorse an item (if there is no “correct” response, e.g. MMPI)</a:t>
            </a:r>
          </a:p>
          <a:p>
            <a:r>
              <a:rPr lang="en-US" dirty="0" smtClean="0"/>
              <a:t>Often thought of as the item’s easiness because it is based on the number correct/endorsed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Item Difficulty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The difficulty can be given in proportion for or it can be standardized in to a Z-value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90599" y="2819400"/>
          <a:ext cx="7433188" cy="2133600"/>
        </p:xfrm>
        <a:graphic>
          <a:graphicData uri="http://schemas.openxmlformats.org/presentationml/2006/ole">
            <p:oleObj spid="_x0000_s39938" name="Equation" r:id="rId3" imgW="1371600" imgH="3934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Item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Dichotomous </a:t>
            </a:r>
            <a:r>
              <a:rPr lang="en-US" dirty="0"/>
              <a:t>Format</a:t>
            </a:r>
          </a:p>
          <a:p>
            <a:pPr lvl="1"/>
            <a:r>
              <a:rPr lang="en-US" dirty="0" smtClean="0"/>
              <a:t>Two </a:t>
            </a:r>
            <a:r>
              <a:rPr lang="en-US" dirty="0"/>
              <a:t>alternatives</a:t>
            </a:r>
          </a:p>
          <a:p>
            <a:pPr lvl="1"/>
            <a:r>
              <a:rPr lang="en-US" dirty="0" smtClean="0"/>
              <a:t>True/False</a:t>
            </a:r>
            <a:endParaRPr lang="en-US" dirty="0"/>
          </a:p>
          <a:p>
            <a:pPr lvl="1"/>
            <a:r>
              <a:rPr lang="en-US" dirty="0" smtClean="0"/>
              <a:t>MMPI/2</a:t>
            </a:r>
            <a:r>
              <a:rPr lang="en-US" dirty="0"/>
              <a:t>; MMPI/A</a:t>
            </a:r>
          </a:p>
          <a:p>
            <a:r>
              <a:rPr lang="en-US" dirty="0" err="1" smtClean="0"/>
              <a:t>Polytomous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err="1"/>
              <a:t>Polychotomous</a:t>
            </a:r>
            <a:r>
              <a:rPr lang="en-US" dirty="0"/>
              <a:t> Format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than two alternatives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/>
              <a:t>choice</a:t>
            </a:r>
          </a:p>
          <a:p>
            <a:pPr lvl="1"/>
            <a:r>
              <a:rPr lang="en-US" dirty="0" smtClean="0"/>
              <a:t>Psy427 </a:t>
            </a:r>
            <a:r>
              <a:rPr lang="en-US" dirty="0"/>
              <a:t>Midterm, SAT, GRE</a:t>
            </a:r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Item Difficulty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For example a test with the difficulty of .84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990600" y="2362200"/>
          <a:ext cx="4724400" cy="4094480"/>
        </p:xfrm>
        <a:graphic>
          <a:graphicData uri="http://schemas.openxmlformats.org/presentationml/2006/ole">
            <p:oleObj spid="_x0000_s40963" name="Equation" r:id="rId3" imgW="1714320" imgH="148572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 Item (35%)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If you are taking a criterion referenced test in a social psychology course and you need to score a 92 in order to get an A, the criterion is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Social Psychology *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Scoring a 92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Getting an A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Not enough info.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Cal State Northridge - </a:t>
            </a:r>
            <a:r>
              <a:rPr lang="en-US" dirty="0" err="1" smtClean="0"/>
              <a:t>Psy</a:t>
            </a:r>
            <a:r>
              <a:rPr lang="en-US" dirty="0" smtClean="0"/>
              <a:t> 427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 Item (35%)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Cal State Northridge - </a:t>
            </a:r>
            <a:r>
              <a:rPr lang="en-US" dirty="0" err="1" smtClean="0"/>
              <a:t>Psy</a:t>
            </a:r>
            <a:r>
              <a:rPr lang="en-US" dirty="0" smtClean="0"/>
              <a:t> 427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609600" y="1525588"/>
          <a:ext cx="4337050" cy="4951412"/>
        </p:xfrm>
        <a:graphic>
          <a:graphicData uri="http://schemas.openxmlformats.org/presentationml/2006/ole">
            <p:oleObj spid="_x0000_s41986" name="Equation" r:id="rId3" imgW="1434960" imgH="16380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Moderate Item (51%)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The correlation between X and  is .54.  X has a SD of 1.2 and Y has a SD of 5.4.  What is the regression coefficient (b) when Y is predicted by X?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.12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2.43*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.375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.45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 Item (51%)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Cal State Northridge - </a:t>
            </a:r>
            <a:r>
              <a:rPr lang="en-US" dirty="0" err="1" smtClean="0"/>
              <a:t>Psy</a:t>
            </a:r>
            <a:r>
              <a:rPr lang="en-US" dirty="0" smtClean="0"/>
              <a:t> 427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628650" y="1525588"/>
          <a:ext cx="4297363" cy="4951412"/>
        </p:xfrm>
        <a:graphic>
          <a:graphicData uri="http://schemas.openxmlformats.org/presentationml/2006/ole">
            <p:oleObj spid="_x0000_s43010" name="Equation" r:id="rId3" imgW="1422360" imgH="16380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Item (100%)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following set of data [5  9  5  5  2  4 ], the mean is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4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5*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4.5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 Item (100%)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Cal State Northridge - </a:t>
            </a:r>
            <a:r>
              <a:rPr lang="en-US" dirty="0" err="1" smtClean="0"/>
              <a:t>Psy</a:t>
            </a:r>
            <a:r>
              <a:rPr lang="en-US" dirty="0" smtClean="0"/>
              <a:t> 427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457200" y="1676400"/>
          <a:ext cx="4144963" cy="3032125"/>
        </p:xfrm>
        <a:graphic>
          <a:graphicData uri="http://schemas.openxmlformats.org/presentationml/2006/ole">
            <p:oleObj spid="_x0000_s44034" name="Equation" r:id="rId3" imgW="1371600" imgH="10029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Optimum Difficulty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Mathematically: half-way between chance and 100%.</a:t>
            </a:r>
          </a:p>
          <a:p>
            <a:r>
              <a:rPr lang="en-US" dirty="0" smtClean="0"/>
              <a:t>Steps (assuming a 5-choice test)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Find half-way between 100% and chance</a:t>
            </a:r>
          </a:p>
          <a:p>
            <a:pPr marL="1371600" lvl="2" indent="-514350"/>
            <a:r>
              <a:rPr lang="en-US" dirty="0" smtClean="0"/>
              <a:t>1 - .2 = .8, .8/2 = .4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Add this value to chance alone</a:t>
            </a:r>
          </a:p>
          <a:p>
            <a:pPr marL="1371600" lvl="2" indent="-514350"/>
            <a:r>
              <a:rPr lang="en-US" dirty="0" smtClean="0"/>
              <a:t>.4 + .2 = .6</a:t>
            </a:r>
          </a:p>
          <a:p>
            <a:r>
              <a:rPr lang="en-US" dirty="0" smtClean="0"/>
              <a:t>Alternately: Chance + 1.0 / 2 = optimum difficulty</a:t>
            </a:r>
          </a:p>
          <a:p>
            <a:r>
              <a:rPr lang="en-US" dirty="0" smtClean="0"/>
              <a:t>A good test will have difficulty values between .30 and .70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Discriminability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458200" cy="4778009"/>
          </a:xfrm>
        </p:spPr>
        <p:txBody>
          <a:bodyPr>
            <a:normAutofit/>
          </a:bodyPr>
          <a:lstStyle/>
          <a:p>
            <a:r>
              <a:rPr lang="en-US" dirty="0" smtClean="0"/>
              <a:t>Can be defined in 2 ways: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How well does each item distinguish (discriminate) between individuals who are scoring high and low on the test as a whole (e.g. the trait of interest).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Or simply how well is each item related to the trait (e.g. loadings in factor analysis)</a:t>
            </a:r>
          </a:p>
          <a:p>
            <a:pPr marL="971550" lvl="1" indent="-514350"/>
            <a:r>
              <a:rPr lang="en-US" dirty="0" smtClean="0"/>
              <a:t>1 and 2 are really the same the more an item is related to the trait the better it can distinguish high and low scoring individuals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Discriminability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Extreme Group Method</a:t>
            </a:r>
          </a:p>
          <a:p>
            <a:pPr lvl="1"/>
            <a:r>
              <a:rPr lang="en-US" dirty="0" smtClean="0"/>
              <a:t>First</a:t>
            </a:r>
          </a:p>
          <a:p>
            <a:pPr lvl="2"/>
            <a:r>
              <a:rPr lang="en-US" dirty="0" smtClean="0"/>
              <a:t>Identify two “extreme” groups</a:t>
            </a:r>
          </a:p>
          <a:p>
            <a:pPr lvl="2"/>
            <a:r>
              <a:rPr lang="en-US" dirty="0" smtClean="0"/>
              <a:t>Top third vs. bottom third</a:t>
            </a:r>
          </a:p>
          <a:p>
            <a:pPr lvl="1"/>
            <a:r>
              <a:rPr lang="en-US" dirty="0" smtClean="0"/>
              <a:t>Second</a:t>
            </a:r>
          </a:p>
          <a:p>
            <a:pPr lvl="2"/>
            <a:r>
              <a:rPr lang="en-US" dirty="0" smtClean="0"/>
              <a:t>Compute “Difficulty” for the top group</a:t>
            </a:r>
          </a:p>
          <a:p>
            <a:pPr lvl="2"/>
            <a:r>
              <a:rPr lang="en-US" dirty="0" smtClean="0"/>
              <a:t>Compute “Difficulty” for the bottom group</a:t>
            </a:r>
          </a:p>
          <a:p>
            <a:pPr lvl="2"/>
            <a:r>
              <a:rPr lang="en-US" dirty="0" smtClean="0"/>
              <a:t>Compute the difference between Top Difficulty and Bottom Difficulty</a:t>
            </a:r>
          </a:p>
          <a:p>
            <a:pPr lvl="2"/>
            <a:r>
              <a:rPr lang="en-US" dirty="0" smtClean="0"/>
              <a:t>Result = </a:t>
            </a:r>
            <a:r>
              <a:rPr lang="en-US" dirty="0" err="1" smtClean="0"/>
              <a:t>Discriminability</a:t>
            </a:r>
            <a:r>
              <a:rPr lang="en-US" dirty="0" smtClean="0"/>
              <a:t> Index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Distractors</a:t>
            </a:r>
            <a:endParaRPr lang="en-US" dirty="0" smtClean="0"/>
          </a:p>
          <a:p>
            <a:pPr lvl="1"/>
            <a:r>
              <a:rPr lang="en-US" dirty="0" smtClean="0"/>
              <a:t>Item </a:t>
            </a:r>
            <a:r>
              <a:rPr lang="en-US" dirty="0"/>
              <a:t>Formats</a:t>
            </a:r>
          </a:p>
          <a:p>
            <a:pPr lvl="2"/>
            <a:r>
              <a:rPr lang="en-US" dirty="0" smtClean="0"/>
              <a:t>Incorrect </a:t>
            </a:r>
            <a:r>
              <a:rPr lang="en-US" dirty="0"/>
              <a:t>choices on a </a:t>
            </a:r>
            <a:r>
              <a:rPr lang="en-US" dirty="0" err="1"/>
              <a:t>polychotomous</a:t>
            </a:r>
            <a:r>
              <a:rPr lang="en-US" dirty="0"/>
              <a:t> test</a:t>
            </a:r>
          </a:p>
          <a:p>
            <a:pPr lvl="2"/>
            <a:r>
              <a:rPr lang="en-US" dirty="0" smtClean="0"/>
              <a:t>Best </a:t>
            </a:r>
            <a:r>
              <a:rPr lang="en-US" dirty="0"/>
              <a:t>to have three or four</a:t>
            </a:r>
          </a:p>
          <a:p>
            <a:pPr lvl="1"/>
            <a:r>
              <a:rPr lang="en-US" dirty="0"/>
              <a:t>BUT -</a:t>
            </a:r>
          </a:p>
          <a:p>
            <a:pPr lvl="2"/>
            <a:r>
              <a:rPr lang="en-US" dirty="0" smtClean="0"/>
              <a:t>one </a:t>
            </a:r>
            <a:r>
              <a:rPr lang="en-US" dirty="0"/>
              <a:t>study (</a:t>
            </a:r>
            <a:r>
              <a:rPr lang="en-US" dirty="0" err="1"/>
              <a:t>Sidick</a:t>
            </a:r>
            <a:r>
              <a:rPr lang="en-US" dirty="0"/>
              <a:t>, </a:t>
            </a:r>
            <a:r>
              <a:rPr lang="en-US" dirty="0" err="1"/>
              <a:t>Barret</a:t>
            </a:r>
            <a:r>
              <a:rPr lang="en-US" dirty="0"/>
              <a:t>, &amp; </a:t>
            </a:r>
            <a:r>
              <a:rPr lang="en-US" dirty="0" err="1"/>
              <a:t>Doverspike</a:t>
            </a:r>
            <a:r>
              <a:rPr lang="en-US" dirty="0"/>
              <a:t>, </a:t>
            </a:r>
            <a:r>
              <a:rPr lang="en-US" dirty="0" smtClean="0"/>
              <a:t>1994) found </a:t>
            </a:r>
            <a:r>
              <a:rPr lang="en-US" dirty="0"/>
              <a:t>equivalent validity and reliability for a </a:t>
            </a:r>
            <a:r>
              <a:rPr lang="en-US" dirty="0" smtClean="0"/>
              <a:t>test with </a:t>
            </a:r>
            <a:r>
              <a:rPr lang="en-US" dirty="0"/>
              <a:t>two </a:t>
            </a:r>
            <a:r>
              <a:rPr lang="en-US" dirty="0" err="1"/>
              <a:t>distractors</a:t>
            </a:r>
            <a:r>
              <a:rPr lang="en-US" dirty="0"/>
              <a:t> (three items) as one with </a:t>
            </a:r>
            <a:r>
              <a:rPr lang="en-US" dirty="0" smtClean="0"/>
              <a:t>four </a:t>
            </a:r>
            <a:r>
              <a:rPr lang="en-US" dirty="0" err="1" smtClean="0"/>
              <a:t>distractors</a:t>
            </a:r>
            <a:r>
              <a:rPr lang="en-US" dirty="0" smtClean="0"/>
              <a:t> </a:t>
            </a:r>
            <a:r>
              <a:rPr lang="en-US" dirty="0"/>
              <a:t>(five items).</a:t>
            </a:r>
          </a:p>
          <a:p>
            <a:pPr lvl="1"/>
            <a:r>
              <a:rPr lang="en-US" dirty="0" smtClean="0"/>
              <a:t>SO</a:t>
            </a:r>
            <a:r>
              <a:rPr lang="en-US" dirty="0"/>
              <a:t>, best might be to have two to four (further </a:t>
            </a:r>
            <a:r>
              <a:rPr lang="en-US" dirty="0" smtClean="0"/>
              <a:t>study is </a:t>
            </a:r>
            <a:r>
              <a:rPr lang="en-US" dirty="0"/>
              <a:t>needed</a:t>
            </a:r>
            <a:r>
              <a:rPr lang="en-US" dirty="0" smtClean="0"/>
              <a:t>)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228600" y="304800"/>
          <a:ext cx="8738376" cy="5791200"/>
        </p:xfrm>
        <a:graphic>
          <a:graphicData uri="http://schemas.openxmlformats.org/presentationml/2006/ole">
            <p:oleObj spid="_x0000_s62468" name="Worksheet" r:id="rId3" imgW="7531772" imgH="4991003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Discriminability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Item/Total Correlation</a:t>
            </a:r>
          </a:p>
          <a:p>
            <a:pPr lvl="1"/>
            <a:r>
              <a:rPr lang="en-US" dirty="0" smtClean="0"/>
              <a:t>Let the total test score “stand in” for the trait of interest; a roughly estimated “factor” of sorts</a:t>
            </a:r>
          </a:p>
          <a:p>
            <a:pPr lvl="1"/>
            <a:r>
              <a:rPr lang="en-US" dirty="0" smtClean="0"/>
              <a:t>Correlate each item with the total test score; items with higher item/total correlations are more discriminating</a:t>
            </a:r>
          </a:p>
          <a:p>
            <a:pPr lvl="1"/>
            <a:r>
              <a:rPr lang="en-US" dirty="0" smtClean="0"/>
              <a:t>These correlations are like rough factor loadings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Discriminability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 </a:t>
            </a:r>
            <a:r>
              <a:rPr lang="en-US" dirty="0" err="1" smtClean="0"/>
              <a:t>Biserial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If you have dichotomous scored items (e.g. MMPI) or items with a correct answer</a:t>
            </a:r>
          </a:p>
          <a:p>
            <a:pPr lvl="1"/>
            <a:r>
              <a:rPr lang="en-US" dirty="0" smtClean="0"/>
              <a:t>Correlate the proportion of people getting each item correct with total test score.</a:t>
            </a:r>
          </a:p>
          <a:p>
            <a:pPr lvl="1"/>
            <a:r>
              <a:rPr lang="en-US" dirty="0" smtClean="0"/>
              <a:t>One dichotomous variable (correct/incorrect) correlated with one continuous variable (total score) is a Point-</a:t>
            </a:r>
            <a:r>
              <a:rPr lang="en-US" dirty="0" err="1" smtClean="0"/>
              <a:t>Biserial</a:t>
            </a:r>
            <a:r>
              <a:rPr lang="en-US" dirty="0" smtClean="0"/>
              <a:t> correlation</a:t>
            </a:r>
          </a:p>
          <a:p>
            <a:pPr lvl="1"/>
            <a:r>
              <a:rPr lang="en-US" dirty="0" smtClean="0"/>
              <a:t>Measures </a:t>
            </a:r>
            <a:r>
              <a:rPr lang="en-US" dirty="0" err="1" smtClean="0"/>
              <a:t>discriminability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7928"/>
          </a:xfrm>
        </p:spPr>
        <p:txBody>
          <a:bodyPr/>
          <a:lstStyle/>
          <a:p>
            <a:r>
              <a:rPr lang="en-US" dirty="0" err="1" smtClean="0"/>
              <a:t>Discriminability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27432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Point </a:t>
            </a:r>
            <a:r>
              <a:rPr lang="en-US" dirty="0" err="1" smtClean="0"/>
              <a:t>Biserial</a:t>
            </a:r>
            <a:r>
              <a:rPr lang="en-US" dirty="0" smtClean="0"/>
              <a:t> Method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92162" name="Object 2"/>
          <p:cNvGraphicFramePr>
            <a:graphicFrameLocks noChangeAspect="1"/>
          </p:cNvGraphicFramePr>
          <p:nvPr/>
        </p:nvGraphicFramePr>
        <p:xfrm>
          <a:off x="3352800" y="897674"/>
          <a:ext cx="5435741" cy="5579326"/>
        </p:xfrm>
        <a:graphic>
          <a:graphicData uri="http://schemas.openxmlformats.org/presentationml/2006/ole">
            <p:oleObj spid="_x0000_s92162" name="Worksheet" r:id="rId3" imgW="4626783" imgH="4750477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Discriminability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 err="1" smtClean="0"/>
              <a:t>discimination</a:t>
            </a:r>
            <a:r>
              <a:rPr lang="en-US" dirty="0" smtClean="0"/>
              <a:t> can be standardized in to a Z-value as well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Cal State Northridge - </a:t>
            </a:r>
            <a:r>
              <a:rPr lang="en-US" dirty="0" err="1" smtClean="0"/>
              <a:t>Psy</a:t>
            </a:r>
            <a:r>
              <a:rPr lang="en-US" dirty="0" smtClean="0"/>
              <a:t> 427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00025" y="3335338"/>
          <a:ext cx="8639175" cy="1054225"/>
        </p:xfrm>
        <a:graphic>
          <a:graphicData uri="http://schemas.openxmlformats.org/presentationml/2006/ole">
            <p:oleObj spid="_x0000_s63490" name="Equation" r:id="rId3" imgW="1663560" imgH="2030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Discriminability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 err="1" smtClean="0"/>
              <a:t>discimination</a:t>
            </a:r>
            <a:r>
              <a:rPr lang="en-US" dirty="0" smtClean="0"/>
              <a:t> can be standardized in to a Z-value as well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Cal State Northridge - </a:t>
            </a:r>
            <a:r>
              <a:rPr lang="en-US" dirty="0" err="1" smtClean="0"/>
              <a:t>Psy</a:t>
            </a:r>
            <a:r>
              <a:rPr lang="en-US" dirty="0" smtClean="0"/>
              <a:t> 427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2590800" y="2819400"/>
          <a:ext cx="3659186" cy="3581400"/>
        </p:xfrm>
        <a:graphic>
          <a:graphicData uri="http://schemas.openxmlformats.org/presentationml/2006/ole">
            <p:oleObj spid="_x0000_s94212" name="Worksheet" r:id="rId3" imgW="1792094" imgH="1754149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Discriminability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Cal State Northridge - </a:t>
            </a:r>
            <a:r>
              <a:rPr lang="en-US" dirty="0" err="1" smtClean="0"/>
              <a:t>Psy</a:t>
            </a:r>
            <a:r>
              <a:rPr lang="en-US" dirty="0" smtClean="0"/>
              <a:t> 427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93187" name="Object 3"/>
          <p:cNvGraphicFramePr>
            <a:graphicFrameLocks noChangeAspect="1"/>
          </p:cNvGraphicFramePr>
          <p:nvPr/>
        </p:nvGraphicFramePr>
        <p:xfrm>
          <a:off x="1371600" y="1143000"/>
          <a:ext cx="6222329" cy="5346700"/>
        </p:xfrm>
        <a:graphic>
          <a:graphicData uri="http://schemas.openxmlformats.org/presentationml/2006/ole">
            <p:oleObj spid="_x0000_s93187" name="Worksheet" r:id="rId3" imgW="5527698" imgH="4750477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Items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25609"/>
          </a:xfrm>
        </p:spPr>
        <p:txBody>
          <a:bodyPr/>
          <a:lstStyle/>
          <a:p>
            <a:r>
              <a:rPr lang="en-US" dirty="0" smtClean="0"/>
              <a:t>Using Difficulty and Discrimination together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990600" y="2362200"/>
            <a:ext cx="6705600" cy="4130636"/>
            <a:chOff x="990600" y="2362200"/>
            <a:chExt cx="6705600" cy="4130636"/>
          </a:xfrm>
        </p:grpSpPr>
        <p:pic>
          <p:nvPicPr>
            <p:cNvPr id="9830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90600" y="2362200"/>
              <a:ext cx="6705600" cy="4130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6"/>
            <p:cNvSpPr/>
            <p:nvPr/>
          </p:nvSpPr>
          <p:spPr>
            <a:xfrm>
              <a:off x="4343400" y="3810000"/>
              <a:ext cx="3124200" cy="1066800"/>
            </a:xfrm>
            <a:prstGeom prst="rect">
              <a:avLst/>
            </a:prstGeom>
            <a:solidFill>
              <a:schemeClr val="bg2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Item Characteristic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graph of the proportion of people getting each item correct, compared to total scores on the test.</a:t>
            </a:r>
          </a:p>
          <a:p>
            <a:r>
              <a:rPr lang="en-US" dirty="0" smtClean="0"/>
              <a:t>Ideally, lower test scores should go along with lower proportions of people getting a particular item correct.</a:t>
            </a:r>
          </a:p>
          <a:p>
            <a:r>
              <a:rPr lang="en-US" dirty="0" smtClean="0"/>
              <a:t>Ideally, higher test scores should go along with higher proportions of people getting a particular item correct.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Item Characteristic Curves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8949"/>
            <a:ext cx="693872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Should you guess on </a:t>
            </a:r>
            <a:br>
              <a:rPr lang="en-US" dirty="0" smtClean="0"/>
            </a:br>
            <a:r>
              <a:rPr lang="en-US" dirty="0" err="1" smtClean="0"/>
              <a:t>polytomous</a:t>
            </a:r>
            <a:r>
              <a:rPr lang="en-US" dirty="0" smtClean="0"/>
              <a:t> tests?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Depends</a:t>
            </a:r>
            <a:r>
              <a:rPr lang="en-US" dirty="0"/>
              <a:t>… Correction for guessing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 is the number correct</a:t>
            </a:r>
          </a:p>
          <a:p>
            <a:pPr lvl="1"/>
            <a:r>
              <a:rPr lang="en-US" dirty="0" smtClean="0"/>
              <a:t>W is the number incorrect</a:t>
            </a:r>
          </a:p>
          <a:p>
            <a:pPr lvl="1"/>
            <a:r>
              <a:rPr lang="en-US" dirty="0" smtClean="0"/>
              <a:t>n is the number of </a:t>
            </a:r>
            <a:r>
              <a:rPr lang="en-US" dirty="0" err="1" smtClean="0"/>
              <a:t>polytomous</a:t>
            </a:r>
            <a:r>
              <a:rPr lang="en-US" dirty="0" smtClean="0"/>
              <a:t> choices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no correction for guessing, guess away.</a:t>
            </a:r>
          </a:p>
          <a:p>
            <a:r>
              <a:rPr lang="en-US" dirty="0" smtClean="0"/>
              <a:t>If </a:t>
            </a:r>
            <a:r>
              <a:rPr lang="en-US" dirty="0"/>
              <a:t>there is a correction for guessing, better </a:t>
            </a:r>
            <a:r>
              <a:rPr lang="en-US" dirty="0" smtClean="0"/>
              <a:t>to leave </a:t>
            </a:r>
            <a:r>
              <a:rPr lang="en-US" dirty="0"/>
              <a:t>some blank (unless you can beat the </a:t>
            </a:r>
            <a:r>
              <a:rPr lang="en-US" dirty="0" smtClean="0"/>
              <a:t>odds)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4400" y="2057400"/>
          <a:ext cx="6059130" cy="1371044"/>
        </p:xfrm>
        <a:graphic>
          <a:graphicData uri="http://schemas.openxmlformats.org/presentationml/2006/ole">
            <p:oleObj spid="_x0000_s1026" name="Equation" r:id="rId3" imgW="1739880" imgH="3934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Item Characteristic Curves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8949"/>
            <a:ext cx="693872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Item Characteristic Curves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8949"/>
            <a:ext cx="693872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Characteristic Curves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2600"/>
            <a:ext cx="6940296" cy="4527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Characteristic Curves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8949"/>
            <a:ext cx="693872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Characteristic Curves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8949"/>
            <a:ext cx="693872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Characteristic Curves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8949"/>
            <a:ext cx="693872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Characteristic Curves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8949"/>
            <a:ext cx="693872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Characteristic Curves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8949"/>
            <a:ext cx="693872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Characteristic Curves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8949"/>
            <a:ext cx="693872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Characteristic Curves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8949"/>
            <a:ext cx="693872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Test Items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Likert</a:t>
            </a:r>
            <a:r>
              <a:rPr lang="en-US" dirty="0" smtClean="0"/>
              <a:t> </a:t>
            </a:r>
            <a:r>
              <a:rPr lang="en-US" dirty="0"/>
              <a:t>scales</a:t>
            </a:r>
          </a:p>
          <a:p>
            <a:pPr lvl="1"/>
            <a:r>
              <a:rPr lang="en-US" dirty="0" smtClean="0"/>
              <a:t>On </a:t>
            </a:r>
            <a:r>
              <a:rPr lang="en-US" dirty="0"/>
              <a:t>a rating scale of </a:t>
            </a:r>
            <a:r>
              <a:rPr lang="en-US" dirty="0" smtClean="0"/>
              <a:t>1-5, or 1-6, 1-7, etc. </a:t>
            </a:r>
            <a:r>
              <a:rPr lang="en-US" dirty="0"/>
              <a:t>where</a:t>
            </a:r>
          </a:p>
          <a:p>
            <a:pPr lvl="1"/>
            <a:r>
              <a:rPr lang="en-US" dirty="0" smtClean="0"/>
              <a:t>1 </a:t>
            </a:r>
            <a:r>
              <a:rPr lang="en-US" dirty="0"/>
              <a:t>= strongly disagree</a:t>
            </a:r>
          </a:p>
          <a:p>
            <a:pPr lvl="1"/>
            <a:r>
              <a:rPr lang="en-US" dirty="0" smtClean="0"/>
              <a:t>2 </a:t>
            </a:r>
            <a:r>
              <a:rPr lang="en-US" dirty="0"/>
              <a:t>= moderately disagree</a:t>
            </a:r>
          </a:p>
          <a:p>
            <a:pPr lvl="1"/>
            <a:r>
              <a:rPr lang="en-US" dirty="0" smtClean="0"/>
              <a:t>3 </a:t>
            </a:r>
            <a:r>
              <a:rPr lang="en-US" dirty="0"/>
              <a:t>= mildly disagree</a:t>
            </a:r>
          </a:p>
          <a:p>
            <a:pPr lvl="1"/>
            <a:r>
              <a:rPr lang="en-US" dirty="0" smtClean="0"/>
              <a:t>4 </a:t>
            </a:r>
            <a:r>
              <a:rPr lang="en-US" dirty="0"/>
              <a:t>= mildly agree</a:t>
            </a:r>
          </a:p>
          <a:p>
            <a:pPr lvl="1"/>
            <a:r>
              <a:rPr lang="en-US" dirty="0" smtClean="0"/>
              <a:t>5 </a:t>
            </a:r>
            <a:r>
              <a:rPr lang="en-US" dirty="0"/>
              <a:t>= moderately agree</a:t>
            </a:r>
          </a:p>
          <a:p>
            <a:pPr lvl="1"/>
            <a:r>
              <a:rPr lang="en-US" dirty="0" smtClean="0"/>
              <a:t>6 </a:t>
            </a:r>
            <a:r>
              <a:rPr lang="en-US" dirty="0"/>
              <a:t>= strongly agree</a:t>
            </a:r>
          </a:p>
          <a:p>
            <a:r>
              <a:rPr lang="en-US" dirty="0" smtClean="0"/>
              <a:t>rate </a:t>
            </a:r>
            <a:r>
              <a:rPr lang="en-US" dirty="0"/>
              <a:t>the following statements</a:t>
            </a:r>
            <a:r>
              <a:rPr lang="en-US" dirty="0" smtClean="0"/>
              <a:t>….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Characteristic Curves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8949"/>
            <a:ext cx="693872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Characteristic Curves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8949"/>
            <a:ext cx="693872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Characteristic Curves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8949"/>
            <a:ext cx="693872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Characteristic Curves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8949"/>
            <a:ext cx="693872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Characteristic Curves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8949"/>
            <a:ext cx="693872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Characteristic Curves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2599"/>
            <a:ext cx="693872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Characteristic Curves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8949"/>
            <a:ext cx="693872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Characteristic Curves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8949"/>
            <a:ext cx="693872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Characteristic Curves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8949"/>
            <a:ext cx="693872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Characteristic Curves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8949"/>
            <a:ext cx="693872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Test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Likert</a:t>
            </a:r>
            <a:r>
              <a:rPr lang="en-US" dirty="0" smtClean="0"/>
              <a:t> scales</a:t>
            </a:r>
          </a:p>
          <a:p>
            <a:pPr lvl="1"/>
            <a:r>
              <a:rPr lang="en-US" dirty="0" smtClean="0"/>
              <a:t>Even vs. odd number of choices </a:t>
            </a:r>
          </a:p>
          <a:p>
            <a:pPr lvl="2"/>
            <a:r>
              <a:rPr lang="en-US" dirty="0" smtClean="0"/>
              <a:t>Even numbers prevents “fence-sitting”</a:t>
            </a:r>
          </a:p>
          <a:p>
            <a:pPr lvl="2"/>
            <a:r>
              <a:rPr lang="en-US" dirty="0" smtClean="0"/>
              <a:t>Odd numbers allows people to be neutral</a:t>
            </a:r>
          </a:p>
          <a:p>
            <a:pPr lvl="1"/>
            <a:r>
              <a:rPr lang="en-US" dirty="0" err="1" smtClean="0"/>
              <a:t>Likert</a:t>
            </a:r>
            <a:r>
              <a:rPr lang="en-US" dirty="0" smtClean="0"/>
              <a:t> items are VERY popular measurement items in psychology.</a:t>
            </a:r>
          </a:p>
          <a:p>
            <a:pPr lvl="1"/>
            <a:r>
              <a:rPr lang="en-US" dirty="0" smtClean="0"/>
              <a:t>Technically ordinal but are often assumed continuous if 5 or more choices</a:t>
            </a:r>
          </a:p>
          <a:p>
            <a:pPr lvl="1"/>
            <a:r>
              <a:rPr lang="en-US" dirty="0" smtClean="0"/>
              <a:t>With that assumption we can calculate means, factor analyze, etc.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Characteristic Curves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8949"/>
            <a:ext cx="693872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Characteristic Curves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8949"/>
            <a:ext cx="693872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Characteristic Curves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8949"/>
            <a:ext cx="693872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Characteristic Curves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8949"/>
            <a:ext cx="693872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Characteristic Curves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64</a:t>
            </a:fld>
            <a:endParaRPr lang="en-US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8949"/>
            <a:ext cx="693872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Characteristic Curves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65</a:t>
            </a:fld>
            <a:endParaRPr lang="en-US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8949"/>
            <a:ext cx="693872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Evaluation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Item Response Theory</a:t>
            </a:r>
          </a:p>
          <a:p>
            <a:pPr lvl="1"/>
            <a:r>
              <a:rPr lang="en-US" dirty="0" smtClean="0"/>
              <a:t>viewing item response curves at different levels of difficulty</a:t>
            </a:r>
          </a:p>
          <a:p>
            <a:pPr lvl="1"/>
            <a:r>
              <a:rPr lang="en-US" dirty="0" smtClean="0"/>
              <a:t>Looks at standard error at different ranges of the trait you are trying to measure</a:t>
            </a:r>
          </a:p>
          <a:p>
            <a:pPr lvl="1"/>
            <a:r>
              <a:rPr lang="en-US" dirty="0" smtClean="0"/>
              <a:t>More on this in the next topic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Evaluation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Criterion-Referenced Tests</a:t>
            </a:r>
          </a:p>
          <a:p>
            <a:pPr lvl="1"/>
            <a:r>
              <a:rPr lang="en-US" dirty="0" smtClean="0"/>
              <a:t>Instead of comparing a score on a test or scale to other respondents’ scores we can compare each individual to what they “should have scored”.</a:t>
            </a:r>
          </a:p>
          <a:p>
            <a:pPr lvl="1"/>
            <a:r>
              <a:rPr lang="en-US" dirty="0" smtClean="0"/>
              <a:t>Requires that there is a set objective in order to assess whether the objective has been met</a:t>
            </a:r>
          </a:p>
          <a:p>
            <a:pPr lvl="1"/>
            <a:r>
              <a:rPr lang="en-US" dirty="0" smtClean="0"/>
              <a:t>E.g. In intro stats students should learn how to run an independent samples t-test a criterion referenced test could be used to test this. This needs to be demonstrated before moving on to another objective.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Evaluation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Criterion-Referenced Tests</a:t>
            </a:r>
          </a:p>
          <a:p>
            <a:pPr lvl="1"/>
            <a:r>
              <a:rPr lang="en-US" dirty="0" smtClean="0"/>
              <a:t>To evaluate CRT items</a:t>
            </a:r>
          </a:p>
          <a:p>
            <a:pPr lvl="2"/>
            <a:r>
              <a:rPr lang="en-US" dirty="0" smtClean="0"/>
              <a:t>Give the test to 2 groups one exposed to the material and one that has not seen the material</a:t>
            </a:r>
          </a:p>
          <a:p>
            <a:pPr lvl="2"/>
            <a:r>
              <a:rPr lang="en-US" dirty="0" smtClean="0"/>
              <a:t>Distribute the scores for the test in a frequency polygon</a:t>
            </a:r>
          </a:p>
          <a:p>
            <a:pPr lvl="2"/>
            <a:r>
              <a:rPr lang="en-US" dirty="0" smtClean="0"/>
              <a:t>The </a:t>
            </a:r>
            <a:r>
              <a:rPr lang="en-US" dirty="0" err="1" smtClean="0"/>
              <a:t>antimode</a:t>
            </a:r>
            <a:r>
              <a:rPr lang="en-US" dirty="0" smtClean="0"/>
              <a:t> (</a:t>
            </a:r>
            <a:r>
              <a:rPr lang="en-US" dirty="0" err="1" smtClean="0"/>
              <a:t>leasts</a:t>
            </a:r>
            <a:r>
              <a:rPr lang="en-US" dirty="0" smtClean="0"/>
              <a:t> frequent value) represents the cut score between those who were exposed to the material and those who weren’t</a:t>
            </a:r>
          </a:p>
          <a:p>
            <a:pPr lvl="2"/>
            <a:r>
              <a:rPr lang="en-US" dirty="0" smtClean="0"/>
              <a:t>Scores above the cut score are assumed to have mastered the material, and vice versa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Criterion Referenced Test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69</a:t>
            </a:fld>
            <a:endParaRPr lang="en-US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752600"/>
            <a:ext cx="7467600" cy="438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Test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Category </a:t>
            </a:r>
            <a:r>
              <a:rPr lang="en-US" dirty="0"/>
              <a:t>format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ike </a:t>
            </a:r>
            <a:r>
              <a:rPr lang="en-US" dirty="0" err="1"/>
              <a:t>Likert</a:t>
            </a:r>
            <a:r>
              <a:rPr lang="en-US" dirty="0"/>
              <a:t>, but with MANY more categories</a:t>
            </a:r>
          </a:p>
          <a:p>
            <a:pPr lvl="2"/>
            <a:r>
              <a:rPr lang="en-US" dirty="0" smtClean="0"/>
              <a:t>e.g</a:t>
            </a:r>
            <a:r>
              <a:rPr lang="en-US" dirty="0"/>
              <a:t>., 10-point scale</a:t>
            </a:r>
          </a:p>
          <a:p>
            <a:pPr lvl="1"/>
            <a:r>
              <a:rPr lang="en-US" dirty="0" smtClean="0"/>
              <a:t>Best </a:t>
            </a:r>
            <a:r>
              <a:rPr lang="en-US" dirty="0"/>
              <a:t>if used with anchors</a:t>
            </a:r>
          </a:p>
          <a:p>
            <a:pPr lvl="1"/>
            <a:r>
              <a:rPr lang="en-US" dirty="0" smtClean="0"/>
              <a:t>Research </a:t>
            </a:r>
            <a:r>
              <a:rPr lang="en-US" dirty="0"/>
              <a:t>supports use of 7-point scales to </a:t>
            </a:r>
            <a:r>
              <a:rPr lang="en-US" dirty="0" smtClean="0"/>
              <a:t>21-point scales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Evaluation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Criterion-Referenced Tests</a:t>
            </a:r>
          </a:p>
          <a:p>
            <a:pPr lvl="1"/>
            <a:r>
              <a:rPr lang="en-US" dirty="0" smtClean="0"/>
              <a:t>Often used with Mastery style learning</a:t>
            </a:r>
          </a:p>
          <a:p>
            <a:pPr lvl="2"/>
            <a:r>
              <a:rPr lang="en-US" dirty="0" smtClean="0"/>
              <a:t>Once a student indicates they’ve “mastered” the material he/she moves on to the next “module” of material</a:t>
            </a:r>
          </a:p>
          <a:p>
            <a:pPr lvl="2"/>
            <a:r>
              <a:rPr lang="en-US" dirty="0" smtClean="0"/>
              <a:t>If they do not pass the cut score for mastery they receive more instruction until they can master the material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Test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Visual Analogue Scale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No Headache				         Worst Headache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used in research</a:t>
            </a:r>
          </a:p>
          <a:p>
            <a:pPr lvl="1"/>
            <a:r>
              <a:rPr lang="en-US" dirty="0" smtClean="0"/>
              <a:t>dials, knobs</a:t>
            </a:r>
          </a:p>
          <a:p>
            <a:pPr lvl="1"/>
            <a:r>
              <a:rPr lang="en-US" dirty="0" smtClean="0"/>
              <a:t>time sampling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0" y="2590800"/>
            <a:ext cx="6629400" cy="1588"/>
          </a:xfrm>
          <a:prstGeom prst="line">
            <a:avLst/>
          </a:prstGeom>
          <a:ln cap="sq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Checklists &amp; Q-Sorts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Both </a:t>
            </a:r>
            <a:r>
              <a:rPr lang="en-US" dirty="0"/>
              <a:t>used in qualitative research as well </a:t>
            </a:r>
            <a:r>
              <a:rPr lang="en-US" dirty="0" smtClean="0"/>
              <a:t>as quantitative </a:t>
            </a:r>
            <a:r>
              <a:rPr lang="en-US" dirty="0"/>
              <a:t>research</a:t>
            </a:r>
          </a:p>
          <a:p>
            <a:r>
              <a:rPr lang="en-US" dirty="0" smtClean="0"/>
              <a:t>Checklists</a:t>
            </a:r>
            <a:endParaRPr lang="en-US" dirty="0"/>
          </a:p>
          <a:p>
            <a:pPr lvl="1"/>
            <a:r>
              <a:rPr lang="en-US" dirty="0" smtClean="0"/>
              <a:t>Present </a:t>
            </a:r>
            <a:r>
              <a:rPr lang="en-US" dirty="0"/>
              <a:t>list of words (adjectives)</a:t>
            </a:r>
          </a:p>
          <a:p>
            <a:pPr lvl="1"/>
            <a:r>
              <a:rPr lang="en-US" dirty="0" smtClean="0"/>
              <a:t>Have </a:t>
            </a:r>
            <a:r>
              <a:rPr lang="en-US" dirty="0"/>
              <a:t>person choose to endorse each item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determine perceptions of concepts </a:t>
            </a:r>
            <a:r>
              <a:rPr lang="en-US" dirty="0" smtClean="0"/>
              <a:t>using checklists.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2140</TotalTime>
  <Words>1984</Words>
  <Application>Microsoft Office PowerPoint</Application>
  <PresentationFormat>On-screen Show (4:3)</PresentationFormat>
  <Paragraphs>379</Paragraphs>
  <Slides>70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73" baseType="lpstr">
      <vt:lpstr>Module</vt:lpstr>
      <vt:lpstr>Equation</vt:lpstr>
      <vt:lpstr>Worksheet</vt:lpstr>
      <vt:lpstr>Test Items and Item Analysis</vt:lpstr>
      <vt:lpstr>Item Formats</vt:lpstr>
      <vt:lpstr>Item Formats</vt:lpstr>
      <vt:lpstr>Should you guess on  polytomous tests?</vt:lpstr>
      <vt:lpstr>Other Test Items </vt:lpstr>
      <vt:lpstr>Other Test Items</vt:lpstr>
      <vt:lpstr>Other Test Items</vt:lpstr>
      <vt:lpstr>Other Test Items</vt:lpstr>
      <vt:lpstr>Checklists &amp; Q-Sorts</vt:lpstr>
      <vt:lpstr>Checklists &amp; Q-Sorts</vt:lpstr>
      <vt:lpstr>Checklists &amp; Q-Sorts</vt:lpstr>
      <vt:lpstr>Checklists &amp; Q-Sorts</vt:lpstr>
      <vt:lpstr>Checklists &amp; Q-Sorts</vt:lpstr>
      <vt:lpstr>Example Q-sort</vt:lpstr>
      <vt:lpstr>California Q-Sort</vt:lpstr>
      <vt:lpstr>Attachment Q-sort</vt:lpstr>
      <vt:lpstr>Item Analysis</vt:lpstr>
      <vt:lpstr>Item Difficulty</vt:lpstr>
      <vt:lpstr>Item Difficulty</vt:lpstr>
      <vt:lpstr>Item Difficulty</vt:lpstr>
      <vt:lpstr>Difficult Item (35%)</vt:lpstr>
      <vt:lpstr>Difficult Item (35%)</vt:lpstr>
      <vt:lpstr>Moderate Item (51%)</vt:lpstr>
      <vt:lpstr>Difficult Item (51%)</vt:lpstr>
      <vt:lpstr>Easy Item (100%)</vt:lpstr>
      <vt:lpstr>Difficult Item (100%)</vt:lpstr>
      <vt:lpstr>Optimum Difficulty</vt:lpstr>
      <vt:lpstr>Discriminability</vt:lpstr>
      <vt:lpstr>Discriminability</vt:lpstr>
      <vt:lpstr>Slide 30</vt:lpstr>
      <vt:lpstr>Discriminability</vt:lpstr>
      <vt:lpstr>Discriminability</vt:lpstr>
      <vt:lpstr>Discriminability</vt:lpstr>
      <vt:lpstr>Discriminability</vt:lpstr>
      <vt:lpstr>Discriminability</vt:lpstr>
      <vt:lpstr>Discriminability</vt:lpstr>
      <vt:lpstr>Selecting Items </vt:lpstr>
      <vt:lpstr>Item Characteristic Curves</vt:lpstr>
      <vt:lpstr>Item Characteristic Curves</vt:lpstr>
      <vt:lpstr>Item Characteristic Curves</vt:lpstr>
      <vt:lpstr>Item Characteristic Curves</vt:lpstr>
      <vt:lpstr>Item Characteristic Curves</vt:lpstr>
      <vt:lpstr>Item Characteristic Curves</vt:lpstr>
      <vt:lpstr>Item Characteristic Curves</vt:lpstr>
      <vt:lpstr>Item Characteristic Curves</vt:lpstr>
      <vt:lpstr>Item Characteristic Curves</vt:lpstr>
      <vt:lpstr>Item Characteristic Curves</vt:lpstr>
      <vt:lpstr>Item Characteristic Curves</vt:lpstr>
      <vt:lpstr>Item Characteristic Curves</vt:lpstr>
      <vt:lpstr>Item Characteristic Curves</vt:lpstr>
      <vt:lpstr>Item Characteristic Curves</vt:lpstr>
      <vt:lpstr>Item Characteristic Curves</vt:lpstr>
      <vt:lpstr>Item Characteristic Curves</vt:lpstr>
      <vt:lpstr>Item Characteristic Curves</vt:lpstr>
      <vt:lpstr>Item Characteristic Curves</vt:lpstr>
      <vt:lpstr>Item Characteristic Curves</vt:lpstr>
      <vt:lpstr>Item Characteristic Curves</vt:lpstr>
      <vt:lpstr>Item Characteristic Curves</vt:lpstr>
      <vt:lpstr>Item Characteristic Curves</vt:lpstr>
      <vt:lpstr>Item Characteristic Curves</vt:lpstr>
      <vt:lpstr>Item Characteristic Curves</vt:lpstr>
      <vt:lpstr>Item Characteristic Curves</vt:lpstr>
      <vt:lpstr>Item Characteristic Curves</vt:lpstr>
      <vt:lpstr>Item Characteristic Curves</vt:lpstr>
      <vt:lpstr>Item Characteristic Curves</vt:lpstr>
      <vt:lpstr>Other Evaluation Techniques</vt:lpstr>
      <vt:lpstr>Other Evaluation Techniques</vt:lpstr>
      <vt:lpstr>Other Evaluation Techniques</vt:lpstr>
      <vt:lpstr>Criterion Referenced Test</vt:lpstr>
      <vt:lpstr>Other Evaluation Techniques</vt:lpstr>
    </vt:vector>
  </TitlesOfParts>
  <Company>CSUN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Andrew Ainsworth</dc:creator>
  <cp:lastModifiedBy>Andrew Ainsworth</cp:lastModifiedBy>
  <cp:revision>10</cp:revision>
  <dcterms:created xsi:type="dcterms:W3CDTF">2008-03-05T06:26:25Z</dcterms:created>
  <dcterms:modified xsi:type="dcterms:W3CDTF">2008-03-24T05:36:01Z</dcterms:modified>
</cp:coreProperties>
</file>