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65"/>
  </p:notesMasterIdLst>
  <p:handoutMasterIdLst>
    <p:handoutMasterId r:id="rId66"/>
  </p:handoutMasterIdLst>
  <p:sldIdLst>
    <p:sldId id="256" r:id="rId2"/>
    <p:sldId id="562" r:id="rId3"/>
    <p:sldId id="544" r:id="rId4"/>
    <p:sldId id="545" r:id="rId5"/>
    <p:sldId id="593" r:id="rId6"/>
    <p:sldId id="546" r:id="rId7"/>
    <p:sldId id="557" r:id="rId8"/>
    <p:sldId id="547" r:id="rId9"/>
    <p:sldId id="536" r:id="rId10"/>
    <p:sldId id="538" r:id="rId11"/>
    <p:sldId id="594" r:id="rId12"/>
    <p:sldId id="576" r:id="rId13"/>
    <p:sldId id="560" r:id="rId14"/>
    <p:sldId id="595" r:id="rId15"/>
    <p:sldId id="577" r:id="rId16"/>
    <p:sldId id="586" r:id="rId17"/>
    <p:sldId id="543" r:id="rId18"/>
    <p:sldId id="553" r:id="rId19"/>
    <p:sldId id="580" r:id="rId20"/>
    <p:sldId id="581" r:id="rId21"/>
    <p:sldId id="582" r:id="rId22"/>
    <p:sldId id="554" r:id="rId23"/>
    <p:sldId id="583" r:id="rId24"/>
    <p:sldId id="561" r:id="rId25"/>
    <p:sldId id="585" r:id="rId26"/>
    <p:sldId id="578" r:id="rId27"/>
    <p:sldId id="587" r:id="rId28"/>
    <p:sldId id="588" r:id="rId29"/>
    <p:sldId id="589" r:id="rId30"/>
    <p:sldId id="590" r:id="rId31"/>
    <p:sldId id="584" r:id="rId32"/>
    <p:sldId id="591" r:id="rId33"/>
    <p:sldId id="592" r:id="rId34"/>
    <p:sldId id="599" r:id="rId35"/>
    <p:sldId id="600" r:id="rId36"/>
    <p:sldId id="601" r:id="rId37"/>
    <p:sldId id="603" r:id="rId38"/>
    <p:sldId id="602" r:id="rId39"/>
    <p:sldId id="604" r:id="rId40"/>
    <p:sldId id="606" r:id="rId41"/>
    <p:sldId id="605" r:id="rId42"/>
    <p:sldId id="626" r:id="rId43"/>
    <p:sldId id="596" r:id="rId44"/>
    <p:sldId id="607" r:id="rId45"/>
    <p:sldId id="597" r:id="rId46"/>
    <p:sldId id="608" r:id="rId47"/>
    <p:sldId id="609" r:id="rId48"/>
    <p:sldId id="610" r:id="rId49"/>
    <p:sldId id="613" r:id="rId50"/>
    <p:sldId id="620" r:id="rId51"/>
    <p:sldId id="611" r:id="rId52"/>
    <p:sldId id="628" r:id="rId53"/>
    <p:sldId id="639" r:id="rId54"/>
    <p:sldId id="646" r:id="rId55"/>
    <p:sldId id="647" r:id="rId56"/>
    <p:sldId id="648" r:id="rId57"/>
    <p:sldId id="642" r:id="rId58"/>
    <p:sldId id="649" r:id="rId59"/>
    <p:sldId id="650" r:id="rId60"/>
    <p:sldId id="641" r:id="rId61"/>
    <p:sldId id="640" r:id="rId62"/>
    <p:sldId id="651" r:id="rId63"/>
    <p:sldId id="645" r:id="rId64"/>
  </p:sldIdLst>
  <p:sldSz cx="9144000" cy="6858000" type="screen4x3"/>
  <p:notesSz cx="6858000" cy="9144000"/>
  <p:defaultTextStyle>
    <a:defPPr>
      <a:defRPr lang="en-GB"/>
    </a:defPPr>
    <a:lvl1pPr algn="ctr" rtl="0" fontAlgn="base">
      <a:spcBef>
        <a:spcPct val="20000"/>
      </a:spcBef>
      <a:spcAft>
        <a:spcPct val="0"/>
      </a:spcAft>
      <a:buChar char="•"/>
      <a:defRPr kumimoji="1" sz="3000" kern="1200">
        <a:solidFill>
          <a:schemeClr val="tx1"/>
        </a:solidFill>
        <a:latin typeface="Arial" charset="0"/>
        <a:ea typeface="+mn-ea"/>
        <a:cs typeface="+mn-cs"/>
      </a:defRPr>
    </a:lvl1pPr>
    <a:lvl2pPr marL="457200" algn="ctr" rtl="0" fontAlgn="base">
      <a:spcBef>
        <a:spcPct val="20000"/>
      </a:spcBef>
      <a:spcAft>
        <a:spcPct val="0"/>
      </a:spcAft>
      <a:buChar char="•"/>
      <a:defRPr kumimoji="1" sz="3000" kern="1200">
        <a:solidFill>
          <a:schemeClr val="tx1"/>
        </a:solidFill>
        <a:latin typeface="Arial" charset="0"/>
        <a:ea typeface="+mn-ea"/>
        <a:cs typeface="+mn-cs"/>
      </a:defRPr>
    </a:lvl2pPr>
    <a:lvl3pPr marL="914400" algn="ctr" rtl="0" fontAlgn="base">
      <a:spcBef>
        <a:spcPct val="20000"/>
      </a:spcBef>
      <a:spcAft>
        <a:spcPct val="0"/>
      </a:spcAft>
      <a:buChar char="•"/>
      <a:defRPr kumimoji="1" sz="3000" kern="1200">
        <a:solidFill>
          <a:schemeClr val="tx1"/>
        </a:solidFill>
        <a:latin typeface="Arial" charset="0"/>
        <a:ea typeface="+mn-ea"/>
        <a:cs typeface="+mn-cs"/>
      </a:defRPr>
    </a:lvl3pPr>
    <a:lvl4pPr marL="1371600" algn="ctr" rtl="0" fontAlgn="base">
      <a:spcBef>
        <a:spcPct val="20000"/>
      </a:spcBef>
      <a:spcAft>
        <a:spcPct val="0"/>
      </a:spcAft>
      <a:buChar char="•"/>
      <a:defRPr kumimoji="1" sz="3000" kern="1200">
        <a:solidFill>
          <a:schemeClr val="tx1"/>
        </a:solidFill>
        <a:latin typeface="Arial" charset="0"/>
        <a:ea typeface="+mn-ea"/>
        <a:cs typeface="+mn-cs"/>
      </a:defRPr>
    </a:lvl4pPr>
    <a:lvl5pPr marL="1828800" algn="ctr" rtl="0" fontAlgn="base">
      <a:spcBef>
        <a:spcPct val="20000"/>
      </a:spcBef>
      <a:spcAft>
        <a:spcPct val="0"/>
      </a:spcAft>
      <a:buChar char="•"/>
      <a:defRPr kumimoji="1" sz="3000" kern="1200">
        <a:solidFill>
          <a:schemeClr val="tx1"/>
        </a:solidFill>
        <a:latin typeface="Arial" charset="0"/>
        <a:ea typeface="+mn-ea"/>
        <a:cs typeface="+mn-cs"/>
      </a:defRPr>
    </a:lvl5pPr>
    <a:lvl6pPr marL="2286000" algn="l" defTabSz="914400" rtl="0" eaLnBrk="1" latinLnBrk="0" hangingPunct="1">
      <a:defRPr kumimoji="1" sz="3000" kern="1200">
        <a:solidFill>
          <a:schemeClr val="tx1"/>
        </a:solidFill>
        <a:latin typeface="Arial" charset="0"/>
        <a:ea typeface="+mn-ea"/>
        <a:cs typeface="+mn-cs"/>
      </a:defRPr>
    </a:lvl6pPr>
    <a:lvl7pPr marL="2743200" algn="l" defTabSz="914400" rtl="0" eaLnBrk="1" latinLnBrk="0" hangingPunct="1">
      <a:defRPr kumimoji="1" sz="3000" kern="1200">
        <a:solidFill>
          <a:schemeClr val="tx1"/>
        </a:solidFill>
        <a:latin typeface="Arial" charset="0"/>
        <a:ea typeface="+mn-ea"/>
        <a:cs typeface="+mn-cs"/>
      </a:defRPr>
    </a:lvl7pPr>
    <a:lvl8pPr marL="3200400" algn="l" defTabSz="914400" rtl="0" eaLnBrk="1" latinLnBrk="0" hangingPunct="1">
      <a:defRPr kumimoji="1" sz="3000" kern="1200">
        <a:solidFill>
          <a:schemeClr val="tx1"/>
        </a:solidFill>
        <a:latin typeface="Arial" charset="0"/>
        <a:ea typeface="+mn-ea"/>
        <a:cs typeface="+mn-cs"/>
      </a:defRPr>
    </a:lvl8pPr>
    <a:lvl9pPr marL="3657600" algn="l" defTabSz="914400" rtl="0" eaLnBrk="1" latinLnBrk="0" hangingPunct="1">
      <a:defRPr kumimoji="1" sz="3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615" autoAdjust="0"/>
    <p:restoredTop sz="88648" autoAdjust="0"/>
  </p:normalViewPr>
  <p:slideViewPr>
    <p:cSldViewPr>
      <p:cViewPr varScale="1">
        <p:scale>
          <a:sx n="62" d="100"/>
          <a:sy n="62" d="100"/>
        </p:scale>
        <p:origin x="-1278" y="-84"/>
      </p:cViewPr>
      <p:guideLst>
        <p:guide orient="horz" pos="2160"/>
        <p:guide pos="2880"/>
      </p:guideLst>
    </p:cSldViewPr>
  </p:slideViewPr>
  <p:outlineViewPr>
    <p:cViewPr>
      <p:scale>
        <a:sx n="33" d="100"/>
        <a:sy n="33" d="100"/>
      </p:scale>
      <p:origin x="0" y="319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273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FontTx/>
              <a:buNone/>
              <a:defRPr kumimoji="0" sz="1200">
                <a:latin typeface="Tahoma" pitchFamily="34" charset="0"/>
              </a:defRPr>
            </a:lvl1pPr>
          </a:lstStyle>
          <a:p>
            <a:endParaRPr lang="en-GB"/>
          </a:p>
        </p:txBody>
      </p:sp>
      <p:sp>
        <p:nvSpPr>
          <p:cNvPr id="37273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FontTx/>
              <a:buNone/>
              <a:defRPr kumimoji="0" sz="1200">
                <a:latin typeface="Tahoma" pitchFamily="34" charset="0"/>
              </a:defRPr>
            </a:lvl1pPr>
          </a:lstStyle>
          <a:p>
            <a:endParaRPr lang="en-GB"/>
          </a:p>
        </p:txBody>
      </p:sp>
      <p:sp>
        <p:nvSpPr>
          <p:cNvPr id="37274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buFontTx/>
              <a:buNone/>
              <a:defRPr kumimoji="0" sz="1200">
                <a:latin typeface="Tahoma" pitchFamily="34" charset="0"/>
              </a:defRPr>
            </a:lvl1pPr>
          </a:lstStyle>
          <a:p>
            <a:endParaRPr lang="en-GB"/>
          </a:p>
        </p:txBody>
      </p:sp>
      <p:sp>
        <p:nvSpPr>
          <p:cNvPr id="37274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FontTx/>
              <a:buNone/>
              <a:defRPr kumimoji="0" sz="1200">
                <a:latin typeface="Tahoma" pitchFamily="34" charset="0"/>
              </a:defRPr>
            </a:lvl1pPr>
          </a:lstStyle>
          <a:p>
            <a:fld id="{A173D268-0BEF-4D14-8825-0C9494FC27F8}" type="slidenum">
              <a:rPr lang="en-GB"/>
              <a:pPr/>
              <a:t>‹#›</a:t>
            </a:fld>
            <a:endParaRPr lang="en-GB"/>
          </a:p>
        </p:txBody>
      </p:sp>
    </p:spTree>
    <p:extLst>
      <p:ext uri="{BB962C8B-B14F-4D97-AF65-F5344CB8AC3E}">
        <p14:creationId xmlns:p14="http://schemas.microsoft.com/office/powerpoint/2010/main" val="32041187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504" name="Rectangle 103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buFontTx/>
              <a:buNone/>
              <a:defRPr kumimoji="0" sz="1200">
                <a:latin typeface="Tahoma" pitchFamily="34" charset="0"/>
              </a:defRPr>
            </a:lvl1pPr>
          </a:lstStyle>
          <a:p>
            <a:endParaRPr lang="en-GB"/>
          </a:p>
        </p:txBody>
      </p:sp>
      <p:sp>
        <p:nvSpPr>
          <p:cNvPr id="362505" name="Rectangle 1033"/>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2506" name="Rectangle 1034"/>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62507" name="Rectangle 1035"/>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buFontTx/>
              <a:buNone/>
              <a:defRPr kumimoji="0" sz="1200">
                <a:latin typeface="Tahoma" pitchFamily="34" charset="0"/>
              </a:defRPr>
            </a:lvl1pPr>
          </a:lstStyle>
          <a:p>
            <a:endParaRPr lang="en-GB"/>
          </a:p>
        </p:txBody>
      </p:sp>
      <p:sp>
        <p:nvSpPr>
          <p:cNvPr id="362508" name="Rectangle 103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buFontTx/>
              <a:buNone/>
              <a:defRPr kumimoji="0" sz="1200">
                <a:latin typeface="Tahoma" pitchFamily="34" charset="0"/>
              </a:defRPr>
            </a:lvl1pPr>
          </a:lstStyle>
          <a:p>
            <a:endParaRPr lang="en-GB"/>
          </a:p>
        </p:txBody>
      </p:sp>
      <p:sp>
        <p:nvSpPr>
          <p:cNvPr id="362509" name="Rectangle 103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buFontTx/>
              <a:buNone/>
              <a:defRPr kumimoji="0" sz="1200">
                <a:latin typeface="Tahoma" pitchFamily="34" charset="0"/>
              </a:defRPr>
            </a:lvl1pPr>
          </a:lstStyle>
          <a:p>
            <a:fld id="{216D0E58-33B7-4209-AD96-62A98C4BDC20}" type="slidenum">
              <a:rPr lang="en-GB"/>
              <a:pPr/>
              <a:t>‹#›</a:t>
            </a:fld>
            <a:endParaRPr lang="en-GB"/>
          </a:p>
        </p:txBody>
      </p:sp>
    </p:spTree>
    <p:extLst>
      <p:ext uri="{BB962C8B-B14F-4D97-AF65-F5344CB8AC3E}">
        <p14:creationId xmlns:p14="http://schemas.microsoft.com/office/powerpoint/2010/main" val="23303480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7"/>
          <p:cNvSpPr>
            <a:spLocks noGrp="1" noChangeArrowheads="1"/>
          </p:cNvSpPr>
          <p:nvPr>
            <p:ph type="sldNum" sz="quarter" idx="5"/>
          </p:nvPr>
        </p:nvSpPr>
        <p:spPr>
          <a:ln/>
        </p:spPr>
        <p:txBody>
          <a:bodyPr/>
          <a:lstStyle/>
          <a:p>
            <a:fld id="{949CA34F-77F5-46F3-B86E-3777C5178F65}" type="slidenum">
              <a:rPr lang="en-GB"/>
              <a:pPr/>
              <a:t>1</a:t>
            </a:fld>
            <a:endParaRPr lang="en-GB"/>
          </a:p>
        </p:txBody>
      </p:sp>
      <p:sp>
        <p:nvSpPr>
          <p:cNvPr id="394242" name="Rectangle 2"/>
          <p:cNvSpPr>
            <a:spLocks noGrp="1" noRot="1" noChangeAspect="1" noChangeArrowheads="1" noTextEdit="1"/>
          </p:cNvSpPr>
          <p:nvPr>
            <p:ph type="sldImg"/>
          </p:nvPr>
        </p:nvSpPr>
        <p:spPr>
          <a:ln/>
        </p:spPr>
      </p:sp>
      <p:sp>
        <p:nvSpPr>
          <p:cNvPr id="394243" name="Rectangle 3"/>
          <p:cNvSpPr>
            <a:spLocks noGrp="1" noChangeArrowheads="1"/>
          </p:cNvSpPr>
          <p:nvPr>
            <p:ph type="body" idx="1"/>
          </p:nvPr>
        </p:nvSpPr>
        <p:spPr/>
        <p:txBody>
          <a:bodyPr/>
          <a:lstStyle/>
          <a:p>
            <a:endParaRPr lang="en-GB" dirty="0">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7"/>
          <p:cNvSpPr>
            <a:spLocks noGrp="1" noChangeArrowheads="1"/>
          </p:cNvSpPr>
          <p:nvPr>
            <p:ph type="sldNum" sz="quarter" idx="5"/>
          </p:nvPr>
        </p:nvSpPr>
        <p:spPr>
          <a:ln/>
        </p:spPr>
        <p:txBody>
          <a:bodyPr/>
          <a:lstStyle/>
          <a:p>
            <a:fld id="{0F465A84-A63A-457F-A793-8AF8E58A20FC}" type="slidenum">
              <a:rPr lang="en-GB"/>
              <a:pPr/>
              <a:t>29</a:t>
            </a:fld>
            <a:endParaRPr lang="en-GB"/>
          </a:p>
        </p:txBody>
      </p:sp>
      <p:sp>
        <p:nvSpPr>
          <p:cNvPr id="398338" name="Rectangle 2050"/>
          <p:cNvSpPr>
            <a:spLocks noGrp="1" noRot="1" noChangeAspect="1" noChangeArrowheads="1" noTextEdit="1"/>
          </p:cNvSpPr>
          <p:nvPr>
            <p:ph type="sldImg"/>
          </p:nvPr>
        </p:nvSpPr>
        <p:spPr>
          <a:ln/>
        </p:spPr>
      </p:sp>
      <p:sp>
        <p:nvSpPr>
          <p:cNvPr id="398339" name="Rectangle 2051"/>
          <p:cNvSpPr>
            <a:spLocks noGrp="1" noChangeArrowheads="1"/>
          </p:cNvSpPr>
          <p:nvPr>
            <p:ph type="body" idx="1"/>
          </p:nvPr>
        </p:nvSpPr>
        <p:spPr/>
        <p:txBody>
          <a:bodyPr/>
          <a:lstStyle/>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7"/>
          <p:cNvSpPr>
            <a:spLocks noGrp="1" noChangeArrowheads="1"/>
          </p:cNvSpPr>
          <p:nvPr>
            <p:ph type="sldNum" sz="quarter" idx="5"/>
          </p:nvPr>
        </p:nvSpPr>
        <p:spPr>
          <a:ln/>
        </p:spPr>
        <p:txBody>
          <a:bodyPr/>
          <a:lstStyle/>
          <a:p>
            <a:fld id="{B0AA6144-3E84-4DE2-AE42-C81365EBA2DC}" type="slidenum">
              <a:rPr lang="en-GB"/>
              <a:pPr/>
              <a:t>30</a:t>
            </a:fld>
            <a:endParaRPr lang="en-GB"/>
          </a:p>
        </p:txBody>
      </p:sp>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7"/>
          <p:cNvSpPr>
            <a:spLocks noGrp="1" noChangeArrowheads="1"/>
          </p:cNvSpPr>
          <p:nvPr>
            <p:ph type="sldNum" sz="quarter" idx="5"/>
          </p:nvPr>
        </p:nvSpPr>
        <p:spPr>
          <a:ln/>
        </p:spPr>
        <p:txBody>
          <a:bodyPr/>
          <a:lstStyle/>
          <a:p>
            <a:fld id="{A4A64A11-79E6-405F-83FE-436CE864C845}" type="slidenum">
              <a:rPr lang="en-GB"/>
              <a:pPr/>
              <a:t>6</a:t>
            </a:fld>
            <a:endParaRPr lang="en-GB"/>
          </a:p>
        </p:txBody>
      </p:sp>
      <p:sp>
        <p:nvSpPr>
          <p:cNvPr id="408578" name="Rectangle 2"/>
          <p:cNvSpPr>
            <a:spLocks noGrp="1" noRot="1" noChangeAspect="1" noChangeArrowheads="1" noTextEdit="1"/>
          </p:cNvSpPr>
          <p:nvPr>
            <p:ph type="sldImg"/>
          </p:nvPr>
        </p:nvSpPr>
        <p:spPr>
          <a:ln/>
        </p:spPr>
      </p:sp>
      <p:sp>
        <p:nvSpPr>
          <p:cNvPr id="408579"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7"/>
          <p:cNvSpPr>
            <a:spLocks noGrp="1" noChangeArrowheads="1"/>
          </p:cNvSpPr>
          <p:nvPr>
            <p:ph type="sldNum" sz="quarter" idx="5"/>
          </p:nvPr>
        </p:nvSpPr>
        <p:spPr>
          <a:ln/>
        </p:spPr>
        <p:txBody>
          <a:bodyPr/>
          <a:lstStyle/>
          <a:p>
            <a:fld id="{9157E2DA-9F08-4504-8AD8-960B01101D62}" type="slidenum">
              <a:rPr lang="en-GB"/>
              <a:pPr/>
              <a:t>9</a:t>
            </a:fld>
            <a:endParaRPr lang="en-GB"/>
          </a:p>
        </p:txBody>
      </p:sp>
      <p:sp>
        <p:nvSpPr>
          <p:cNvPr id="395266" name="Rectangle 2"/>
          <p:cNvSpPr>
            <a:spLocks noGrp="1" noRot="1" noChangeAspect="1" noChangeArrowheads="1" noTextEdit="1"/>
          </p:cNvSpPr>
          <p:nvPr>
            <p:ph type="sldImg"/>
          </p:nvPr>
        </p:nvSpPr>
        <p:spPr>
          <a:ln/>
        </p:spPr>
      </p:sp>
      <p:sp>
        <p:nvSpPr>
          <p:cNvPr id="395267" name="Rectangle 3"/>
          <p:cNvSpPr>
            <a:spLocks noGrp="1" noChangeArrowheads="1"/>
          </p:cNvSpPr>
          <p:nvPr>
            <p:ph type="body" idx="1"/>
          </p:nvPr>
        </p:nvSpPr>
        <p:spPr/>
        <p:txBody>
          <a:bodyPr/>
          <a:lstStyle/>
          <a:p>
            <a:endParaRPr lang="en-GB" dirty="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7"/>
          <p:cNvSpPr>
            <a:spLocks noGrp="1" noChangeArrowheads="1"/>
          </p:cNvSpPr>
          <p:nvPr>
            <p:ph type="sldNum" sz="quarter" idx="5"/>
          </p:nvPr>
        </p:nvSpPr>
        <p:spPr>
          <a:ln/>
        </p:spPr>
        <p:txBody>
          <a:bodyPr/>
          <a:lstStyle/>
          <a:p>
            <a:fld id="{85803EA6-99FD-4E5C-B25D-51E20DC57F90}" type="slidenum">
              <a:rPr lang="en-GB"/>
              <a:pPr/>
              <a:t>10</a:t>
            </a:fld>
            <a:endParaRPr lang="en-GB"/>
          </a:p>
        </p:txBody>
      </p:sp>
      <p:sp>
        <p:nvSpPr>
          <p:cNvPr id="396290" name="Rectangle 1026"/>
          <p:cNvSpPr>
            <a:spLocks noGrp="1" noRot="1" noChangeAspect="1" noChangeArrowheads="1" noTextEdit="1"/>
          </p:cNvSpPr>
          <p:nvPr>
            <p:ph type="sldImg"/>
          </p:nvPr>
        </p:nvSpPr>
        <p:spPr>
          <a:ln/>
        </p:spPr>
      </p:sp>
      <p:sp>
        <p:nvSpPr>
          <p:cNvPr id="396291" name="Rectangle 1027"/>
          <p:cNvSpPr>
            <a:spLocks noGrp="1" noChangeArrowheads="1"/>
          </p:cNvSpPr>
          <p:nvPr>
            <p:ph type="body" idx="1"/>
          </p:nvPr>
        </p:nvSpPr>
        <p:spPr/>
        <p:txBody>
          <a:bodyPr/>
          <a:lstStyle/>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7"/>
          <p:cNvSpPr>
            <a:spLocks noGrp="1" noChangeArrowheads="1"/>
          </p:cNvSpPr>
          <p:nvPr>
            <p:ph type="sldNum" sz="quarter" idx="5"/>
          </p:nvPr>
        </p:nvSpPr>
        <p:spPr>
          <a:ln/>
        </p:spPr>
        <p:txBody>
          <a:bodyPr/>
          <a:lstStyle/>
          <a:p>
            <a:fld id="{AD7497F1-77C2-4DE1-AE00-654FD2E5C27D}" type="slidenum">
              <a:rPr lang="en-GB"/>
              <a:pPr/>
              <a:t>16</a:t>
            </a:fld>
            <a:endParaRPr lang="en-GB"/>
          </a:p>
        </p:txBody>
      </p:sp>
      <p:sp>
        <p:nvSpPr>
          <p:cNvPr id="399362" name="Rectangle 2"/>
          <p:cNvSpPr>
            <a:spLocks noGrp="1" noRot="1" noChangeAspect="1" noChangeArrowheads="1" noTextEdit="1"/>
          </p:cNvSpPr>
          <p:nvPr>
            <p:ph type="sldImg"/>
          </p:nvPr>
        </p:nvSpPr>
        <p:spPr>
          <a:ln/>
        </p:spPr>
      </p:sp>
      <p:sp>
        <p:nvSpPr>
          <p:cNvPr id="399363"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7"/>
          <p:cNvSpPr>
            <a:spLocks noGrp="1" noChangeArrowheads="1"/>
          </p:cNvSpPr>
          <p:nvPr>
            <p:ph type="sldNum" sz="quarter" idx="5"/>
          </p:nvPr>
        </p:nvSpPr>
        <p:spPr>
          <a:ln/>
        </p:spPr>
        <p:txBody>
          <a:bodyPr/>
          <a:lstStyle/>
          <a:p>
            <a:fld id="{AE9889BB-8D50-4013-8877-0A80023D8CEE}" type="slidenum">
              <a:rPr lang="en-GB"/>
              <a:pPr/>
              <a:t>17</a:t>
            </a:fld>
            <a:endParaRPr lang="en-GB"/>
          </a:p>
        </p:txBody>
      </p:sp>
      <p:sp>
        <p:nvSpPr>
          <p:cNvPr id="400386" name="Rectangle 2"/>
          <p:cNvSpPr>
            <a:spLocks noGrp="1" noRot="1" noChangeAspect="1" noChangeArrowheads="1" noTextEdit="1"/>
          </p:cNvSpPr>
          <p:nvPr>
            <p:ph type="sldImg"/>
          </p:nvPr>
        </p:nvSpPr>
        <p:spPr>
          <a:ln/>
        </p:spPr>
      </p:sp>
      <p:sp>
        <p:nvSpPr>
          <p:cNvPr id="40038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7"/>
          <p:cNvSpPr>
            <a:spLocks noGrp="1" noChangeArrowheads="1"/>
          </p:cNvSpPr>
          <p:nvPr>
            <p:ph type="sldNum" sz="quarter" idx="5"/>
          </p:nvPr>
        </p:nvSpPr>
        <p:spPr>
          <a:ln/>
        </p:spPr>
        <p:txBody>
          <a:bodyPr/>
          <a:lstStyle/>
          <a:p>
            <a:fld id="{0F465A84-A63A-457F-A793-8AF8E58A20FC}" type="slidenum">
              <a:rPr lang="en-GB"/>
              <a:pPr/>
              <a:t>26</a:t>
            </a:fld>
            <a:endParaRPr lang="en-GB"/>
          </a:p>
        </p:txBody>
      </p:sp>
      <p:sp>
        <p:nvSpPr>
          <p:cNvPr id="398338" name="Rectangle 2050"/>
          <p:cNvSpPr>
            <a:spLocks noGrp="1" noRot="1" noChangeAspect="1" noChangeArrowheads="1" noTextEdit="1"/>
          </p:cNvSpPr>
          <p:nvPr>
            <p:ph type="sldImg"/>
          </p:nvPr>
        </p:nvSpPr>
        <p:spPr>
          <a:ln/>
        </p:spPr>
      </p:sp>
      <p:sp>
        <p:nvSpPr>
          <p:cNvPr id="398339" name="Rectangle 2051"/>
          <p:cNvSpPr>
            <a:spLocks noGrp="1" noChangeArrowheads="1"/>
          </p:cNvSpPr>
          <p:nvPr>
            <p:ph type="body" idx="1"/>
          </p:nvPr>
        </p:nvSpPr>
        <p:spPr/>
        <p:txBody>
          <a:bodyPr/>
          <a:lstStyle/>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7"/>
          <p:cNvSpPr>
            <a:spLocks noGrp="1" noChangeArrowheads="1"/>
          </p:cNvSpPr>
          <p:nvPr>
            <p:ph type="sldNum" sz="quarter" idx="5"/>
          </p:nvPr>
        </p:nvSpPr>
        <p:spPr>
          <a:ln/>
        </p:spPr>
        <p:txBody>
          <a:bodyPr/>
          <a:lstStyle/>
          <a:p>
            <a:fld id="{0F465A84-A63A-457F-A793-8AF8E58A20FC}" type="slidenum">
              <a:rPr lang="en-GB"/>
              <a:pPr/>
              <a:t>27</a:t>
            </a:fld>
            <a:endParaRPr lang="en-GB"/>
          </a:p>
        </p:txBody>
      </p:sp>
      <p:sp>
        <p:nvSpPr>
          <p:cNvPr id="398338" name="Rectangle 2050"/>
          <p:cNvSpPr>
            <a:spLocks noGrp="1" noRot="1" noChangeAspect="1" noChangeArrowheads="1" noTextEdit="1"/>
          </p:cNvSpPr>
          <p:nvPr>
            <p:ph type="sldImg"/>
          </p:nvPr>
        </p:nvSpPr>
        <p:spPr>
          <a:ln/>
        </p:spPr>
      </p:sp>
      <p:sp>
        <p:nvSpPr>
          <p:cNvPr id="398339" name="Rectangle 2051"/>
          <p:cNvSpPr>
            <a:spLocks noGrp="1" noChangeArrowheads="1"/>
          </p:cNvSpPr>
          <p:nvPr>
            <p:ph type="body" idx="1"/>
          </p:nvPr>
        </p:nvSpPr>
        <p:spPr/>
        <p:txBody>
          <a:bodyPr/>
          <a:lstStyle/>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7"/>
          <p:cNvSpPr>
            <a:spLocks noGrp="1" noChangeArrowheads="1"/>
          </p:cNvSpPr>
          <p:nvPr>
            <p:ph type="sldNum" sz="quarter" idx="5"/>
          </p:nvPr>
        </p:nvSpPr>
        <p:spPr>
          <a:ln/>
        </p:spPr>
        <p:txBody>
          <a:bodyPr/>
          <a:lstStyle/>
          <a:p>
            <a:fld id="{0F465A84-A63A-457F-A793-8AF8E58A20FC}" type="slidenum">
              <a:rPr lang="en-GB"/>
              <a:pPr/>
              <a:t>28</a:t>
            </a:fld>
            <a:endParaRPr lang="en-GB"/>
          </a:p>
        </p:txBody>
      </p:sp>
      <p:sp>
        <p:nvSpPr>
          <p:cNvPr id="398338" name="Rectangle 2050"/>
          <p:cNvSpPr>
            <a:spLocks noGrp="1" noRot="1" noChangeAspect="1" noChangeArrowheads="1" noTextEdit="1"/>
          </p:cNvSpPr>
          <p:nvPr>
            <p:ph type="sldImg"/>
          </p:nvPr>
        </p:nvSpPr>
        <p:spPr>
          <a:ln/>
        </p:spPr>
      </p:sp>
      <p:sp>
        <p:nvSpPr>
          <p:cNvPr id="398339" name="Rectangle 2051"/>
          <p:cNvSpPr>
            <a:spLocks noGrp="1" noChangeArrowheads="1"/>
          </p:cNvSpPr>
          <p:nvPr>
            <p:ph type="body" idx="1"/>
          </p:nvPr>
        </p:nvSpPr>
        <p:spPr/>
        <p:txBody>
          <a:bodyPr/>
          <a:lstStyle/>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ltLang="en-US"/>
          </a:p>
        </p:txBody>
      </p:sp>
      <p:sp>
        <p:nvSpPr>
          <p:cNvPr id="19" name="Footer Placeholder 18"/>
          <p:cNvSpPr>
            <a:spLocks noGrp="1"/>
          </p:cNvSpPr>
          <p:nvPr>
            <p:ph type="ftr" sz="quarter" idx="11"/>
          </p:nvPr>
        </p:nvSpPr>
        <p:spPr/>
        <p:txBody>
          <a:bodyPr/>
          <a:lstStyle/>
          <a:p>
            <a:endParaRPr lang="en-US" altLang="en-US"/>
          </a:p>
        </p:txBody>
      </p:sp>
      <p:sp>
        <p:nvSpPr>
          <p:cNvPr id="27" name="Slide Number Placeholder 26"/>
          <p:cNvSpPr>
            <a:spLocks noGrp="1"/>
          </p:cNvSpPr>
          <p:nvPr>
            <p:ph type="sldNum" sz="quarter" idx="12"/>
          </p:nvPr>
        </p:nvSpPr>
        <p:spPr/>
        <p:txBody>
          <a:bodyPr/>
          <a:lstStyle/>
          <a:p>
            <a:fld id="{58A64290-4CDC-420A-BA73-57E224A66B13}" type="slidenum">
              <a:rPr lang="en-US" altLang="en-US" smtClean="0"/>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351C3397-7193-4D0D-8422-0EC62A20000F}"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2479AA69-A6C7-4FCC-A990-8B03BCEF45A9}" type="slidenum">
              <a:rPr lang="en-US" altLang="en-US" smtClean="0"/>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8BBD0FC-4BF9-42BE-8EE2-A3FF40D98C01}"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07D80335-087F-47D8-997F-3B2A380DDB72}" type="slidenum">
              <a:rPr lang="en-US" altLang="en-US" smtClean="0"/>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6ECB40C9-B0B7-42E7-B35D-7DC3AB841423}" type="slidenum">
              <a:rPr lang="en-US" altLang="en-US" smtClean="0"/>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D56BE2B1-940A-494C-812D-3C076E6E7CD2}" type="slidenum">
              <a:rPr lang="en-US" altLang="en-US" smtClean="0"/>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endParaRPr lang="en-US" altLang="en-US"/>
          </a:p>
        </p:txBody>
      </p:sp>
      <p:sp>
        <p:nvSpPr>
          <p:cNvPr id="8" name="Slide Number Placeholder 7"/>
          <p:cNvSpPr>
            <a:spLocks noGrp="1"/>
          </p:cNvSpPr>
          <p:nvPr>
            <p:ph type="sldNum" sz="quarter" idx="11"/>
          </p:nvPr>
        </p:nvSpPr>
        <p:spPr/>
        <p:txBody>
          <a:bodyPr/>
          <a:lstStyle/>
          <a:p>
            <a:fld id="{AAB53BC0-66DC-4018-9E88-22BEFF097578}" type="slidenum">
              <a:rPr lang="en-US" altLang="en-US" smtClean="0"/>
              <a:pPr/>
              <a:t>‹#›</a:t>
            </a:fld>
            <a:endParaRPr lang="en-US" altLang="en-US"/>
          </a:p>
        </p:txBody>
      </p:sp>
      <p:sp>
        <p:nvSpPr>
          <p:cNvPr id="9" name="Footer Placeholder 8"/>
          <p:cNvSpPr>
            <a:spLocks noGrp="1"/>
          </p:cNvSpPr>
          <p:nvPr>
            <p:ph type="ftr" sz="quarter" idx="12"/>
          </p:nvPr>
        </p:nvSpPr>
        <p:spPr/>
        <p:txBody>
          <a:bodyPr/>
          <a:lstStyle/>
          <a:p>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387947FB-296F-4921-A3B7-E68123D7E8A4}"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a:xfrm>
            <a:off x="8156448" y="6422064"/>
            <a:ext cx="762000" cy="365125"/>
          </a:xfrm>
        </p:spPr>
        <p:txBody>
          <a:bodyPr/>
          <a:lstStyle/>
          <a:p>
            <a:fld id="{819E811D-D327-42E7-933A-2449ADB1DA80}" type="slidenum">
              <a:rPr lang="en-US" altLang="en-US" smtClean="0"/>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A7DEB833-319F-498D-93B1-4A62F3E281A4}" type="slidenum">
              <a:rPr lang="en-US" altLang="en-US" smtClean="0"/>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endParaRPr lang="en-US" alt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lt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85ED6732-4375-422A-9FFF-323B7A780F02}" type="slidenum">
              <a:rPr lang="en-US" altLang="en-US" smtClean="0"/>
              <a:pPr/>
              <a:t>‹#›</a:t>
            </a:fld>
            <a:endParaRPr lang="en-US" altLang="en-US"/>
          </a:p>
        </p:txBody>
      </p:sp>
    </p:spTree>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wmf"/><Relationship Id="rId4" Type="http://schemas.openxmlformats.org/officeDocument/2006/relationships/oleObject" Target="../embeddings/oleObject4.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1.wmf"/><Relationship Id="rId4"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tiff"/><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0" name="Rectangle 22"/>
          <p:cNvSpPr>
            <a:spLocks noGrp="1" noChangeArrowheads="1"/>
          </p:cNvSpPr>
          <p:nvPr>
            <p:ph type="ctrTitle"/>
          </p:nvPr>
        </p:nvSpPr>
        <p:spPr>
          <a:xfrm>
            <a:off x="429064" y="3200400"/>
            <a:ext cx="6480048" cy="2301240"/>
          </a:xfrm>
        </p:spPr>
        <p:txBody>
          <a:bodyPr/>
          <a:lstStyle/>
          <a:p>
            <a:r>
              <a:rPr lang="en-GB" dirty="0" smtClean="0"/>
              <a:t>Introduction to </a:t>
            </a:r>
            <a:br>
              <a:rPr lang="en-GB" dirty="0" smtClean="0"/>
            </a:br>
            <a:r>
              <a:rPr lang="en-GB" dirty="0" smtClean="0"/>
              <a:t>Item Response Theory </a:t>
            </a:r>
            <a:endParaRPr lang="en-GB" dirty="0"/>
          </a:p>
        </p:txBody>
      </p:sp>
      <p:sp>
        <p:nvSpPr>
          <p:cNvPr id="2071" name="Rectangle 23"/>
          <p:cNvSpPr>
            <a:spLocks noGrp="1" noChangeArrowheads="1"/>
          </p:cNvSpPr>
          <p:nvPr>
            <p:ph type="subTitle" idx="1"/>
          </p:nvPr>
        </p:nvSpPr>
        <p:spPr>
          <a:xfrm>
            <a:off x="304800" y="4876800"/>
            <a:ext cx="8229600" cy="1447800"/>
          </a:xfrm>
        </p:spPr>
        <p:txBody>
          <a:bodyPr>
            <a:normAutofit fontScale="92500" lnSpcReduction="10000"/>
          </a:bodyPr>
          <a:lstStyle/>
          <a:p>
            <a:pPr algn="ctr"/>
            <a:r>
              <a:rPr lang="en-GB" sz="3200" b="1" dirty="0" err="1" smtClean="0">
                <a:latin typeface="Verdana" pitchFamily="34" charset="0"/>
              </a:rPr>
              <a:t>Psy</a:t>
            </a:r>
            <a:r>
              <a:rPr lang="en-GB" sz="3200" b="1" dirty="0" smtClean="0">
                <a:latin typeface="Verdana" pitchFamily="34" charset="0"/>
              </a:rPr>
              <a:t> 427</a:t>
            </a:r>
          </a:p>
          <a:p>
            <a:pPr algn="ctr"/>
            <a:r>
              <a:rPr lang="en-GB" sz="3200" b="1" dirty="0" smtClean="0">
                <a:latin typeface="Verdana" pitchFamily="34" charset="0"/>
              </a:rPr>
              <a:t>Cal State Northridge</a:t>
            </a:r>
          </a:p>
          <a:p>
            <a:pPr algn="ctr"/>
            <a:r>
              <a:rPr lang="en-GB" sz="3200" dirty="0" smtClean="0"/>
              <a:t>Andrew Ainsworth,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Rectangle 4"/>
          <p:cNvSpPr>
            <a:spLocks noGrp="1" noChangeArrowheads="1"/>
          </p:cNvSpPr>
          <p:nvPr>
            <p:ph type="title"/>
          </p:nvPr>
        </p:nvSpPr>
        <p:spPr/>
        <p:txBody>
          <a:bodyPr/>
          <a:lstStyle/>
          <a:p>
            <a:r>
              <a:rPr lang="en-GB" dirty="0"/>
              <a:t>Latent Trait Models</a:t>
            </a:r>
          </a:p>
        </p:txBody>
      </p:sp>
      <p:sp>
        <p:nvSpPr>
          <p:cNvPr id="344069" name="Rectangle 5"/>
          <p:cNvSpPr>
            <a:spLocks noGrp="1" noChangeArrowheads="1"/>
          </p:cNvSpPr>
          <p:nvPr>
            <p:ph idx="1"/>
          </p:nvPr>
        </p:nvSpPr>
        <p:spPr>
          <a:xfrm>
            <a:off x="457200" y="1447800"/>
            <a:ext cx="8382000" cy="5257800"/>
          </a:xfrm>
        </p:spPr>
        <p:txBody>
          <a:bodyPr>
            <a:noAutofit/>
          </a:bodyPr>
          <a:lstStyle/>
          <a:p>
            <a:pPr>
              <a:lnSpc>
                <a:spcPct val="90000"/>
              </a:lnSpc>
            </a:pPr>
            <a:r>
              <a:rPr lang="en-GB" sz="2800" dirty="0"/>
              <a:t>Latent trait models have been around since the 1940s, but were not widely used until the 1960s.  Although theoretically possible, it is practically unfeasible to use these without </a:t>
            </a:r>
            <a:r>
              <a:rPr lang="en-GB" sz="2800" dirty="0" smtClean="0"/>
              <a:t>specialized software</a:t>
            </a:r>
            <a:r>
              <a:rPr lang="en-GB" sz="2800" dirty="0"/>
              <a:t>.</a:t>
            </a:r>
          </a:p>
          <a:p>
            <a:r>
              <a:rPr lang="en-GB" sz="2800" dirty="0"/>
              <a:t>They aim to measure the underlying ability (or trait) which is producing the test performance rather than measuring performance per se.</a:t>
            </a:r>
          </a:p>
          <a:p>
            <a:r>
              <a:rPr lang="en-GB" sz="2800" dirty="0"/>
              <a:t>This leads to them being </a:t>
            </a:r>
            <a:r>
              <a:rPr lang="en-GB" sz="2800" b="1" dirty="0"/>
              <a:t>sample-free.  </a:t>
            </a:r>
            <a:r>
              <a:rPr lang="en-GB" sz="2800" dirty="0"/>
              <a:t>As the statistics are not dependant on the test situation which generated them, they can be used more flexibly</a:t>
            </a:r>
            <a:endParaRPr lang="en-GB"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 Response Theory</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 Response Theory</a:t>
            </a:r>
            <a:endParaRPr lang="en-US" dirty="0"/>
          </a:p>
        </p:txBody>
      </p:sp>
      <p:sp>
        <p:nvSpPr>
          <p:cNvPr id="3" name="Content Placeholder 2"/>
          <p:cNvSpPr>
            <a:spLocks noGrp="1"/>
          </p:cNvSpPr>
          <p:nvPr>
            <p:ph idx="1"/>
          </p:nvPr>
        </p:nvSpPr>
        <p:spPr>
          <a:xfrm>
            <a:off x="457200" y="1219200"/>
            <a:ext cx="8305800" cy="5410200"/>
          </a:xfrm>
        </p:spPr>
        <p:txBody>
          <a:bodyPr>
            <a:normAutofit/>
          </a:bodyPr>
          <a:lstStyle/>
          <a:p>
            <a:r>
              <a:rPr lang="en-US" dirty="0" smtClean="0"/>
              <a:t>Item Response Theory (IRT) – refers to a family of latent trait models used to establish psychometric properties of items and scales</a:t>
            </a:r>
          </a:p>
          <a:p>
            <a:r>
              <a:rPr lang="en-US" dirty="0" smtClean="0"/>
              <a:t>Sometimes referred to as </a:t>
            </a:r>
            <a:r>
              <a:rPr lang="en-US" i="1" dirty="0" smtClean="0"/>
              <a:t>modern psychometrics</a:t>
            </a:r>
            <a:r>
              <a:rPr lang="en-US" dirty="0" smtClean="0"/>
              <a:t> because in large-scale education assessment, testing programs and professional testing firms IRT has almost completely replaced CTT as method of choice</a:t>
            </a:r>
          </a:p>
          <a:p>
            <a:r>
              <a:rPr lang="en-US" dirty="0" smtClean="0"/>
              <a:t>IRT has many advantages over CTT that have brought IRT into more frequent use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153400" cy="1401762"/>
          </a:xfrm>
        </p:spPr>
        <p:txBody>
          <a:bodyPr>
            <a:normAutofit/>
          </a:bodyPr>
          <a:lstStyle/>
          <a:p>
            <a:r>
              <a:rPr lang="en-US" dirty="0" smtClean="0"/>
              <a:t>Three Basics Components of IRT</a:t>
            </a:r>
            <a:endParaRPr lang="en-US" dirty="0"/>
          </a:p>
        </p:txBody>
      </p:sp>
      <p:sp>
        <p:nvSpPr>
          <p:cNvPr id="3" name="Content Placeholder 2"/>
          <p:cNvSpPr>
            <a:spLocks noGrp="1"/>
          </p:cNvSpPr>
          <p:nvPr>
            <p:ph idx="1"/>
          </p:nvPr>
        </p:nvSpPr>
        <p:spPr>
          <a:xfrm>
            <a:off x="457200" y="1600200"/>
            <a:ext cx="8458200" cy="5029200"/>
          </a:xfrm>
        </p:spPr>
        <p:txBody>
          <a:bodyPr/>
          <a:lstStyle/>
          <a:p>
            <a:r>
              <a:rPr lang="en-US" dirty="0" smtClean="0"/>
              <a:t>Item Response Function (IRF) – Mathematical function that relates the latent trait to the probability of endorsing an item</a:t>
            </a:r>
          </a:p>
          <a:p>
            <a:r>
              <a:rPr lang="en-US" dirty="0" smtClean="0"/>
              <a:t>Item Information Function – an indication of item quality; an item’s ability to differentiate among respondents</a:t>
            </a:r>
          </a:p>
          <a:p>
            <a:r>
              <a:rPr lang="en-US" dirty="0" smtClean="0"/>
              <a:t>Invariance – position on the latent trait can be estimated by any items with know IRFs and item characteristics are population independent within a linear transformation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IRT: Item Response Functions</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IRT - Item Response Function</a:t>
            </a:r>
            <a:endParaRPr lang="en-US" dirty="0"/>
          </a:p>
        </p:txBody>
      </p:sp>
      <p:sp>
        <p:nvSpPr>
          <p:cNvPr id="3" name="Content Placeholder 2"/>
          <p:cNvSpPr>
            <a:spLocks noGrp="1"/>
          </p:cNvSpPr>
          <p:nvPr>
            <p:ph idx="1"/>
          </p:nvPr>
        </p:nvSpPr>
        <p:spPr>
          <a:xfrm>
            <a:off x="457200" y="1600200"/>
            <a:ext cx="8382000" cy="4953000"/>
          </a:xfrm>
        </p:spPr>
        <p:txBody>
          <a:bodyPr/>
          <a:lstStyle/>
          <a:p>
            <a:pPr lvl="0"/>
            <a:r>
              <a:rPr lang="en-US" dirty="0" smtClean="0"/>
              <a:t>Item Response Function (IRF) - characterizes the relation between a latent variable (i.e., individual differences on a construct) and the probability of endorsing an item. </a:t>
            </a:r>
          </a:p>
          <a:p>
            <a:pPr lvl="0"/>
            <a:r>
              <a:rPr lang="en-US" dirty="0" smtClean="0"/>
              <a:t>The IRF models the relationship between examinee trait level, item properties and the probability of endorsing the item.</a:t>
            </a:r>
          </a:p>
          <a:p>
            <a:pPr lvl="0"/>
            <a:r>
              <a:rPr lang="en-US" dirty="0" smtClean="0"/>
              <a:t>Examinee trait level is signified by the </a:t>
            </a:r>
            <a:r>
              <a:rPr lang="en-US" dirty="0" err="1" smtClean="0"/>
              <a:t>greek</a:t>
            </a:r>
            <a:r>
              <a:rPr lang="en-US" dirty="0" smtClean="0"/>
              <a:t> letter </a:t>
            </a:r>
            <a:r>
              <a:rPr lang="en-US" i="1" dirty="0" smtClean="0"/>
              <a:t>theta </a:t>
            </a:r>
            <a:r>
              <a:rPr lang="en-US" dirty="0" smtClean="0"/>
              <a:t>(</a:t>
            </a:r>
            <a:r>
              <a:rPr lang="en-US" dirty="0" smtClean="0">
                <a:sym typeface="Symbol"/>
              </a:rPr>
              <a:t>) and typically has mean = 0 and a standard deviation = 1</a:t>
            </a: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40" name="Rectangle 4"/>
          <p:cNvSpPr>
            <a:spLocks noGrp="1" noChangeArrowheads="1"/>
          </p:cNvSpPr>
          <p:nvPr>
            <p:ph type="title"/>
          </p:nvPr>
        </p:nvSpPr>
        <p:spPr>
          <a:xfrm>
            <a:off x="457200" y="274638"/>
            <a:ext cx="8077200" cy="1143000"/>
          </a:xfrm>
        </p:spPr>
        <p:txBody>
          <a:bodyPr>
            <a:normAutofit/>
          </a:bodyPr>
          <a:lstStyle/>
          <a:p>
            <a:pPr algn="ctr"/>
            <a:r>
              <a:rPr lang="en-GB" dirty="0"/>
              <a:t>IRT - Item Characteristic Curves</a:t>
            </a:r>
          </a:p>
        </p:txBody>
      </p:sp>
      <p:sp>
        <p:nvSpPr>
          <p:cNvPr id="5" name="Content Placeholder 4"/>
          <p:cNvSpPr>
            <a:spLocks noGrp="1"/>
          </p:cNvSpPr>
          <p:nvPr>
            <p:ph idx="1"/>
          </p:nvPr>
        </p:nvSpPr>
        <p:spPr>
          <a:xfrm>
            <a:off x="457200" y="1600200"/>
            <a:ext cx="8077200" cy="4525963"/>
          </a:xfrm>
        </p:spPr>
        <p:txBody>
          <a:bodyPr>
            <a:normAutofit/>
          </a:bodyPr>
          <a:lstStyle/>
          <a:p>
            <a:r>
              <a:rPr lang="en-GB" sz="3200" dirty="0" err="1" smtClean="0"/>
              <a:t>IRFs</a:t>
            </a:r>
            <a:r>
              <a:rPr lang="en-GB" sz="3200" dirty="0" smtClean="0"/>
              <a:t> can then be converted into Item Characteristic Curves (ICC) which are graphical functions that represents the respondents ability as a function of the probability of endorsing the item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96" name="Rectangle 12"/>
          <p:cNvSpPr>
            <a:spLocks noGrp="1" noChangeArrowheads="1"/>
          </p:cNvSpPr>
          <p:nvPr>
            <p:ph type="title"/>
          </p:nvPr>
        </p:nvSpPr>
        <p:spPr/>
        <p:txBody>
          <a:bodyPr>
            <a:normAutofit fontScale="90000"/>
          </a:bodyPr>
          <a:lstStyle/>
          <a:p>
            <a:pPr algn="ctr"/>
            <a:r>
              <a:rPr lang="en-GB" dirty="0" smtClean="0"/>
              <a:t>IRF – Item Parameters</a:t>
            </a:r>
            <a:r>
              <a:rPr lang="en-GB" dirty="0"/>
              <a:t/>
            </a:r>
            <a:br>
              <a:rPr lang="en-GB" dirty="0"/>
            </a:br>
            <a:r>
              <a:rPr lang="en-GB" dirty="0" smtClean="0"/>
              <a:t>Location (</a:t>
            </a:r>
            <a:r>
              <a:rPr lang="en-GB" dirty="0" err="1" smtClean="0"/>
              <a:t>b</a:t>
            </a:r>
            <a:r>
              <a:rPr lang="en-GB" dirty="0" smtClean="0"/>
              <a:t>)</a:t>
            </a:r>
            <a:endParaRPr lang="en-GB" dirty="0"/>
          </a:p>
        </p:txBody>
      </p:sp>
      <p:sp>
        <p:nvSpPr>
          <p:cNvPr id="349199" name="Rectangle 15"/>
          <p:cNvSpPr>
            <a:spLocks noGrp="1" noChangeArrowheads="1"/>
          </p:cNvSpPr>
          <p:nvPr>
            <p:ph idx="1"/>
          </p:nvPr>
        </p:nvSpPr>
        <p:spPr>
          <a:xfrm>
            <a:off x="457200" y="1600200"/>
            <a:ext cx="8305800" cy="5029200"/>
          </a:xfrm>
        </p:spPr>
        <p:txBody>
          <a:bodyPr>
            <a:normAutofit/>
          </a:bodyPr>
          <a:lstStyle/>
          <a:p>
            <a:r>
              <a:rPr lang="en-GB" dirty="0" smtClean="0"/>
              <a:t>An item’s </a:t>
            </a:r>
            <a:r>
              <a:rPr lang="en-GB" b="1" i="1" dirty="0" smtClean="0"/>
              <a:t>location</a:t>
            </a:r>
            <a:r>
              <a:rPr lang="en-GB" dirty="0" smtClean="0"/>
              <a:t> is defined as the amount of the latent trait needed to have a .5 probability of endorsing the item.  </a:t>
            </a:r>
          </a:p>
          <a:p>
            <a:r>
              <a:rPr lang="en-GB" dirty="0" smtClean="0"/>
              <a:t>The higher the “b” parameter the higher on the trait level a respondent needs to be in order to endorse the item</a:t>
            </a:r>
          </a:p>
          <a:p>
            <a:r>
              <a:rPr lang="en-GB" dirty="0" smtClean="0"/>
              <a:t>Analogous to difficulty in CTT</a:t>
            </a:r>
          </a:p>
          <a:p>
            <a:r>
              <a:rPr lang="en-GB" dirty="0" smtClean="0"/>
              <a:t>Like Z scores, the values of </a:t>
            </a:r>
            <a:r>
              <a:rPr lang="en-GB" i="1" dirty="0" smtClean="0"/>
              <a:t>b</a:t>
            </a:r>
            <a:r>
              <a:rPr lang="en-GB" dirty="0" smtClean="0"/>
              <a:t> typically range from -3 to +3</a:t>
            </a:r>
            <a:endParaRPr lang="en-GB" i="1"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normAutofit fontScale="90000"/>
          </a:bodyPr>
          <a:lstStyle/>
          <a:p>
            <a:pPr algn="ctr"/>
            <a:r>
              <a:rPr lang="en-GB" dirty="0" smtClean="0"/>
              <a:t>IRF – Item Parameters </a:t>
            </a:r>
            <a:r>
              <a:rPr lang="en-GB" dirty="0"/>
              <a:t/>
            </a:r>
            <a:br>
              <a:rPr lang="en-GB" dirty="0"/>
            </a:br>
            <a:r>
              <a:rPr lang="en-GB" dirty="0" smtClean="0"/>
              <a:t>Discrimination (a)</a:t>
            </a:r>
            <a:endParaRPr lang="en-GB" dirty="0"/>
          </a:p>
        </p:txBody>
      </p:sp>
      <p:sp>
        <p:nvSpPr>
          <p:cNvPr id="411651" name="Rectangle 3"/>
          <p:cNvSpPr>
            <a:spLocks noGrp="1" noChangeArrowheads="1"/>
          </p:cNvSpPr>
          <p:nvPr>
            <p:ph idx="1"/>
          </p:nvPr>
        </p:nvSpPr>
        <p:spPr>
          <a:xfrm>
            <a:off x="457200" y="1600200"/>
            <a:ext cx="8305800" cy="4953000"/>
          </a:xfrm>
        </p:spPr>
        <p:txBody>
          <a:bodyPr>
            <a:normAutofit/>
          </a:bodyPr>
          <a:lstStyle/>
          <a:p>
            <a:r>
              <a:rPr lang="en-GB" dirty="0" smtClean="0"/>
              <a:t>Indicates the steepness of the IRF at the items location</a:t>
            </a:r>
          </a:p>
          <a:p>
            <a:r>
              <a:rPr lang="en-GB" dirty="0" smtClean="0"/>
              <a:t>An items discrimination indicates how strongly related the item is to the latent trait like loadings in a factor analysis</a:t>
            </a:r>
          </a:p>
          <a:p>
            <a:r>
              <a:rPr lang="en-GB" dirty="0" smtClean="0"/>
              <a:t>Items with high discriminations are better at differentiating respondents around the location point; small changes in the latent trait lead to large changes in probability</a:t>
            </a:r>
          </a:p>
          <a:p>
            <a:r>
              <a:rPr lang="en-GB" dirty="0" smtClean="0"/>
              <a:t>Vice versa for items with low discriminations</a:t>
            </a: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8697" name="Picture 9"/>
          <p:cNvPicPr>
            <a:picLocks noChangeAspect="1" noChangeArrowheads="1"/>
          </p:cNvPicPr>
          <p:nvPr/>
        </p:nvPicPr>
        <p:blipFill>
          <a:blip r:embed="rId2"/>
          <a:srcRect/>
          <a:stretch>
            <a:fillRect/>
          </a:stretch>
        </p:blipFill>
        <p:spPr bwMode="auto">
          <a:xfrm>
            <a:off x="1752600" y="685800"/>
            <a:ext cx="5667757" cy="5105400"/>
          </a:xfrm>
          <a:prstGeom prst="rect">
            <a:avLst/>
          </a:prstGeom>
          <a:solidFill>
            <a:schemeClr val="tx1"/>
          </a:solid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533400" y="1524000"/>
            <a:ext cx="7467600" cy="4953000"/>
          </a:xfrm>
        </p:spPr>
        <p:txBody>
          <a:bodyPr>
            <a:normAutofit lnSpcReduction="10000"/>
          </a:bodyPr>
          <a:lstStyle/>
          <a:p>
            <a:r>
              <a:rPr lang="en-US" dirty="0" smtClean="0"/>
              <a:t>Item Analysis in General</a:t>
            </a:r>
          </a:p>
          <a:p>
            <a:r>
              <a:rPr lang="en-US" dirty="0" smtClean="0"/>
              <a:t>Classical Test Theory</a:t>
            </a:r>
          </a:p>
          <a:p>
            <a:r>
              <a:rPr lang="en-US" dirty="0" smtClean="0"/>
              <a:t>Item Response Theory Basics</a:t>
            </a:r>
          </a:p>
          <a:p>
            <a:pPr lvl="1"/>
            <a:r>
              <a:rPr lang="en-US" dirty="0" smtClean="0"/>
              <a:t>Item Response Functions</a:t>
            </a:r>
          </a:p>
          <a:p>
            <a:pPr lvl="1"/>
            <a:r>
              <a:rPr lang="en-US" dirty="0" smtClean="0"/>
              <a:t>Item Information Functions</a:t>
            </a:r>
          </a:p>
          <a:p>
            <a:pPr lvl="1"/>
            <a:r>
              <a:rPr lang="en-US" dirty="0" smtClean="0"/>
              <a:t>Invariance</a:t>
            </a:r>
          </a:p>
          <a:p>
            <a:r>
              <a:rPr lang="en-US" dirty="0" smtClean="0"/>
              <a:t>IRT Assumptions</a:t>
            </a:r>
          </a:p>
          <a:p>
            <a:r>
              <a:rPr lang="en-US" dirty="0" smtClean="0"/>
              <a:t>Parameter Estimation in IRT</a:t>
            </a:r>
          </a:p>
          <a:p>
            <a:r>
              <a:rPr lang="en-US" dirty="0" smtClean="0"/>
              <a:t>Scoring</a:t>
            </a:r>
          </a:p>
          <a:p>
            <a:r>
              <a:rPr lang="en-US" dirty="0" smtClean="0"/>
              <a:t>Applications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9714" name="Picture 2"/>
          <p:cNvPicPr>
            <a:picLocks noChangeAspect="1" noChangeArrowheads="1"/>
          </p:cNvPicPr>
          <p:nvPr/>
        </p:nvPicPr>
        <p:blipFill>
          <a:blip r:embed="rId2"/>
          <a:srcRect/>
          <a:stretch>
            <a:fillRect/>
          </a:stretch>
        </p:blipFill>
        <p:spPr bwMode="auto">
          <a:xfrm>
            <a:off x="1755648" y="685800"/>
            <a:ext cx="5664373" cy="5102352"/>
          </a:xfrm>
          <a:prstGeom prst="rect">
            <a:avLst/>
          </a:prstGeom>
          <a:solidFill>
            <a:schemeClr val="tx1"/>
          </a:solid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0738" name="Picture 2"/>
          <p:cNvPicPr>
            <a:picLocks noChangeAspect="1" noChangeArrowheads="1"/>
          </p:cNvPicPr>
          <p:nvPr/>
        </p:nvPicPr>
        <p:blipFill>
          <a:blip r:embed="rId2"/>
          <a:srcRect/>
          <a:stretch>
            <a:fillRect/>
          </a:stretch>
        </p:blipFill>
        <p:spPr bwMode="auto">
          <a:xfrm>
            <a:off x="1755648" y="685800"/>
            <a:ext cx="5670815" cy="5102352"/>
          </a:xfrm>
          <a:prstGeom prst="rect">
            <a:avLst/>
          </a:prstGeom>
          <a:solidFill>
            <a:schemeClr val="tx1"/>
          </a:solid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normAutofit fontScale="90000"/>
          </a:bodyPr>
          <a:lstStyle/>
          <a:p>
            <a:pPr algn="ctr"/>
            <a:r>
              <a:rPr lang="en-GB" dirty="0" smtClean="0"/>
              <a:t>IRF – Item Parameters </a:t>
            </a:r>
            <a:r>
              <a:rPr lang="en-GB" dirty="0"/>
              <a:t/>
            </a:r>
            <a:br>
              <a:rPr lang="en-GB" dirty="0"/>
            </a:br>
            <a:r>
              <a:rPr lang="en-GB" dirty="0" smtClean="0"/>
              <a:t>Guessing (c)</a:t>
            </a:r>
            <a:endParaRPr lang="en-GB" dirty="0"/>
          </a:p>
        </p:txBody>
      </p:sp>
      <p:sp>
        <p:nvSpPr>
          <p:cNvPr id="412675" name="Rectangle 3"/>
          <p:cNvSpPr>
            <a:spLocks noGrp="1" noChangeArrowheads="1"/>
          </p:cNvSpPr>
          <p:nvPr>
            <p:ph idx="1"/>
          </p:nvPr>
        </p:nvSpPr>
        <p:spPr>
          <a:xfrm>
            <a:off x="457200" y="1600200"/>
            <a:ext cx="8305800" cy="4876800"/>
          </a:xfrm>
        </p:spPr>
        <p:txBody>
          <a:bodyPr>
            <a:normAutofit/>
          </a:bodyPr>
          <a:lstStyle/>
          <a:p>
            <a:r>
              <a:rPr lang="en-GB" dirty="0" smtClean="0"/>
              <a:t>The inclusion of a “c</a:t>
            </a:r>
            <a:r>
              <a:rPr lang="en-GB" dirty="0"/>
              <a:t>” parameter suggests that </a:t>
            </a:r>
            <a:r>
              <a:rPr lang="en-GB" dirty="0" smtClean="0"/>
              <a:t>respondents very low on the trait may still choose </a:t>
            </a:r>
            <a:r>
              <a:rPr lang="en-GB" dirty="0"/>
              <a:t>the correct answer. </a:t>
            </a:r>
            <a:endParaRPr lang="en-GB" dirty="0" smtClean="0"/>
          </a:p>
          <a:p>
            <a:r>
              <a:rPr lang="en-GB" dirty="0" smtClean="0"/>
              <a:t>In other words respondents with low trait levels may still have a small probability of endorsing an item </a:t>
            </a:r>
            <a:endParaRPr lang="en-GB" dirty="0"/>
          </a:p>
          <a:p>
            <a:r>
              <a:rPr lang="en-GB" dirty="0"/>
              <a:t>This </a:t>
            </a:r>
            <a:r>
              <a:rPr lang="en-GB" dirty="0" smtClean="0"/>
              <a:t>is mostly used with </a:t>
            </a:r>
            <a:r>
              <a:rPr lang="en-GB" dirty="0"/>
              <a:t>multiple choice testing…and the value should not vary excessively from the reciprocal of the number of choices</a:t>
            </a:r>
            <a:r>
              <a:rPr lang="en-GB" dirty="0" smtClean="0"/>
              <a:t>.</a:t>
            </a:r>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62" name="Picture 2"/>
          <p:cNvPicPr>
            <a:picLocks noChangeAspect="1" noChangeArrowheads="1"/>
          </p:cNvPicPr>
          <p:nvPr/>
        </p:nvPicPr>
        <p:blipFill>
          <a:blip r:embed="rId2"/>
          <a:srcRect/>
          <a:stretch>
            <a:fillRect/>
          </a:stretch>
        </p:blipFill>
        <p:spPr bwMode="auto">
          <a:xfrm>
            <a:off x="1755648" y="685800"/>
            <a:ext cx="5670815" cy="5102352"/>
          </a:xfrm>
          <a:prstGeom prst="rect">
            <a:avLst/>
          </a:prstGeom>
          <a:solidFill>
            <a:schemeClr val="tx1"/>
          </a:solid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smtClean="0"/>
              <a:t>IRF – Item Parameters </a:t>
            </a:r>
            <a:br>
              <a:rPr lang="en-GB" dirty="0" smtClean="0"/>
            </a:br>
            <a:r>
              <a:rPr lang="en-GB" dirty="0" smtClean="0"/>
              <a:t>Upper asymptote (d)</a:t>
            </a:r>
            <a:endParaRPr lang="en-US" dirty="0"/>
          </a:p>
        </p:txBody>
      </p:sp>
      <p:sp>
        <p:nvSpPr>
          <p:cNvPr id="3" name="Content Placeholder 2"/>
          <p:cNvSpPr>
            <a:spLocks noGrp="1"/>
          </p:cNvSpPr>
          <p:nvPr>
            <p:ph idx="1"/>
          </p:nvPr>
        </p:nvSpPr>
        <p:spPr>
          <a:xfrm>
            <a:off x="457200" y="1600200"/>
            <a:ext cx="8153400" cy="4525963"/>
          </a:xfrm>
        </p:spPr>
        <p:txBody>
          <a:bodyPr/>
          <a:lstStyle/>
          <a:p>
            <a:r>
              <a:rPr lang="en-US" dirty="0" smtClean="0"/>
              <a:t>The inclusion of a “d” parameter suggests that respondents very high on the latent trait are not guaranteed (i.e. have less than 1 probability) to endorse the item</a:t>
            </a:r>
          </a:p>
          <a:p>
            <a:r>
              <a:rPr lang="en-US" dirty="0" smtClean="0"/>
              <a:t>Often an item that is difficult to endorse (e.g. suicide ideation as an indicator of depression)</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4834" name="Picture 2"/>
          <p:cNvPicPr>
            <a:picLocks noChangeAspect="1" noChangeArrowheads="1"/>
          </p:cNvPicPr>
          <p:nvPr/>
        </p:nvPicPr>
        <p:blipFill>
          <a:blip r:embed="rId2"/>
          <a:srcRect/>
          <a:stretch>
            <a:fillRect/>
          </a:stretch>
        </p:blipFill>
        <p:spPr bwMode="auto">
          <a:xfrm>
            <a:off x="1905000" y="1485900"/>
            <a:ext cx="5334000" cy="40005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23" name="Rectangle 11"/>
          <p:cNvSpPr>
            <a:spLocks noGrp="1" noChangeArrowheads="1"/>
          </p:cNvSpPr>
          <p:nvPr>
            <p:ph type="title"/>
          </p:nvPr>
        </p:nvSpPr>
        <p:spPr/>
        <p:txBody>
          <a:bodyPr/>
          <a:lstStyle/>
          <a:p>
            <a:r>
              <a:rPr lang="en-GB" dirty="0" smtClean="0"/>
              <a:t>IRT - Item Response Function</a:t>
            </a:r>
            <a:endParaRPr lang="en-GB" dirty="0"/>
          </a:p>
        </p:txBody>
      </p:sp>
      <p:sp>
        <p:nvSpPr>
          <p:cNvPr id="7" name="Content Placeholder 6"/>
          <p:cNvSpPr>
            <a:spLocks noGrp="1"/>
          </p:cNvSpPr>
          <p:nvPr>
            <p:ph idx="1"/>
          </p:nvPr>
        </p:nvSpPr>
        <p:spPr>
          <a:xfrm>
            <a:off x="457200" y="1524000"/>
            <a:ext cx="8229600" cy="5029200"/>
          </a:xfrm>
        </p:spPr>
        <p:txBody>
          <a:bodyPr>
            <a:noAutofit/>
          </a:bodyPr>
          <a:lstStyle/>
          <a:p>
            <a:r>
              <a:rPr lang="en-US" sz="2800" dirty="0" smtClean="0"/>
              <a:t>The 4-parameter</a:t>
            </a:r>
            <a:r>
              <a:rPr lang="en-US" sz="2800" baseline="0" dirty="0" smtClean="0"/>
              <a:t> logistic model</a:t>
            </a:r>
          </a:p>
          <a:p>
            <a:endParaRPr lang="en-US" sz="2800" dirty="0" smtClean="0"/>
          </a:p>
          <a:p>
            <a:endParaRPr lang="en-US" sz="2800" dirty="0" smtClean="0"/>
          </a:p>
          <a:p>
            <a:r>
              <a:rPr lang="en-US" sz="2800" dirty="0" smtClean="0"/>
              <a:t>Where</a:t>
            </a:r>
          </a:p>
          <a:p>
            <a:pPr lvl="1"/>
            <a:r>
              <a:rPr lang="en-US" sz="2400" dirty="0" smtClean="0">
                <a:sym typeface="Symbol"/>
              </a:rPr>
              <a:t> </a:t>
            </a:r>
            <a:r>
              <a:rPr lang="en-US" sz="2400" dirty="0" smtClean="0"/>
              <a:t>represents examinee trait level </a:t>
            </a:r>
          </a:p>
          <a:p>
            <a:pPr lvl="1"/>
            <a:r>
              <a:rPr lang="en-US" sz="2400" i="1" dirty="0" smtClean="0"/>
              <a:t>b</a:t>
            </a:r>
            <a:r>
              <a:rPr lang="en-US" sz="2400" dirty="0" smtClean="0"/>
              <a:t> is the item difficulty that determines the location of the IRF</a:t>
            </a:r>
          </a:p>
          <a:p>
            <a:pPr lvl="1"/>
            <a:r>
              <a:rPr lang="en-US" sz="2400" i="1" dirty="0" smtClean="0"/>
              <a:t>a</a:t>
            </a:r>
            <a:r>
              <a:rPr lang="en-US" sz="2400" dirty="0" smtClean="0"/>
              <a:t> is the item’s discrimination that determines the steepness of the IRF</a:t>
            </a:r>
          </a:p>
          <a:p>
            <a:pPr lvl="1"/>
            <a:r>
              <a:rPr lang="en-US" sz="2400" i="1" dirty="0" smtClean="0"/>
              <a:t>c</a:t>
            </a:r>
            <a:r>
              <a:rPr lang="en-US" sz="2400" dirty="0" smtClean="0"/>
              <a:t> is a lower asymptote parameter for the IRF </a:t>
            </a:r>
          </a:p>
          <a:p>
            <a:pPr lvl="1"/>
            <a:r>
              <a:rPr lang="en-US" sz="2400" i="1" dirty="0" smtClean="0"/>
              <a:t>d</a:t>
            </a:r>
            <a:r>
              <a:rPr lang="en-US" sz="2400" dirty="0" smtClean="0"/>
              <a:t> is an upper asymptote parameter for the IRF  </a:t>
            </a:r>
          </a:p>
        </p:txBody>
      </p:sp>
      <p:sp>
        <p:nvSpPr>
          <p:cNvPr id="423939" name="Rectangle 10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23938" name="Object 1026"/>
          <p:cNvGraphicFramePr>
            <a:graphicFrameLocks/>
          </p:cNvGraphicFramePr>
          <p:nvPr/>
        </p:nvGraphicFramePr>
        <p:xfrm>
          <a:off x="990600" y="1828800"/>
          <a:ext cx="7467600" cy="1447800"/>
        </p:xfrm>
        <a:graphic>
          <a:graphicData uri="http://schemas.openxmlformats.org/presentationml/2006/ole">
            <mc:AlternateContent xmlns:mc="http://schemas.openxmlformats.org/markup-compatibility/2006">
              <mc:Choice xmlns:v="urn:schemas-microsoft-com:vml" Requires="v">
                <p:oleObj spid="_x0000_s497667" name="Equation" r:id="rId4" imgW="2603160" imgH="419040" progId="Equation.DSMT4">
                  <p:embed/>
                </p:oleObj>
              </mc:Choice>
              <mc:Fallback>
                <p:oleObj name="Equation" r:id="rId4" imgW="2603160" imgH="419040" progId="Equation.DSMT4">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828800"/>
                        <a:ext cx="7467600"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23" name="Rectangle 11"/>
          <p:cNvSpPr>
            <a:spLocks noGrp="1" noChangeArrowheads="1"/>
          </p:cNvSpPr>
          <p:nvPr>
            <p:ph type="title"/>
          </p:nvPr>
        </p:nvSpPr>
        <p:spPr/>
        <p:txBody>
          <a:bodyPr/>
          <a:lstStyle/>
          <a:p>
            <a:r>
              <a:rPr lang="en-GB" dirty="0" smtClean="0"/>
              <a:t>IRT - Item Response Function</a:t>
            </a:r>
            <a:endParaRPr lang="en-GB" dirty="0"/>
          </a:p>
        </p:txBody>
      </p:sp>
      <p:sp>
        <p:nvSpPr>
          <p:cNvPr id="7" name="Content Placeholder 6"/>
          <p:cNvSpPr>
            <a:spLocks noGrp="1"/>
          </p:cNvSpPr>
          <p:nvPr>
            <p:ph idx="1"/>
          </p:nvPr>
        </p:nvSpPr>
        <p:spPr>
          <a:xfrm>
            <a:off x="457200" y="1524000"/>
            <a:ext cx="8229600" cy="5029200"/>
          </a:xfrm>
        </p:spPr>
        <p:txBody>
          <a:bodyPr>
            <a:noAutofit/>
          </a:bodyPr>
          <a:lstStyle/>
          <a:p>
            <a:r>
              <a:rPr lang="en-US" sz="3200" dirty="0" smtClean="0"/>
              <a:t>The 3-parameter</a:t>
            </a:r>
            <a:r>
              <a:rPr lang="en-US" sz="3200" baseline="0" dirty="0" smtClean="0"/>
              <a:t> logistic model</a:t>
            </a:r>
          </a:p>
          <a:p>
            <a:endParaRPr lang="en-US" sz="2800" dirty="0" smtClean="0"/>
          </a:p>
          <a:p>
            <a:endParaRPr lang="en-US" sz="2800" dirty="0" smtClean="0"/>
          </a:p>
          <a:p>
            <a:endParaRPr lang="en-US" sz="3200" dirty="0" smtClean="0"/>
          </a:p>
          <a:p>
            <a:r>
              <a:rPr lang="en-US" sz="3200" dirty="0" smtClean="0"/>
              <a:t>If the upper asymptote parameter is set to 1.0, then the model is termed a 3PL. </a:t>
            </a:r>
          </a:p>
          <a:p>
            <a:r>
              <a:rPr lang="en-US" dirty="0" smtClean="0"/>
              <a:t>In this model, individuals at low trait levels have a non-zero probability of endorsing the item. </a:t>
            </a:r>
          </a:p>
        </p:txBody>
      </p:sp>
      <p:sp>
        <p:nvSpPr>
          <p:cNvPr id="423939" name="Rectangle 10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23938" name="Object 1026"/>
          <p:cNvGraphicFramePr>
            <a:graphicFrameLocks/>
          </p:cNvGraphicFramePr>
          <p:nvPr/>
        </p:nvGraphicFramePr>
        <p:xfrm>
          <a:off x="1187450" y="2057400"/>
          <a:ext cx="7346950" cy="1447800"/>
        </p:xfrm>
        <a:graphic>
          <a:graphicData uri="http://schemas.openxmlformats.org/presentationml/2006/ole">
            <mc:AlternateContent xmlns:mc="http://schemas.openxmlformats.org/markup-compatibility/2006">
              <mc:Choice xmlns:v="urn:schemas-microsoft-com:vml" Requires="v">
                <p:oleObj spid="_x0000_s505859" name="Equation" r:id="rId4" imgW="2412720" imgH="419040" progId="Equation.DSMT4">
                  <p:embed/>
                </p:oleObj>
              </mc:Choice>
              <mc:Fallback>
                <p:oleObj name="Equation" r:id="rId4" imgW="2412720" imgH="419040" progId="Equation.DSMT4">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2057400"/>
                        <a:ext cx="7346950"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23" name="Rectangle 11"/>
          <p:cNvSpPr>
            <a:spLocks noGrp="1" noChangeArrowheads="1"/>
          </p:cNvSpPr>
          <p:nvPr>
            <p:ph type="title"/>
          </p:nvPr>
        </p:nvSpPr>
        <p:spPr/>
        <p:txBody>
          <a:bodyPr/>
          <a:lstStyle/>
          <a:p>
            <a:r>
              <a:rPr lang="en-GB" dirty="0" smtClean="0"/>
              <a:t>IRT - Item Response Function</a:t>
            </a:r>
            <a:endParaRPr lang="en-GB" dirty="0"/>
          </a:p>
        </p:txBody>
      </p:sp>
      <p:sp>
        <p:nvSpPr>
          <p:cNvPr id="7" name="Content Placeholder 6"/>
          <p:cNvSpPr>
            <a:spLocks noGrp="1"/>
          </p:cNvSpPr>
          <p:nvPr>
            <p:ph idx="1"/>
          </p:nvPr>
        </p:nvSpPr>
        <p:spPr>
          <a:xfrm>
            <a:off x="457200" y="1295400"/>
            <a:ext cx="8229600" cy="5334000"/>
          </a:xfrm>
        </p:spPr>
        <p:txBody>
          <a:bodyPr>
            <a:noAutofit/>
          </a:bodyPr>
          <a:lstStyle/>
          <a:p>
            <a:r>
              <a:rPr lang="en-US" sz="3200" dirty="0" smtClean="0"/>
              <a:t>The 2-parameter</a:t>
            </a:r>
            <a:r>
              <a:rPr lang="en-US" sz="3200" baseline="0" dirty="0" smtClean="0"/>
              <a:t> logistic model</a:t>
            </a:r>
          </a:p>
          <a:p>
            <a:endParaRPr lang="en-US" sz="2800" dirty="0" smtClean="0"/>
          </a:p>
          <a:p>
            <a:endParaRPr lang="en-US" sz="2800" dirty="0" smtClean="0"/>
          </a:p>
          <a:p>
            <a:endParaRPr lang="en-US" sz="3200" dirty="0" smtClean="0"/>
          </a:p>
          <a:p>
            <a:r>
              <a:rPr lang="en-US" sz="3200" dirty="0" smtClean="0"/>
              <a:t>If in addition the lower asymptote parameter is constrained to zero, then the model is termed a 2PL. </a:t>
            </a:r>
          </a:p>
          <a:p>
            <a:r>
              <a:rPr lang="en-US" sz="3200" dirty="0" smtClean="0"/>
              <a:t>In the 2PLM, IRFs vary both in their discrimination and difficulty (i.e., location) parameters. </a:t>
            </a:r>
            <a:endParaRPr lang="en-US" sz="3200" dirty="0"/>
          </a:p>
        </p:txBody>
      </p:sp>
      <p:sp>
        <p:nvSpPr>
          <p:cNvPr id="423939" name="Rectangle 10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23938" name="Object 1026"/>
          <p:cNvGraphicFramePr>
            <a:graphicFrameLocks/>
          </p:cNvGraphicFramePr>
          <p:nvPr/>
        </p:nvGraphicFramePr>
        <p:xfrm>
          <a:off x="990600" y="1905000"/>
          <a:ext cx="4881563" cy="1447800"/>
        </p:xfrm>
        <a:graphic>
          <a:graphicData uri="http://schemas.openxmlformats.org/presentationml/2006/ole">
            <mc:AlternateContent xmlns:mc="http://schemas.openxmlformats.org/markup-compatibility/2006">
              <mc:Choice xmlns:v="urn:schemas-microsoft-com:vml" Requires="v">
                <p:oleObj spid="_x0000_s506883" name="Equation" r:id="rId4" imgW="1701720" imgH="419040" progId="Equation.DSMT4">
                  <p:embed/>
                </p:oleObj>
              </mc:Choice>
              <mc:Fallback>
                <p:oleObj name="Equation" r:id="rId4" imgW="1701720" imgH="419040" progId="Equation.DSMT4">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905000"/>
                        <a:ext cx="4881563"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23" name="Rectangle 11"/>
          <p:cNvSpPr>
            <a:spLocks noGrp="1" noChangeArrowheads="1"/>
          </p:cNvSpPr>
          <p:nvPr>
            <p:ph type="title"/>
          </p:nvPr>
        </p:nvSpPr>
        <p:spPr/>
        <p:txBody>
          <a:bodyPr/>
          <a:lstStyle/>
          <a:p>
            <a:r>
              <a:rPr lang="en-GB" dirty="0" smtClean="0"/>
              <a:t>IRT - Item Response Function</a:t>
            </a:r>
            <a:endParaRPr lang="en-GB" dirty="0"/>
          </a:p>
        </p:txBody>
      </p:sp>
      <p:sp>
        <p:nvSpPr>
          <p:cNvPr id="7" name="Content Placeholder 6"/>
          <p:cNvSpPr>
            <a:spLocks noGrp="1"/>
          </p:cNvSpPr>
          <p:nvPr>
            <p:ph idx="1"/>
          </p:nvPr>
        </p:nvSpPr>
        <p:spPr>
          <a:xfrm>
            <a:off x="457200" y="1295400"/>
            <a:ext cx="8229600" cy="5334000"/>
          </a:xfrm>
        </p:spPr>
        <p:txBody>
          <a:bodyPr>
            <a:noAutofit/>
          </a:bodyPr>
          <a:lstStyle/>
          <a:p>
            <a:r>
              <a:rPr lang="en-US" sz="3200" dirty="0" smtClean="0"/>
              <a:t>The 1-parameter</a:t>
            </a:r>
            <a:r>
              <a:rPr lang="en-US" sz="3200" baseline="0" dirty="0" smtClean="0"/>
              <a:t> logistic model</a:t>
            </a:r>
          </a:p>
          <a:p>
            <a:endParaRPr lang="en-US" sz="2800" dirty="0" smtClean="0"/>
          </a:p>
          <a:p>
            <a:endParaRPr lang="en-US" sz="2800" dirty="0" smtClean="0"/>
          </a:p>
          <a:p>
            <a:endParaRPr lang="en-US" sz="3200" dirty="0" smtClean="0"/>
          </a:p>
          <a:p>
            <a:r>
              <a:rPr lang="en-US" sz="3200" dirty="0" smtClean="0"/>
              <a:t>If the item discrimination is set to 1.0 (or any constant) the result is a 1PL</a:t>
            </a:r>
          </a:p>
          <a:p>
            <a:r>
              <a:rPr lang="en-US" sz="3200" dirty="0" smtClean="0"/>
              <a:t>A 1PL assumes that all scale items relate to the latent trait equally and items vary only in difficulty (equivalent to having equal factor loadings across items).</a:t>
            </a:r>
            <a:endParaRPr lang="en-US" sz="3200" dirty="0"/>
          </a:p>
        </p:txBody>
      </p:sp>
      <p:sp>
        <p:nvSpPr>
          <p:cNvPr id="423939" name="Rectangle 10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23938" name="Object 1026"/>
          <p:cNvGraphicFramePr>
            <a:graphicFrameLocks/>
          </p:cNvGraphicFramePr>
          <p:nvPr/>
        </p:nvGraphicFramePr>
        <p:xfrm>
          <a:off x="1066800" y="1828800"/>
          <a:ext cx="4335463" cy="1447800"/>
        </p:xfrm>
        <a:graphic>
          <a:graphicData uri="http://schemas.openxmlformats.org/presentationml/2006/ole">
            <mc:AlternateContent xmlns:mc="http://schemas.openxmlformats.org/markup-compatibility/2006">
              <mc:Choice xmlns:v="urn:schemas-microsoft-com:vml" Requires="v">
                <p:oleObj spid="_x0000_s507907" name="Equation" r:id="rId4" imgW="1511280" imgH="419040" progId="Equation.DSMT4">
                  <p:embed/>
                </p:oleObj>
              </mc:Choice>
              <mc:Fallback>
                <p:oleObj name="Equation" r:id="rId4" imgW="1511280" imgH="419040" progId="Equation.DSMT4">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828800"/>
                        <a:ext cx="4335463"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normAutofit fontScale="90000"/>
          </a:bodyPr>
          <a:lstStyle/>
          <a:p>
            <a:pPr algn="ctr"/>
            <a:r>
              <a:rPr lang="en-GB" dirty="0" smtClean="0"/>
              <a:t>What is item analysis in general?</a:t>
            </a:r>
            <a:endParaRPr lang="en-GB" dirty="0"/>
          </a:p>
        </p:txBody>
      </p:sp>
      <p:sp>
        <p:nvSpPr>
          <p:cNvPr id="401411" name="Rectangle 3"/>
          <p:cNvSpPr>
            <a:spLocks noGrp="1" noChangeArrowheads="1"/>
          </p:cNvSpPr>
          <p:nvPr>
            <p:ph idx="1"/>
          </p:nvPr>
        </p:nvSpPr>
        <p:spPr>
          <a:xfrm>
            <a:off x="457200" y="1600200"/>
            <a:ext cx="8305800" cy="5029200"/>
          </a:xfrm>
        </p:spPr>
        <p:txBody>
          <a:bodyPr>
            <a:normAutofit/>
          </a:bodyPr>
          <a:lstStyle/>
          <a:p>
            <a:r>
              <a:rPr lang="en-GB" dirty="0"/>
              <a:t>Item analysis provides a way of measuring the quality of questions - seeing how appropriate they were for the </a:t>
            </a:r>
            <a:r>
              <a:rPr lang="en-GB" dirty="0" smtClean="0"/>
              <a:t>respondents </a:t>
            </a:r>
            <a:r>
              <a:rPr lang="en-GB" dirty="0"/>
              <a:t>and how well they measured their </a:t>
            </a:r>
            <a:r>
              <a:rPr lang="en-GB" dirty="0" smtClean="0"/>
              <a:t>ability/trait.  </a:t>
            </a:r>
            <a:endParaRPr lang="en-GB" dirty="0"/>
          </a:p>
          <a:p>
            <a:r>
              <a:rPr lang="en-GB" dirty="0"/>
              <a:t>It also provides a way of re-using items over and over again in different tests with prior knowledge of how they are going to </a:t>
            </a:r>
            <a:r>
              <a:rPr lang="en-GB" dirty="0" smtClean="0"/>
              <a:t>perform; creating a population of questions with known properties (e.g. test bank)</a:t>
            </a:r>
            <a:endParaRPr lang="en-GB"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9" name="Rectangle 11"/>
          <p:cNvSpPr>
            <a:spLocks noGrp="1" noChangeArrowheads="1"/>
          </p:cNvSpPr>
          <p:nvPr>
            <p:ph type="title"/>
          </p:nvPr>
        </p:nvSpPr>
        <p:spPr/>
        <p:txBody>
          <a:bodyPr>
            <a:normAutofit fontScale="90000"/>
          </a:bodyPr>
          <a:lstStyle/>
          <a:p>
            <a:pPr algn="ctr"/>
            <a:r>
              <a:rPr lang="en-GB" dirty="0" smtClean="0"/>
              <a:t>Quick Detour: </a:t>
            </a:r>
            <a:r>
              <a:rPr lang="en-GB" dirty="0" err="1" smtClean="0"/>
              <a:t>Rasch</a:t>
            </a:r>
            <a:r>
              <a:rPr lang="en-GB" dirty="0" smtClean="0"/>
              <a:t> Models vs.</a:t>
            </a:r>
            <a:r>
              <a:rPr lang="en-GB" dirty="0"/>
              <a:t/>
            </a:r>
            <a:br>
              <a:rPr lang="en-GB" dirty="0"/>
            </a:br>
            <a:r>
              <a:rPr lang="en-GB" dirty="0"/>
              <a:t> Item Response </a:t>
            </a:r>
            <a:r>
              <a:rPr lang="en-GB" dirty="0" smtClean="0"/>
              <a:t>Theory Models</a:t>
            </a:r>
            <a:endParaRPr lang="en-GB" dirty="0"/>
          </a:p>
        </p:txBody>
      </p:sp>
      <p:sp>
        <p:nvSpPr>
          <p:cNvPr id="345100" name="Rectangle 12"/>
          <p:cNvSpPr>
            <a:spLocks noGrp="1" noChangeArrowheads="1"/>
          </p:cNvSpPr>
          <p:nvPr>
            <p:ph idx="1"/>
          </p:nvPr>
        </p:nvSpPr>
        <p:spPr>
          <a:xfrm>
            <a:off x="457200" y="1600200"/>
            <a:ext cx="8153400" cy="5105400"/>
          </a:xfrm>
        </p:spPr>
        <p:txBody>
          <a:bodyPr>
            <a:noAutofit/>
          </a:bodyPr>
          <a:lstStyle/>
          <a:p>
            <a:r>
              <a:rPr lang="en-GB" sz="3200" dirty="0"/>
              <a:t>Mathematically, </a:t>
            </a:r>
            <a:r>
              <a:rPr lang="en-GB" sz="3200" dirty="0" err="1"/>
              <a:t>Rasch</a:t>
            </a:r>
            <a:r>
              <a:rPr lang="en-GB" sz="3200" dirty="0"/>
              <a:t> </a:t>
            </a:r>
            <a:r>
              <a:rPr lang="en-GB" sz="3200" dirty="0" smtClean="0"/>
              <a:t>models are </a:t>
            </a:r>
            <a:r>
              <a:rPr lang="en-GB" sz="3200" dirty="0"/>
              <a:t>identical to the most basic IRT model </a:t>
            </a:r>
            <a:r>
              <a:rPr lang="en-GB" sz="3200" dirty="0" smtClean="0"/>
              <a:t>(1PL), </a:t>
            </a:r>
            <a:r>
              <a:rPr lang="en-GB" sz="3200" dirty="0"/>
              <a:t>however there are some </a:t>
            </a:r>
            <a:r>
              <a:rPr lang="en-GB" sz="3200" dirty="0" smtClean="0"/>
              <a:t>(important) differences</a:t>
            </a:r>
            <a:endParaRPr lang="en-GB" sz="3600" dirty="0"/>
          </a:p>
          <a:p>
            <a:r>
              <a:rPr lang="en-GB" sz="3200" dirty="0"/>
              <a:t>In </a:t>
            </a:r>
            <a:r>
              <a:rPr lang="en-GB" sz="3200" dirty="0" err="1"/>
              <a:t>Rasch</a:t>
            </a:r>
            <a:r>
              <a:rPr lang="en-GB" sz="3200" dirty="0"/>
              <a:t> the model is superior.  Data which does not fit the model is </a:t>
            </a:r>
            <a:r>
              <a:rPr lang="en-GB" sz="3200" dirty="0" smtClean="0"/>
              <a:t>discarded</a:t>
            </a:r>
            <a:endParaRPr lang="en-GB" sz="3200" dirty="0"/>
          </a:p>
          <a:p>
            <a:r>
              <a:rPr lang="en-GB" sz="3200" dirty="0" err="1"/>
              <a:t>Rasch</a:t>
            </a:r>
            <a:r>
              <a:rPr lang="en-GB" sz="3200" dirty="0"/>
              <a:t> does not permit abilities to be estimated </a:t>
            </a:r>
            <a:r>
              <a:rPr lang="en-GB" sz="3200" dirty="0" smtClean="0"/>
              <a:t>for </a:t>
            </a:r>
            <a:r>
              <a:rPr lang="en-GB" sz="3200" dirty="0"/>
              <a:t>extreme items and </a:t>
            </a:r>
            <a:r>
              <a:rPr lang="en-GB" sz="3200" dirty="0" smtClean="0"/>
              <a:t>persons</a:t>
            </a:r>
          </a:p>
          <a:p>
            <a:r>
              <a:rPr lang="en-GB" sz="3200" dirty="0" smtClean="0"/>
              <a:t>And other differences </a:t>
            </a:r>
            <a:endParaRPr lang="en-GB" sz="3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IRT - Test Response Curve</a:t>
            </a:r>
            <a:endParaRPr lang="en-US" dirty="0"/>
          </a:p>
        </p:txBody>
      </p:sp>
      <p:sp>
        <p:nvSpPr>
          <p:cNvPr id="6" name="Content Placeholder 5"/>
          <p:cNvSpPr>
            <a:spLocks noGrp="1"/>
          </p:cNvSpPr>
          <p:nvPr>
            <p:ph idx="1"/>
          </p:nvPr>
        </p:nvSpPr>
        <p:spPr/>
        <p:txBody>
          <a:bodyPr>
            <a:normAutofit/>
          </a:bodyPr>
          <a:lstStyle/>
          <a:p>
            <a:pPr lvl="0"/>
            <a:r>
              <a:rPr lang="en-US" sz="3200" dirty="0" smtClean="0"/>
              <a:t>Test Response Curves (TRC) - Item response functions are additive so that items can be combined to create a TRC.</a:t>
            </a:r>
          </a:p>
          <a:p>
            <a:pPr lvl="0"/>
            <a:r>
              <a:rPr lang="en-US" sz="3200" dirty="0" smtClean="0"/>
              <a:t>A TRC is the latent trait relative to the number of items</a:t>
            </a:r>
          </a:p>
          <a:p>
            <a:endParaRPr lang="en-US" sz="3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3810" name="Picture 2"/>
          <p:cNvPicPr>
            <a:picLocks noChangeAspect="1" noChangeArrowheads="1"/>
          </p:cNvPicPr>
          <p:nvPr/>
        </p:nvPicPr>
        <p:blipFill>
          <a:blip r:embed="rId2"/>
          <a:srcRect/>
          <a:stretch>
            <a:fillRect/>
          </a:stretch>
        </p:blipFill>
        <p:spPr bwMode="auto">
          <a:xfrm>
            <a:off x="1755648" y="1524000"/>
            <a:ext cx="5334000" cy="4000500"/>
          </a:xfrm>
          <a:prstGeom prst="rect">
            <a:avLst/>
          </a:prstGeom>
          <a:solidFill>
            <a:schemeClr val="tx1"/>
          </a:solidFill>
        </p:spPr>
      </p:pic>
      <p:sp>
        <p:nvSpPr>
          <p:cNvPr id="5" name="Title 4"/>
          <p:cNvSpPr>
            <a:spLocks noGrp="1"/>
          </p:cNvSpPr>
          <p:nvPr>
            <p:ph type="title"/>
          </p:nvPr>
        </p:nvSpPr>
        <p:spPr/>
        <p:txBody>
          <a:bodyPr/>
          <a:lstStyle/>
          <a:p>
            <a:r>
              <a:rPr lang="en-US" dirty="0" smtClean="0"/>
              <a:t>IRT - Test Response Curve</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IRT: Item Information Functions</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IRT – Item Information Function</a:t>
            </a:r>
            <a:endParaRPr lang="en-US" dirty="0"/>
          </a:p>
        </p:txBody>
      </p:sp>
      <p:sp>
        <p:nvSpPr>
          <p:cNvPr id="3" name="Content Placeholder 2"/>
          <p:cNvSpPr>
            <a:spLocks noGrp="1"/>
          </p:cNvSpPr>
          <p:nvPr>
            <p:ph idx="1"/>
          </p:nvPr>
        </p:nvSpPr>
        <p:spPr>
          <a:xfrm>
            <a:off x="457200" y="1447800"/>
            <a:ext cx="8001000" cy="5105400"/>
          </a:xfrm>
        </p:spPr>
        <p:txBody>
          <a:bodyPr>
            <a:normAutofit lnSpcReduction="10000"/>
          </a:bodyPr>
          <a:lstStyle/>
          <a:p>
            <a:pPr lvl="0"/>
            <a:r>
              <a:rPr lang="en-US" sz="3200" dirty="0" smtClean="0"/>
              <a:t>Item Information Function (IIF) – Item reliability is replaced by item information in IRT.</a:t>
            </a:r>
          </a:p>
          <a:p>
            <a:r>
              <a:rPr lang="en-US" sz="3200" dirty="0" smtClean="0"/>
              <a:t>Each IRF can be transformed into an item information function (IIF); the precision an item provides at all levels of the latent trait.  </a:t>
            </a:r>
          </a:p>
          <a:p>
            <a:r>
              <a:rPr lang="en-US" sz="3200" dirty="0" smtClean="0"/>
              <a:t>The information is an index representing the item’s ability to differentiate among individuals.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IRT – Item Information Function</a:t>
            </a:r>
            <a:endParaRPr lang="en-US" dirty="0"/>
          </a:p>
        </p:txBody>
      </p:sp>
      <p:sp>
        <p:nvSpPr>
          <p:cNvPr id="3" name="Content Placeholder 2"/>
          <p:cNvSpPr>
            <a:spLocks noGrp="1"/>
          </p:cNvSpPr>
          <p:nvPr>
            <p:ph idx="1"/>
          </p:nvPr>
        </p:nvSpPr>
        <p:spPr>
          <a:xfrm>
            <a:off x="457200" y="1600200"/>
            <a:ext cx="8382000" cy="4525963"/>
          </a:xfrm>
        </p:spPr>
        <p:txBody>
          <a:bodyPr>
            <a:noAutofit/>
          </a:bodyPr>
          <a:lstStyle/>
          <a:p>
            <a:r>
              <a:rPr lang="en-US" sz="3200" dirty="0" smtClean="0"/>
              <a:t>The standard error of measurement (which is the variance of the latent trait level) is the reciprocal of information, and thus, more information means less error.  </a:t>
            </a:r>
          </a:p>
          <a:p>
            <a:r>
              <a:rPr lang="en-US" sz="3200" dirty="0" smtClean="0"/>
              <a:t>Measurement error is expressed on the same metric as the latent trait level, so it can be used to build confidence intervals.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IRT – Item Information Function</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US" sz="3200" dirty="0" smtClean="0"/>
              <a:t>Difficulty parameter - the location of the highest information point</a:t>
            </a:r>
          </a:p>
          <a:p>
            <a:r>
              <a:rPr lang="en-US" sz="3200" dirty="0" smtClean="0"/>
              <a:t>Discrimination - height of the information.  </a:t>
            </a:r>
          </a:p>
          <a:p>
            <a:r>
              <a:rPr lang="en-US" sz="3200" dirty="0" smtClean="0"/>
              <a:t>Large discriminations - tall and narrow IIFs; high precision/narrow range</a:t>
            </a:r>
          </a:p>
          <a:p>
            <a:r>
              <a:rPr lang="en-US" sz="3200" dirty="0" smtClean="0"/>
              <a:t>Low discrimination - short and wide IIFs; low precision/broad range.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4834" name="Picture 2"/>
          <p:cNvPicPr>
            <a:picLocks noChangeAspect="1" noChangeArrowheads="1"/>
          </p:cNvPicPr>
          <p:nvPr/>
        </p:nvPicPr>
        <p:blipFill>
          <a:blip r:embed="rId2"/>
          <a:srcRect/>
          <a:stretch>
            <a:fillRect/>
          </a:stretch>
        </p:blipFill>
        <p:spPr bwMode="auto">
          <a:xfrm>
            <a:off x="1905000" y="1485900"/>
            <a:ext cx="5334000" cy="40005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8930" name="Picture 2"/>
          <p:cNvPicPr>
            <a:picLocks noChangeAspect="1" noChangeArrowheads="1"/>
          </p:cNvPicPr>
          <p:nvPr/>
        </p:nvPicPr>
        <p:blipFill>
          <a:blip r:embed="rId2"/>
          <a:srcRect/>
          <a:stretch>
            <a:fillRect/>
          </a:stretch>
        </p:blipFill>
        <p:spPr bwMode="auto">
          <a:xfrm>
            <a:off x="1905000" y="1485900"/>
            <a:ext cx="5334000" cy="40005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IRT – Test Information Function</a:t>
            </a:r>
            <a:endParaRPr lang="en-US" dirty="0"/>
          </a:p>
        </p:txBody>
      </p:sp>
      <p:sp>
        <p:nvSpPr>
          <p:cNvPr id="3" name="Content Placeholder 2"/>
          <p:cNvSpPr>
            <a:spLocks noGrp="1"/>
          </p:cNvSpPr>
          <p:nvPr>
            <p:ph idx="1"/>
          </p:nvPr>
        </p:nvSpPr>
        <p:spPr/>
        <p:txBody>
          <a:bodyPr/>
          <a:lstStyle/>
          <a:p>
            <a:r>
              <a:rPr lang="en-US" dirty="0" smtClean="0"/>
              <a:t>Test Information Function (TIF) – The IIFs are also additive so that we can judge the test as a whole and see at which part of the trait range it is working the best.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438282" name="Picture 10"/>
          <p:cNvPicPr>
            <a:picLocks noChangeAspect="1" noChangeArrowheads="1"/>
          </p:cNvPicPr>
          <p:nvPr/>
        </p:nvPicPr>
        <p:blipFill>
          <a:blip r:embed="rId2"/>
          <a:srcRect/>
          <a:stretch>
            <a:fillRect/>
          </a:stretch>
        </p:blipFill>
        <p:spPr bwMode="auto">
          <a:xfrm>
            <a:off x="838200" y="428625"/>
            <a:ext cx="7620000" cy="6124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0978" name="Picture 2"/>
          <p:cNvPicPr>
            <a:picLocks noChangeAspect="1" noChangeArrowheads="1"/>
          </p:cNvPicPr>
          <p:nvPr/>
        </p:nvPicPr>
        <p:blipFill>
          <a:blip r:embed="rId2"/>
          <a:srcRect/>
          <a:stretch>
            <a:fillRect/>
          </a:stretch>
        </p:blipFill>
        <p:spPr bwMode="auto">
          <a:xfrm>
            <a:off x="1905000" y="1485900"/>
            <a:ext cx="5334000" cy="40005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9954" name="Picture 2"/>
          <p:cNvPicPr>
            <a:picLocks noChangeAspect="1" noChangeArrowheads="1"/>
          </p:cNvPicPr>
          <p:nvPr/>
        </p:nvPicPr>
        <p:blipFill>
          <a:blip r:embed="rId2"/>
          <a:srcRect/>
          <a:stretch>
            <a:fillRect/>
          </a:stretch>
        </p:blipFill>
        <p:spPr bwMode="auto">
          <a:xfrm>
            <a:off x="990600" y="890587"/>
            <a:ext cx="7110412" cy="5053013"/>
          </a:xfrm>
          <a:prstGeom prst="rect">
            <a:avLst/>
          </a:prstGeom>
          <a:solidFill>
            <a:schemeClr val="tx1"/>
          </a:solid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Item Response </a:t>
            </a:r>
            <a:r>
              <a:rPr lang="en-GB" dirty="0" smtClean="0"/>
              <a:t>Theory</a:t>
            </a:r>
            <a:br>
              <a:rPr lang="en-GB" dirty="0" smtClean="0"/>
            </a:br>
            <a:r>
              <a:rPr lang="en-US" dirty="0" smtClean="0"/>
              <a:t>Example</a:t>
            </a:r>
            <a:endParaRPr lang="en-US" dirty="0"/>
          </a:p>
        </p:txBody>
      </p:sp>
      <p:sp>
        <p:nvSpPr>
          <p:cNvPr id="3" name="Content Placeholder 2"/>
          <p:cNvSpPr>
            <a:spLocks noGrp="1"/>
          </p:cNvSpPr>
          <p:nvPr>
            <p:ph idx="1"/>
          </p:nvPr>
        </p:nvSpPr>
        <p:spPr>
          <a:xfrm>
            <a:off x="457200" y="1600200"/>
            <a:ext cx="8305800" cy="4876800"/>
          </a:xfrm>
        </p:spPr>
        <p:txBody>
          <a:bodyPr>
            <a:normAutofit/>
          </a:bodyPr>
          <a:lstStyle/>
          <a:p>
            <a:r>
              <a:rPr lang="en-US" dirty="0" smtClean="0"/>
              <a:t>The same 24 items from the MMPI-2 that assess Social Discomfort</a:t>
            </a:r>
          </a:p>
          <a:p>
            <a:r>
              <a:rPr lang="en-US" dirty="0" smtClean="0"/>
              <a:t>Dichotomous Items; 1 represents an endorsement of the item in the direction of discomfort</a:t>
            </a:r>
          </a:p>
          <a:p>
            <a:r>
              <a:rPr lang="en-US" dirty="0" smtClean="0"/>
              <a:t>Assess a 2pl IRT model of the data to look at the difficulty, discrimination and information for each item</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IRT: Invariance</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IRT - Invariance</a:t>
            </a:r>
            <a:endParaRPr lang="en-US" dirty="0"/>
          </a:p>
        </p:txBody>
      </p:sp>
      <p:sp>
        <p:nvSpPr>
          <p:cNvPr id="3" name="Content Placeholder 2"/>
          <p:cNvSpPr>
            <a:spLocks noGrp="1"/>
          </p:cNvSpPr>
          <p:nvPr>
            <p:ph idx="1"/>
          </p:nvPr>
        </p:nvSpPr>
        <p:spPr>
          <a:xfrm>
            <a:off x="457200" y="1600200"/>
            <a:ext cx="8305800" cy="5029200"/>
          </a:xfrm>
        </p:spPr>
        <p:txBody>
          <a:bodyPr>
            <a:normAutofit fontScale="92500" lnSpcReduction="10000"/>
          </a:bodyPr>
          <a:lstStyle/>
          <a:p>
            <a:pPr lvl="0"/>
            <a:r>
              <a:rPr lang="en-US" sz="3200" dirty="0" smtClean="0"/>
              <a:t>Invariance - IRT model parameters have an invariance property</a:t>
            </a:r>
          </a:p>
          <a:p>
            <a:pPr lvl="1"/>
            <a:r>
              <a:rPr lang="en-US" sz="2800" dirty="0" smtClean="0"/>
              <a:t>Examinee trait level estimates do </a:t>
            </a:r>
            <a:r>
              <a:rPr lang="en-US" sz="2800" u="sng" dirty="0" smtClean="0"/>
              <a:t>not</a:t>
            </a:r>
            <a:r>
              <a:rPr lang="en-US" sz="2800" dirty="0" smtClean="0"/>
              <a:t> depend on which items are administered, and in turn, item parameters do not depend on a particular sample of examinees (within a linear transformation). </a:t>
            </a:r>
          </a:p>
          <a:p>
            <a:r>
              <a:rPr lang="en-US" sz="3200" dirty="0" smtClean="0"/>
              <a:t>Invariance allows researchers to: 1) efficiently “link” different scales that measure the same construct, 2) compare examinees even if they responded to different items, and 3) implement computerized adaptive testing.</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IRT: Assumptions</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IRT - Assumptions</a:t>
            </a:r>
            <a:endParaRPr lang="en-US" dirty="0"/>
          </a:p>
        </p:txBody>
      </p:sp>
      <p:sp>
        <p:nvSpPr>
          <p:cNvPr id="3" name="Content Placeholder 2"/>
          <p:cNvSpPr>
            <a:spLocks noGrp="1"/>
          </p:cNvSpPr>
          <p:nvPr>
            <p:ph idx="1"/>
          </p:nvPr>
        </p:nvSpPr>
        <p:spPr/>
        <p:txBody>
          <a:bodyPr>
            <a:normAutofit/>
          </a:bodyPr>
          <a:lstStyle/>
          <a:p>
            <a:pPr lvl="0"/>
            <a:r>
              <a:rPr lang="en-US" sz="3200" dirty="0" err="1" smtClean="0"/>
              <a:t>Monotonicity</a:t>
            </a:r>
            <a:r>
              <a:rPr lang="en-US" sz="3200" dirty="0" smtClean="0"/>
              <a:t> - logistic IRT models assume a monotonically increasing functions (as trait level increases, so does the probability of endorsing an item).  </a:t>
            </a:r>
          </a:p>
          <a:p>
            <a:pPr lvl="0"/>
            <a:r>
              <a:rPr lang="en-US" sz="3200" dirty="0" smtClean="0"/>
              <a:t>If this is violated, then it makes no sense to apply logistic models to characterize item response data.</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4600" kern="1200" dirty="0" smtClean="0">
                <a:solidFill>
                  <a:schemeClr val="tx1"/>
                </a:solidFill>
                <a:latin typeface="+mj-lt"/>
                <a:ea typeface="+mj-ea"/>
                <a:cs typeface="+mj-cs"/>
              </a:rPr>
              <a:t>IRT - Assumptions</a:t>
            </a:r>
            <a:endParaRPr lang="en-US" dirty="0"/>
          </a:p>
        </p:txBody>
      </p:sp>
      <p:sp>
        <p:nvSpPr>
          <p:cNvPr id="3" name="Content Placeholder 2"/>
          <p:cNvSpPr>
            <a:spLocks noGrp="1"/>
          </p:cNvSpPr>
          <p:nvPr>
            <p:ph idx="1"/>
          </p:nvPr>
        </p:nvSpPr>
        <p:spPr>
          <a:xfrm>
            <a:off x="457200" y="1600200"/>
            <a:ext cx="8305800" cy="4953000"/>
          </a:xfrm>
        </p:spPr>
        <p:txBody>
          <a:bodyPr>
            <a:normAutofit/>
          </a:bodyPr>
          <a:lstStyle/>
          <a:p>
            <a:pPr lvl="0"/>
            <a:r>
              <a:rPr lang="en-US" sz="3200" dirty="0" smtClean="0"/>
              <a:t>Unidimensionality – In the IRT models described above, individual differences are characterized by a single parameter, theta.  </a:t>
            </a:r>
            <a:endParaRPr lang="en-US" sz="2000" dirty="0" smtClean="0"/>
          </a:p>
          <a:p>
            <a:pPr lvl="1"/>
            <a:r>
              <a:rPr lang="en-US" sz="2800" dirty="0" smtClean="0"/>
              <a:t>Multidimensional IRT models exist but are not as commonly applied </a:t>
            </a:r>
            <a:endParaRPr lang="en-US" sz="1800" dirty="0" smtClean="0"/>
          </a:p>
          <a:p>
            <a:pPr lvl="1"/>
            <a:r>
              <a:rPr lang="en-US" sz="2800" dirty="0" smtClean="0"/>
              <a:t>Commonly applied IRT models assume that a single common factor (i.e., the latent trait) accounts for the item covariance. </a:t>
            </a:r>
          </a:p>
          <a:p>
            <a:pPr lvl="1"/>
            <a:r>
              <a:rPr lang="en-US" sz="2800" dirty="0" smtClean="0"/>
              <a:t>Often assessed using specialized Factor Analytic models for dichotomous items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800" dirty="0" smtClean="0"/>
              <a:t> </a:t>
            </a:r>
            <a:r>
              <a:rPr kumimoji="0" lang="en-US" sz="4600" kern="1200" dirty="0" smtClean="0">
                <a:solidFill>
                  <a:schemeClr val="tx1"/>
                </a:solidFill>
                <a:latin typeface="+mj-lt"/>
                <a:ea typeface="+mj-ea"/>
                <a:cs typeface="+mj-cs"/>
              </a:rPr>
              <a:t>IRT - Assumptions</a:t>
            </a:r>
            <a:endParaRPr lang="en-US" dirty="0"/>
          </a:p>
        </p:txBody>
      </p:sp>
      <p:sp>
        <p:nvSpPr>
          <p:cNvPr id="3" name="Content Placeholder 2"/>
          <p:cNvSpPr>
            <a:spLocks noGrp="1"/>
          </p:cNvSpPr>
          <p:nvPr>
            <p:ph idx="1"/>
          </p:nvPr>
        </p:nvSpPr>
        <p:spPr>
          <a:xfrm>
            <a:off x="457200" y="1600200"/>
            <a:ext cx="8153400" cy="4876800"/>
          </a:xfrm>
        </p:spPr>
        <p:txBody>
          <a:bodyPr>
            <a:normAutofit/>
          </a:bodyPr>
          <a:lstStyle/>
          <a:p>
            <a:pPr lvl="0"/>
            <a:r>
              <a:rPr lang="en-US" sz="3200" dirty="0" smtClean="0"/>
              <a:t>Local independence - The Local independence (LI) assumption requires that item responses are uncorrelated after controlling for the latent trait.  </a:t>
            </a:r>
            <a:endParaRPr lang="en-US" sz="2000" dirty="0" smtClean="0"/>
          </a:p>
          <a:p>
            <a:pPr lvl="1"/>
            <a:r>
              <a:rPr lang="en-US" sz="2800" dirty="0" smtClean="0"/>
              <a:t>When LI is violated, this is called local dependence (LD). </a:t>
            </a:r>
            <a:endParaRPr lang="en-US" sz="1800" dirty="0" smtClean="0"/>
          </a:p>
          <a:p>
            <a:pPr lvl="1"/>
            <a:r>
              <a:rPr lang="en-US" sz="2800" dirty="0" smtClean="0"/>
              <a:t>LI and unidimensionality are related </a:t>
            </a:r>
            <a:endParaRPr lang="en-US" sz="1800" dirty="0" smtClean="0"/>
          </a:p>
          <a:p>
            <a:pPr lvl="1"/>
            <a:r>
              <a:rPr lang="en-US" sz="2800" dirty="0" smtClean="0"/>
              <a:t>Highly univocal scales can still have violations of local independence (e.g. item content, etc.). </a:t>
            </a:r>
            <a:endParaRPr lang="en-US" sz="1800"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IRT - Assumptions</a:t>
            </a:r>
            <a:endParaRPr lang="en-US" dirty="0"/>
          </a:p>
        </p:txBody>
      </p:sp>
      <p:sp>
        <p:nvSpPr>
          <p:cNvPr id="3" name="Content Placeholder 2"/>
          <p:cNvSpPr>
            <a:spLocks noGrp="1"/>
          </p:cNvSpPr>
          <p:nvPr>
            <p:ph idx="1"/>
          </p:nvPr>
        </p:nvSpPr>
        <p:spPr>
          <a:xfrm>
            <a:off x="457200" y="1600200"/>
            <a:ext cx="8382000" cy="4953000"/>
          </a:xfrm>
        </p:spPr>
        <p:txBody>
          <a:bodyPr>
            <a:noAutofit/>
          </a:bodyPr>
          <a:lstStyle/>
          <a:p>
            <a:pPr marL="420624" lvl="1" indent="-384048">
              <a:buSzPct val="80000"/>
              <a:buFont typeface="Wingdings 2"/>
              <a:buChar char=""/>
            </a:pPr>
            <a:r>
              <a:rPr lang="en-US" sz="3200" dirty="0" smtClean="0"/>
              <a:t>Local dependence: </a:t>
            </a:r>
          </a:p>
          <a:p>
            <a:pPr marL="834390" lvl="2" indent="-514350">
              <a:buSzPct val="80000"/>
              <a:buFont typeface="+mj-lt"/>
              <a:buAutoNum type="arabicPeriod"/>
            </a:pPr>
            <a:r>
              <a:rPr lang="en-US" sz="2800" dirty="0" smtClean="0"/>
              <a:t>distorts item parameter estimates (i.e., can cause item slopes to be larger than they should be), </a:t>
            </a:r>
          </a:p>
          <a:p>
            <a:pPr marL="834390" lvl="2" indent="-514350">
              <a:buSzPct val="80000"/>
              <a:buFont typeface="+mj-lt"/>
              <a:buAutoNum type="arabicPeriod"/>
            </a:pPr>
            <a:r>
              <a:rPr lang="en-US" sz="2800" dirty="0" smtClean="0"/>
              <a:t>causes scales to look more precise than they really are, and </a:t>
            </a:r>
          </a:p>
          <a:p>
            <a:pPr marL="834390" lvl="2" indent="-514350">
              <a:buSzPct val="80000"/>
              <a:buFont typeface="+mj-lt"/>
              <a:buAutoNum type="arabicPeriod"/>
            </a:pPr>
            <a:r>
              <a:rPr lang="en-US" sz="2800" dirty="0" smtClean="0"/>
              <a:t>when LD exists, a large correlation between two or more items can essentially define or dominate the latent trait, thus causing the scale to lack construct validity.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Test Theory - Review</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IRT - Assumptions</a:t>
            </a:r>
            <a:endParaRPr lang="en-US" dirty="0"/>
          </a:p>
        </p:txBody>
      </p:sp>
      <p:sp>
        <p:nvSpPr>
          <p:cNvPr id="3" name="Content Placeholder 2"/>
          <p:cNvSpPr>
            <a:spLocks noGrp="1"/>
          </p:cNvSpPr>
          <p:nvPr>
            <p:ph idx="1"/>
          </p:nvPr>
        </p:nvSpPr>
        <p:spPr>
          <a:xfrm>
            <a:off x="457200" y="1600200"/>
            <a:ext cx="8153400" cy="4525963"/>
          </a:xfrm>
        </p:spPr>
        <p:txBody>
          <a:bodyPr/>
          <a:lstStyle/>
          <a:p>
            <a:r>
              <a:rPr lang="en-US" sz="3200" dirty="0" smtClean="0"/>
              <a:t>Once LD is identified, the next step is to address it: </a:t>
            </a:r>
            <a:endParaRPr lang="en-US" sz="2800" dirty="0" smtClean="0"/>
          </a:p>
          <a:p>
            <a:pPr lvl="1"/>
            <a:r>
              <a:rPr lang="en-US" sz="2800" dirty="0" smtClean="0"/>
              <a:t>Form </a:t>
            </a:r>
            <a:r>
              <a:rPr lang="en-US" sz="2800" dirty="0" err="1" smtClean="0"/>
              <a:t>testlets</a:t>
            </a:r>
            <a:r>
              <a:rPr lang="en-US" sz="2800" dirty="0" smtClean="0"/>
              <a:t> (</a:t>
            </a:r>
            <a:r>
              <a:rPr lang="en-US" sz="2800" dirty="0" err="1" smtClean="0"/>
              <a:t>Wainer</a:t>
            </a:r>
            <a:r>
              <a:rPr lang="en-US" sz="2800" dirty="0" smtClean="0"/>
              <a:t> &amp; </a:t>
            </a:r>
            <a:r>
              <a:rPr lang="en-US" sz="2800" dirty="0" err="1" smtClean="0"/>
              <a:t>Kiely</a:t>
            </a:r>
            <a:r>
              <a:rPr lang="en-US" sz="2400" dirty="0" smtClean="0"/>
              <a:t>, 1987) by combining locally dependent items</a:t>
            </a:r>
          </a:p>
          <a:p>
            <a:pPr lvl="1"/>
            <a:r>
              <a:rPr lang="en-US" sz="2400" dirty="0" smtClean="0"/>
              <a:t>Delete one or more of the LD items from the scale so local independence is achieved.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4600" kern="1200" dirty="0" smtClean="0">
                <a:solidFill>
                  <a:schemeClr val="tx1"/>
                </a:solidFill>
                <a:latin typeface="+mj-lt"/>
                <a:ea typeface="+mj-ea"/>
                <a:cs typeface="+mj-cs"/>
              </a:rPr>
              <a:t>IRT - Assumptions</a:t>
            </a:r>
            <a:endParaRPr lang="en-US" dirty="0"/>
          </a:p>
        </p:txBody>
      </p:sp>
      <p:sp>
        <p:nvSpPr>
          <p:cNvPr id="3" name="Content Placeholder 2"/>
          <p:cNvSpPr>
            <a:spLocks noGrp="1"/>
          </p:cNvSpPr>
          <p:nvPr>
            <p:ph idx="1"/>
          </p:nvPr>
        </p:nvSpPr>
        <p:spPr>
          <a:xfrm>
            <a:off x="304800" y="1600200"/>
            <a:ext cx="8534400" cy="5029200"/>
          </a:xfrm>
        </p:spPr>
        <p:txBody>
          <a:bodyPr>
            <a:normAutofit fontScale="92500"/>
          </a:bodyPr>
          <a:lstStyle/>
          <a:p>
            <a:pPr lvl="0"/>
            <a:r>
              <a:rPr lang="en-US" sz="3200" dirty="0" smtClean="0"/>
              <a:t>Qualitatively homogeneous population - IRT models assume that the same IRF applies to all members of the population</a:t>
            </a:r>
            <a:endParaRPr lang="en-US" sz="2000" dirty="0" smtClean="0"/>
          </a:p>
          <a:p>
            <a:pPr lvl="1"/>
            <a:r>
              <a:rPr lang="en-US" sz="2800" dirty="0" smtClean="0"/>
              <a:t>Differential item functioning (DIF) is a violation of this and means that there is a violation of the invariance property</a:t>
            </a:r>
            <a:endParaRPr lang="en-US" sz="1800" dirty="0" smtClean="0"/>
          </a:p>
          <a:p>
            <a:pPr lvl="1"/>
            <a:r>
              <a:rPr lang="en-US" sz="2800" dirty="0" smtClean="0"/>
              <a:t>DIF occurs when an item has a different IRF for two or more groups; therefore examinees that are equal on the latent trait have different probabilities (expected scores) of endorsing the item.  </a:t>
            </a:r>
            <a:endParaRPr lang="en-US" sz="1800" dirty="0" smtClean="0"/>
          </a:p>
          <a:p>
            <a:pPr lvl="1"/>
            <a:r>
              <a:rPr lang="en-US" sz="2800" dirty="0" smtClean="0"/>
              <a:t>No single IRF can be applied to the population</a:t>
            </a:r>
            <a:endParaRPr lang="en-US" sz="1800"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IRT: Applications</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Applications</a:t>
            </a:r>
            <a:endParaRPr lang="en-US" dirty="0"/>
          </a:p>
        </p:txBody>
      </p:sp>
      <p:sp>
        <p:nvSpPr>
          <p:cNvPr id="5" name="Content Placeholder 4"/>
          <p:cNvSpPr>
            <a:spLocks noGrp="1"/>
          </p:cNvSpPr>
          <p:nvPr>
            <p:ph idx="1"/>
          </p:nvPr>
        </p:nvSpPr>
        <p:spPr>
          <a:xfrm>
            <a:off x="457200" y="1600200"/>
            <a:ext cx="8305800" cy="5029200"/>
          </a:xfrm>
        </p:spPr>
        <p:txBody>
          <a:bodyPr>
            <a:normAutofit/>
          </a:bodyPr>
          <a:lstStyle/>
          <a:p>
            <a:r>
              <a:rPr lang="en-US" dirty="0" smtClean="0"/>
              <a:t>Ordered </a:t>
            </a:r>
            <a:r>
              <a:rPr lang="en-US" dirty="0" err="1" smtClean="0"/>
              <a:t>Polytomous</a:t>
            </a:r>
            <a:r>
              <a:rPr lang="en-US" dirty="0" smtClean="0"/>
              <a:t> Items</a:t>
            </a:r>
          </a:p>
          <a:p>
            <a:pPr lvl="1"/>
            <a:r>
              <a:rPr lang="en-US" dirty="0" smtClean="0"/>
              <a:t>IRT models exist for data that are not dichotomously scored</a:t>
            </a:r>
          </a:p>
          <a:p>
            <a:pPr lvl="1"/>
            <a:r>
              <a:rPr lang="en-US" dirty="0" smtClean="0"/>
              <a:t>With dichotomous items there is a single difficulty (location) that indicates the threshold at which the probability switches from favoring one choice to favoring the other</a:t>
            </a:r>
          </a:p>
          <a:p>
            <a:pPr lvl="1"/>
            <a:r>
              <a:rPr lang="en-US" dirty="0" smtClean="0"/>
              <a:t>With </a:t>
            </a:r>
            <a:r>
              <a:rPr lang="en-US" dirty="0" err="1" smtClean="0"/>
              <a:t>polytomous</a:t>
            </a:r>
            <a:r>
              <a:rPr lang="en-US" dirty="0" smtClean="0"/>
              <a:t> items a separate difficulty exists as thresholds between each sets of ordered categories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0370" name="Picture 2"/>
          <p:cNvPicPr>
            <a:picLocks noChangeAspect="1" noChangeArrowheads="1"/>
          </p:cNvPicPr>
          <p:nvPr/>
        </p:nvPicPr>
        <p:blipFill>
          <a:blip r:embed="rId2"/>
          <a:srcRect/>
          <a:stretch>
            <a:fillRect/>
          </a:stretch>
        </p:blipFill>
        <p:spPr bwMode="auto">
          <a:xfrm>
            <a:off x="2667000" y="1447800"/>
            <a:ext cx="3749675" cy="3965575"/>
          </a:xfrm>
          <a:prstGeom prst="rect">
            <a:avLst/>
          </a:prstGeom>
          <a:solidFill>
            <a:schemeClr val="tx1"/>
          </a:solid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1394" name="Picture 2"/>
          <p:cNvPicPr>
            <a:picLocks noChangeAspect="1" noChangeArrowheads="1"/>
          </p:cNvPicPr>
          <p:nvPr/>
        </p:nvPicPr>
        <p:blipFill>
          <a:blip r:embed="rId2"/>
          <a:srcRect/>
          <a:stretch>
            <a:fillRect/>
          </a:stretch>
        </p:blipFill>
        <p:spPr bwMode="auto">
          <a:xfrm>
            <a:off x="2667000" y="1444625"/>
            <a:ext cx="3749675" cy="3965575"/>
          </a:xfrm>
          <a:prstGeom prst="rect">
            <a:avLst/>
          </a:prstGeom>
          <a:solidFill>
            <a:schemeClr val="tx1"/>
          </a:solid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2418" name="Picture 2"/>
          <p:cNvPicPr>
            <a:picLocks noChangeAspect="1" noChangeArrowheads="1"/>
          </p:cNvPicPr>
          <p:nvPr/>
        </p:nvPicPr>
        <p:blipFill>
          <a:blip r:embed="rId2"/>
          <a:srcRect/>
          <a:stretch>
            <a:fillRect/>
          </a:stretch>
        </p:blipFill>
        <p:spPr bwMode="auto">
          <a:xfrm>
            <a:off x="2667000" y="1444625"/>
            <a:ext cx="3749675" cy="3965575"/>
          </a:xfrm>
          <a:prstGeom prst="rect">
            <a:avLst/>
          </a:prstGeom>
          <a:solidFill>
            <a:schemeClr val="tx1"/>
          </a:solid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a:xfrm>
            <a:off x="457200" y="1600200"/>
            <a:ext cx="8305800" cy="4525963"/>
          </a:xfrm>
        </p:spPr>
        <p:txBody>
          <a:bodyPr>
            <a:normAutofit fontScale="92500" lnSpcReduction="20000"/>
          </a:bodyPr>
          <a:lstStyle/>
          <a:p>
            <a:r>
              <a:rPr lang="en-US" dirty="0" smtClean="0"/>
              <a:t>Differential Item Functioning</a:t>
            </a:r>
          </a:p>
          <a:p>
            <a:pPr lvl="1"/>
            <a:r>
              <a:rPr lang="en-US" dirty="0" smtClean="0"/>
              <a:t>How can age groups, genders, cultures, ethnic groups, and </a:t>
            </a:r>
            <a:r>
              <a:rPr lang="en-US" dirty="0" err="1" smtClean="0"/>
              <a:t>socioecomonic</a:t>
            </a:r>
            <a:r>
              <a:rPr lang="en-US" dirty="0" smtClean="0"/>
              <a:t> backgrounds be meaningfully compared?</a:t>
            </a:r>
          </a:p>
          <a:p>
            <a:pPr lvl="1"/>
            <a:r>
              <a:rPr lang="en-US" dirty="0" smtClean="0"/>
              <a:t>Can be a research goal as opposed to just a test of an assumption</a:t>
            </a:r>
          </a:p>
          <a:p>
            <a:pPr lvl="1"/>
            <a:r>
              <a:rPr lang="en-US" dirty="0" smtClean="0"/>
              <a:t>Test equivalency of test items translated into multiple languages</a:t>
            </a:r>
          </a:p>
          <a:p>
            <a:pPr lvl="1"/>
            <a:r>
              <a:rPr lang="en-US" dirty="0" smtClean="0"/>
              <a:t>Test items influenced by cultural differences</a:t>
            </a:r>
          </a:p>
          <a:p>
            <a:pPr lvl="1"/>
            <a:r>
              <a:rPr lang="en-US" dirty="0" smtClean="0"/>
              <a:t>Test for intelligence items that gender biased</a:t>
            </a:r>
          </a:p>
          <a:p>
            <a:pPr lvl="1"/>
            <a:r>
              <a:rPr lang="en-US" dirty="0" smtClean="0"/>
              <a:t>Test for age differences in response to personality items</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ge2.tif"/>
          <p:cNvPicPr>
            <a:picLocks noChangeAspect="1"/>
          </p:cNvPicPr>
          <p:nvPr/>
        </p:nvPicPr>
        <p:blipFill>
          <a:blip r:embed="rId2"/>
          <a:stretch>
            <a:fillRect/>
          </a:stretch>
        </p:blipFill>
        <p:spPr>
          <a:xfrm>
            <a:off x="1701800" y="1295400"/>
            <a:ext cx="5689600" cy="4267200"/>
          </a:xfrm>
          <a:prstGeom prst="rect">
            <a:avLst/>
          </a:prstGeom>
        </p:spPr>
      </p:pic>
      <p:sp>
        <p:nvSpPr>
          <p:cNvPr id="3" name="Title 2"/>
          <p:cNvSpPr>
            <a:spLocks noGrp="1"/>
          </p:cNvSpPr>
          <p:nvPr>
            <p:ph type="title"/>
          </p:nvPr>
        </p:nvSpPr>
        <p:spPr>
          <a:xfrm>
            <a:off x="835152" y="5486400"/>
            <a:ext cx="7470648" cy="1143000"/>
          </a:xfrm>
        </p:spPr>
        <p:txBody>
          <a:bodyPr/>
          <a:lstStyle/>
          <a:p>
            <a:pPr algn="ctr"/>
            <a:r>
              <a:rPr lang="en-US" dirty="0" smtClean="0"/>
              <a:t>“Don’t care about life”</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a:xfrm>
            <a:off x="457200" y="1600200"/>
            <a:ext cx="8153400" cy="4953000"/>
          </a:xfrm>
        </p:spPr>
        <p:txBody>
          <a:bodyPr/>
          <a:lstStyle/>
          <a:p>
            <a:r>
              <a:rPr lang="en-US" dirty="0" smtClean="0"/>
              <a:t>Scaling individuals for further analysis</a:t>
            </a:r>
          </a:p>
          <a:p>
            <a:pPr lvl="1"/>
            <a:r>
              <a:rPr lang="en-US" dirty="0" smtClean="0"/>
              <a:t>We often collect data in multifaceted forms (e.g. multi-items surveys) and then collapse them into a single raw score</a:t>
            </a:r>
          </a:p>
          <a:p>
            <a:pPr lvl="1"/>
            <a:r>
              <a:rPr lang="en-US" dirty="0" smtClean="0"/>
              <a:t>IRT based scores represent an optimal scaling of individuals on the trait</a:t>
            </a:r>
          </a:p>
          <a:p>
            <a:pPr lvl="1"/>
            <a:r>
              <a:rPr lang="en-US" dirty="0" smtClean="0"/>
              <a:t>Most sophisticated analyses require at-least interval level measurement and IRT scores are closer to interval level than raw scores</a:t>
            </a:r>
          </a:p>
          <a:p>
            <a:pPr lvl="1"/>
            <a:r>
              <a:rPr lang="en-US" dirty="0" smtClean="0"/>
              <a:t>Using scaled scores as opposed to raw scores has been shown to reduce spurious results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lgn="ctr"/>
            <a:r>
              <a:rPr lang="en-GB" dirty="0"/>
              <a:t>Classical </a:t>
            </a:r>
            <a:r>
              <a:rPr lang="en-GB" dirty="0" smtClean="0"/>
              <a:t>Test Theory</a:t>
            </a:r>
            <a:endParaRPr lang="en-GB" dirty="0"/>
          </a:p>
        </p:txBody>
      </p:sp>
      <p:sp>
        <p:nvSpPr>
          <p:cNvPr id="403459" name="Rectangle 3"/>
          <p:cNvSpPr>
            <a:spLocks noGrp="1" noChangeArrowheads="1"/>
          </p:cNvSpPr>
          <p:nvPr>
            <p:ph idx="1"/>
          </p:nvPr>
        </p:nvSpPr>
        <p:spPr/>
        <p:txBody>
          <a:bodyPr>
            <a:normAutofit/>
          </a:bodyPr>
          <a:lstStyle/>
          <a:p>
            <a:pPr>
              <a:lnSpc>
                <a:spcPct val="90000"/>
              </a:lnSpc>
            </a:pPr>
            <a:r>
              <a:rPr lang="en-GB" sz="2800" dirty="0"/>
              <a:t>Classical </a:t>
            </a:r>
            <a:r>
              <a:rPr lang="en-GB" sz="2800" dirty="0" smtClean="0"/>
              <a:t>Test Theory (CTT) - analyses are </a:t>
            </a:r>
            <a:r>
              <a:rPr lang="en-GB" sz="2800" dirty="0"/>
              <a:t>the easiest and most widely used form of </a:t>
            </a:r>
            <a:r>
              <a:rPr lang="en-GB" sz="2800" dirty="0" smtClean="0"/>
              <a:t>analyses</a:t>
            </a:r>
            <a:r>
              <a:rPr lang="en-GB" sz="2800" dirty="0"/>
              <a:t>.  The statistics can be computed by </a:t>
            </a:r>
            <a:r>
              <a:rPr lang="en-GB" sz="2800" dirty="0" smtClean="0"/>
              <a:t>readily available </a:t>
            </a:r>
            <a:r>
              <a:rPr lang="en-GB" sz="2800" dirty="0"/>
              <a:t>statistical packages (or </a:t>
            </a:r>
            <a:r>
              <a:rPr lang="en-GB" sz="2800" dirty="0" smtClean="0"/>
              <a:t>even by </a:t>
            </a:r>
            <a:r>
              <a:rPr lang="en-GB" sz="2800" dirty="0"/>
              <a:t>hand</a:t>
            </a:r>
            <a:r>
              <a:rPr lang="en-GB" sz="2800" dirty="0" smtClean="0"/>
              <a:t>)</a:t>
            </a:r>
            <a:endParaRPr lang="en-GB" sz="2800" dirty="0"/>
          </a:p>
          <a:p>
            <a:pPr>
              <a:lnSpc>
                <a:spcPct val="90000"/>
              </a:lnSpc>
            </a:pPr>
            <a:r>
              <a:rPr lang="en-GB" sz="2800" dirty="0" smtClean="0"/>
              <a:t>Classical Analyses are performed </a:t>
            </a:r>
            <a:r>
              <a:rPr lang="en-GB" sz="2800" dirty="0"/>
              <a:t>on the test as a whole rather than on the item and although item statistics can be generated, they apply only to </a:t>
            </a:r>
            <a:r>
              <a:rPr lang="en-GB" sz="2800" i="1" dirty="0"/>
              <a:t>that </a:t>
            </a:r>
            <a:r>
              <a:rPr lang="en-GB" sz="2800" dirty="0"/>
              <a:t>group of students on </a:t>
            </a:r>
            <a:r>
              <a:rPr lang="en-GB" sz="2800" i="1" dirty="0"/>
              <a:t>that </a:t>
            </a:r>
            <a:r>
              <a:rPr lang="en-GB" sz="2800" dirty="0"/>
              <a:t>collection of items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lstStyle/>
          <a:p>
            <a:r>
              <a:rPr lang="en-US" dirty="0" smtClean="0"/>
              <a:t>Scale Construction and Modification</a:t>
            </a:r>
          </a:p>
          <a:p>
            <a:pPr lvl="1"/>
            <a:r>
              <a:rPr lang="en-US" dirty="0" smtClean="0"/>
              <a:t>The focus is changing from creating fixed length, paper/pencil tests to creating a “universe” of items with known IRF’s that can be used interchangeably</a:t>
            </a:r>
          </a:p>
          <a:p>
            <a:pPr lvl="1"/>
            <a:r>
              <a:rPr lang="en-US" dirty="0" smtClean="0"/>
              <a:t>Scales are being designed based around IRT properties </a:t>
            </a:r>
          </a:p>
          <a:p>
            <a:pPr lvl="1"/>
            <a:r>
              <a:rPr lang="en-US" dirty="0" smtClean="0"/>
              <a:t>Pre-existing scales that were developed using CTT are being “revamped” using IRT</a:t>
            </a:r>
          </a:p>
          <a:p>
            <a:pPr lvl="1"/>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a:xfrm>
            <a:off x="457200" y="1600200"/>
            <a:ext cx="8153400" cy="4953000"/>
          </a:xfrm>
        </p:spPr>
        <p:txBody>
          <a:bodyPr/>
          <a:lstStyle/>
          <a:p>
            <a:r>
              <a:rPr lang="en-US" dirty="0" smtClean="0"/>
              <a:t>Computer Adaptive Testing (CAT)</a:t>
            </a:r>
          </a:p>
          <a:p>
            <a:pPr lvl="1"/>
            <a:r>
              <a:rPr lang="en-US" dirty="0" smtClean="0"/>
              <a:t>As an extension of the previous slide, once a “universe” (i.e. test bank) of items with known IRFs is created they can be used to measure traits in a computer adaptive form</a:t>
            </a:r>
          </a:p>
          <a:p>
            <a:pPr lvl="1"/>
            <a:r>
              <a:rPr lang="en-US" dirty="0" smtClean="0"/>
              <a:t>An item is given to the participant (usually easy to moderate difficulty) and their answer allows their trait score to be estimated, so that the next item is chosen to target that trait level</a:t>
            </a:r>
          </a:p>
          <a:p>
            <a:pPr lvl="1"/>
            <a:r>
              <a:rPr lang="en-US" dirty="0" smtClean="0"/>
              <a:t>After the second item is answered their trait score is re-estimated, etc.</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a:xfrm>
            <a:off x="457200" y="1600200"/>
            <a:ext cx="8153400" cy="4953000"/>
          </a:xfrm>
        </p:spPr>
        <p:txBody>
          <a:bodyPr/>
          <a:lstStyle/>
          <a:p>
            <a:r>
              <a:rPr lang="en-US" dirty="0" smtClean="0"/>
              <a:t>Computer Adaptive Testing (CAT)</a:t>
            </a:r>
          </a:p>
          <a:p>
            <a:pPr lvl="1"/>
            <a:r>
              <a:rPr lang="en-US" dirty="0" smtClean="0"/>
              <a:t>CA tests are at least twice as efficient as their paper and pencil counterparts with no loss of precision</a:t>
            </a:r>
          </a:p>
          <a:p>
            <a:pPr lvl="1"/>
            <a:r>
              <a:rPr lang="en-US" dirty="0" smtClean="0"/>
              <a:t>Primary testing approach used by ETS</a:t>
            </a:r>
          </a:p>
          <a:p>
            <a:pPr lvl="1"/>
            <a:r>
              <a:rPr lang="en-US" dirty="0" smtClean="0"/>
              <a:t>Adaptive form of the Headache Impact Survey outperformed the P and P counterpart in reducing patient burden, tracking change and in reliability and validity (Ware et al., 2003)</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lstStyle/>
          <a:p>
            <a:r>
              <a:rPr lang="en-US" dirty="0" smtClean="0"/>
              <a:t>Test Equating</a:t>
            </a:r>
          </a:p>
          <a:p>
            <a:pPr lvl="1"/>
            <a:r>
              <a:rPr lang="en-US" dirty="0" smtClean="0"/>
              <a:t>Participants that have taken different tests measuring the same construct (e.g. Beck depression vs. CESD), but both have items with known IRFS, can be placed on the same scale and compared or scored equivalently</a:t>
            </a:r>
          </a:p>
          <a:p>
            <a:pPr lvl="1"/>
            <a:r>
              <a:rPr lang="en-US" dirty="0" smtClean="0"/>
              <a:t>Equating across grades on math ability</a:t>
            </a:r>
          </a:p>
          <a:p>
            <a:pPr lvl="1"/>
            <a:r>
              <a:rPr lang="en-US" dirty="0" smtClean="0"/>
              <a:t>Equating across years for placement or admissions tests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normAutofit/>
          </a:bodyPr>
          <a:lstStyle/>
          <a:p>
            <a:pPr algn="ctr"/>
            <a:r>
              <a:rPr lang="en-GB" dirty="0"/>
              <a:t>Classical </a:t>
            </a:r>
            <a:r>
              <a:rPr lang="en-GB" dirty="0" smtClean="0"/>
              <a:t>Test Theory</a:t>
            </a:r>
            <a:endParaRPr lang="en-GB" dirty="0"/>
          </a:p>
        </p:txBody>
      </p:sp>
      <p:sp>
        <p:nvSpPr>
          <p:cNvPr id="421891" name="Rectangle 3"/>
          <p:cNvSpPr>
            <a:spLocks noGrp="1" noChangeArrowheads="1"/>
          </p:cNvSpPr>
          <p:nvPr>
            <p:ph idx="1"/>
          </p:nvPr>
        </p:nvSpPr>
        <p:spPr>
          <a:xfrm>
            <a:off x="457200" y="1219200"/>
            <a:ext cx="7467600" cy="5257800"/>
          </a:xfrm>
        </p:spPr>
        <p:txBody>
          <a:bodyPr/>
          <a:lstStyle/>
          <a:p>
            <a:r>
              <a:rPr lang="en-GB" dirty="0" smtClean="0"/>
              <a:t>CTT is based on the true score model</a:t>
            </a:r>
          </a:p>
          <a:p>
            <a:endParaRPr lang="en-GB" dirty="0" smtClean="0"/>
          </a:p>
          <a:p>
            <a:endParaRPr lang="en-GB" dirty="0" smtClean="0"/>
          </a:p>
          <a:p>
            <a:pPr lvl="0"/>
            <a:r>
              <a:rPr lang="en-GB" sz="3200" dirty="0" smtClean="0"/>
              <a:t>In CTT we assume that the error :</a:t>
            </a:r>
          </a:p>
          <a:p>
            <a:pPr lvl="1"/>
            <a:r>
              <a:rPr lang="en-GB" sz="2800" dirty="0" smtClean="0"/>
              <a:t>Is normally distributed</a:t>
            </a:r>
          </a:p>
          <a:p>
            <a:pPr lvl="1"/>
            <a:r>
              <a:rPr lang="en-GB" sz="2800" dirty="0" smtClean="0"/>
              <a:t>Uncorrelated with true score</a:t>
            </a:r>
          </a:p>
          <a:p>
            <a:pPr lvl="1"/>
            <a:r>
              <a:rPr lang="en-GB" sz="2800" dirty="0" smtClean="0"/>
              <a:t>Has a mean of Zero</a:t>
            </a:r>
            <a:endParaRPr lang="en-US" sz="2800" dirty="0" smtClean="0"/>
          </a:p>
          <a:p>
            <a:pPr>
              <a:buNone/>
            </a:pPr>
            <a:endParaRPr lang="en-GB" dirty="0" smtClean="0"/>
          </a:p>
        </p:txBody>
      </p:sp>
      <p:graphicFrame>
        <p:nvGraphicFramePr>
          <p:cNvPr id="5" name="Object 4"/>
          <p:cNvGraphicFramePr>
            <a:graphicFrameLocks noChangeAspect="1"/>
          </p:cNvGraphicFramePr>
          <p:nvPr/>
        </p:nvGraphicFramePr>
        <p:xfrm>
          <a:off x="914400" y="1981200"/>
          <a:ext cx="2300287" cy="617537"/>
        </p:xfrm>
        <a:graphic>
          <a:graphicData uri="http://schemas.openxmlformats.org/presentationml/2006/ole">
            <mc:AlternateContent xmlns:mc="http://schemas.openxmlformats.org/markup-compatibility/2006">
              <mc:Choice xmlns:v="urn:schemas-microsoft-com:vml" Requires="v">
                <p:oleObj spid="_x0000_s435203" name="Equation" r:id="rId3" imgW="672840" imgH="164880" progId="Equation.DSMT4">
                  <p:embed/>
                </p:oleObj>
              </mc:Choice>
              <mc:Fallback>
                <p:oleObj name="Equation" r:id="rId3" imgW="672840" imgH="1648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981200"/>
                        <a:ext cx="2300287" cy="617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1026"/>
          <p:cNvSpPr>
            <a:spLocks noGrp="1" noChangeArrowheads="1"/>
          </p:cNvSpPr>
          <p:nvPr>
            <p:ph type="title"/>
          </p:nvPr>
        </p:nvSpPr>
        <p:spPr/>
        <p:txBody>
          <a:bodyPr>
            <a:normAutofit fontScale="90000"/>
          </a:bodyPr>
          <a:lstStyle/>
          <a:p>
            <a:pPr algn="ctr"/>
            <a:r>
              <a:rPr lang="en-GB" dirty="0"/>
              <a:t>Classical </a:t>
            </a:r>
            <a:r>
              <a:rPr lang="en-GB" dirty="0" smtClean="0"/>
              <a:t>Test Theory </a:t>
            </a:r>
            <a:br>
              <a:rPr lang="en-GB" dirty="0" smtClean="0"/>
            </a:br>
            <a:r>
              <a:rPr lang="en-GB" dirty="0" smtClean="0"/>
              <a:t>Statistics</a:t>
            </a:r>
            <a:r>
              <a:rPr lang="en-GB" dirty="0"/>
              <a:t>	</a:t>
            </a:r>
          </a:p>
        </p:txBody>
      </p:sp>
      <p:sp>
        <p:nvSpPr>
          <p:cNvPr id="404483" name="Rectangle 1027"/>
          <p:cNvSpPr>
            <a:spLocks noGrp="1" noChangeArrowheads="1"/>
          </p:cNvSpPr>
          <p:nvPr>
            <p:ph idx="1"/>
          </p:nvPr>
        </p:nvSpPr>
        <p:spPr/>
        <p:txBody>
          <a:bodyPr>
            <a:normAutofit/>
          </a:bodyPr>
          <a:lstStyle/>
          <a:p>
            <a:r>
              <a:rPr lang="en-GB" sz="3200" dirty="0" smtClean="0"/>
              <a:t>Difficulty (item </a:t>
            </a:r>
            <a:r>
              <a:rPr lang="en-GB" sz="3200" dirty="0"/>
              <a:t>level statistic)</a:t>
            </a:r>
          </a:p>
          <a:p>
            <a:r>
              <a:rPr lang="en-GB" sz="3200" dirty="0" smtClean="0"/>
              <a:t>Discrimination</a:t>
            </a:r>
            <a:r>
              <a:rPr lang="en-GB" sz="3200" dirty="0"/>
              <a:t> </a:t>
            </a:r>
            <a:r>
              <a:rPr lang="en-GB" sz="3200" dirty="0" smtClean="0"/>
              <a:t>(item </a:t>
            </a:r>
            <a:r>
              <a:rPr lang="en-GB" sz="3200" dirty="0"/>
              <a:t>level statistic)</a:t>
            </a:r>
          </a:p>
          <a:p>
            <a:r>
              <a:rPr lang="en-GB" sz="3200" dirty="0"/>
              <a:t>Reliability </a:t>
            </a:r>
            <a:r>
              <a:rPr lang="en-GB" sz="3200" dirty="0" smtClean="0"/>
              <a:t>(</a:t>
            </a:r>
            <a:r>
              <a:rPr lang="en-GB" sz="3200" dirty="0"/>
              <a:t>test level statistic)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7" name="Rectangle 11"/>
          <p:cNvSpPr>
            <a:spLocks noGrp="1" noChangeArrowheads="1"/>
          </p:cNvSpPr>
          <p:nvPr>
            <p:ph type="title"/>
          </p:nvPr>
        </p:nvSpPr>
        <p:spPr/>
        <p:txBody>
          <a:bodyPr>
            <a:normAutofit fontScale="90000"/>
          </a:bodyPr>
          <a:lstStyle/>
          <a:p>
            <a:pPr algn="ctr"/>
            <a:r>
              <a:rPr lang="en-GB" dirty="0"/>
              <a:t>Classical </a:t>
            </a:r>
            <a:r>
              <a:rPr lang="en-GB" dirty="0" smtClean="0"/>
              <a:t>Test Theory vs.</a:t>
            </a:r>
            <a:r>
              <a:rPr lang="en-GB" dirty="0"/>
              <a:t/>
            </a:r>
            <a:br>
              <a:rPr lang="en-GB" dirty="0"/>
            </a:br>
            <a:r>
              <a:rPr lang="en-GB" dirty="0"/>
              <a:t> Latent Trait Models</a:t>
            </a:r>
          </a:p>
        </p:txBody>
      </p:sp>
      <p:sp>
        <p:nvSpPr>
          <p:cNvPr id="290828" name="Rectangle 12"/>
          <p:cNvSpPr>
            <a:spLocks noGrp="1" noChangeArrowheads="1"/>
          </p:cNvSpPr>
          <p:nvPr>
            <p:ph idx="1"/>
          </p:nvPr>
        </p:nvSpPr>
        <p:spPr>
          <a:xfrm>
            <a:off x="457200" y="1600200"/>
            <a:ext cx="7467600" cy="5029200"/>
          </a:xfrm>
        </p:spPr>
        <p:txBody>
          <a:bodyPr>
            <a:noAutofit/>
          </a:bodyPr>
          <a:lstStyle/>
          <a:p>
            <a:r>
              <a:rPr lang="en-GB" sz="2800" dirty="0"/>
              <a:t>Classical analysis has the test (not the </a:t>
            </a:r>
            <a:r>
              <a:rPr lang="en-GB" sz="2800" dirty="0" smtClean="0"/>
              <a:t>item) </a:t>
            </a:r>
            <a:r>
              <a:rPr lang="en-GB" sz="2800" dirty="0"/>
              <a:t>as its basis. Although the statistics generated are often generalised to similar students taking a similar test; they only really apply to </a:t>
            </a:r>
            <a:r>
              <a:rPr lang="en-GB" sz="2800" i="1" dirty="0"/>
              <a:t>those</a:t>
            </a:r>
            <a:r>
              <a:rPr lang="en-GB" sz="2800" dirty="0"/>
              <a:t> students taking </a:t>
            </a:r>
            <a:r>
              <a:rPr lang="en-GB" sz="2800" i="1" dirty="0"/>
              <a:t>that</a:t>
            </a:r>
            <a:r>
              <a:rPr lang="en-GB" sz="2800" dirty="0"/>
              <a:t> test</a:t>
            </a:r>
          </a:p>
          <a:p>
            <a:r>
              <a:rPr lang="en-GB" sz="2800" dirty="0"/>
              <a:t>Latent trait models aim to look beyond that at the underlying traits which are producing the test performance.  They are measured at item level and provide sample-free measurement</a:t>
            </a: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3417</TotalTime>
  <Words>2467</Words>
  <Application>Microsoft Office PowerPoint</Application>
  <PresentationFormat>On-screen Show (4:3)</PresentationFormat>
  <Paragraphs>218</Paragraphs>
  <Slides>63</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65" baseType="lpstr">
      <vt:lpstr>Technic</vt:lpstr>
      <vt:lpstr>Equation</vt:lpstr>
      <vt:lpstr>Introduction to  Item Response Theory </vt:lpstr>
      <vt:lpstr>Contents</vt:lpstr>
      <vt:lpstr>What is item analysis in general?</vt:lpstr>
      <vt:lpstr>PowerPoint Presentation</vt:lpstr>
      <vt:lpstr>Classical Test Theory - Review</vt:lpstr>
      <vt:lpstr>Classical Test Theory</vt:lpstr>
      <vt:lpstr>Classical Test Theory</vt:lpstr>
      <vt:lpstr>Classical Test Theory  Statistics </vt:lpstr>
      <vt:lpstr>Classical Test Theory vs.  Latent Trait Models</vt:lpstr>
      <vt:lpstr>Latent Trait Models</vt:lpstr>
      <vt:lpstr>Item Response Theory</vt:lpstr>
      <vt:lpstr>Item Response Theory</vt:lpstr>
      <vt:lpstr>Three Basics Components of IRT</vt:lpstr>
      <vt:lpstr>IRT: Item Response Functions</vt:lpstr>
      <vt:lpstr>IRT - Item Response Function</vt:lpstr>
      <vt:lpstr>IRT - Item Characteristic Curves</vt:lpstr>
      <vt:lpstr>IRF – Item Parameters Location (b)</vt:lpstr>
      <vt:lpstr>IRF – Item Parameters  Discrimination (a)</vt:lpstr>
      <vt:lpstr>PowerPoint Presentation</vt:lpstr>
      <vt:lpstr>PowerPoint Presentation</vt:lpstr>
      <vt:lpstr>PowerPoint Presentation</vt:lpstr>
      <vt:lpstr>IRF – Item Parameters  Guessing (c)</vt:lpstr>
      <vt:lpstr>PowerPoint Presentation</vt:lpstr>
      <vt:lpstr>IRF – Item Parameters  Upper asymptote (d)</vt:lpstr>
      <vt:lpstr>PowerPoint Presentation</vt:lpstr>
      <vt:lpstr>IRT - Item Response Function</vt:lpstr>
      <vt:lpstr>IRT - Item Response Function</vt:lpstr>
      <vt:lpstr>IRT - Item Response Function</vt:lpstr>
      <vt:lpstr>IRT - Item Response Function</vt:lpstr>
      <vt:lpstr>Quick Detour: Rasch Models vs.  Item Response Theory Models</vt:lpstr>
      <vt:lpstr>IRT - Test Response Curve</vt:lpstr>
      <vt:lpstr>IRT - Test Response Curve</vt:lpstr>
      <vt:lpstr>IRT: Item Information Functions</vt:lpstr>
      <vt:lpstr>IRT – Item Information Function</vt:lpstr>
      <vt:lpstr>IRT – Item Information Function</vt:lpstr>
      <vt:lpstr>IRT – Item Information Function</vt:lpstr>
      <vt:lpstr>PowerPoint Presentation</vt:lpstr>
      <vt:lpstr>PowerPoint Presentation</vt:lpstr>
      <vt:lpstr>IRT – Test Information Function</vt:lpstr>
      <vt:lpstr>PowerPoint Presentation</vt:lpstr>
      <vt:lpstr>PowerPoint Presentation</vt:lpstr>
      <vt:lpstr>Item Response Theory Example</vt:lpstr>
      <vt:lpstr>IRT: Invariance</vt:lpstr>
      <vt:lpstr>IRT - Invariance</vt:lpstr>
      <vt:lpstr>IRT: Assumptions</vt:lpstr>
      <vt:lpstr>IRT - Assumptions</vt:lpstr>
      <vt:lpstr>IRT - Assumptions</vt:lpstr>
      <vt:lpstr> IRT - Assumptions</vt:lpstr>
      <vt:lpstr>IRT - Assumptions</vt:lpstr>
      <vt:lpstr>IRT - Assumptions</vt:lpstr>
      <vt:lpstr>IRT - Assumptions</vt:lpstr>
      <vt:lpstr>IRT: Applications</vt:lpstr>
      <vt:lpstr>Applications</vt:lpstr>
      <vt:lpstr>PowerPoint Presentation</vt:lpstr>
      <vt:lpstr>PowerPoint Presentation</vt:lpstr>
      <vt:lpstr>PowerPoint Presentation</vt:lpstr>
      <vt:lpstr>Applications</vt:lpstr>
      <vt:lpstr>“Don’t care about life”</vt:lpstr>
      <vt:lpstr>Applications</vt:lpstr>
      <vt:lpstr>Applications</vt:lpstr>
      <vt:lpstr>Applications</vt:lpstr>
      <vt:lpstr>Applications</vt:lpstr>
      <vt:lpstr>Applications</vt:lpstr>
    </vt:vector>
  </TitlesOfParts>
  <Company>University of Glasgow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Item Response Theory</dc:title>
  <dc:creator>Andrew Ainsworth</dc:creator>
  <cp:lastModifiedBy>Andrew Ainsworth</cp:lastModifiedBy>
  <cp:revision>28</cp:revision>
  <cp:lastPrinted>1601-01-01T00:00:00Z</cp:lastPrinted>
  <dcterms:created xsi:type="dcterms:W3CDTF">2003-02-05T14:40:23Z</dcterms:created>
  <dcterms:modified xsi:type="dcterms:W3CDTF">2013-01-15T06:29:58Z</dcterms:modified>
</cp:coreProperties>
</file>