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57" r:id="rId3"/>
    <p:sldId id="258" r:id="rId4"/>
    <p:sldId id="259" r:id="rId5"/>
    <p:sldId id="268" r:id="rId6"/>
    <p:sldId id="260" r:id="rId7"/>
    <p:sldId id="261" r:id="rId8"/>
    <p:sldId id="262" r:id="rId9"/>
    <p:sldId id="263" r:id="rId10"/>
    <p:sldId id="264" r:id="rId11"/>
    <p:sldId id="265" r:id="rId12"/>
    <p:sldId id="269"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492" autoAdjust="0"/>
  </p:normalViewPr>
  <p:slideViewPr>
    <p:cSldViewPr>
      <p:cViewPr varScale="1">
        <p:scale>
          <a:sx n="75" d="100"/>
          <a:sy n="75" d="100"/>
        </p:scale>
        <p:origin x="-10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A0F93-8DAD-411B-A845-EA0EF9A42833}" type="datetimeFigureOut">
              <a:rPr lang="en-US" smtClean="0"/>
              <a:pPr/>
              <a:t>5/12/2008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453D4-AE45-44BE-99ED-530EB49E2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Correlation</a:t>
            </a:r>
            <a:r>
              <a:rPr lang="en-US" baseline="0" dirty="0" smtClean="0"/>
              <a:t> between tests and actual thefts is only .13</a:t>
            </a:r>
          </a:p>
          <a:p>
            <a:r>
              <a:rPr lang="en-US" baseline="0" dirty="0" smtClean="0"/>
              <a:t>95.6% false positives out of those who were classified as dishonest</a:t>
            </a:r>
            <a:endParaRPr lang="en-US" dirty="0"/>
          </a:p>
        </p:txBody>
      </p:sp>
      <p:sp>
        <p:nvSpPr>
          <p:cNvPr id="4" name="Slide Number Placeholder 3"/>
          <p:cNvSpPr>
            <a:spLocks noGrp="1"/>
          </p:cNvSpPr>
          <p:nvPr>
            <p:ph type="sldNum" sz="quarter" idx="10"/>
          </p:nvPr>
        </p:nvSpPr>
        <p:spPr/>
        <p:txBody>
          <a:bodyPr/>
          <a:lstStyle/>
          <a:p>
            <a:fld id="{E50453D4-AE45-44BE-99ED-530EB49E273B}"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E18D1B00-8259-43A4-B449-153F74E2676E}" type="datetime1">
              <a:rPr lang="en-US" smtClean="0"/>
              <a:pPr/>
              <a:t>5/12/2008</a:t>
            </a:fld>
            <a:endParaRPr lang="en-US"/>
          </a:p>
        </p:txBody>
      </p:sp>
      <p:sp>
        <p:nvSpPr>
          <p:cNvPr id="2" name="Footer Placeholder 1"/>
          <p:cNvSpPr>
            <a:spLocks noGrp="1"/>
          </p:cNvSpPr>
          <p:nvPr>
            <p:ph type="ftr" sz="quarter" idx="11"/>
          </p:nvPr>
        </p:nvSpPr>
        <p:spPr/>
        <p:txBody>
          <a:bodyPr/>
          <a:lstStyle/>
          <a:p>
            <a:r>
              <a:rPr lang="en-US" smtClean="0"/>
              <a:t>Psy 427 - Cal State Northridge</a:t>
            </a:r>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9852FB6-6BC3-4ED1-B2B1-BDADA8DEEF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EB9208-B4D1-4E23-8BB6-C844A1B4779E}" type="datetime1">
              <a:rPr lang="en-US" smtClean="0"/>
              <a:pPr/>
              <a:t>5/12/2008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
        <p:nvSpPr>
          <p:cNvPr id="6" name="Slide Number Placeholder 5"/>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12987-9CB1-4F8C-ADD7-8F26940E1973}" type="datetime1">
              <a:rPr lang="en-US" smtClean="0"/>
              <a:pPr/>
              <a:t>5/12/2008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
        <p:nvSpPr>
          <p:cNvPr id="6" name="Slide Number Placeholder 5"/>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68CDFD0-B922-4702-9926-3DAD991C287C}" type="datetime1">
              <a:rPr lang="en-US" smtClean="0"/>
              <a:pPr/>
              <a:t>5/12/2008</a:t>
            </a:fld>
            <a:endParaRPr lang="en-US"/>
          </a:p>
        </p:txBody>
      </p:sp>
      <p:sp>
        <p:nvSpPr>
          <p:cNvPr id="19" name="Footer Placeholder 18"/>
          <p:cNvSpPr>
            <a:spLocks noGrp="1"/>
          </p:cNvSpPr>
          <p:nvPr>
            <p:ph type="ftr" sz="quarter" idx="11"/>
          </p:nvPr>
        </p:nvSpPr>
        <p:spPr>
          <a:xfrm>
            <a:off x="3581400" y="76200"/>
            <a:ext cx="2895600" cy="288925"/>
          </a:xfrm>
        </p:spPr>
        <p:txBody>
          <a:bodyPr/>
          <a:lstStyle/>
          <a:p>
            <a:r>
              <a:rPr lang="en-US" smtClean="0"/>
              <a:t>Psy 427 - Cal State Northridge</a:t>
            </a:r>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9852FB6-6BC3-4ED1-B2B1-BDADA8DEEF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07A32AF-E39F-4842-B184-42933453641B}" type="datetime1">
              <a:rPr lang="en-US" smtClean="0"/>
              <a:pPr/>
              <a:t>5/12/2008</a:t>
            </a:fld>
            <a:endParaRPr lang="en-US"/>
          </a:p>
        </p:txBody>
      </p:sp>
      <p:sp>
        <p:nvSpPr>
          <p:cNvPr id="11" name="Footer Placeholder 10"/>
          <p:cNvSpPr>
            <a:spLocks noGrp="1"/>
          </p:cNvSpPr>
          <p:nvPr>
            <p:ph type="ftr" sz="quarter" idx="11"/>
          </p:nvPr>
        </p:nvSpPr>
        <p:spPr/>
        <p:txBody>
          <a:bodyPr/>
          <a:lstStyle/>
          <a:p>
            <a:r>
              <a:rPr lang="en-US" smtClean="0"/>
              <a:t>Psy 427 - Cal State Northridge</a:t>
            </a:r>
            <a:endParaRPr lang="en-US"/>
          </a:p>
        </p:txBody>
      </p:sp>
      <p:sp>
        <p:nvSpPr>
          <p:cNvPr id="16" name="Slide Number Placeholder 15"/>
          <p:cNvSpPr>
            <a:spLocks noGrp="1"/>
          </p:cNvSpPr>
          <p:nvPr>
            <p:ph type="sldNum" sz="quarter" idx="12"/>
          </p:nvPr>
        </p:nvSpPr>
        <p:spPr/>
        <p:txBody>
          <a:bodyPr/>
          <a:lstStyle/>
          <a:p>
            <a:fld id="{39852FB6-6BC3-4ED1-B2B1-BDADA8DEEF2D}"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36A8B39-BE25-4722-B3D3-6CB33F93EDE4}" type="datetime1">
              <a:rPr lang="en-US" smtClean="0"/>
              <a:pPr/>
              <a:t>5/12/2008</a:t>
            </a:fld>
            <a:endParaRPr lang="en-US"/>
          </a:p>
        </p:txBody>
      </p:sp>
      <p:sp>
        <p:nvSpPr>
          <p:cNvPr id="10" name="Footer Placeholder 9"/>
          <p:cNvSpPr>
            <a:spLocks noGrp="1"/>
          </p:cNvSpPr>
          <p:nvPr>
            <p:ph type="ftr" sz="quarter" idx="11"/>
          </p:nvPr>
        </p:nvSpPr>
        <p:spPr/>
        <p:txBody>
          <a:bodyPr/>
          <a:lstStyle/>
          <a:p>
            <a:r>
              <a:rPr lang="en-US" smtClean="0"/>
              <a:t>Psy 427 - Cal State Northridge</a:t>
            </a:r>
            <a:endParaRPr lang="en-US"/>
          </a:p>
        </p:txBody>
      </p:sp>
      <p:sp>
        <p:nvSpPr>
          <p:cNvPr id="31" name="Slide Number Placeholder 30"/>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FE22BAB-49BF-4A74-9F74-D5AE63CDAB9B}" type="datetime1">
              <a:rPr lang="en-US" smtClean="0"/>
              <a:pPr/>
              <a:t>5/12/2008</a:t>
            </a:fld>
            <a:endParaRPr lang="en-US"/>
          </a:p>
        </p:txBody>
      </p:sp>
      <p:sp>
        <p:nvSpPr>
          <p:cNvPr id="6" name="Footer Placeholder 5"/>
          <p:cNvSpPr>
            <a:spLocks noGrp="1"/>
          </p:cNvSpPr>
          <p:nvPr>
            <p:ph type="ftr" sz="quarter" idx="11"/>
          </p:nvPr>
        </p:nvSpPr>
        <p:spPr/>
        <p:txBody>
          <a:bodyPr/>
          <a:lstStyle/>
          <a:p>
            <a:r>
              <a:rPr lang="en-US" smtClean="0"/>
              <a:t>Psy 427 - Cal State Northridge</a:t>
            </a:r>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9852FB6-6BC3-4ED1-B2B1-BDADA8DEEF2D}"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11954C8-5F12-49B2-8426-44FA9182AAC0}" type="datetime1">
              <a:rPr lang="en-US" smtClean="0"/>
              <a:pPr/>
              <a:t>5/12/2008</a:t>
            </a:fld>
            <a:endParaRPr lang="en-US"/>
          </a:p>
        </p:txBody>
      </p:sp>
      <p:sp>
        <p:nvSpPr>
          <p:cNvPr id="21" name="Footer Placeholder 20"/>
          <p:cNvSpPr>
            <a:spLocks noGrp="1"/>
          </p:cNvSpPr>
          <p:nvPr>
            <p:ph type="ftr" sz="quarter" idx="11"/>
          </p:nvPr>
        </p:nvSpPr>
        <p:spPr/>
        <p:txBody>
          <a:bodyPr/>
          <a:lstStyle/>
          <a:p>
            <a:r>
              <a:rPr lang="en-US" smtClean="0"/>
              <a:t>Psy 427 - Cal State Northridge</a:t>
            </a:r>
            <a:endParaRPr lang="en-US"/>
          </a:p>
        </p:txBody>
      </p:sp>
      <p:sp>
        <p:nvSpPr>
          <p:cNvPr id="6" name="Slide Number Placeholder 5"/>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C1C715-A4D2-4841-99D3-0A447A96BFB0}" type="datetime1">
              <a:rPr lang="en-US" smtClean="0"/>
              <a:pPr/>
              <a:t>5/12/2008</a:t>
            </a:fld>
            <a:endParaRPr lang="en-US"/>
          </a:p>
        </p:txBody>
      </p:sp>
      <p:sp>
        <p:nvSpPr>
          <p:cNvPr id="24" name="Footer Placeholder 23"/>
          <p:cNvSpPr>
            <a:spLocks noGrp="1"/>
          </p:cNvSpPr>
          <p:nvPr>
            <p:ph type="ftr" sz="quarter" idx="11"/>
          </p:nvPr>
        </p:nvSpPr>
        <p:spPr/>
        <p:txBody>
          <a:bodyPr/>
          <a:lstStyle/>
          <a:p>
            <a:r>
              <a:rPr lang="en-US" smtClean="0"/>
              <a:t>Psy 427 - Cal State Northridge</a:t>
            </a:r>
            <a:endParaRPr lang="en-US"/>
          </a:p>
        </p:txBody>
      </p:sp>
      <p:sp>
        <p:nvSpPr>
          <p:cNvPr id="7" name="Slide Number Placeholder 6"/>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2BADA9D-59F0-4327-8B7F-9FE13D631768}" type="datetime1">
              <a:rPr lang="en-US" smtClean="0"/>
              <a:pPr/>
              <a:t>5/12/2008</a:t>
            </a:fld>
            <a:endParaRPr lang="en-US"/>
          </a:p>
        </p:txBody>
      </p:sp>
      <p:sp>
        <p:nvSpPr>
          <p:cNvPr id="29" name="Footer Placeholder 28"/>
          <p:cNvSpPr>
            <a:spLocks noGrp="1"/>
          </p:cNvSpPr>
          <p:nvPr>
            <p:ph type="ftr" sz="quarter" idx="11"/>
          </p:nvPr>
        </p:nvSpPr>
        <p:spPr/>
        <p:txBody>
          <a:bodyPr/>
          <a:lstStyle/>
          <a:p>
            <a:r>
              <a:rPr lang="en-US" smtClean="0"/>
              <a:t>Psy 427 - Cal State Northridge</a:t>
            </a:r>
            <a:endParaRPr lang="en-US"/>
          </a:p>
        </p:txBody>
      </p:sp>
      <p:sp>
        <p:nvSpPr>
          <p:cNvPr id="7" name="Slide Number Placeholder 6"/>
          <p:cNvSpPr>
            <a:spLocks noGrp="1"/>
          </p:cNvSpPr>
          <p:nvPr>
            <p:ph type="sldNum" sz="quarter" idx="12"/>
          </p:nvPr>
        </p:nvSpPr>
        <p:spPr/>
        <p:txBody>
          <a:bodyPr/>
          <a:lstStyle/>
          <a:p>
            <a:fld id="{39852FB6-6BC3-4ED1-B2B1-BDADA8DEEF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220FB2F-56F1-4174-97D5-844503D4C3D5}" type="datetime1">
              <a:rPr lang="en-US" smtClean="0"/>
              <a:pPr/>
              <a:t>5/12/2008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
        <p:nvSpPr>
          <p:cNvPr id="31" name="Slide Number Placeholder 30"/>
          <p:cNvSpPr>
            <a:spLocks noGrp="1"/>
          </p:cNvSpPr>
          <p:nvPr>
            <p:ph type="sldNum" sz="quarter" idx="12"/>
          </p:nvPr>
        </p:nvSpPr>
        <p:spPr/>
        <p:txBody>
          <a:bodyPr/>
          <a:lstStyle/>
          <a:p>
            <a:fld id="{39852FB6-6BC3-4ED1-B2B1-BDADA8DEEF2D}"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F417E9B-9DED-4A16-8A74-02ACC4DA6F9B}" type="datetime1">
              <a:rPr lang="en-US" smtClean="0"/>
              <a:pPr/>
              <a:t>5/12/2008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smtClean="0"/>
              <a:t>Psy 427 - Cal State Northridge</a:t>
            </a: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9852FB6-6BC3-4ED1-B2B1-BDADA8DEEF2D}"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Administration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Psy</a:t>
            </a:r>
            <a:r>
              <a:rPr lang="en-US" dirty="0" smtClean="0"/>
              <a:t> 427</a:t>
            </a:r>
          </a:p>
          <a:p>
            <a:r>
              <a:rPr lang="en-US" dirty="0" smtClean="0"/>
              <a:t>Cal State Northridge</a:t>
            </a:r>
          </a:p>
          <a:p>
            <a:r>
              <a:rPr lang="en-US" dirty="0" smtClean="0"/>
              <a:t>Andrew Ainsworth PhD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Training</a:t>
            </a:r>
            <a:endParaRPr lang="en-US" dirty="0"/>
          </a:p>
        </p:txBody>
      </p:sp>
      <p:sp>
        <p:nvSpPr>
          <p:cNvPr id="3" name="Content Placeholder 2"/>
          <p:cNvSpPr>
            <a:spLocks noGrp="1"/>
          </p:cNvSpPr>
          <p:nvPr>
            <p:ph idx="1"/>
          </p:nvPr>
        </p:nvSpPr>
        <p:spPr/>
        <p:txBody>
          <a:bodyPr>
            <a:normAutofit/>
          </a:bodyPr>
          <a:lstStyle/>
          <a:p>
            <a:r>
              <a:rPr lang="en-US" dirty="0" smtClean="0"/>
              <a:t>Administration and scoring errors are a large source of bias.</a:t>
            </a:r>
          </a:p>
          <a:p>
            <a:pPr lvl="1"/>
            <a:r>
              <a:rPr lang="en-US" dirty="0" smtClean="0"/>
              <a:t>Typical graduate training: 2-4 administrations of a test (in class)</a:t>
            </a:r>
          </a:p>
          <a:p>
            <a:pPr lvl="2"/>
            <a:r>
              <a:rPr lang="en-US" dirty="0" smtClean="0"/>
              <a:t>importance of fieldwork placements</a:t>
            </a:r>
          </a:p>
          <a:p>
            <a:pPr lvl="2"/>
            <a:r>
              <a:rPr lang="en-US" dirty="0" smtClean="0"/>
              <a:t>majority of testing practice obtained in fieldwork placements</a:t>
            </a:r>
          </a:p>
          <a:p>
            <a:r>
              <a:rPr lang="en-US" dirty="0" smtClean="0"/>
              <a:t>Error rates on WAIS administrations decrease after 10 administrations(!)</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Expectancy Effects</a:t>
            </a:r>
            <a:endParaRPr lang="en-US" dirty="0"/>
          </a:p>
        </p:txBody>
      </p:sp>
      <p:sp>
        <p:nvSpPr>
          <p:cNvPr id="3" name="Content Placeholder 2"/>
          <p:cNvSpPr>
            <a:spLocks noGrp="1"/>
          </p:cNvSpPr>
          <p:nvPr>
            <p:ph idx="1"/>
          </p:nvPr>
        </p:nvSpPr>
        <p:spPr>
          <a:xfrm>
            <a:off x="304800" y="1554162"/>
            <a:ext cx="8686800" cy="4770438"/>
          </a:xfrm>
        </p:spPr>
        <p:txBody>
          <a:bodyPr>
            <a:normAutofit/>
          </a:bodyPr>
          <a:lstStyle/>
          <a:p>
            <a:r>
              <a:rPr lang="en-US" dirty="0" smtClean="0"/>
              <a:t>Also known as: Rosenthal effects</a:t>
            </a:r>
          </a:p>
          <a:p>
            <a:pPr lvl="1"/>
            <a:r>
              <a:rPr lang="en-US" dirty="0" smtClean="0"/>
              <a:t>Robert Rosenthal, Harvard University</a:t>
            </a:r>
          </a:p>
          <a:p>
            <a:pPr lvl="1"/>
            <a:r>
              <a:rPr lang="en-US" dirty="0" smtClean="0"/>
              <a:t>Subjects perform in a manner consistent with experimenter’s (test administrator’s) expectations</a:t>
            </a:r>
          </a:p>
          <a:p>
            <a:pPr lvl="2"/>
            <a:r>
              <a:rPr lang="en-US" dirty="0" smtClean="0"/>
              <a:t>works with humans, works with rats</a:t>
            </a:r>
          </a:p>
          <a:p>
            <a:pPr lvl="1"/>
            <a:r>
              <a:rPr lang="en-US" dirty="0" smtClean="0"/>
              <a:t>Effects not limited to experiments, also occurs on standardized tests</a:t>
            </a:r>
          </a:p>
          <a:p>
            <a:pPr lvl="2"/>
            <a:r>
              <a:rPr lang="en-US" dirty="0" smtClean="0"/>
              <a:t>students asked to score ambiguous responses will give more points to people they like, or think are bright.</a:t>
            </a:r>
          </a:p>
          <a:p>
            <a:pPr lvl="2"/>
            <a:r>
              <a:rPr lang="en-US" dirty="0" smtClean="0"/>
              <a:t>People find what they expect</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Expectancy Effects</a:t>
            </a:r>
            <a:endParaRPr lang="en-US" dirty="0"/>
          </a:p>
        </p:txBody>
      </p:sp>
      <p:sp>
        <p:nvSpPr>
          <p:cNvPr id="3" name="Content Placeholder 2"/>
          <p:cNvSpPr>
            <a:spLocks noGrp="1"/>
          </p:cNvSpPr>
          <p:nvPr>
            <p:ph idx="1"/>
          </p:nvPr>
        </p:nvSpPr>
        <p:spPr>
          <a:xfrm>
            <a:off x="304800" y="1554162"/>
            <a:ext cx="8686800" cy="4770438"/>
          </a:xfrm>
        </p:spPr>
        <p:txBody>
          <a:bodyPr>
            <a:normAutofit/>
          </a:bodyPr>
          <a:lstStyle/>
          <a:p>
            <a:r>
              <a:rPr lang="en-US" dirty="0" smtClean="0"/>
              <a:t>Expectancy and test administration</a:t>
            </a:r>
          </a:p>
          <a:p>
            <a:pPr lvl="1"/>
            <a:r>
              <a:rPr lang="en-US" dirty="0" smtClean="0"/>
              <a:t>Rosenthal - expectancy effects are triggered by non-verbal cues, and the experimenter/ administrator may not even be aware </a:t>
            </a:r>
          </a:p>
          <a:p>
            <a:pPr lvl="1"/>
            <a:r>
              <a:rPr lang="en-US" dirty="0" smtClean="0"/>
              <a:t>Expectancy effects have small and varied influence on test outcomes; careful study is required</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of Reinforcement</a:t>
            </a:r>
            <a:endParaRPr lang="en-US" dirty="0"/>
          </a:p>
        </p:txBody>
      </p:sp>
      <p:sp>
        <p:nvSpPr>
          <p:cNvPr id="3" name="Content Placeholder 2"/>
          <p:cNvSpPr>
            <a:spLocks noGrp="1"/>
          </p:cNvSpPr>
          <p:nvPr>
            <p:ph idx="1"/>
          </p:nvPr>
        </p:nvSpPr>
        <p:spPr/>
        <p:txBody>
          <a:bodyPr>
            <a:normAutofit/>
          </a:bodyPr>
          <a:lstStyle/>
          <a:p>
            <a:r>
              <a:rPr lang="en-US" dirty="0" smtClean="0"/>
              <a:t>No clear and consistent difference between studies using reinforcement showing positive or negative effects.</a:t>
            </a:r>
          </a:p>
          <a:p>
            <a:r>
              <a:rPr lang="en-US" dirty="0" smtClean="0"/>
              <a:t>Individual studies, however, are compelling</a:t>
            </a:r>
          </a:p>
          <a:p>
            <a:pPr lvl="1"/>
            <a:r>
              <a:rPr lang="en-US" dirty="0" smtClean="0"/>
              <a:t>Terrell, Taylor, &amp; Terrell (1978) found a 17.6 point increase in IQ scores when African-American children were given culturally appropriate feedback by African-American test administrators.</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of Reinforcement</a:t>
            </a:r>
            <a:endParaRPr lang="en-US" dirty="0"/>
          </a:p>
        </p:txBody>
      </p:sp>
      <p:sp>
        <p:nvSpPr>
          <p:cNvPr id="3" name="Content Placeholder 2"/>
          <p:cNvSpPr>
            <a:spLocks noGrp="1"/>
          </p:cNvSpPr>
          <p:nvPr>
            <p:ph idx="1"/>
          </p:nvPr>
        </p:nvSpPr>
        <p:spPr/>
        <p:txBody>
          <a:bodyPr>
            <a:normAutofit/>
          </a:bodyPr>
          <a:lstStyle/>
          <a:p>
            <a:r>
              <a:rPr lang="en-US" dirty="0" smtClean="0"/>
              <a:t>General guidelines:</a:t>
            </a:r>
          </a:p>
          <a:p>
            <a:pPr lvl="1"/>
            <a:r>
              <a:rPr lang="en-US" dirty="0" smtClean="0"/>
              <a:t>Check with the testing manual first</a:t>
            </a:r>
          </a:p>
          <a:p>
            <a:pPr lvl="1"/>
            <a:r>
              <a:rPr lang="en-US" dirty="0" smtClean="0"/>
              <a:t>Generally OK to reward EFFORT, not answers.</a:t>
            </a:r>
          </a:p>
        </p:txBody>
      </p:sp>
      <p:sp>
        <p:nvSpPr>
          <p:cNvPr id="4" name="Slide Number Placeholder 3"/>
          <p:cNvSpPr>
            <a:spLocks noGrp="1"/>
          </p:cNvSpPr>
          <p:nvPr>
            <p:ph type="sldNum" sz="quarter" idx="12"/>
          </p:nvPr>
        </p:nvSpPr>
        <p:spPr/>
        <p:txBody>
          <a:bodyPr/>
          <a:lstStyle/>
          <a:p>
            <a:fld id="{39852FB6-6BC3-4ED1-B2B1-BDADA8DEEF2D}"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Computer-Assisted Test administration</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The obvious connection to Item Response Theory and the ability to tailor tests to a persons ability</a:t>
            </a:r>
          </a:p>
          <a:p>
            <a:pPr lvl="1"/>
            <a:r>
              <a:rPr lang="en-US" dirty="0" smtClean="0"/>
              <a:t>Highly Standardized</a:t>
            </a:r>
          </a:p>
          <a:p>
            <a:pPr lvl="1"/>
            <a:r>
              <a:rPr lang="en-US" dirty="0" smtClean="0"/>
              <a:t>Precision of Timing</a:t>
            </a:r>
          </a:p>
          <a:p>
            <a:pPr lvl="1"/>
            <a:r>
              <a:rPr lang="en-US" dirty="0" smtClean="0"/>
              <a:t>Lessened Dependence on Human Testers</a:t>
            </a:r>
          </a:p>
          <a:p>
            <a:pPr lvl="1"/>
            <a:r>
              <a:rPr lang="en-US" dirty="0" smtClean="0"/>
              <a:t>Pacing (no need to rush respondents)</a:t>
            </a:r>
          </a:p>
          <a:p>
            <a:pPr lvl="1"/>
            <a:r>
              <a:rPr lang="en-US" dirty="0" smtClean="0"/>
              <a:t>Control of Bias (from the test administrator, etc.)</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Computer-Assisted Test administration</a:t>
            </a:r>
            <a:endParaRPr lang="en-US" dirty="0"/>
          </a:p>
        </p:txBody>
      </p:sp>
      <p:sp>
        <p:nvSpPr>
          <p:cNvPr id="3" name="Content Placeholder 2"/>
          <p:cNvSpPr>
            <a:spLocks noGrp="1"/>
          </p:cNvSpPr>
          <p:nvPr>
            <p:ph idx="1"/>
          </p:nvPr>
        </p:nvSpPr>
        <p:spPr/>
        <p:txBody>
          <a:bodyPr/>
          <a:lstStyle/>
          <a:p>
            <a:r>
              <a:rPr lang="en-US" dirty="0" smtClean="0"/>
              <a:t>Computer adaptive versions of tests have shown no large differences between computer assisted and paper-and-pencil versions</a:t>
            </a:r>
          </a:p>
          <a:p>
            <a:r>
              <a:rPr lang="en-US" dirty="0" smtClean="0"/>
              <a:t>Computer versions can be more accurate and take less time (e.g. IRT and CAT)</a:t>
            </a:r>
          </a:p>
          <a:p>
            <a:r>
              <a:rPr lang="en-US" dirty="0" smtClean="0"/>
              <a:t>Some people enjoy the computer format and even prefer it</a:t>
            </a:r>
          </a:p>
          <a:p>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Computer-Assisted Test administration</a:t>
            </a:r>
            <a:endParaRPr lang="en-US" dirty="0"/>
          </a:p>
        </p:txBody>
      </p:sp>
      <p:sp>
        <p:nvSpPr>
          <p:cNvPr id="3" name="Content Placeholder 2"/>
          <p:cNvSpPr>
            <a:spLocks noGrp="1"/>
          </p:cNvSpPr>
          <p:nvPr>
            <p:ph idx="1"/>
          </p:nvPr>
        </p:nvSpPr>
        <p:spPr/>
        <p:txBody>
          <a:bodyPr/>
          <a:lstStyle/>
          <a:p>
            <a:r>
              <a:rPr lang="en-US" dirty="0" smtClean="0"/>
              <a:t>One study (Locke and Gilbert, 1995) showed that when respondents are asked about sensitive material (e.g. MMPI, drinking, etc.) they were more honest when the tests were administered via computer vs. questionnaire or interview.</a:t>
            </a:r>
          </a:p>
          <a:p>
            <a:r>
              <a:rPr lang="en-US" dirty="0" smtClean="0"/>
              <a:t>CAT has been applied to the MMPI, personnel selection and cognitive tests among others</a:t>
            </a:r>
          </a:p>
          <a:p>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Computer-Assisted Test administration</a:t>
            </a:r>
            <a:endParaRPr lang="en-US" dirty="0"/>
          </a:p>
        </p:txBody>
      </p:sp>
      <p:sp>
        <p:nvSpPr>
          <p:cNvPr id="3" name="Content Placeholder 2"/>
          <p:cNvSpPr>
            <a:spLocks noGrp="1"/>
          </p:cNvSpPr>
          <p:nvPr>
            <p:ph idx="1"/>
          </p:nvPr>
        </p:nvSpPr>
        <p:spPr/>
        <p:txBody>
          <a:bodyPr/>
          <a:lstStyle/>
          <a:p>
            <a:r>
              <a:rPr lang="en-US" dirty="0" smtClean="0"/>
              <a:t>The big concern with computer aided testing is that it will lead to the computer generated reports landing in the wrong (inexperienced) hands and misinterpreted</a:t>
            </a:r>
          </a:p>
          <a:p>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Variables</a:t>
            </a:r>
            <a:endParaRPr lang="en-US" dirty="0"/>
          </a:p>
        </p:txBody>
      </p:sp>
      <p:sp>
        <p:nvSpPr>
          <p:cNvPr id="3" name="Content Placeholder 2"/>
          <p:cNvSpPr>
            <a:spLocks noGrp="1"/>
          </p:cNvSpPr>
          <p:nvPr>
            <p:ph idx="1"/>
          </p:nvPr>
        </p:nvSpPr>
        <p:spPr>
          <a:xfrm>
            <a:off x="304800" y="1554162"/>
            <a:ext cx="8686800" cy="4922838"/>
          </a:xfrm>
        </p:spPr>
        <p:txBody>
          <a:bodyPr>
            <a:normAutofit/>
          </a:bodyPr>
          <a:lstStyle/>
          <a:p>
            <a:r>
              <a:rPr lang="en-US" dirty="0" smtClean="0"/>
              <a:t>The state of the subject can also be a source of error when administering a test</a:t>
            </a:r>
          </a:p>
          <a:p>
            <a:pPr lvl="1"/>
            <a:r>
              <a:rPr lang="en-US" dirty="0" smtClean="0"/>
              <a:t>Illness</a:t>
            </a:r>
          </a:p>
          <a:p>
            <a:pPr lvl="1"/>
            <a:r>
              <a:rPr lang="en-US" dirty="0" smtClean="0"/>
              <a:t>Insomnia</a:t>
            </a:r>
          </a:p>
          <a:p>
            <a:pPr lvl="1"/>
            <a:r>
              <a:rPr lang="en-US" dirty="0" smtClean="0"/>
              <a:t>Test-anxiety</a:t>
            </a:r>
          </a:p>
          <a:p>
            <a:pPr lvl="1"/>
            <a:r>
              <a:rPr lang="en-US" dirty="0" smtClean="0"/>
              <a:t>Drugs (prescription and recreational)</a:t>
            </a:r>
          </a:p>
          <a:p>
            <a:pPr lvl="1"/>
            <a:r>
              <a:rPr lang="en-US" dirty="0" smtClean="0"/>
              <a:t>Hormones (e.g. menstruation) – variations in perceptual motor coordination varied with cycle (better away from menses; effects reverse for other tasks</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Affecting Test Administration</a:t>
            </a: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we talk about reliability, we </a:t>
            </a:r>
            <a:r>
              <a:rPr lang="en-US" dirty="0" smtClean="0"/>
              <a:t>are interested </a:t>
            </a:r>
            <a:r>
              <a:rPr lang="en-US" dirty="0"/>
              <a:t>in random sources of error.</a:t>
            </a:r>
          </a:p>
          <a:p>
            <a:pPr lvl="1"/>
            <a:r>
              <a:rPr lang="en-US" dirty="0" smtClean="0"/>
              <a:t>Observed </a:t>
            </a:r>
            <a:r>
              <a:rPr lang="en-US" dirty="0"/>
              <a:t>Score = True Score + Error</a:t>
            </a:r>
          </a:p>
          <a:p>
            <a:r>
              <a:rPr lang="en-US" dirty="0" smtClean="0"/>
              <a:t>When </a:t>
            </a:r>
            <a:r>
              <a:rPr lang="en-US" dirty="0"/>
              <a:t>tests are actually </a:t>
            </a:r>
            <a:r>
              <a:rPr lang="en-US" dirty="0" smtClean="0"/>
              <a:t>administered, however</a:t>
            </a:r>
            <a:r>
              <a:rPr lang="en-US" dirty="0"/>
              <a:t>, there are other sources of </a:t>
            </a:r>
            <a:r>
              <a:rPr lang="en-US" dirty="0" smtClean="0"/>
              <a:t>error aside </a:t>
            </a:r>
            <a:r>
              <a:rPr lang="en-US" dirty="0"/>
              <a:t>from random error.</a:t>
            </a:r>
          </a:p>
          <a:p>
            <a:endParaRPr lang="en-US" dirty="0"/>
          </a:p>
        </p:txBody>
      </p:sp>
      <p:sp>
        <p:nvSpPr>
          <p:cNvPr id="4" name="Slide Number Placeholder 3"/>
          <p:cNvSpPr>
            <a:spLocks noGrp="1"/>
          </p:cNvSpPr>
          <p:nvPr>
            <p:ph type="sldNum" sz="quarter" idx="12"/>
          </p:nvPr>
        </p:nvSpPr>
        <p:spPr/>
        <p:txBody>
          <a:bodyPr/>
          <a:lstStyle/>
          <a:p>
            <a:fld id="{39852FB6-6BC3-4ED1-B2B1-BDADA8DEEF2D}"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Affecting Behavioral Assessment</a:t>
            </a:r>
            <a:endParaRPr lang="en-US" dirty="0"/>
          </a:p>
        </p:txBody>
      </p:sp>
      <p:sp>
        <p:nvSpPr>
          <p:cNvPr id="3" name="Content Placeholder 2"/>
          <p:cNvSpPr>
            <a:spLocks noGrp="1"/>
          </p:cNvSpPr>
          <p:nvPr>
            <p:ph idx="1"/>
          </p:nvPr>
        </p:nvSpPr>
        <p:spPr/>
        <p:txBody>
          <a:bodyPr/>
          <a:lstStyle/>
          <a:p>
            <a:r>
              <a:rPr lang="en-US" dirty="0" smtClean="0"/>
              <a:t>Issues that arise when people (judges) act as the testing instrument</a:t>
            </a:r>
          </a:p>
          <a:p>
            <a:r>
              <a:rPr lang="en-US" dirty="0" smtClean="0"/>
              <a:t>Human judges are subject to problems that add to the error when assessing respondents</a:t>
            </a:r>
          </a:p>
          <a:p>
            <a:pPr lvl="1"/>
            <a:r>
              <a:rPr lang="en-US" dirty="0" smtClean="0"/>
              <a:t>Reactivity</a:t>
            </a:r>
          </a:p>
          <a:p>
            <a:pPr lvl="1"/>
            <a:r>
              <a:rPr lang="en-US" dirty="0" smtClean="0"/>
              <a:t>Drift</a:t>
            </a:r>
          </a:p>
          <a:p>
            <a:pPr lvl="1"/>
            <a:r>
              <a:rPr lang="en-US" dirty="0" smtClean="0"/>
              <a:t>Expectancies (same as with test administration)</a:t>
            </a:r>
          </a:p>
          <a:p>
            <a:pPr lvl="1"/>
            <a:r>
              <a:rPr lang="en-US" dirty="0" smtClean="0"/>
              <a:t>Deception</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reactivity</a:t>
            </a:r>
            <a:endParaRPr lang="en-US" dirty="0"/>
          </a:p>
        </p:txBody>
      </p:sp>
      <p:sp>
        <p:nvSpPr>
          <p:cNvPr id="3" name="Content Placeholder 2"/>
          <p:cNvSpPr>
            <a:spLocks noGrp="1"/>
          </p:cNvSpPr>
          <p:nvPr>
            <p:ph idx="1"/>
          </p:nvPr>
        </p:nvSpPr>
        <p:spPr/>
        <p:txBody>
          <a:bodyPr/>
          <a:lstStyle/>
          <a:p>
            <a:r>
              <a:rPr lang="en-US" dirty="0" smtClean="0"/>
              <a:t>The reliability of behavioral assessments is usually assessed using inter-rater reliability (consistency among raters) or by having supervisor make periodic checks</a:t>
            </a:r>
          </a:p>
          <a:p>
            <a:r>
              <a:rPr lang="en-US" dirty="0" smtClean="0"/>
              <a:t>Reliability tends to be highest when the judges know they are being evaluated either by supervisor or against one another </a:t>
            </a:r>
          </a:p>
          <a:p>
            <a:r>
              <a:rPr lang="en-US" dirty="0" smtClean="0"/>
              <a:t>This increase is called REACTIVITY</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reactivity</a:t>
            </a:r>
            <a:endParaRPr lang="en-US" dirty="0"/>
          </a:p>
        </p:txBody>
      </p:sp>
      <p:sp>
        <p:nvSpPr>
          <p:cNvPr id="3" name="Content Placeholder 2"/>
          <p:cNvSpPr>
            <a:spLocks noGrp="1"/>
          </p:cNvSpPr>
          <p:nvPr>
            <p:ph idx="1"/>
          </p:nvPr>
        </p:nvSpPr>
        <p:spPr/>
        <p:txBody>
          <a:bodyPr/>
          <a:lstStyle/>
          <a:p>
            <a:r>
              <a:rPr lang="en-US" dirty="0" smtClean="0"/>
              <a:t>One study (Reid, 1970) showed that the reliability of observers rating decreased 25% when they were told that they would not be compared to a standard</a:t>
            </a:r>
          </a:p>
          <a:p>
            <a:r>
              <a:rPr lang="en-US" dirty="0" smtClean="0"/>
              <a:t>Many studies report inter-rater reliability, but care should be exercised because these numbers typically are calculated during training and drop during the administration</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Drift</a:t>
            </a:r>
            <a:endParaRPr lang="en-US" dirty="0"/>
          </a:p>
        </p:txBody>
      </p:sp>
      <p:sp>
        <p:nvSpPr>
          <p:cNvPr id="3" name="Content Placeholder 2"/>
          <p:cNvSpPr>
            <a:spLocks noGrp="1"/>
          </p:cNvSpPr>
          <p:nvPr>
            <p:ph idx="1"/>
          </p:nvPr>
        </p:nvSpPr>
        <p:spPr/>
        <p:txBody>
          <a:bodyPr/>
          <a:lstStyle/>
          <a:p>
            <a:r>
              <a:rPr lang="en-US" dirty="0" smtClean="0"/>
              <a:t>Evaluators (i.e. judges, observers) are typically trained and given a strict set of rules in which to follow when evaluating targets</a:t>
            </a:r>
          </a:p>
          <a:p>
            <a:r>
              <a:rPr lang="en-US" dirty="0" smtClean="0"/>
              <a:t>After some time the evaluators may not be following as strict a set of guidelines as they were trained to follow; this is called DRIFT</a:t>
            </a:r>
          </a:p>
          <a:p>
            <a:r>
              <a:rPr lang="en-US" dirty="0" smtClean="0"/>
              <a:t>To avoid this, evaluators should be periodically retrained on the assessment criteria</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Deception</a:t>
            </a:r>
            <a:endParaRPr lang="en-US" dirty="0"/>
          </a:p>
        </p:txBody>
      </p:sp>
      <p:sp>
        <p:nvSpPr>
          <p:cNvPr id="3" name="Content Placeholder 2"/>
          <p:cNvSpPr>
            <a:spLocks noGrp="1"/>
          </p:cNvSpPr>
          <p:nvPr>
            <p:ph idx="1"/>
          </p:nvPr>
        </p:nvSpPr>
        <p:spPr>
          <a:xfrm>
            <a:off x="304800" y="1554162"/>
            <a:ext cx="8686800" cy="4922838"/>
          </a:xfrm>
        </p:spPr>
        <p:txBody>
          <a:bodyPr/>
          <a:lstStyle/>
          <a:p>
            <a:r>
              <a:rPr lang="en-US" dirty="0" smtClean="0"/>
              <a:t>How do you assess someone who does not want to be “accurately” assessed?</a:t>
            </a:r>
          </a:p>
          <a:p>
            <a:r>
              <a:rPr lang="en-US" dirty="0" smtClean="0"/>
              <a:t>People in general </a:t>
            </a:r>
            <a:r>
              <a:rPr lang="en-US" smtClean="0"/>
              <a:t>are </a:t>
            </a:r>
            <a:r>
              <a:rPr lang="en-US" smtClean="0"/>
              <a:t>awful </a:t>
            </a:r>
            <a:r>
              <a:rPr lang="en-US" dirty="0" smtClean="0"/>
              <a:t>at detecting lying</a:t>
            </a:r>
          </a:p>
          <a:p>
            <a:pPr lvl="1"/>
            <a:r>
              <a:rPr lang="en-US" dirty="0" smtClean="0"/>
              <a:t>Secret service agents only scored above chance (</a:t>
            </a:r>
            <a:r>
              <a:rPr lang="en-US" dirty="0" err="1" smtClean="0"/>
              <a:t>Ekman</a:t>
            </a:r>
            <a:r>
              <a:rPr lang="en-US" dirty="0" smtClean="0"/>
              <a:t> and O’Sullivan, 1991)</a:t>
            </a:r>
          </a:p>
          <a:p>
            <a:r>
              <a:rPr lang="en-US" dirty="0" smtClean="0"/>
              <a:t>Lie detection as an industry</a:t>
            </a:r>
          </a:p>
          <a:p>
            <a:pPr lvl="1"/>
            <a:r>
              <a:rPr lang="en-US" dirty="0" smtClean="0"/>
              <a:t>Lie detectors (even though questionable at best)</a:t>
            </a:r>
          </a:p>
          <a:p>
            <a:pPr lvl="1"/>
            <a:r>
              <a:rPr lang="en-US" dirty="0" smtClean="0"/>
              <a:t>Commercial tests of honesty and integrity (questionable validity)</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39852FB6-6BC3-4ED1-B2B1-BDADA8DEEF2D}" type="slidenum">
              <a:rPr lang="en-US" smtClean="0"/>
              <a:pPr/>
              <a:t>24</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Affecting Test Administration</a:t>
            </a:r>
            <a:endParaRPr lang="en-US" dirty="0"/>
          </a:p>
        </p:txBody>
      </p:sp>
      <p:sp>
        <p:nvSpPr>
          <p:cNvPr id="3" name="Content Placeholder 2"/>
          <p:cNvSpPr>
            <a:spLocks noGrp="1"/>
          </p:cNvSpPr>
          <p:nvPr>
            <p:ph idx="1"/>
          </p:nvPr>
        </p:nvSpPr>
        <p:spPr>
          <a:xfrm>
            <a:off x="304800" y="1554162"/>
            <a:ext cx="8686800" cy="4694238"/>
          </a:xfrm>
        </p:spPr>
        <p:txBody>
          <a:bodyPr>
            <a:normAutofit/>
          </a:bodyPr>
          <a:lstStyle/>
          <a:p>
            <a:r>
              <a:rPr lang="en-US" dirty="0" smtClean="0"/>
              <a:t>Rapport</a:t>
            </a:r>
            <a:endParaRPr lang="en-US" dirty="0"/>
          </a:p>
          <a:p>
            <a:r>
              <a:rPr lang="en-US" dirty="0" smtClean="0"/>
              <a:t>Ethnicity</a:t>
            </a:r>
            <a:endParaRPr lang="en-US" dirty="0"/>
          </a:p>
          <a:p>
            <a:r>
              <a:rPr lang="en-US" dirty="0" smtClean="0"/>
              <a:t>Language</a:t>
            </a:r>
            <a:endParaRPr lang="en-US" dirty="0"/>
          </a:p>
          <a:p>
            <a:r>
              <a:rPr lang="en-US" dirty="0" smtClean="0"/>
              <a:t>Training </a:t>
            </a:r>
            <a:r>
              <a:rPr lang="en-US" dirty="0"/>
              <a:t>of Test Administrators</a:t>
            </a:r>
          </a:p>
          <a:p>
            <a:r>
              <a:rPr lang="en-US" dirty="0" smtClean="0"/>
              <a:t>Expectancy </a:t>
            </a:r>
            <a:r>
              <a:rPr lang="en-US" dirty="0"/>
              <a:t>Effects</a:t>
            </a:r>
          </a:p>
          <a:p>
            <a:r>
              <a:rPr lang="en-US" dirty="0" smtClean="0"/>
              <a:t>Use </a:t>
            </a:r>
            <a:r>
              <a:rPr lang="en-US" dirty="0"/>
              <a:t>of </a:t>
            </a:r>
            <a:r>
              <a:rPr lang="en-US" dirty="0" err="1" smtClean="0"/>
              <a:t>Reinforcers</a:t>
            </a:r>
            <a:endParaRPr lang="en-US" dirty="0" smtClean="0"/>
          </a:p>
          <a:p>
            <a:r>
              <a:rPr lang="en-US" dirty="0" smtClean="0"/>
              <a:t>Computer-Assisted Testing</a:t>
            </a:r>
          </a:p>
          <a:p>
            <a:r>
              <a:rPr lang="en-US" dirty="0" smtClean="0"/>
              <a:t>Subject Variables</a:t>
            </a:r>
            <a:endParaRPr lang="en-US" dirty="0"/>
          </a:p>
        </p:txBody>
      </p:sp>
      <p:sp>
        <p:nvSpPr>
          <p:cNvPr id="4" name="Slide Number Placeholder 3"/>
          <p:cNvSpPr>
            <a:spLocks noGrp="1"/>
          </p:cNvSpPr>
          <p:nvPr>
            <p:ph type="sldNum" sz="quarter" idx="12"/>
          </p:nvPr>
        </p:nvSpPr>
        <p:spPr/>
        <p:txBody>
          <a:bodyPr/>
          <a:lstStyle/>
          <a:p>
            <a:fld id="{39852FB6-6BC3-4ED1-B2B1-BDADA8DEEF2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Rapport</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Importance of establishing rapport</a:t>
            </a:r>
          </a:p>
          <a:p>
            <a:pPr lvl="1"/>
            <a:r>
              <a:rPr lang="en-US" dirty="0" smtClean="0"/>
              <a:t>Feldman &amp; Sullivan (1960) - WISC</a:t>
            </a:r>
          </a:p>
          <a:p>
            <a:r>
              <a:rPr lang="sv-SE" dirty="0" smtClean="0"/>
              <a:t>Enhanced rapport vs. neutral rapport </a:t>
            </a:r>
            <a:r>
              <a:rPr lang="en-US" dirty="0" smtClean="0"/>
              <a:t>younger children (through grade 3) did not benefit from enhanced rapport</a:t>
            </a:r>
          </a:p>
          <a:p>
            <a:r>
              <a:rPr lang="en-US" dirty="0" smtClean="0"/>
              <a:t>Older children (grades 5-9) produced higher IQ scores under enhanced rapport</a:t>
            </a:r>
          </a:p>
          <a:p>
            <a:pPr lvl="1"/>
            <a:r>
              <a:rPr lang="en-US" dirty="0" smtClean="0"/>
              <a:t>Enhanced Rapport = mean IQ of 122</a:t>
            </a:r>
          </a:p>
          <a:p>
            <a:pPr lvl="1"/>
            <a:r>
              <a:rPr lang="en-US" dirty="0" smtClean="0"/>
              <a:t>Neutral Rapport = mean IQ of 109</a:t>
            </a:r>
            <a:endParaRPr lang="en-US" dirty="0"/>
          </a:p>
          <a:p>
            <a:endParaRPr lang="en-US" dirty="0"/>
          </a:p>
        </p:txBody>
      </p:sp>
      <p:sp>
        <p:nvSpPr>
          <p:cNvPr id="4" name="Slide Number Placeholder 3"/>
          <p:cNvSpPr>
            <a:spLocks noGrp="1"/>
          </p:cNvSpPr>
          <p:nvPr>
            <p:ph type="sldNum" sz="quarter" idx="12"/>
          </p:nvPr>
        </p:nvSpPr>
        <p:spPr/>
        <p:txBody>
          <a:bodyPr/>
          <a:lstStyle/>
          <a:p>
            <a:fld id="{39852FB6-6BC3-4ED1-B2B1-BDADA8DEEF2D}"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Rapport</a:t>
            </a:r>
            <a:endParaRPr lang="en-US" dirty="0"/>
          </a:p>
        </p:txBody>
      </p:sp>
      <p:sp>
        <p:nvSpPr>
          <p:cNvPr id="3" name="Content Placeholder 2"/>
          <p:cNvSpPr>
            <a:spLocks noGrp="1"/>
          </p:cNvSpPr>
          <p:nvPr>
            <p:ph idx="1"/>
          </p:nvPr>
        </p:nvSpPr>
        <p:spPr/>
        <p:txBody>
          <a:bodyPr>
            <a:normAutofit fontScale="92500"/>
          </a:bodyPr>
          <a:lstStyle/>
          <a:p>
            <a:r>
              <a:rPr lang="en-US" dirty="0" smtClean="0"/>
              <a:t>Children score lower on IQ test when the administrator made disapproving comments (“I thought you could do better) then when administrators made neutral or positive comments (</a:t>
            </a:r>
            <a:r>
              <a:rPr lang="en-US" dirty="0" err="1" smtClean="0"/>
              <a:t>Witmer</a:t>
            </a:r>
            <a:r>
              <a:rPr lang="en-US" dirty="0" smtClean="0"/>
              <a:t>, Bernstein and Dunham, 1971)</a:t>
            </a:r>
          </a:p>
          <a:p>
            <a:r>
              <a:rPr lang="en-US" dirty="0" smtClean="0"/>
              <a:t>Children unfamiliar with the administrator did significantly worse on a reading test compared to children familiar with the administrator (</a:t>
            </a:r>
            <a:r>
              <a:rPr lang="en-US" dirty="0" err="1" smtClean="0"/>
              <a:t>DeRosa</a:t>
            </a:r>
            <a:r>
              <a:rPr lang="en-US" dirty="0" smtClean="0"/>
              <a:t> and </a:t>
            </a:r>
            <a:r>
              <a:rPr lang="en-US" dirty="0" err="1" smtClean="0"/>
              <a:t>Patalano</a:t>
            </a:r>
            <a:r>
              <a:rPr lang="en-US" dirty="0" smtClean="0"/>
              <a:t>, 1991)</a:t>
            </a:r>
            <a:endParaRPr lang="en-US" dirty="0"/>
          </a:p>
          <a:p>
            <a:endParaRPr lang="en-US" dirty="0"/>
          </a:p>
        </p:txBody>
      </p:sp>
      <p:sp>
        <p:nvSpPr>
          <p:cNvPr id="4" name="Slide Number Placeholder 3"/>
          <p:cNvSpPr>
            <a:spLocks noGrp="1"/>
          </p:cNvSpPr>
          <p:nvPr>
            <p:ph type="sldNum" sz="quarter" idx="12"/>
          </p:nvPr>
        </p:nvSpPr>
        <p:spPr/>
        <p:txBody>
          <a:bodyPr/>
          <a:lstStyle/>
          <a:p>
            <a:fld id="{39852FB6-6BC3-4ED1-B2B1-BDADA8DEEF2D}"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Rapport</a:t>
            </a:r>
            <a:endParaRPr lang="en-US" dirty="0"/>
          </a:p>
        </p:txBody>
      </p:sp>
      <p:sp>
        <p:nvSpPr>
          <p:cNvPr id="3" name="Content Placeholder 2"/>
          <p:cNvSpPr>
            <a:spLocks noGrp="1"/>
          </p:cNvSpPr>
          <p:nvPr>
            <p:ph idx="1"/>
          </p:nvPr>
        </p:nvSpPr>
        <p:spPr/>
        <p:txBody>
          <a:bodyPr>
            <a:normAutofit/>
          </a:bodyPr>
          <a:lstStyle/>
          <a:p>
            <a:r>
              <a:rPr lang="en-US" dirty="0" smtClean="0"/>
              <a:t>Importance of establishing rapport</a:t>
            </a:r>
          </a:p>
          <a:p>
            <a:pPr lvl="1"/>
            <a:r>
              <a:rPr lang="en-US" dirty="0" smtClean="0"/>
              <a:t>Fuchs &amp; Fuchs (1986) - meta-analysis</a:t>
            </a:r>
          </a:p>
          <a:p>
            <a:pPr lvl="2"/>
            <a:r>
              <a:rPr lang="en-US" dirty="0" smtClean="0"/>
              <a:t>22 studies involving 1489 children</a:t>
            </a:r>
          </a:p>
          <a:p>
            <a:pPr lvl="2"/>
            <a:r>
              <a:rPr lang="en-US" dirty="0" smtClean="0"/>
              <a:t>4 IQ point increase when the examiner was familiar with the test taker, in general</a:t>
            </a:r>
          </a:p>
          <a:p>
            <a:pPr lvl="2"/>
            <a:r>
              <a:rPr lang="en-US" dirty="0" smtClean="0"/>
              <a:t>7.6 IQ point increase when familiarity and lower SES co-occurred</a:t>
            </a:r>
          </a:p>
        </p:txBody>
      </p:sp>
      <p:sp>
        <p:nvSpPr>
          <p:cNvPr id="4" name="Slide Number Placeholder 3"/>
          <p:cNvSpPr>
            <a:spLocks noGrp="1"/>
          </p:cNvSpPr>
          <p:nvPr>
            <p:ph type="sldNum" sz="quarter" idx="12"/>
          </p:nvPr>
        </p:nvSpPr>
        <p:spPr/>
        <p:txBody>
          <a:bodyPr/>
          <a:lstStyle/>
          <a:p>
            <a:fld id="{39852FB6-6BC3-4ED1-B2B1-BDADA8DEEF2D}"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Rapport</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Importance of establishing rapport?</a:t>
            </a:r>
          </a:p>
          <a:p>
            <a:pPr lvl="1"/>
            <a:r>
              <a:rPr lang="en-US" dirty="0" smtClean="0"/>
              <a:t>Self-report vs. interview of attitudinal surveys</a:t>
            </a:r>
          </a:p>
          <a:p>
            <a:pPr lvl="2"/>
            <a:r>
              <a:rPr lang="en-US" dirty="0" smtClean="0"/>
              <a:t>People disclose MORE on self-report than they do to interviewers</a:t>
            </a:r>
          </a:p>
          <a:p>
            <a:pPr lvl="2"/>
            <a:r>
              <a:rPr lang="en-US" dirty="0" smtClean="0"/>
              <a:t>People disclose MORE to computers than they do to human interviewers</a:t>
            </a:r>
          </a:p>
          <a:p>
            <a:r>
              <a:rPr lang="en-US" dirty="0" smtClean="0"/>
              <a:t>Conclusions:</a:t>
            </a:r>
          </a:p>
          <a:p>
            <a:pPr lvl="1"/>
            <a:r>
              <a:rPr lang="en-US" dirty="0" smtClean="0"/>
              <a:t>Rapport is important in situations that are not viewed as “personal” or those typically subject to social desirability.</a:t>
            </a:r>
          </a:p>
        </p:txBody>
      </p:sp>
      <p:sp>
        <p:nvSpPr>
          <p:cNvPr id="4" name="Slide Number Placeholder 3"/>
          <p:cNvSpPr>
            <a:spLocks noGrp="1"/>
          </p:cNvSpPr>
          <p:nvPr>
            <p:ph type="sldNum" sz="quarter" idx="12"/>
          </p:nvPr>
        </p:nvSpPr>
        <p:spPr/>
        <p:txBody>
          <a:bodyPr/>
          <a:lstStyle/>
          <a:p>
            <a:fld id="{39852FB6-6BC3-4ED1-B2B1-BDADA8DEEF2D}"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Ethnicity</a:t>
            </a:r>
            <a:endParaRPr lang="en-US" dirty="0"/>
          </a:p>
        </p:txBody>
      </p:sp>
      <p:sp>
        <p:nvSpPr>
          <p:cNvPr id="3" name="Content Placeholder 2"/>
          <p:cNvSpPr>
            <a:spLocks noGrp="1"/>
          </p:cNvSpPr>
          <p:nvPr>
            <p:ph idx="1"/>
          </p:nvPr>
        </p:nvSpPr>
        <p:spPr/>
        <p:txBody>
          <a:bodyPr>
            <a:normAutofit lnSpcReduction="10000"/>
          </a:bodyPr>
          <a:lstStyle/>
          <a:p>
            <a:r>
              <a:rPr lang="en-US" dirty="0" smtClean="0"/>
              <a:t>Should children of one ethnicity be tested only by test administrators of the same ethnicity?</a:t>
            </a:r>
          </a:p>
          <a:p>
            <a:r>
              <a:rPr lang="en-US" dirty="0" smtClean="0"/>
              <a:t>Majority of studies have found </a:t>
            </a:r>
            <a:r>
              <a:rPr lang="en-US" dirty="0" err="1" smtClean="0"/>
              <a:t>nonsignificant</a:t>
            </a:r>
            <a:r>
              <a:rPr lang="en-US" dirty="0" smtClean="0"/>
              <a:t> effects for cross-ethnic administration of most intelligence tests.</a:t>
            </a:r>
          </a:p>
          <a:p>
            <a:r>
              <a:rPr lang="en-US" dirty="0" smtClean="0"/>
              <a:t>The only significant findings have been when paraprofessionals have administered the tests.</a:t>
            </a:r>
          </a:p>
          <a:p>
            <a:r>
              <a:rPr lang="en-US" dirty="0" smtClean="0"/>
              <a:t>Why no differences?</a:t>
            </a:r>
          </a:p>
          <a:p>
            <a:pPr lvl="1"/>
            <a:r>
              <a:rPr lang="en-US" dirty="0" smtClean="0"/>
              <a:t>Standardized procedures</a:t>
            </a:r>
          </a:p>
        </p:txBody>
      </p:sp>
      <p:sp>
        <p:nvSpPr>
          <p:cNvPr id="4" name="Slide Number Placeholder 3"/>
          <p:cNvSpPr>
            <a:spLocks noGrp="1"/>
          </p:cNvSpPr>
          <p:nvPr>
            <p:ph type="sldNum" sz="quarter" idx="12"/>
          </p:nvPr>
        </p:nvSpPr>
        <p:spPr/>
        <p:txBody>
          <a:bodyPr/>
          <a:lstStyle/>
          <a:p>
            <a:fld id="{39852FB6-6BC3-4ED1-B2B1-BDADA8DEEF2D}"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valid are tests given in English to bilingual or Limited-English Proficient (LEP) individuals?</a:t>
            </a:r>
          </a:p>
          <a:p>
            <a:r>
              <a:rPr lang="en-US" dirty="0" smtClean="0"/>
              <a:t>What about translating tests?</a:t>
            </a:r>
          </a:p>
          <a:p>
            <a:r>
              <a:rPr lang="en-US" dirty="0" smtClean="0"/>
              <a:t>Language</a:t>
            </a:r>
          </a:p>
          <a:p>
            <a:pPr lvl="1"/>
            <a:r>
              <a:rPr lang="en-US" dirty="0" smtClean="0"/>
              <a:t>Standard of practice: administer a test in the most proficient language.</a:t>
            </a:r>
          </a:p>
          <a:p>
            <a:pPr lvl="1"/>
            <a:r>
              <a:rPr lang="en-US" dirty="0" smtClean="0"/>
              <a:t>BUT - what about the normative sample?</a:t>
            </a:r>
          </a:p>
          <a:p>
            <a:pPr lvl="1"/>
            <a:r>
              <a:rPr lang="en-US" dirty="0" smtClean="0"/>
              <a:t>How comparable are the scores from these individuals?</a:t>
            </a:r>
          </a:p>
          <a:p>
            <a:pPr lvl="1"/>
            <a:r>
              <a:rPr lang="en-US" dirty="0" smtClean="0"/>
              <a:t>Can IRT help?</a:t>
            </a:r>
          </a:p>
          <a:p>
            <a:r>
              <a:rPr lang="en-US" dirty="0" smtClean="0"/>
              <a:t>Interpreters: another potential source of bias</a:t>
            </a:r>
          </a:p>
        </p:txBody>
      </p:sp>
      <p:sp>
        <p:nvSpPr>
          <p:cNvPr id="4" name="Slide Number Placeholder 3"/>
          <p:cNvSpPr>
            <a:spLocks noGrp="1"/>
          </p:cNvSpPr>
          <p:nvPr>
            <p:ph type="sldNum" sz="quarter" idx="12"/>
          </p:nvPr>
        </p:nvSpPr>
        <p:spPr/>
        <p:txBody>
          <a:bodyPr/>
          <a:lstStyle/>
          <a:p>
            <a:fld id="{39852FB6-6BC3-4ED1-B2B1-BDADA8DEEF2D}"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1239</TotalTime>
  <Words>1347</Words>
  <Application>Microsoft Office PowerPoint</Application>
  <PresentationFormat>On-screen Show (4:3)</PresentationFormat>
  <Paragraphs>179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Trek</vt:lpstr>
      <vt:lpstr>Test Administration</vt:lpstr>
      <vt:lpstr>Factors Affecting Test Administration</vt:lpstr>
      <vt:lpstr>Factors Affecting Test Administration</vt:lpstr>
      <vt:lpstr>Rapport</vt:lpstr>
      <vt:lpstr>Rapport</vt:lpstr>
      <vt:lpstr>Rapport</vt:lpstr>
      <vt:lpstr>Rapport</vt:lpstr>
      <vt:lpstr>Ethnicity</vt:lpstr>
      <vt:lpstr>Language</vt:lpstr>
      <vt:lpstr>Training</vt:lpstr>
      <vt:lpstr>Expectancy Effects</vt:lpstr>
      <vt:lpstr>Expectancy Effects</vt:lpstr>
      <vt:lpstr>Use of Reinforcement</vt:lpstr>
      <vt:lpstr>Use of Reinforcement</vt:lpstr>
      <vt:lpstr>Computer-Assisted Test administration</vt:lpstr>
      <vt:lpstr>Computer-Assisted Test administration</vt:lpstr>
      <vt:lpstr>Computer-Assisted Test administration</vt:lpstr>
      <vt:lpstr>Computer-Assisted Test administration</vt:lpstr>
      <vt:lpstr>Subject Variables</vt:lpstr>
      <vt:lpstr>Factors Affecting Behavioral Assessment</vt:lpstr>
      <vt:lpstr>reactivity</vt:lpstr>
      <vt:lpstr>reactivity</vt:lpstr>
      <vt:lpstr>Drift</vt:lpstr>
      <vt:lpstr>Deception</vt:lpstr>
    </vt:vector>
  </TitlesOfParts>
  <Company>CSUN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Ainsworth</dc:creator>
  <cp:lastModifiedBy>Andrew Ainsworth</cp:lastModifiedBy>
  <cp:revision>8</cp:revision>
  <dcterms:created xsi:type="dcterms:W3CDTF">2008-04-10T19:31:23Z</dcterms:created>
  <dcterms:modified xsi:type="dcterms:W3CDTF">2008-05-12T23:55:17Z</dcterms:modified>
</cp:coreProperties>
</file>