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7"/>
  </p:notesMasterIdLst>
  <p:handoutMasterIdLst>
    <p:handoutMasterId r:id="rId38"/>
  </p:handoutMasterIdLst>
  <p:sldIdLst>
    <p:sldId id="256" r:id="rId2"/>
    <p:sldId id="272" r:id="rId3"/>
    <p:sldId id="257" r:id="rId4"/>
    <p:sldId id="271" r:id="rId5"/>
    <p:sldId id="258" r:id="rId6"/>
    <p:sldId id="259" r:id="rId7"/>
    <p:sldId id="274" r:id="rId8"/>
    <p:sldId id="273" r:id="rId9"/>
    <p:sldId id="275" r:id="rId10"/>
    <p:sldId id="260" r:id="rId11"/>
    <p:sldId id="261" r:id="rId12"/>
    <p:sldId id="262" r:id="rId13"/>
    <p:sldId id="263" r:id="rId14"/>
    <p:sldId id="277" r:id="rId15"/>
    <p:sldId id="276" r:id="rId16"/>
    <p:sldId id="264" r:id="rId17"/>
    <p:sldId id="286" r:id="rId18"/>
    <p:sldId id="265" r:id="rId19"/>
    <p:sldId id="266" r:id="rId20"/>
    <p:sldId id="267" r:id="rId21"/>
    <p:sldId id="268" r:id="rId22"/>
    <p:sldId id="278" r:id="rId23"/>
    <p:sldId id="279" r:id="rId24"/>
    <p:sldId id="269" r:id="rId25"/>
    <p:sldId id="280" r:id="rId26"/>
    <p:sldId id="281" r:id="rId27"/>
    <p:sldId id="282" r:id="rId28"/>
    <p:sldId id="283" r:id="rId29"/>
    <p:sldId id="284" r:id="rId30"/>
    <p:sldId id="285" r:id="rId31"/>
    <p:sldId id="287" r:id="rId32"/>
    <p:sldId id="288" r:id="rId33"/>
    <p:sldId id="289" r:id="rId34"/>
    <p:sldId id="290" r:id="rId35"/>
    <p:sldId id="291" r:id="rId3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E8560A3D-9125-4E4C-996F-863E02923200}" type="datetimeFigureOut">
              <a:rPr lang="en-US" smtClean="0"/>
              <a:pPr/>
              <a:t>5/12/2008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ED739154-D0A4-4C52-AF49-58847021ADD1}"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5D71CAE0-5924-40B3-96CE-3574A842F165}" type="datetimeFigureOut">
              <a:rPr lang="en-US" smtClean="0"/>
              <a:pPr/>
              <a:t>5/12/2008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FB839917-974D-4514-A9AA-AF0521FC601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grpSp>
        <p:nvGrpSpPr>
          <p:cNvPr id="7" name="Group 14"/>
          <p:cNvGrpSpPr/>
          <p:nvPr/>
        </p:nvGrpSpPr>
        <p:grpSpPr>
          <a:xfrm>
            <a:off x="0" y="2928934"/>
            <a:ext cx="9144000" cy="285752"/>
            <a:chOff x="0" y="2928934"/>
            <a:chExt cx="9144000" cy="285752"/>
          </a:xfrm>
        </p:grpSpPr>
        <p:sp>
          <p:nvSpPr>
            <p:cNvPr id="12" name="Rectangle 11"/>
            <p:cNvSpPr/>
            <p:nvPr userDrawn="1"/>
          </p:nvSpPr>
          <p:spPr>
            <a:xfrm flipH="1">
              <a:off x="0" y="2928934"/>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a:p>
          </p:txBody>
        </p:sp>
        <p:sp>
          <p:nvSpPr>
            <p:cNvPr id="13" name="Rectangle 12"/>
            <p:cNvSpPr/>
            <p:nvPr userDrawn="1"/>
          </p:nvSpPr>
          <p:spPr>
            <a:xfrm flipH="1">
              <a:off x="8334000" y="2963384"/>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a:p>
          </p:txBody>
        </p:sp>
        <p:sp>
          <p:nvSpPr>
            <p:cNvPr id="14" name="Rectangle 13"/>
            <p:cNvSpPr/>
            <p:nvPr userDrawn="1"/>
          </p:nvSpPr>
          <p:spPr>
            <a:xfrm flipH="1">
              <a:off x="0" y="2966642"/>
              <a:ext cx="8286776" cy="214314"/>
            </a:xfrm>
            <a:prstGeom prst="rect">
              <a:avLst/>
            </a:prstGeom>
            <a:solidFill>
              <a:schemeClr val="accent5"/>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dirty="0"/>
            </a:p>
          </p:txBody>
        </p:sp>
      </p:grpSp>
      <p:sp>
        <p:nvSpPr>
          <p:cNvPr id="2" name="Title 1"/>
          <p:cNvSpPr>
            <a:spLocks noGrp="1"/>
          </p:cNvSpPr>
          <p:nvPr>
            <p:ph type="ctrTitle"/>
          </p:nvPr>
        </p:nvSpPr>
        <p:spPr>
          <a:xfrm>
            <a:off x="685800" y="1454136"/>
            <a:ext cx="7772400" cy="1470025"/>
          </a:xfrm>
          <a:noFill/>
        </p:spPr>
        <p:txBody>
          <a:bodyPr/>
          <a:lstStyle>
            <a:lvl1pPr>
              <a:defRPr>
                <a:gradFill flip="none" rotWithShape="1">
                  <a:gsLst>
                    <a:gs pos="0">
                      <a:srgbClr val="03D4A8"/>
                    </a:gs>
                    <a:gs pos="25000">
                      <a:srgbClr val="21D6E0"/>
                    </a:gs>
                    <a:gs pos="75000">
                      <a:srgbClr val="0087E6"/>
                    </a:gs>
                    <a:gs pos="100000">
                      <a:srgbClr val="005CBF"/>
                    </a:gs>
                  </a:gsLst>
                  <a:lin ang="16200000" scaled="1"/>
                  <a:tileRect/>
                </a:gradFill>
                <a:effectLst>
                  <a:outerShdw blurRad="50800" dist="50800" dir="18900000" algn="tl" rotWithShape="0">
                    <a:schemeClr val="accent5">
                      <a:tint val="20000"/>
                      <a:alpha val="43000"/>
                    </a:schemeClr>
                  </a:outerShdw>
                </a:effectLst>
              </a:defRPr>
            </a:lvl1pPr>
          </a:lstStyle>
          <a:p>
            <a:r>
              <a:rPr kumimoji="0" lang="en-US" smtClean="0"/>
              <a:t>Click to edit Master title style</a:t>
            </a:r>
            <a:endParaRPr kumimoji="0" lang="en-US"/>
          </a:p>
        </p:txBody>
      </p:sp>
      <p:sp>
        <p:nvSpPr>
          <p:cNvPr id="3" name="Subtitle 2"/>
          <p:cNvSpPr>
            <a:spLocks noGrp="1"/>
          </p:cNvSpPr>
          <p:nvPr>
            <p:ph type="subTitle" idx="1"/>
          </p:nvPr>
        </p:nvSpPr>
        <p:spPr>
          <a:xfrm>
            <a:off x="1371600" y="3219007"/>
            <a:ext cx="6400800" cy="1752600"/>
          </a:xfrm>
          <a:noFill/>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en-US" smtClean="0"/>
              <a:t>Click to edit Master subtitle style</a:t>
            </a:r>
            <a:endParaRPr kumimoji="0" lang="en-US"/>
          </a:p>
        </p:txBody>
      </p:sp>
      <p:sp>
        <p:nvSpPr>
          <p:cNvPr id="4" name="Date Placeholder 3"/>
          <p:cNvSpPr>
            <a:spLocks noGrp="1"/>
          </p:cNvSpPr>
          <p:nvPr>
            <p:ph type="dt" sz="half" idx="10"/>
          </p:nvPr>
        </p:nvSpPr>
        <p:spPr>
          <a:xfrm>
            <a:off x="0" y="6498000"/>
            <a:ext cx="1800000" cy="360000"/>
          </a:xfrm>
        </p:spPr>
        <p:txBody>
          <a:bodyPr vert="horz"/>
          <a:lstStyle>
            <a:lvl1pPr algn="l">
              <a:defRPr/>
            </a:lvl1pPr>
          </a:lstStyle>
          <a:p>
            <a:fld id="{D49E1AC0-269A-4B51-9E65-6C4BA69B5677}" type="datetime1">
              <a:rPr lang="en-US" smtClean="0"/>
              <a:pPr/>
              <a:t>5/12/2008</a:t>
            </a:fld>
            <a:endParaRPr lang="en-US"/>
          </a:p>
        </p:txBody>
      </p:sp>
      <p:sp>
        <p:nvSpPr>
          <p:cNvPr id="5" name="Footer Placeholder 4"/>
          <p:cNvSpPr>
            <a:spLocks noGrp="1"/>
          </p:cNvSpPr>
          <p:nvPr>
            <p:ph type="ftr" sz="quarter" idx="11"/>
          </p:nvPr>
        </p:nvSpPr>
        <p:spPr>
          <a:xfrm>
            <a:off x="6264000" y="6498000"/>
            <a:ext cx="2880000" cy="360000"/>
          </a:xfrm>
        </p:spPr>
        <p:txBody>
          <a:bodyPr vert="horz"/>
          <a:lstStyle/>
          <a:p>
            <a:r>
              <a:rPr lang="en-US" smtClean="0"/>
              <a:t>Psy 427 - Cal State Northridge</a:t>
            </a:r>
            <a:endParaRPr lang="en-US"/>
          </a:p>
        </p:txBody>
      </p:sp>
      <p:sp>
        <p:nvSpPr>
          <p:cNvPr id="6" name="Slide Number Placeholder 5"/>
          <p:cNvSpPr>
            <a:spLocks noGrp="1"/>
          </p:cNvSpPr>
          <p:nvPr>
            <p:ph type="sldNum" sz="quarter" idx="12"/>
          </p:nvPr>
        </p:nvSpPr>
        <p:spPr>
          <a:xfrm>
            <a:off x="8334000" y="2928934"/>
            <a:ext cx="810000" cy="285752"/>
          </a:xfrm>
        </p:spPr>
        <p:txBody>
          <a:bodyPr/>
          <a:lstStyle/>
          <a:p>
            <a:fld id="{0F7FDCF7-342A-4A8F-B01A-42C2826A66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CE7B1D-747F-43A4-8756-F90D17675ED0}" type="datetime1">
              <a:rPr lang="en-US" smtClean="0"/>
              <a:pPr/>
              <a:t>5/12/2008</a:t>
            </a:fld>
            <a:endParaRPr lang="en-US"/>
          </a:p>
        </p:txBody>
      </p:sp>
      <p:sp>
        <p:nvSpPr>
          <p:cNvPr id="5" name="Footer Placeholder 4"/>
          <p:cNvSpPr>
            <a:spLocks noGrp="1"/>
          </p:cNvSpPr>
          <p:nvPr>
            <p:ph type="ftr" sz="quarter" idx="11"/>
          </p:nvPr>
        </p:nvSpPr>
        <p:spPr/>
        <p:txBody>
          <a:bodyPr/>
          <a:lstStyle/>
          <a:p>
            <a:r>
              <a:rPr lang="en-US" smtClean="0"/>
              <a:t>Psy 427 - Cal State Northridge</a:t>
            </a:r>
            <a:endParaRPr lang="en-US"/>
          </a:p>
        </p:txBody>
      </p:sp>
      <p:sp>
        <p:nvSpPr>
          <p:cNvPr id="6" name="Slide Number Placeholder 5"/>
          <p:cNvSpPr>
            <a:spLocks noGrp="1"/>
          </p:cNvSpPr>
          <p:nvPr>
            <p:ph type="sldNum" sz="quarter" idx="12"/>
          </p:nvPr>
        </p:nvSpPr>
        <p:spPr/>
        <p:txBody>
          <a:bodyPr/>
          <a:lstStyle/>
          <a:p>
            <a:fld id="{0F7FDCF7-342A-4A8F-B01A-42C2826A66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6286520"/>
            <a:ext cx="9144000" cy="285752"/>
            <a:chOff x="0" y="1428736"/>
            <a:chExt cx="9144000" cy="285752"/>
          </a:xfrm>
        </p:grpSpPr>
        <p:sp>
          <p:nvSpPr>
            <p:cNvPr id="8" name="Rectangle 7"/>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a:p>
          </p:txBody>
        </p:sp>
        <p:sp>
          <p:nvSpPr>
            <p:cNvPr id="9" name="Rectangle 8"/>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a:p>
          </p:txBody>
        </p:sp>
        <p:sp>
          <p:nvSpPr>
            <p:cNvPr id="10" name="Rectangle 9"/>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dirty="0"/>
            </a:p>
          </p:txBody>
        </p:sp>
      </p:grpSp>
      <p:sp>
        <p:nvSpPr>
          <p:cNvPr id="2" name="Vertical Title 1"/>
          <p:cNvSpPr>
            <a:spLocks noGrp="1"/>
          </p:cNvSpPr>
          <p:nvPr>
            <p:ph type="title" orient="vert"/>
          </p:nvPr>
        </p:nvSpPr>
        <p:spPr>
          <a:xfrm>
            <a:off x="7643802" y="285728"/>
            <a:ext cx="1500198" cy="6000791"/>
          </a:xfrm>
          <a:noFill/>
        </p:spPr>
        <p:txBody>
          <a:bodyPr vert="eaVert"/>
          <a:lstStyle>
            <a:lvl1pPr>
              <a:defRPr>
                <a:gradFill flip="none" rotWithShape="1">
                  <a:gsLst>
                    <a:gs pos="0">
                      <a:srgbClr val="000000"/>
                    </a:gs>
                    <a:gs pos="20000">
                      <a:srgbClr val="000040"/>
                    </a:gs>
                    <a:gs pos="50000">
                      <a:srgbClr val="400040"/>
                    </a:gs>
                    <a:gs pos="75000">
                      <a:srgbClr val="8F0040"/>
                    </a:gs>
                    <a:gs pos="89999">
                      <a:srgbClr val="F27300"/>
                    </a:gs>
                    <a:gs pos="100000">
                      <a:srgbClr val="FFBF00"/>
                    </a:gs>
                  </a:gsLst>
                  <a:lin ang="16200000" scaled="1"/>
                  <a:tileRect/>
                </a:gradFill>
                <a:effectLst>
                  <a:outerShdw blurRad="50800" dist="50800" dir="13500000" algn="tl" rotWithShape="0">
                    <a:schemeClr val="tx2">
                      <a:alpha val="43000"/>
                    </a:schemeClr>
                  </a:outerShdw>
                </a:effectLst>
              </a:defRPr>
            </a:lvl1p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842994" y="285730"/>
            <a:ext cx="6657964" cy="6000791"/>
          </a:xfrm>
          <a:noFill/>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07B800-A8C4-4B0D-9364-F6F54E77236C}" type="datetime1">
              <a:rPr lang="en-US" smtClean="0"/>
              <a:pPr/>
              <a:t>5/12/2008</a:t>
            </a:fld>
            <a:endParaRPr lang="en-US"/>
          </a:p>
        </p:txBody>
      </p:sp>
      <p:sp>
        <p:nvSpPr>
          <p:cNvPr id="5" name="Footer Placeholder 4"/>
          <p:cNvSpPr>
            <a:spLocks noGrp="1"/>
          </p:cNvSpPr>
          <p:nvPr>
            <p:ph type="ftr" sz="quarter" idx="11"/>
          </p:nvPr>
        </p:nvSpPr>
        <p:spPr/>
        <p:txBody>
          <a:bodyPr/>
          <a:lstStyle/>
          <a:p>
            <a:r>
              <a:rPr lang="en-US" smtClean="0"/>
              <a:t>Psy 427 - Cal State Northridge</a:t>
            </a:r>
            <a:endParaRPr lang="en-US"/>
          </a:p>
        </p:txBody>
      </p:sp>
      <p:sp>
        <p:nvSpPr>
          <p:cNvPr id="6" name="Slide Number Placeholder 5"/>
          <p:cNvSpPr>
            <a:spLocks noGrp="1"/>
          </p:cNvSpPr>
          <p:nvPr>
            <p:ph type="sldNum" sz="quarter" idx="12"/>
          </p:nvPr>
        </p:nvSpPr>
        <p:spPr>
          <a:xfrm>
            <a:off x="0" y="6286520"/>
            <a:ext cx="810000" cy="285752"/>
          </a:xfrm>
        </p:spPr>
        <p:txBody>
          <a:bodyPr/>
          <a:lstStyle/>
          <a:p>
            <a:fld id="{0F7FDCF7-342A-4A8F-B01A-42C2826A66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E74080F-F99A-42E4-9732-9A7E3C735A57}" type="datetime1">
              <a:rPr lang="en-US" smtClean="0"/>
              <a:pPr/>
              <a:t>5/12/2008</a:t>
            </a:fld>
            <a:endParaRPr lang="en-US"/>
          </a:p>
        </p:txBody>
      </p:sp>
      <p:sp>
        <p:nvSpPr>
          <p:cNvPr id="5" name="Footer Placeholder 4"/>
          <p:cNvSpPr>
            <a:spLocks noGrp="1"/>
          </p:cNvSpPr>
          <p:nvPr>
            <p:ph type="ftr" sz="quarter" idx="11"/>
          </p:nvPr>
        </p:nvSpPr>
        <p:spPr/>
        <p:txBody>
          <a:bodyPr/>
          <a:lstStyle/>
          <a:p>
            <a:r>
              <a:rPr lang="en-US" smtClean="0"/>
              <a:t>Psy 427 - Cal State Northridge</a:t>
            </a:r>
            <a:endParaRPr lang="en-US"/>
          </a:p>
        </p:txBody>
      </p:sp>
      <p:sp>
        <p:nvSpPr>
          <p:cNvPr id="6" name="Slide Number Placeholder 5"/>
          <p:cNvSpPr>
            <a:spLocks noGrp="1"/>
          </p:cNvSpPr>
          <p:nvPr>
            <p:ph type="sldNum" sz="quarter" idx="12"/>
          </p:nvPr>
        </p:nvSpPr>
        <p:spPr/>
        <p:txBody>
          <a:bodyPr/>
          <a:lstStyle/>
          <a:p>
            <a:fld id="{0F7FDCF7-342A-4A8F-B01A-42C2826A66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grpSp>
        <p:nvGrpSpPr>
          <p:cNvPr id="7" name="Group 10"/>
          <p:cNvGrpSpPr/>
          <p:nvPr/>
        </p:nvGrpSpPr>
        <p:grpSpPr>
          <a:xfrm>
            <a:off x="0" y="2928934"/>
            <a:ext cx="9144000" cy="285752"/>
            <a:chOff x="0" y="2928934"/>
            <a:chExt cx="9144000" cy="285752"/>
          </a:xfrm>
        </p:grpSpPr>
        <p:sp>
          <p:nvSpPr>
            <p:cNvPr id="8" name="Rectangle 7"/>
            <p:cNvSpPr/>
            <p:nvPr userDrawn="1"/>
          </p:nvSpPr>
          <p:spPr>
            <a:xfrm flipH="1">
              <a:off x="0" y="2928934"/>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a:p>
          </p:txBody>
        </p:sp>
        <p:sp>
          <p:nvSpPr>
            <p:cNvPr id="9" name="Rectangle 8"/>
            <p:cNvSpPr/>
            <p:nvPr userDrawn="1"/>
          </p:nvSpPr>
          <p:spPr>
            <a:xfrm flipH="1">
              <a:off x="8334000" y="2963384"/>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a:p>
          </p:txBody>
        </p:sp>
        <p:sp>
          <p:nvSpPr>
            <p:cNvPr id="10" name="Rectangle 9"/>
            <p:cNvSpPr/>
            <p:nvPr userDrawn="1"/>
          </p:nvSpPr>
          <p:spPr>
            <a:xfrm flipH="1">
              <a:off x="0" y="2966642"/>
              <a:ext cx="8286776" cy="214314"/>
            </a:xfrm>
            <a:prstGeom prst="rect">
              <a:avLst/>
            </a:prstGeom>
            <a:solidFill>
              <a:schemeClr val="accent5"/>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dirty="0"/>
            </a:p>
          </p:txBody>
        </p:sp>
      </p:grpSp>
      <p:sp>
        <p:nvSpPr>
          <p:cNvPr id="2" name="Title 1"/>
          <p:cNvSpPr>
            <a:spLocks noGrp="1"/>
          </p:cNvSpPr>
          <p:nvPr>
            <p:ph type="title"/>
          </p:nvPr>
        </p:nvSpPr>
        <p:spPr>
          <a:xfrm>
            <a:off x="685800" y="3217345"/>
            <a:ext cx="7772400" cy="1362075"/>
          </a:xfrm>
          <a:noFill/>
        </p:spPr>
        <p:txBody>
          <a:bodyPr anchor="t"/>
          <a:lstStyle>
            <a:lvl1pPr algn="ctr">
              <a:defRPr sz="4000" b="1" cap="all">
                <a:gradFill flip="none" rotWithShape="1">
                  <a:gsLst>
                    <a:gs pos="0">
                      <a:srgbClr val="03D4A8"/>
                    </a:gs>
                    <a:gs pos="25000">
                      <a:srgbClr val="21D6E0"/>
                    </a:gs>
                    <a:gs pos="75000">
                      <a:srgbClr val="0087E6"/>
                    </a:gs>
                    <a:gs pos="100000">
                      <a:srgbClr val="005CBF"/>
                    </a:gs>
                  </a:gsLst>
                  <a:lin ang="16200000" scaled="1"/>
                  <a:tileRect/>
                </a:gradFill>
                <a:effectLst>
                  <a:outerShdw blurRad="50800" dist="50800" dir="18900000" algn="tl" rotWithShape="0">
                    <a:schemeClr val="accent5">
                      <a:tint val="20000"/>
                      <a:alpha val="43000"/>
                    </a:scheme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71600" y="1426089"/>
            <a:ext cx="6400800" cy="1500187"/>
          </a:xfrm>
          <a:noFill/>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0" y="6498000"/>
            <a:ext cx="1800000" cy="360000"/>
          </a:xfrm>
        </p:spPr>
        <p:txBody>
          <a:bodyPr vert="horz"/>
          <a:lstStyle/>
          <a:p>
            <a:fld id="{4EA21286-1A12-44B4-BCDC-5EEE7A52878B}" type="datetime1">
              <a:rPr lang="en-US" smtClean="0"/>
              <a:pPr/>
              <a:t>5/12/2008</a:t>
            </a:fld>
            <a:endParaRPr lang="en-US"/>
          </a:p>
        </p:txBody>
      </p:sp>
      <p:sp>
        <p:nvSpPr>
          <p:cNvPr id="5" name="Footer Placeholder 4"/>
          <p:cNvSpPr>
            <a:spLocks noGrp="1"/>
          </p:cNvSpPr>
          <p:nvPr>
            <p:ph type="ftr" sz="quarter" idx="11"/>
          </p:nvPr>
        </p:nvSpPr>
        <p:spPr>
          <a:xfrm>
            <a:off x="6264000" y="6498000"/>
            <a:ext cx="2880000" cy="360000"/>
          </a:xfrm>
        </p:spPr>
        <p:txBody>
          <a:bodyPr vert="horz"/>
          <a:lstStyle>
            <a:lvl1pPr algn="r">
              <a:defRPr/>
            </a:lvl1pPr>
          </a:lstStyle>
          <a:p>
            <a:r>
              <a:rPr lang="en-US" smtClean="0"/>
              <a:t>Psy 427 - Cal State Northridge</a:t>
            </a:r>
            <a:endParaRPr lang="en-US"/>
          </a:p>
        </p:txBody>
      </p:sp>
      <p:sp>
        <p:nvSpPr>
          <p:cNvPr id="6" name="Slide Number Placeholder 5"/>
          <p:cNvSpPr>
            <a:spLocks noGrp="1"/>
          </p:cNvSpPr>
          <p:nvPr>
            <p:ph type="sldNum" sz="quarter" idx="12"/>
          </p:nvPr>
        </p:nvSpPr>
        <p:spPr>
          <a:xfrm>
            <a:off x="8334000" y="2928934"/>
            <a:ext cx="810000" cy="285752"/>
          </a:xfrm>
        </p:spPr>
        <p:txBody>
          <a:bodyPr/>
          <a:lstStyle/>
          <a:p>
            <a:fld id="{0F7FDCF7-342A-4A8F-B01A-42C2826A66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842994" y="1717110"/>
            <a:ext cx="4038600" cy="48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033994" y="1717110"/>
            <a:ext cx="4038600" cy="48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6D8C52-63BF-407D-9A79-E0AD1D42EBFB}" type="datetime1">
              <a:rPr lang="en-US" smtClean="0"/>
              <a:pPr/>
              <a:t>5/12/2008</a:t>
            </a:fld>
            <a:endParaRPr lang="en-US"/>
          </a:p>
        </p:txBody>
      </p:sp>
      <p:sp>
        <p:nvSpPr>
          <p:cNvPr id="6" name="Footer Placeholder 5"/>
          <p:cNvSpPr>
            <a:spLocks noGrp="1"/>
          </p:cNvSpPr>
          <p:nvPr>
            <p:ph type="ftr" sz="quarter" idx="11"/>
          </p:nvPr>
        </p:nvSpPr>
        <p:spPr/>
        <p:txBody>
          <a:bodyPr/>
          <a:lstStyle/>
          <a:p>
            <a:r>
              <a:rPr lang="en-US" smtClean="0"/>
              <a:t>Psy 427 - Cal State Northridge</a:t>
            </a:r>
            <a:endParaRPr lang="en-US"/>
          </a:p>
        </p:txBody>
      </p:sp>
      <p:sp>
        <p:nvSpPr>
          <p:cNvPr id="7" name="Slide Number Placeholder 6"/>
          <p:cNvSpPr>
            <a:spLocks noGrp="1"/>
          </p:cNvSpPr>
          <p:nvPr>
            <p:ph type="sldNum" sz="quarter" idx="12"/>
          </p:nvPr>
        </p:nvSpPr>
        <p:spPr/>
        <p:txBody>
          <a:bodyPr/>
          <a:lstStyle/>
          <a:p>
            <a:fld id="{0F7FDCF7-342A-4A8F-B01A-42C2826A66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842994" y="1717668"/>
            <a:ext cx="4040188" cy="639762"/>
          </a:xfrm>
          <a:solidFill>
            <a:srgbClr val="FF9900">
              <a:alpha val="10196"/>
            </a:srgbClr>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842994" y="2357433"/>
            <a:ext cx="4040188" cy="41960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5030819" y="1717668"/>
            <a:ext cx="4041775" cy="639762"/>
          </a:xfrm>
          <a:solidFill>
            <a:srgbClr val="FF9900">
              <a:alpha val="10196"/>
            </a:srgbClr>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030820" y="2357430"/>
            <a:ext cx="4041775" cy="4197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A4F1999-C278-4C78-85F5-91BE79EE913F}" type="datetime1">
              <a:rPr lang="en-US" smtClean="0"/>
              <a:pPr/>
              <a:t>5/12/2008</a:t>
            </a:fld>
            <a:endParaRPr lang="en-US"/>
          </a:p>
        </p:txBody>
      </p:sp>
      <p:sp>
        <p:nvSpPr>
          <p:cNvPr id="8" name="Footer Placeholder 7"/>
          <p:cNvSpPr>
            <a:spLocks noGrp="1"/>
          </p:cNvSpPr>
          <p:nvPr>
            <p:ph type="ftr" sz="quarter" idx="11"/>
          </p:nvPr>
        </p:nvSpPr>
        <p:spPr/>
        <p:txBody>
          <a:bodyPr/>
          <a:lstStyle/>
          <a:p>
            <a:r>
              <a:rPr lang="en-US" smtClean="0"/>
              <a:t>Psy 427 - Cal State Northridge</a:t>
            </a:r>
            <a:endParaRPr lang="en-US"/>
          </a:p>
        </p:txBody>
      </p:sp>
      <p:sp>
        <p:nvSpPr>
          <p:cNvPr id="9" name="Slide Number Placeholder 8"/>
          <p:cNvSpPr>
            <a:spLocks noGrp="1"/>
          </p:cNvSpPr>
          <p:nvPr>
            <p:ph type="sldNum" sz="quarter" idx="12"/>
          </p:nvPr>
        </p:nvSpPr>
        <p:spPr/>
        <p:txBody>
          <a:bodyPr/>
          <a:lstStyle/>
          <a:p>
            <a:fld id="{0F7FDCF7-342A-4A8F-B01A-42C2826A66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pSp>
        <p:nvGrpSpPr>
          <p:cNvPr id="6" name="Group 9"/>
          <p:cNvGrpSpPr/>
          <p:nvPr/>
        </p:nvGrpSpPr>
        <p:grpSpPr>
          <a:xfrm>
            <a:off x="0" y="1428736"/>
            <a:ext cx="9144000" cy="285752"/>
            <a:chOff x="0" y="1428736"/>
            <a:chExt cx="9144000" cy="285752"/>
          </a:xfrm>
        </p:grpSpPr>
        <p:sp>
          <p:nvSpPr>
            <p:cNvPr id="7" name="Rectangle 6"/>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a:p>
          </p:txBody>
        </p:sp>
        <p:sp>
          <p:nvSpPr>
            <p:cNvPr id="8" name="Rectangle 7"/>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a:p>
          </p:txBody>
        </p:sp>
        <p:sp>
          <p:nvSpPr>
            <p:cNvPr id="9" name="Rectangle 8"/>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dirty="0"/>
            </a:p>
          </p:txBody>
        </p:sp>
      </p:grpSp>
      <p:sp>
        <p:nvSpPr>
          <p:cNvPr id="2" name="Title 1"/>
          <p:cNvSpPr>
            <a:spLocks noGrp="1"/>
          </p:cNvSpPr>
          <p:nvPr>
            <p:ph type="title"/>
          </p:nvPr>
        </p:nvSpPr>
        <p:spPr>
          <a:noFill/>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1CB00A6-83B3-4306-9F18-0C6477304888}" type="datetime1">
              <a:rPr lang="en-US" smtClean="0"/>
              <a:pPr/>
              <a:t>5/12/2008</a:t>
            </a:fld>
            <a:endParaRPr lang="en-US"/>
          </a:p>
        </p:txBody>
      </p:sp>
      <p:sp>
        <p:nvSpPr>
          <p:cNvPr id="4" name="Footer Placeholder 3"/>
          <p:cNvSpPr>
            <a:spLocks noGrp="1"/>
          </p:cNvSpPr>
          <p:nvPr>
            <p:ph type="ftr" sz="quarter" idx="11"/>
          </p:nvPr>
        </p:nvSpPr>
        <p:spPr/>
        <p:txBody>
          <a:bodyPr/>
          <a:lstStyle/>
          <a:p>
            <a:r>
              <a:rPr lang="en-US" smtClean="0"/>
              <a:t>Psy 427 - Cal State Northridge</a:t>
            </a:r>
            <a:endParaRPr lang="en-US"/>
          </a:p>
        </p:txBody>
      </p:sp>
      <p:sp>
        <p:nvSpPr>
          <p:cNvPr id="5" name="Slide Number Placeholder 4"/>
          <p:cNvSpPr>
            <a:spLocks noGrp="1"/>
          </p:cNvSpPr>
          <p:nvPr>
            <p:ph type="sldNum" sz="quarter" idx="12"/>
          </p:nvPr>
        </p:nvSpPr>
        <p:spPr/>
        <p:txBody>
          <a:bodyPr/>
          <a:lstStyle/>
          <a:p>
            <a:fld id="{0F7FDCF7-342A-4A8F-B01A-42C2826A66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p:cNvGrpSpPr/>
          <p:nvPr/>
        </p:nvGrpSpPr>
        <p:grpSpPr>
          <a:xfrm>
            <a:off x="0" y="6286520"/>
            <a:ext cx="9144000" cy="285752"/>
            <a:chOff x="0" y="1428736"/>
            <a:chExt cx="9144000" cy="285752"/>
          </a:xfrm>
        </p:grpSpPr>
        <p:sp>
          <p:nvSpPr>
            <p:cNvPr id="6" name="Rectangle 5"/>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a:p>
          </p:txBody>
        </p:sp>
        <p:sp>
          <p:nvSpPr>
            <p:cNvPr id="7" name="Rectangle 6"/>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a:p>
          </p:txBody>
        </p:sp>
        <p:sp>
          <p:nvSpPr>
            <p:cNvPr id="8" name="Rectangle 7"/>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dirty="0"/>
            </a:p>
          </p:txBody>
        </p:sp>
      </p:grpSp>
      <p:sp>
        <p:nvSpPr>
          <p:cNvPr id="2" name="Date Placeholder 1"/>
          <p:cNvSpPr>
            <a:spLocks noGrp="1"/>
          </p:cNvSpPr>
          <p:nvPr>
            <p:ph type="dt" sz="half" idx="10"/>
          </p:nvPr>
        </p:nvSpPr>
        <p:spPr/>
        <p:txBody>
          <a:bodyPr/>
          <a:lstStyle/>
          <a:p>
            <a:fld id="{A688B3BB-1495-4ADA-AB8A-9DA89BD4DD55}" type="datetime1">
              <a:rPr lang="en-US" smtClean="0"/>
              <a:pPr/>
              <a:t>5/12/2008</a:t>
            </a:fld>
            <a:endParaRPr lang="en-US"/>
          </a:p>
        </p:txBody>
      </p:sp>
      <p:sp>
        <p:nvSpPr>
          <p:cNvPr id="3" name="Footer Placeholder 2"/>
          <p:cNvSpPr>
            <a:spLocks noGrp="1"/>
          </p:cNvSpPr>
          <p:nvPr>
            <p:ph type="ftr" sz="quarter" idx="11"/>
          </p:nvPr>
        </p:nvSpPr>
        <p:spPr/>
        <p:txBody>
          <a:bodyPr/>
          <a:lstStyle/>
          <a:p>
            <a:r>
              <a:rPr lang="en-US" smtClean="0"/>
              <a:t>Psy 427 - Cal State Northridge</a:t>
            </a:r>
            <a:endParaRPr lang="en-US"/>
          </a:p>
        </p:txBody>
      </p:sp>
      <p:sp>
        <p:nvSpPr>
          <p:cNvPr id="4" name="Slide Number Placeholder 3"/>
          <p:cNvSpPr>
            <a:spLocks noGrp="1"/>
          </p:cNvSpPr>
          <p:nvPr>
            <p:ph type="sldNum" sz="quarter" idx="12"/>
          </p:nvPr>
        </p:nvSpPr>
        <p:spPr>
          <a:xfrm>
            <a:off x="0" y="6286520"/>
            <a:ext cx="810000" cy="285752"/>
          </a:xfrm>
        </p:spPr>
        <p:txBody>
          <a:bodyPr/>
          <a:lstStyle/>
          <a:p>
            <a:fld id="{0F7FDCF7-342A-4A8F-B01A-42C2826A66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26" y="285728"/>
            <a:ext cx="3286146" cy="1143008"/>
          </a:xfrm>
        </p:spPr>
        <p:txBody>
          <a:bodyPr anchor="t"/>
          <a:lstStyle>
            <a:lvl1pPr algn="l">
              <a:defRPr sz="2000" b="1">
                <a:effectLst/>
              </a:defRPr>
            </a:lvl1pPr>
          </a:lstStyle>
          <a:p>
            <a:r>
              <a:rPr kumimoji="0" lang="en-US" smtClean="0"/>
              <a:t>Click to edit Master title style</a:t>
            </a:r>
            <a:endParaRPr kumimoji="0" lang="en-US"/>
          </a:p>
        </p:txBody>
      </p:sp>
      <p:sp>
        <p:nvSpPr>
          <p:cNvPr id="3" name="Content Placeholder 2"/>
          <p:cNvSpPr>
            <a:spLocks noGrp="1"/>
          </p:cNvSpPr>
          <p:nvPr>
            <p:ph idx="1"/>
          </p:nvPr>
        </p:nvSpPr>
        <p:spPr>
          <a:xfrm>
            <a:off x="857224" y="1717341"/>
            <a:ext cx="8215338" cy="483860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4214810" y="285728"/>
            <a:ext cx="4857752" cy="1144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5F37A4E-C496-4FEE-8EE9-3D2A639148EC}" type="datetime1">
              <a:rPr lang="en-US" smtClean="0"/>
              <a:pPr/>
              <a:t>5/12/2008</a:t>
            </a:fld>
            <a:endParaRPr lang="en-US"/>
          </a:p>
        </p:txBody>
      </p:sp>
      <p:sp>
        <p:nvSpPr>
          <p:cNvPr id="6" name="Footer Placeholder 5"/>
          <p:cNvSpPr>
            <a:spLocks noGrp="1"/>
          </p:cNvSpPr>
          <p:nvPr>
            <p:ph type="ftr" sz="quarter" idx="11"/>
          </p:nvPr>
        </p:nvSpPr>
        <p:spPr/>
        <p:txBody>
          <a:bodyPr/>
          <a:lstStyle/>
          <a:p>
            <a:r>
              <a:rPr lang="en-US" smtClean="0"/>
              <a:t>Psy 427 - Cal State Northridge</a:t>
            </a:r>
            <a:endParaRPr lang="en-US"/>
          </a:p>
        </p:txBody>
      </p:sp>
      <p:sp>
        <p:nvSpPr>
          <p:cNvPr id="7" name="Slide Number Placeholder 6"/>
          <p:cNvSpPr>
            <a:spLocks noGrp="1"/>
          </p:cNvSpPr>
          <p:nvPr>
            <p:ph type="sldNum" sz="quarter" idx="12"/>
          </p:nvPr>
        </p:nvSpPr>
        <p:spPr/>
        <p:txBody>
          <a:bodyPr/>
          <a:lstStyle/>
          <a:p>
            <a:fld id="{0F7FDCF7-342A-4A8F-B01A-42C2826A66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3" y="1718046"/>
            <a:ext cx="734214" cy="4834842"/>
          </a:xfrm>
          <a:noFill/>
        </p:spPr>
        <p:txBody>
          <a:bodyPr vert="eaVert" anchor="ctr"/>
          <a:lstStyle>
            <a:lvl1pPr algn="ctr">
              <a:defRPr sz="2000" b="1">
                <a:gradFill flip="none" rotWithShape="1">
                  <a:gsLst>
                    <a:gs pos="0">
                      <a:srgbClr val="000000"/>
                    </a:gs>
                    <a:gs pos="20000">
                      <a:srgbClr val="000040"/>
                    </a:gs>
                    <a:gs pos="50000">
                      <a:srgbClr val="400040"/>
                    </a:gs>
                    <a:gs pos="75000">
                      <a:srgbClr val="8F0040"/>
                    </a:gs>
                    <a:gs pos="89999">
                      <a:srgbClr val="F27300"/>
                    </a:gs>
                    <a:gs pos="100000">
                      <a:srgbClr val="FFBF00"/>
                    </a:gs>
                  </a:gsLst>
                  <a:lin ang="16200000" scaled="1"/>
                  <a:tileRect/>
                </a:gradFill>
                <a:effectLst/>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915372" y="1790268"/>
            <a:ext cx="8091100" cy="4710569"/>
          </a:xfrm>
          <a:effectLst>
            <a:glow rad="101600">
              <a:schemeClr val="accent1">
                <a:alpha val="60000"/>
              </a:schemeClr>
            </a:glow>
          </a:effectLst>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mtClean="0"/>
              <a:t>Click icon to add picture</a:t>
            </a:r>
            <a:endParaRPr kumimoji="0" lang="en-US"/>
          </a:p>
        </p:txBody>
      </p:sp>
      <p:sp>
        <p:nvSpPr>
          <p:cNvPr id="4" name="Text Placeholder 3"/>
          <p:cNvSpPr>
            <a:spLocks noGrp="1"/>
          </p:cNvSpPr>
          <p:nvPr>
            <p:ph type="body" sz="half" idx="2"/>
          </p:nvPr>
        </p:nvSpPr>
        <p:spPr>
          <a:xfrm>
            <a:off x="842994" y="285728"/>
            <a:ext cx="8229600" cy="1144800"/>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0D323ED-97AD-4755-9D7D-5738ED1480D0}" type="datetime1">
              <a:rPr lang="en-US" smtClean="0"/>
              <a:pPr/>
              <a:t>5/12/2008</a:t>
            </a:fld>
            <a:endParaRPr lang="en-US"/>
          </a:p>
        </p:txBody>
      </p:sp>
      <p:sp>
        <p:nvSpPr>
          <p:cNvPr id="6" name="Footer Placeholder 5"/>
          <p:cNvSpPr>
            <a:spLocks noGrp="1"/>
          </p:cNvSpPr>
          <p:nvPr>
            <p:ph type="ftr" sz="quarter" idx="11"/>
          </p:nvPr>
        </p:nvSpPr>
        <p:spPr/>
        <p:txBody>
          <a:bodyPr/>
          <a:lstStyle/>
          <a:p>
            <a:r>
              <a:rPr lang="en-US" smtClean="0"/>
              <a:t>Psy 427 - Cal State Northridge</a:t>
            </a:r>
            <a:endParaRPr lang="en-US"/>
          </a:p>
        </p:txBody>
      </p:sp>
      <p:sp>
        <p:nvSpPr>
          <p:cNvPr id="7" name="Slide Number Placeholder 6"/>
          <p:cNvSpPr>
            <a:spLocks noGrp="1"/>
          </p:cNvSpPr>
          <p:nvPr>
            <p:ph type="sldNum" sz="quarter" idx="12"/>
          </p:nvPr>
        </p:nvSpPr>
        <p:spPr/>
        <p:txBody>
          <a:bodyPr/>
          <a:lstStyle/>
          <a:p>
            <a:fld id="{0F7FDCF7-342A-4A8F-B01A-42C2826A66F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0" name="Group 12"/>
          <p:cNvGrpSpPr/>
          <p:nvPr/>
        </p:nvGrpSpPr>
        <p:grpSpPr>
          <a:xfrm>
            <a:off x="0" y="1428736"/>
            <a:ext cx="9144000" cy="285752"/>
            <a:chOff x="0" y="1428736"/>
            <a:chExt cx="9144000" cy="285752"/>
          </a:xfrm>
        </p:grpSpPr>
        <p:sp>
          <p:nvSpPr>
            <p:cNvPr id="7" name="Rectangle 6"/>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a:p>
          </p:txBody>
        </p:sp>
        <p:sp>
          <p:nvSpPr>
            <p:cNvPr id="9" name="Rectangle 8"/>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a:p>
          </p:txBody>
        </p:sp>
        <p:sp>
          <p:nvSpPr>
            <p:cNvPr id="8" name="Rectangle 7"/>
            <p:cNvSpPr/>
            <p:nvPr userDrawn="1"/>
          </p:nvSpPr>
          <p:spPr>
            <a:xfrm>
              <a:off x="857224" y="1466444"/>
              <a:ext cx="8286776" cy="214314"/>
            </a:xfrm>
            <a:prstGeom prst="rect">
              <a:avLst/>
            </a:prstGeom>
            <a:solidFill>
              <a:schemeClr val="accent5">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dirty="0"/>
            </a:p>
          </p:txBody>
        </p:sp>
      </p:grpSp>
      <p:sp>
        <p:nvSpPr>
          <p:cNvPr id="3" name="Text Placeholder 2"/>
          <p:cNvSpPr>
            <a:spLocks noGrp="1"/>
          </p:cNvSpPr>
          <p:nvPr>
            <p:ph type="body" idx="1"/>
          </p:nvPr>
        </p:nvSpPr>
        <p:spPr>
          <a:xfrm>
            <a:off x="842994" y="1716711"/>
            <a:ext cx="8229600" cy="4838735"/>
          </a:xfrm>
          <a:prstGeom prst="rect">
            <a:avLst/>
          </a:prstGeom>
          <a:noFill/>
        </p:spPr>
        <p:txBody>
          <a:bodyPr vert="horz" rtlCol="0">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0" y="6572272"/>
            <a:ext cx="1800000" cy="285728"/>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EF2E2942-5F40-4469-87EC-72101DA5FD38}" type="datetime1">
              <a:rPr lang="en-US" smtClean="0"/>
              <a:pPr/>
              <a:t>5/12/2008</a:t>
            </a:fld>
            <a:endParaRPr lang="en-US"/>
          </a:p>
        </p:txBody>
      </p:sp>
      <p:sp>
        <p:nvSpPr>
          <p:cNvPr id="5" name="Footer Placeholder 4"/>
          <p:cNvSpPr>
            <a:spLocks noGrp="1"/>
          </p:cNvSpPr>
          <p:nvPr>
            <p:ph type="ftr" sz="quarter" idx="3"/>
          </p:nvPr>
        </p:nvSpPr>
        <p:spPr>
          <a:xfrm>
            <a:off x="6264000" y="6572272"/>
            <a:ext cx="2880000" cy="285728"/>
          </a:xfrm>
          <a:prstGeom prst="rect">
            <a:avLst/>
          </a:prstGeom>
        </p:spPr>
        <p:txBody>
          <a:bodyPr vert="horz" rtlCol="0" anchor="ctr"/>
          <a:lstStyle>
            <a:lvl1pPr algn="r" eaLnBrk="1" latinLnBrk="0" hangingPunct="1">
              <a:defRPr kumimoji="0" sz="1200">
                <a:solidFill>
                  <a:schemeClr val="tx1">
                    <a:tint val="75000"/>
                  </a:schemeClr>
                </a:solidFill>
              </a:defRPr>
            </a:lvl1pPr>
          </a:lstStyle>
          <a:p>
            <a:r>
              <a:rPr lang="en-US" smtClean="0"/>
              <a:t>Psy 427 - Cal State Northridge</a:t>
            </a:r>
            <a:endParaRPr lang="en-US"/>
          </a:p>
        </p:txBody>
      </p:sp>
      <p:sp>
        <p:nvSpPr>
          <p:cNvPr id="6" name="Slide Number Placeholder 5"/>
          <p:cNvSpPr>
            <a:spLocks noGrp="1"/>
          </p:cNvSpPr>
          <p:nvPr>
            <p:ph type="sldNum" sz="quarter" idx="4"/>
          </p:nvPr>
        </p:nvSpPr>
        <p:spPr>
          <a:xfrm>
            <a:off x="0" y="1428736"/>
            <a:ext cx="810000" cy="285752"/>
          </a:xfrm>
          <a:prstGeom prst="rect">
            <a:avLst/>
          </a:prstGeom>
        </p:spPr>
        <p:txBody>
          <a:bodyPr vert="horz" rtlCol="0" anchor="ctr"/>
          <a:lstStyle>
            <a:lvl1pPr algn="ctr" eaLnBrk="1" latinLnBrk="0" hangingPunct="1">
              <a:defRPr kumimoji="0" sz="1200">
                <a:solidFill>
                  <a:schemeClr val="tx1">
                    <a:tint val="50000"/>
                  </a:schemeClr>
                </a:solidFill>
              </a:defRPr>
            </a:lvl1pPr>
          </a:lstStyle>
          <a:p>
            <a:fld id="{0F7FDCF7-342A-4A8F-B01A-42C2826A66F3}" type="slidenum">
              <a:rPr lang="en-US" smtClean="0"/>
              <a:pPr/>
              <a:t>‹#›</a:t>
            </a:fld>
            <a:endParaRPr lang="en-US"/>
          </a:p>
        </p:txBody>
      </p:sp>
      <p:sp>
        <p:nvSpPr>
          <p:cNvPr id="2" name="Title Placeholder 1"/>
          <p:cNvSpPr>
            <a:spLocks noGrp="1"/>
          </p:cNvSpPr>
          <p:nvPr>
            <p:ph type="title"/>
          </p:nvPr>
        </p:nvSpPr>
        <p:spPr>
          <a:xfrm>
            <a:off x="842994" y="283053"/>
            <a:ext cx="8229600" cy="1143000"/>
          </a:xfrm>
          <a:prstGeom prst="rect">
            <a:avLst/>
          </a:prstGeom>
          <a:noFill/>
        </p:spPr>
        <p:txBody>
          <a:bodyPr vert="horz" rtlCol="0" anchor="ctr">
            <a:normAutofit/>
          </a:bodyPr>
          <a:lstStyle/>
          <a:p>
            <a:r>
              <a:rPr kumimoji="0" lang="en-US" smtClean="0"/>
              <a:t>Click to edit Master title style</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1" latinLnBrk="0" hangingPunct="1">
        <a:spcBef>
          <a:spcPct val="0"/>
        </a:spcBef>
        <a:buNone/>
        <a:defRPr kumimoji="0" sz="4400" kern="1200">
          <a:gradFill flip="none" rotWithShape="1">
            <a:gsLst>
              <a:gs pos="0">
                <a:srgbClr val="000000"/>
              </a:gs>
              <a:gs pos="20000">
                <a:srgbClr val="000040"/>
              </a:gs>
              <a:gs pos="50000">
                <a:srgbClr val="400040"/>
              </a:gs>
              <a:gs pos="75000">
                <a:srgbClr val="8F0040"/>
              </a:gs>
              <a:gs pos="89999">
                <a:srgbClr val="F27300"/>
              </a:gs>
              <a:gs pos="100000">
                <a:srgbClr val="FFBF00"/>
              </a:gs>
            </a:gsLst>
            <a:lin ang="5400000" scaled="1"/>
            <a:tileRect/>
          </a:gradFill>
          <a:effectLst>
            <a:outerShdw blurRad="50800" dist="50800" dir="18900000" algn="tl" rotWithShape="0">
              <a:schemeClr val="tx2">
                <a:alpha val="43000"/>
              </a:scheme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Interviewing Techniques</a:t>
            </a:r>
            <a:endParaRPr lang="en-US" dirty="0"/>
          </a:p>
        </p:txBody>
      </p:sp>
      <p:sp>
        <p:nvSpPr>
          <p:cNvPr id="3" name="Subtitle 2"/>
          <p:cNvSpPr>
            <a:spLocks noGrp="1"/>
          </p:cNvSpPr>
          <p:nvPr>
            <p:ph type="subTitle" idx="1"/>
          </p:nvPr>
        </p:nvSpPr>
        <p:spPr/>
        <p:txBody>
          <a:bodyPr/>
          <a:lstStyle/>
          <a:p>
            <a:r>
              <a:rPr lang="en-US" dirty="0" err="1" smtClean="0"/>
              <a:t>Psy</a:t>
            </a:r>
            <a:r>
              <a:rPr lang="en-US" dirty="0" smtClean="0"/>
              <a:t> 427</a:t>
            </a:r>
          </a:p>
          <a:p>
            <a:r>
              <a:rPr lang="en-US" dirty="0" smtClean="0"/>
              <a:t>Cal State Northridge</a:t>
            </a:r>
          </a:p>
          <a:p>
            <a:r>
              <a:rPr lang="en-US" dirty="0" smtClean="0"/>
              <a:t>Andrew Ainsworth PhD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Principles of Effective Interviewing</a:t>
            </a:r>
            <a:endParaRPr lang="en-US" dirty="0"/>
          </a:p>
        </p:txBody>
      </p:sp>
      <p:sp>
        <p:nvSpPr>
          <p:cNvPr id="3" name="Content Placeholder 2"/>
          <p:cNvSpPr>
            <a:spLocks noGrp="1"/>
          </p:cNvSpPr>
          <p:nvPr>
            <p:ph idx="1"/>
          </p:nvPr>
        </p:nvSpPr>
        <p:spPr/>
        <p:txBody>
          <a:bodyPr>
            <a:normAutofit/>
          </a:bodyPr>
          <a:lstStyle/>
          <a:p>
            <a:r>
              <a:rPr lang="en-US" dirty="0" smtClean="0"/>
              <a:t>Proper </a:t>
            </a:r>
            <a:r>
              <a:rPr lang="en-US" dirty="0"/>
              <a:t>attitude</a:t>
            </a:r>
          </a:p>
          <a:p>
            <a:pPr lvl="1"/>
            <a:r>
              <a:rPr lang="en-US" dirty="0" smtClean="0"/>
              <a:t>interpersonal influence </a:t>
            </a:r>
          </a:p>
          <a:p>
            <a:pPr lvl="2"/>
            <a:r>
              <a:rPr lang="en-US" dirty="0" smtClean="0"/>
              <a:t>the </a:t>
            </a:r>
            <a:r>
              <a:rPr lang="en-US" dirty="0"/>
              <a:t>degree to which one person can </a:t>
            </a:r>
            <a:r>
              <a:rPr lang="en-US" dirty="0" smtClean="0"/>
              <a:t>influence another</a:t>
            </a:r>
            <a:endParaRPr lang="en-US" dirty="0"/>
          </a:p>
          <a:p>
            <a:pPr lvl="1"/>
            <a:r>
              <a:rPr lang="en-US" dirty="0" smtClean="0"/>
              <a:t>is </a:t>
            </a:r>
            <a:r>
              <a:rPr lang="en-US" dirty="0"/>
              <a:t>related to interpersonal </a:t>
            </a:r>
            <a:r>
              <a:rPr lang="en-US" dirty="0" smtClean="0"/>
              <a:t>attraction</a:t>
            </a:r>
          </a:p>
          <a:p>
            <a:pPr lvl="2"/>
            <a:r>
              <a:rPr lang="en-US" dirty="0" smtClean="0"/>
              <a:t>the </a:t>
            </a:r>
            <a:r>
              <a:rPr lang="en-US" dirty="0"/>
              <a:t>degree to which people share a feeling </a:t>
            </a:r>
            <a:r>
              <a:rPr lang="en-US" dirty="0" smtClean="0"/>
              <a:t>of understanding</a:t>
            </a:r>
            <a:r>
              <a:rPr lang="en-US" dirty="0"/>
              <a:t>, mutual respect, </a:t>
            </a:r>
            <a:r>
              <a:rPr lang="en-US" dirty="0" smtClean="0"/>
              <a:t>similarity</a:t>
            </a:r>
            <a:endParaRPr lang="en-US" dirty="0"/>
          </a:p>
        </p:txBody>
      </p:sp>
      <p:sp>
        <p:nvSpPr>
          <p:cNvPr id="4" name="Slide Number Placeholder 3"/>
          <p:cNvSpPr>
            <a:spLocks noGrp="1"/>
          </p:cNvSpPr>
          <p:nvPr>
            <p:ph type="sldNum" sz="quarter" idx="12"/>
          </p:nvPr>
        </p:nvSpPr>
        <p:spPr/>
        <p:txBody>
          <a:bodyPr/>
          <a:lstStyle/>
          <a:p>
            <a:fld id="{0F7FDCF7-342A-4A8F-B01A-42C2826A66F3}"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Psy 427 - Cal State Northridge</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Principles of Effective Interviewing</a:t>
            </a:r>
            <a:endParaRPr lang="en-US" dirty="0"/>
          </a:p>
        </p:txBody>
      </p:sp>
      <p:sp>
        <p:nvSpPr>
          <p:cNvPr id="3" name="Content Placeholder 2"/>
          <p:cNvSpPr>
            <a:spLocks noGrp="1"/>
          </p:cNvSpPr>
          <p:nvPr>
            <p:ph idx="1"/>
          </p:nvPr>
        </p:nvSpPr>
        <p:spPr/>
        <p:txBody>
          <a:bodyPr>
            <a:normAutofit/>
          </a:bodyPr>
          <a:lstStyle/>
          <a:p>
            <a:r>
              <a:rPr lang="en-US" dirty="0" smtClean="0"/>
              <a:t>Most important factor in patients’ evaluation of interviews: their perceptions of the interviewer’s feelings.</a:t>
            </a:r>
          </a:p>
          <a:p>
            <a:pPr lvl="1"/>
            <a:r>
              <a:rPr lang="en-US" dirty="0" smtClean="0"/>
              <a:t>When the interviewer was seen as cold, defensive, uninterested, uninvolved, aloof, or bored, interviews were seen as “poor.”</a:t>
            </a:r>
          </a:p>
          <a:p>
            <a:pPr lvl="1"/>
            <a:r>
              <a:rPr lang="en-US" dirty="0" smtClean="0"/>
              <a:t>When the interviewer was seen as warm, open, concerned, involved, committed, and interested, these interviews were seen as “good.”</a:t>
            </a:r>
            <a:endParaRPr lang="en-US" dirty="0"/>
          </a:p>
        </p:txBody>
      </p:sp>
      <p:sp>
        <p:nvSpPr>
          <p:cNvPr id="4" name="Slide Number Placeholder 3"/>
          <p:cNvSpPr>
            <a:spLocks noGrp="1"/>
          </p:cNvSpPr>
          <p:nvPr>
            <p:ph type="sldNum" sz="quarter" idx="12"/>
          </p:nvPr>
        </p:nvSpPr>
        <p:spPr/>
        <p:txBody>
          <a:bodyPr/>
          <a:lstStyle/>
          <a:p>
            <a:fld id="{0F7FDCF7-342A-4A8F-B01A-42C2826A66F3}"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Psy 427 - Cal State Northridge</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Principles of Effective Interviewing</a:t>
            </a:r>
            <a:endParaRPr lang="en-US" dirty="0"/>
          </a:p>
        </p:txBody>
      </p:sp>
      <p:sp>
        <p:nvSpPr>
          <p:cNvPr id="3" name="Content Placeholder 2"/>
          <p:cNvSpPr>
            <a:spLocks noGrp="1"/>
          </p:cNvSpPr>
          <p:nvPr>
            <p:ph idx="1"/>
          </p:nvPr>
        </p:nvSpPr>
        <p:spPr/>
        <p:txBody>
          <a:bodyPr>
            <a:normAutofit/>
          </a:bodyPr>
          <a:lstStyle/>
          <a:p>
            <a:r>
              <a:rPr lang="en-US" dirty="0" smtClean="0"/>
              <a:t>Responses </a:t>
            </a:r>
            <a:r>
              <a:rPr lang="en-US" dirty="0"/>
              <a:t>to avoid in an interview</a:t>
            </a:r>
          </a:p>
          <a:p>
            <a:pPr lvl="1"/>
            <a:r>
              <a:rPr lang="en-US" dirty="0" smtClean="0"/>
              <a:t>Those </a:t>
            </a:r>
            <a:r>
              <a:rPr lang="en-US" dirty="0"/>
              <a:t>that increase stress</a:t>
            </a:r>
          </a:p>
          <a:p>
            <a:pPr lvl="1"/>
            <a:r>
              <a:rPr lang="en-US" dirty="0" smtClean="0"/>
              <a:t>Judgmental statements </a:t>
            </a:r>
          </a:p>
          <a:p>
            <a:pPr lvl="2"/>
            <a:r>
              <a:rPr lang="en-US" dirty="0" smtClean="0"/>
              <a:t>Puts </a:t>
            </a:r>
            <a:r>
              <a:rPr lang="en-US" dirty="0"/>
              <a:t>interviewees on </a:t>
            </a:r>
            <a:r>
              <a:rPr lang="en-US" dirty="0" smtClean="0"/>
              <a:t>guard </a:t>
            </a:r>
          </a:p>
          <a:p>
            <a:pPr lvl="2"/>
            <a:r>
              <a:rPr lang="en-US" dirty="0" smtClean="0"/>
              <a:t>communicates </a:t>
            </a:r>
            <a:r>
              <a:rPr lang="en-US" dirty="0"/>
              <a:t>approval or disapproval of </a:t>
            </a:r>
            <a:r>
              <a:rPr lang="en-US" dirty="0" smtClean="0"/>
              <a:t>the interviewee</a:t>
            </a:r>
            <a:endParaRPr lang="en-US" dirty="0"/>
          </a:p>
          <a:p>
            <a:pPr lvl="1"/>
            <a:r>
              <a:rPr lang="en-US" dirty="0" smtClean="0"/>
              <a:t>Evaluative statements </a:t>
            </a:r>
          </a:p>
          <a:p>
            <a:pPr lvl="2"/>
            <a:r>
              <a:rPr lang="en-US" dirty="0" smtClean="0"/>
              <a:t>also </a:t>
            </a:r>
            <a:r>
              <a:rPr lang="en-US" dirty="0"/>
              <a:t>communicates approval or </a:t>
            </a:r>
            <a:r>
              <a:rPr lang="en-US" dirty="0" smtClean="0"/>
              <a:t>disapproval </a:t>
            </a:r>
          </a:p>
          <a:p>
            <a:pPr lvl="2"/>
            <a:r>
              <a:rPr lang="en-US" dirty="0" smtClean="0"/>
              <a:t>may </a:t>
            </a:r>
            <a:r>
              <a:rPr lang="en-US" dirty="0"/>
              <a:t>inhibit self-disclosure if interviewee feels </a:t>
            </a:r>
            <a:r>
              <a:rPr lang="en-US" dirty="0" smtClean="0"/>
              <a:t>that their </a:t>
            </a:r>
            <a:r>
              <a:rPr lang="en-US" dirty="0"/>
              <a:t>statements are being </a:t>
            </a:r>
            <a:r>
              <a:rPr lang="en-US" dirty="0" smtClean="0"/>
              <a:t>evaluated</a:t>
            </a:r>
            <a:endParaRPr lang="en-US" dirty="0"/>
          </a:p>
        </p:txBody>
      </p:sp>
      <p:sp>
        <p:nvSpPr>
          <p:cNvPr id="4" name="Slide Number Placeholder 3"/>
          <p:cNvSpPr>
            <a:spLocks noGrp="1"/>
          </p:cNvSpPr>
          <p:nvPr>
            <p:ph type="sldNum" sz="quarter" idx="12"/>
          </p:nvPr>
        </p:nvSpPr>
        <p:spPr/>
        <p:txBody>
          <a:bodyPr/>
          <a:lstStyle/>
          <a:p>
            <a:fld id="{0F7FDCF7-342A-4A8F-B01A-42C2826A66F3}"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Psy 427 - Cal State Northridge</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Principles of Effective Interviewing</a:t>
            </a:r>
            <a:endParaRPr lang="en-US" dirty="0"/>
          </a:p>
        </p:txBody>
      </p:sp>
      <p:sp>
        <p:nvSpPr>
          <p:cNvPr id="3" name="Content Placeholder 2"/>
          <p:cNvSpPr>
            <a:spLocks noGrp="1"/>
          </p:cNvSpPr>
          <p:nvPr>
            <p:ph idx="1"/>
          </p:nvPr>
        </p:nvSpPr>
        <p:spPr/>
        <p:txBody>
          <a:bodyPr>
            <a:normAutofit/>
          </a:bodyPr>
          <a:lstStyle/>
          <a:p>
            <a:r>
              <a:rPr lang="en-US" dirty="0" smtClean="0"/>
              <a:t>Responses to avoid in an interview</a:t>
            </a:r>
          </a:p>
          <a:p>
            <a:pPr lvl="1"/>
            <a:r>
              <a:rPr lang="en-US" dirty="0" smtClean="0"/>
              <a:t>Probing statements should be used carefully</a:t>
            </a:r>
          </a:p>
          <a:p>
            <a:pPr lvl="2"/>
            <a:r>
              <a:rPr lang="en-US" dirty="0" smtClean="0"/>
              <a:t>Avoid: “Why…” questions</a:t>
            </a:r>
          </a:p>
          <a:p>
            <a:pPr lvl="2"/>
            <a:r>
              <a:rPr lang="en-US" dirty="0" smtClean="0"/>
              <a:t>Causes defensive responses </a:t>
            </a:r>
          </a:p>
          <a:p>
            <a:pPr lvl="2"/>
            <a:r>
              <a:rPr lang="en-US" dirty="0" smtClean="0"/>
              <a:t>May require respondent to reveal more than they comfortable revealing </a:t>
            </a:r>
          </a:p>
          <a:p>
            <a:pPr lvl="2"/>
            <a:r>
              <a:rPr lang="en-US" dirty="0" smtClean="0"/>
              <a:t>At times, probing statements are necessary but should be made with care.</a:t>
            </a:r>
          </a:p>
          <a:p>
            <a:pPr lvl="3"/>
            <a:r>
              <a:rPr lang="en-US" dirty="0" smtClean="0"/>
              <a:t>In general, “how’s” are better than “why’s”</a:t>
            </a:r>
            <a:endParaRPr lang="en-US" dirty="0"/>
          </a:p>
        </p:txBody>
      </p:sp>
      <p:sp>
        <p:nvSpPr>
          <p:cNvPr id="4" name="Slide Number Placeholder 3"/>
          <p:cNvSpPr>
            <a:spLocks noGrp="1"/>
          </p:cNvSpPr>
          <p:nvPr>
            <p:ph type="sldNum" sz="quarter" idx="12"/>
          </p:nvPr>
        </p:nvSpPr>
        <p:spPr/>
        <p:txBody>
          <a:bodyPr/>
          <a:lstStyle/>
          <a:p>
            <a:fld id="{0F7FDCF7-342A-4A8F-B01A-42C2826A66F3}"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Psy 427 - Cal State Northridge</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Effective Interviewing</a:t>
            </a:r>
            <a:endParaRPr lang="en-US" dirty="0"/>
          </a:p>
        </p:txBody>
      </p:sp>
      <p:sp>
        <p:nvSpPr>
          <p:cNvPr id="3" name="Footer Placeholder 2"/>
          <p:cNvSpPr>
            <a:spLocks noGrp="1"/>
          </p:cNvSpPr>
          <p:nvPr>
            <p:ph type="ftr" sz="quarter" idx="11"/>
          </p:nvPr>
        </p:nvSpPr>
        <p:spPr/>
        <p:txBody>
          <a:bodyPr/>
          <a:lstStyle/>
          <a:p>
            <a:r>
              <a:rPr lang="en-US" smtClean="0"/>
              <a:t>Psy 427 - Cal State Northridge</a:t>
            </a:r>
            <a:endParaRPr lang="en-US"/>
          </a:p>
        </p:txBody>
      </p:sp>
      <p:sp>
        <p:nvSpPr>
          <p:cNvPr id="4" name="Slide Number Placeholder 3"/>
          <p:cNvSpPr>
            <a:spLocks noGrp="1"/>
          </p:cNvSpPr>
          <p:nvPr>
            <p:ph type="sldNum" sz="quarter" idx="12"/>
          </p:nvPr>
        </p:nvSpPr>
        <p:spPr/>
        <p:txBody>
          <a:bodyPr/>
          <a:lstStyle/>
          <a:p>
            <a:fld id="{0F7FDCF7-342A-4A8F-B01A-42C2826A66F3}" type="slidenum">
              <a:rPr lang="en-US" smtClean="0"/>
              <a:pPr/>
              <a:t>14</a:t>
            </a:fld>
            <a:endParaRPr lang="en-US"/>
          </a:p>
        </p:txBody>
      </p:sp>
      <p:graphicFrame>
        <p:nvGraphicFramePr>
          <p:cNvPr id="8" name="Table 7"/>
          <p:cNvGraphicFramePr>
            <a:graphicFrameLocks noGrp="1"/>
          </p:cNvGraphicFramePr>
          <p:nvPr/>
        </p:nvGraphicFramePr>
        <p:xfrm>
          <a:off x="838200" y="1981200"/>
          <a:ext cx="7467600" cy="3810000"/>
        </p:xfrm>
        <a:graphic>
          <a:graphicData uri="http://schemas.openxmlformats.org/drawingml/2006/table">
            <a:tbl>
              <a:tblPr/>
              <a:tblGrid>
                <a:gridCol w="2394342"/>
                <a:gridCol w="215884"/>
                <a:gridCol w="264947"/>
                <a:gridCol w="4592427"/>
              </a:tblGrid>
              <a:tr h="381000">
                <a:tc>
                  <a:txBody>
                    <a:bodyPr/>
                    <a:lstStyle/>
                    <a:p>
                      <a:pPr algn="l" fontAlgn="b"/>
                      <a:r>
                        <a:rPr lang="en-US" sz="1800" b="0" i="0" u="none" strike="noStrike" dirty="0">
                          <a:solidFill>
                            <a:srgbClr val="000000"/>
                          </a:solidFill>
                          <a:latin typeface="Calibri"/>
                        </a:rPr>
                        <a:t>Poor</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800" b="0" i="0" u="none" strike="noStrike">
                          <a:solidFill>
                            <a:srgbClr val="000000"/>
                          </a:solidFill>
                          <a:latin typeface="Calibri"/>
                        </a:rPr>
                        <a:t> </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l" fontAlgn="b"/>
                      <a:r>
                        <a:rPr lang="en-US" sz="1800" b="0" i="0" u="none" strike="noStrike" dirty="0">
                          <a:solidFill>
                            <a:srgbClr val="000000"/>
                          </a:solidFill>
                          <a:latin typeface="Calibri"/>
                        </a:rPr>
                        <a:t>Better</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r>
              <a:tr h="381000">
                <a:tc rowSpan="3">
                  <a:txBody>
                    <a:bodyPr/>
                    <a:lstStyle/>
                    <a:p>
                      <a:pPr algn="l" fontAlgn="ctr"/>
                      <a:r>
                        <a:rPr lang="en-US" sz="1800" b="0" i="0" u="none" strike="noStrike" dirty="0">
                          <a:solidFill>
                            <a:srgbClr val="000000"/>
                          </a:solidFill>
                          <a:latin typeface="Calibri"/>
                        </a:rPr>
                        <a:t>Why did you yell at him?</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b"/>
                      <a:endParaRPr lang="en-US" sz="1800" b="0" i="0" u="none" strike="noStrike">
                        <a:solidFill>
                          <a:srgbClr val="000000"/>
                        </a:solidFill>
                        <a:latin typeface="Calibri"/>
                      </a:endParaRP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b"/>
                      <a:r>
                        <a:rPr lang="en-US" sz="1800" b="0" i="0" u="none" strike="noStrike">
                          <a:solidFill>
                            <a:srgbClr val="000000"/>
                          </a:solidFill>
                          <a:latin typeface="Calibri"/>
                        </a:rPr>
                        <a:t>1.</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b"/>
                      <a:r>
                        <a:rPr lang="en-US" sz="1800" b="0" i="0" u="none" strike="noStrike">
                          <a:solidFill>
                            <a:srgbClr val="000000"/>
                          </a:solidFill>
                          <a:latin typeface="Calibri"/>
                        </a:rPr>
                        <a:t>Tell me more about what happened.</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r>
              <a:tr h="381000">
                <a:tc vMerge="1">
                  <a:txBody>
                    <a:bodyPr/>
                    <a:lstStyle/>
                    <a:p>
                      <a:endParaRPr lang="en-US"/>
                    </a:p>
                  </a:txBody>
                  <a:tcPr/>
                </a:tc>
                <a:tc>
                  <a:txBody>
                    <a:bodyPr/>
                    <a:lstStyle/>
                    <a:p>
                      <a:pPr algn="l" fontAlgn="b"/>
                      <a:endParaRPr lang="en-US" sz="1800" b="0" i="0" u="none" strike="noStrike" dirty="0">
                        <a:solidFill>
                          <a:srgbClr val="000000"/>
                        </a:solidFill>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800" b="0" i="0" u="none" strike="noStrike" dirty="0">
                          <a:solidFill>
                            <a:srgbClr val="000000"/>
                          </a:solidFill>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800" b="0" i="0" u="none" strike="noStrike" dirty="0">
                          <a:solidFill>
                            <a:srgbClr val="000000"/>
                          </a:solidFill>
                          <a:latin typeface="Calibri"/>
                        </a:rPr>
                        <a:t>How did you happen to yell at him?</a:t>
                      </a:r>
                    </a:p>
                  </a:txBody>
                  <a:tcPr marL="9525" marR="9525" marT="9525" marB="0" anchor="b">
                    <a:lnL>
                      <a:noFill/>
                    </a:lnL>
                    <a:lnR>
                      <a:noFill/>
                    </a:lnR>
                    <a:lnT>
                      <a:noFill/>
                    </a:lnT>
                    <a:lnB>
                      <a:noFill/>
                    </a:lnB>
                    <a:lnTlToBr w="12700" cmpd="sng">
                      <a:noFill/>
                      <a:prstDash val="solid"/>
                    </a:lnTlToBr>
                    <a:lnBlToTr w="12700" cmpd="sng">
                      <a:noFill/>
                      <a:prstDash val="solid"/>
                    </a:lnBlToTr>
                  </a:tcPr>
                </a:tc>
              </a:tr>
              <a:tr h="381000">
                <a:tc vMerge="1">
                  <a:txBody>
                    <a:bodyPr/>
                    <a:lstStyle/>
                    <a:p>
                      <a:endParaRPr lang="en-US"/>
                    </a:p>
                  </a:txBody>
                  <a:tcPr/>
                </a:tc>
                <a:tc>
                  <a:txBody>
                    <a:bodyPr/>
                    <a:lstStyle/>
                    <a:p>
                      <a:pPr algn="l" fontAlgn="b"/>
                      <a:endParaRPr lang="en-US" sz="1800" b="0" i="0" u="none" strike="noStrike" dirty="0">
                        <a:solidFill>
                          <a:srgbClr val="000000"/>
                        </a:solidFill>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800" b="0" i="0" u="none" strike="noStrike" dirty="0">
                          <a:solidFill>
                            <a:srgbClr val="000000"/>
                          </a:solidFill>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800" b="0" i="0" u="none" strike="noStrike" dirty="0">
                          <a:solidFill>
                            <a:srgbClr val="000000"/>
                          </a:solidFill>
                          <a:latin typeface="Calibri"/>
                        </a:rPr>
                        <a:t>What led up to this situation?</a:t>
                      </a:r>
                    </a:p>
                  </a:txBody>
                  <a:tcPr marL="9525" marR="9525" marT="9525" marB="0" anchor="b">
                    <a:lnL>
                      <a:noFill/>
                    </a:lnL>
                    <a:lnR>
                      <a:noFill/>
                    </a:lnR>
                    <a:lnT>
                      <a:noFill/>
                    </a:lnT>
                    <a:lnB>
                      <a:noFill/>
                    </a:lnB>
                    <a:lnTlToBr w="12700" cmpd="sng">
                      <a:noFill/>
                      <a:prstDash val="solid"/>
                    </a:lnTlToBr>
                    <a:lnBlToTr w="12700" cmpd="sng">
                      <a:noFill/>
                      <a:prstDash val="solid"/>
                    </a:lnBlToTr>
                  </a:tcPr>
                </a:tc>
              </a:tr>
              <a:tr h="381000">
                <a:tc rowSpan="3">
                  <a:txBody>
                    <a:bodyPr/>
                    <a:lstStyle/>
                    <a:p>
                      <a:pPr algn="l" fontAlgn="ctr"/>
                      <a:r>
                        <a:rPr lang="en-US" sz="1800" b="0" i="0" u="none" strike="noStrike">
                          <a:solidFill>
                            <a:srgbClr val="000000"/>
                          </a:solidFill>
                          <a:latin typeface="Calibri"/>
                        </a:rPr>
                        <a:t>Why did you say that?</a:t>
                      </a: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l" fontAlgn="b"/>
                      <a:endParaRPr lang="en-US" sz="1800" b="0" i="0" u="none" strike="noStrike">
                        <a:solidFill>
                          <a:srgbClr val="000000"/>
                        </a:solidFill>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800" b="0" i="0" u="none" strike="noStrike">
                          <a:solidFill>
                            <a:srgbClr val="000000"/>
                          </a:solidFill>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800" b="0" i="0" u="none" strike="noStrike" dirty="0">
                          <a:solidFill>
                            <a:srgbClr val="000000"/>
                          </a:solidFill>
                          <a:latin typeface="Calibri"/>
                        </a:rPr>
                        <a:t>Can you tell me what you mean?</a:t>
                      </a:r>
                    </a:p>
                  </a:txBody>
                  <a:tcPr marL="9525" marR="9525" marT="9525" marB="0" anchor="b">
                    <a:lnL>
                      <a:noFill/>
                    </a:lnL>
                    <a:lnR>
                      <a:noFill/>
                    </a:lnR>
                    <a:lnT>
                      <a:noFill/>
                    </a:lnT>
                    <a:lnB>
                      <a:noFill/>
                    </a:lnB>
                    <a:lnTlToBr w="12700" cmpd="sng">
                      <a:noFill/>
                      <a:prstDash val="solid"/>
                    </a:lnTlToBr>
                    <a:lnBlToTr w="12700" cmpd="sng">
                      <a:noFill/>
                      <a:prstDash val="solid"/>
                    </a:lnBlToTr>
                  </a:tcPr>
                </a:tc>
              </a:tr>
              <a:tr h="381000">
                <a:tc vMerge="1">
                  <a:txBody>
                    <a:bodyPr/>
                    <a:lstStyle/>
                    <a:p>
                      <a:endParaRPr lang="en-US"/>
                    </a:p>
                  </a:txBody>
                  <a:tcPr/>
                </a:tc>
                <a:tc>
                  <a:txBody>
                    <a:bodyPr/>
                    <a:lstStyle/>
                    <a:p>
                      <a:pPr algn="l" fontAlgn="b"/>
                      <a:endParaRPr lang="en-US" sz="1800" b="0" i="0" u="none" strike="noStrike">
                        <a:solidFill>
                          <a:srgbClr val="000000"/>
                        </a:solidFill>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800" b="0" i="0" u="none" strike="noStrike">
                          <a:solidFill>
                            <a:srgbClr val="000000"/>
                          </a:solidFill>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800" b="0" i="0" u="none" strike="noStrike" dirty="0">
                          <a:solidFill>
                            <a:srgbClr val="000000"/>
                          </a:solidFill>
                          <a:latin typeface="Calibri"/>
                        </a:rPr>
                        <a:t>I'm not sure I understand.</a:t>
                      </a:r>
                    </a:p>
                  </a:txBody>
                  <a:tcPr marL="9525" marR="9525" marT="9525" marB="0" anchor="b">
                    <a:lnL>
                      <a:noFill/>
                    </a:lnL>
                    <a:lnR>
                      <a:noFill/>
                    </a:lnR>
                    <a:lnT>
                      <a:noFill/>
                    </a:lnT>
                    <a:lnB>
                      <a:noFill/>
                    </a:lnB>
                    <a:lnTlToBr w="12700" cmpd="sng">
                      <a:noFill/>
                      <a:prstDash val="solid"/>
                    </a:lnTlToBr>
                    <a:lnBlToTr w="12700" cmpd="sng">
                      <a:noFill/>
                      <a:prstDash val="solid"/>
                    </a:lnBlToTr>
                  </a:tcPr>
                </a:tc>
              </a:tr>
              <a:tr h="381000">
                <a:tc vMerge="1">
                  <a:txBody>
                    <a:bodyPr/>
                    <a:lstStyle/>
                    <a:p>
                      <a:endParaRPr lang="en-US"/>
                    </a:p>
                  </a:txBody>
                  <a:tcPr/>
                </a:tc>
                <a:tc>
                  <a:txBody>
                    <a:bodyPr/>
                    <a:lstStyle/>
                    <a:p>
                      <a:pPr algn="l" fontAlgn="b"/>
                      <a:endParaRPr lang="en-US" sz="1800" b="0" i="0" u="none" strike="noStrike">
                        <a:solidFill>
                          <a:srgbClr val="000000"/>
                        </a:solidFill>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800" b="0" i="0" u="none" strike="noStrike">
                          <a:solidFill>
                            <a:srgbClr val="000000"/>
                          </a:solidFill>
                          <a:latin typeface="Calibri"/>
                        </a:rPr>
                        <a:t>3.</a:t>
                      </a: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800" b="0" i="0" u="none" strike="noStrike" dirty="0">
                          <a:solidFill>
                            <a:srgbClr val="000000"/>
                          </a:solidFill>
                          <a:latin typeface="Calibri"/>
                        </a:rPr>
                        <a:t>How did you happen to say that?</a:t>
                      </a:r>
                    </a:p>
                  </a:txBody>
                  <a:tcPr marL="9525" marR="9525" marT="9525" marB="0" anchor="b">
                    <a:lnL>
                      <a:noFill/>
                    </a:lnL>
                    <a:lnR>
                      <a:noFill/>
                    </a:lnR>
                    <a:lnT>
                      <a:noFill/>
                    </a:lnT>
                    <a:lnB>
                      <a:noFill/>
                    </a:lnB>
                    <a:lnTlToBr w="12700" cmpd="sng">
                      <a:noFill/>
                      <a:prstDash val="solid"/>
                    </a:lnTlToBr>
                    <a:lnBlToTr w="12700" cmpd="sng">
                      <a:noFill/>
                      <a:prstDash val="solid"/>
                    </a:lnBlToTr>
                  </a:tcPr>
                </a:tc>
              </a:tr>
              <a:tr h="381000">
                <a:tc rowSpan="3">
                  <a:txBody>
                    <a:bodyPr/>
                    <a:lstStyle/>
                    <a:p>
                      <a:pPr algn="l" fontAlgn="ctr"/>
                      <a:r>
                        <a:rPr lang="en-US" sz="1800" b="0" i="0" u="none" strike="noStrike">
                          <a:solidFill>
                            <a:srgbClr val="000000"/>
                          </a:solidFill>
                          <a:latin typeface="Calibri"/>
                        </a:rPr>
                        <a:t>Why can't you sleep?</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800" b="0" i="0" u="none" strike="noStrike">
                        <a:solidFill>
                          <a:srgbClr val="000000"/>
                        </a:solidFill>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800" b="0" i="0" u="none" strike="noStrike">
                          <a:solidFill>
                            <a:srgbClr val="000000"/>
                          </a:solidFill>
                          <a:latin typeface="Calibri"/>
                        </a:rPr>
                        <a:t>1.</a:t>
                      </a: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800" b="0" i="0" u="none" strike="noStrike" dirty="0">
                          <a:solidFill>
                            <a:srgbClr val="000000"/>
                          </a:solidFill>
                          <a:latin typeface="Calibri"/>
                        </a:rPr>
                        <a:t>Tell me more about you sleeping problem.</a:t>
                      </a:r>
                    </a:p>
                  </a:txBody>
                  <a:tcPr marL="9525" marR="9525" marT="9525" marB="0" anchor="b">
                    <a:lnL>
                      <a:noFill/>
                    </a:lnL>
                    <a:lnR>
                      <a:noFill/>
                    </a:lnR>
                    <a:lnT>
                      <a:noFill/>
                    </a:lnT>
                    <a:lnB>
                      <a:noFill/>
                    </a:lnB>
                    <a:lnTlToBr w="12700" cmpd="sng">
                      <a:noFill/>
                      <a:prstDash val="solid"/>
                    </a:lnTlToBr>
                    <a:lnBlToTr w="12700" cmpd="sng">
                      <a:noFill/>
                      <a:prstDash val="solid"/>
                    </a:lnBlToTr>
                  </a:tcPr>
                </a:tc>
              </a:tr>
              <a:tr h="381000">
                <a:tc vMerge="1">
                  <a:txBody>
                    <a:bodyPr/>
                    <a:lstStyle/>
                    <a:p>
                      <a:endParaRPr lang="en-US"/>
                    </a:p>
                  </a:txBody>
                  <a:tcPr/>
                </a:tc>
                <a:tc>
                  <a:txBody>
                    <a:bodyPr/>
                    <a:lstStyle/>
                    <a:p>
                      <a:pPr algn="l" fontAlgn="b"/>
                      <a:endParaRPr lang="en-US" sz="1800" b="0" i="0" u="none" strike="noStrike">
                        <a:solidFill>
                          <a:srgbClr val="000000"/>
                        </a:solidFill>
                        <a:latin typeface="Calibri"/>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800" b="0" i="0" u="none" strike="noStrike">
                          <a:solidFill>
                            <a:srgbClr val="000000"/>
                          </a:solidFill>
                          <a:latin typeface="Calibri"/>
                        </a:rPr>
                        <a:t>2.</a:t>
                      </a: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800" b="0" i="0" u="none" strike="noStrike" dirty="0">
                          <a:solidFill>
                            <a:srgbClr val="000000"/>
                          </a:solidFill>
                          <a:latin typeface="Calibri"/>
                        </a:rPr>
                        <a:t>Can you identify what keeps you from sleeping?</a:t>
                      </a:r>
                    </a:p>
                  </a:txBody>
                  <a:tcPr marL="9525" marR="9525" marT="9525" marB="0" anchor="b">
                    <a:lnL>
                      <a:noFill/>
                    </a:lnL>
                    <a:lnR>
                      <a:noFill/>
                    </a:lnR>
                    <a:lnT>
                      <a:noFill/>
                    </a:lnT>
                    <a:lnB>
                      <a:noFill/>
                    </a:lnB>
                    <a:lnTlToBr w="12700" cmpd="sng">
                      <a:noFill/>
                      <a:prstDash val="solid"/>
                    </a:lnTlToBr>
                    <a:lnBlToTr w="12700" cmpd="sng">
                      <a:noFill/>
                      <a:prstDash val="solid"/>
                    </a:lnBlToTr>
                  </a:tcPr>
                </a:tc>
              </a:tr>
              <a:tr h="381000">
                <a:tc vMerge="1">
                  <a:txBody>
                    <a:bodyPr/>
                    <a:lstStyle/>
                    <a:p>
                      <a:endParaRPr lang="en-US"/>
                    </a:p>
                  </a:txBody>
                  <a:tcPr/>
                </a:tc>
                <a:tc>
                  <a:txBody>
                    <a:bodyPr/>
                    <a:lstStyle/>
                    <a:p>
                      <a:pPr algn="l" fontAlgn="b"/>
                      <a:r>
                        <a:rPr lang="en-US" sz="1800" b="0" i="0" u="none" strike="noStrike">
                          <a:solidFill>
                            <a:srgbClr val="000000"/>
                          </a:solidFill>
                          <a:latin typeface="Calibri"/>
                        </a:rPr>
                        <a:t> </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800" b="0" i="0" u="none" strike="noStrike">
                          <a:solidFill>
                            <a:srgbClr val="000000"/>
                          </a:solidFill>
                          <a:latin typeface="Calibri"/>
                        </a:rPr>
                        <a:t>3.</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800" b="0" i="0" u="none" strike="noStrike" dirty="0">
                          <a:solidFill>
                            <a:srgbClr val="000000"/>
                          </a:solidFill>
                          <a:latin typeface="Calibri"/>
                        </a:rPr>
                        <a:t>How is it that you are unable to sleep?</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Principles of Effective Interviewing</a:t>
            </a:r>
            <a:endParaRPr lang="en-US" dirty="0"/>
          </a:p>
        </p:txBody>
      </p:sp>
      <p:sp>
        <p:nvSpPr>
          <p:cNvPr id="3" name="Content Placeholder 2"/>
          <p:cNvSpPr>
            <a:spLocks noGrp="1"/>
          </p:cNvSpPr>
          <p:nvPr>
            <p:ph idx="1"/>
          </p:nvPr>
        </p:nvSpPr>
        <p:spPr/>
        <p:txBody>
          <a:bodyPr>
            <a:normAutofit/>
          </a:bodyPr>
          <a:lstStyle/>
          <a:p>
            <a:r>
              <a:rPr lang="en-US" dirty="0" smtClean="0"/>
              <a:t>Responses to avoid in an interview</a:t>
            </a:r>
          </a:p>
          <a:p>
            <a:pPr lvl="1"/>
            <a:r>
              <a:rPr lang="en-US" dirty="0" smtClean="0"/>
              <a:t>Hostile statements</a:t>
            </a:r>
          </a:p>
          <a:p>
            <a:pPr lvl="2"/>
            <a:r>
              <a:rPr lang="en-US" dirty="0" smtClean="0"/>
              <a:t>unnecessary if trying to gather information</a:t>
            </a:r>
          </a:p>
          <a:p>
            <a:pPr lvl="2"/>
            <a:r>
              <a:rPr lang="en-US" dirty="0" smtClean="0"/>
              <a:t>may be used in a “stress interview” but not to be done without experience in this area</a:t>
            </a:r>
          </a:p>
          <a:p>
            <a:pPr lvl="1"/>
            <a:r>
              <a:rPr lang="en-US" dirty="0" smtClean="0"/>
              <a:t>False reassurance</a:t>
            </a:r>
          </a:p>
          <a:p>
            <a:pPr lvl="2"/>
            <a:r>
              <a:rPr lang="en-US" dirty="0" smtClean="0"/>
              <a:t>Do not give a person reassurance when it is possibly </a:t>
            </a:r>
            <a:r>
              <a:rPr lang="en-US" dirty="0" err="1" smtClean="0"/>
              <a:t>unwaranted</a:t>
            </a:r>
            <a:endParaRPr lang="en-US" dirty="0" smtClean="0"/>
          </a:p>
          <a:p>
            <a:pPr lvl="2"/>
            <a:r>
              <a:rPr lang="en-US" dirty="0" smtClean="0"/>
              <a:t>“Everything will be alright.”</a:t>
            </a:r>
          </a:p>
        </p:txBody>
      </p:sp>
      <p:sp>
        <p:nvSpPr>
          <p:cNvPr id="4" name="Slide Number Placeholder 3"/>
          <p:cNvSpPr>
            <a:spLocks noGrp="1"/>
          </p:cNvSpPr>
          <p:nvPr>
            <p:ph type="sldNum" sz="quarter" idx="12"/>
          </p:nvPr>
        </p:nvSpPr>
        <p:spPr/>
        <p:txBody>
          <a:bodyPr/>
          <a:lstStyle/>
          <a:p>
            <a:fld id="{0F7FDCF7-342A-4A8F-B01A-42C2826A66F3}" type="slidenum">
              <a:rPr lang="en-US" smtClean="0"/>
              <a:pPr/>
              <a:t>15</a:t>
            </a:fld>
            <a:endParaRPr lang="en-US"/>
          </a:p>
        </p:txBody>
      </p:sp>
      <p:sp>
        <p:nvSpPr>
          <p:cNvPr id="5" name="Footer Placeholder 4"/>
          <p:cNvSpPr>
            <a:spLocks noGrp="1"/>
          </p:cNvSpPr>
          <p:nvPr>
            <p:ph type="ftr" sz="quarter" idx="11"/>
          </p:nvPr>
        </p:nvSpPr>
        <p:spPr/>
        <p:txBody>
          <a:bodyPr/>
          <a:lstStyle/>
          <a:p>
            <a:r>
              <a:rPr lang="en-US" dirty="0" err="1" smtClean="0"/>
              <a:t>Psy</a:t>
            </a:r>
            <a:r>
              <a:rPr lang="en-US" dirty="0" smtClean="0"/>
              <a:t> 427 - Cal State Northridge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Effective Interviewing</a:t>
            </a:r>
            <a:endParaRPr lang="en-US" dirty="0"/>
          </a:p>
        </p:txBody>
      </p:sp>
      <p:sp>
        <p:nvSpPr>
          <p:cNvPr id="3" name="Content Placeholder 2"/>
          <p:cNvSpPr>
            <a:spLocks noGrp="1"/>
          </p:cNvSpPr>
          <p:nvPr>
            <p:ph idx="1"/>
          </p:nvPr>
        </p:nvSpPr>
        <p:spPr/>
        <p:txBody>
          <a:bodyPr>
            <a:normAutofit lnSpcReduction="10000"/>
          </a:bodyPr>
          <a:lstStyle/>
          <a:p>
            <a:r>
              <a:rPr lang="en-US" dirty="0" smtClean="0"/>
              <a:t>Effective </a:t>
            </a:r>
            <a:r>
              <a:rPr lang="en-US" dirty="0"/>
              <a:t>Responses</a:t>
            </a:r>
          </a:p>
          <a:p>
            <a:pPr lvl="1"/>
            <a:r>
              <a:rPr lang="en-US" dirty="0" smtClean="0"/>
              <a:t>Open-ended </a:t>
            </a:r>
            <a:r>
              <a:rPr lang="en-US" dirty="0"/>
              <a:t>questions</a:t>
            </a:r>
          </a:p>
          <a:p>
            <a:pPr lvl="2"/>
            <a:r>
              <a:rPr lang="en-US" dirty="0" smtClean="0"/>
              <a:t>those </a:t>
            </a:r>
            <a:r>
              <a:rPr lang="en-US" dirty="0"/>
              <a:t>that cannot be answered specifically</a:t>
            </a:r>
          </a:p>
          <a:p>
            <a:pPr lvl="1"/>
            <a:r>
              <a:rPr lang="en-US" dirty="0" smtClean="0"/>
              <a:t>are </a:t>
            </a:r>
            <a:r>
              <a:rPr lang="en-US" dirty="0"/>
              <a:t>better than closed-ended </a:t>
            </a:r>
            <a:r>
              <a:rPr lang="en-US" dirty="0" smtClean="0"/>
              <a:t>questions </a:t>
            </a:r>
          </a:p>
          <a:p>
            <a:pPr lvl="2"/>
            <a:r>
              <a:rPr lang="en-US" dirty="0" smtClean="0"/>
              <a:t>those </a:t>
            </a:r>
            <a:r>
              <a:rPr lang="en-US" dirty="0"/>
              <a:t>that </a:t>
            </a:r>
            <a:r>
              <a:rPr lang="en-US" dirty="0" smtClean="0"/>
              <a:t>can be answered specifically</a:t>
            </a:r>
            <a:endParaRPr lang="en-US" dirty="0"/>
          </a:p>
          <a:p>
            <a:pPr lvl="1"/>
            <a:r>
              <a:rPr lang="en-US" dirty="0" smtClean="0"/>
              <a:t>Open-ended </a:t>
            </a:r>
            <a:r>
              <a:rPr lang="en-US" dirty="0"/>
              <a:t>questions promote the flow </a:t>
            </a:r>
            <a:r>
              <a:rPr lang="en-US" dirty="0" smtClean="0"/>
              <a:t>of information</a:t>
            </a:r>
            <a:r>
              <a:rPr lang="en-US" dirty="0"/>
              <a:t>, provide a wide range of area </a:t>
            </a:r>
            <a:r>
              <a:rPr lang="en-US" dirty="0" smtClean="0"/>
              <a:t>for the </a:t>
            </a:r>
            <a:r>
              <a:rPr lang="en-US" dirty="0"/>
              <a:t>interviewee and interviewer to explore</a:t>
            </a:r>
            <a:r>
              <a:rPr lang="en-US" dirty="0" smtClean="0"/>
              <a:t>.</a:t>
            </a:r>
          </a:p>
          <a:p>
            <a:pPr lvl="1"/>
            <a:r>
              <a:rPr lang="en-US" dirty="0" smtClean="0"/>
              <a:t>However, sometimes closed-ended questions are necessary (e.g. specific info, non-response, children, etc.)</a:t>
            </a:r>
            <a:endParaRPr lang="en-US" dirty="0"/>
          </a:p>
        </p:txBody>
      </p:sp>
      <p:sp>
        <p:nvSpPr>
          <p:cNvPr id="4" name="Slide Number Placeholder 3"/>
          <p:cNvSpPr>
            <a:spLocks noGrp="1"/>
          </p:cNvSpPr>
          <p:nvPr>
            <p:ph type="sldNum" sz="quarter" idx="12"/>
          </p:nvPr>
        </p:nvSpPr>
        <p:spPr/>
        <p:txBody>
          <a:bodyPr/>
          <a:lstStyle/>
          <a:p>
            <a:fld id="{0F7FDCF7-342A-4A8F-B01A-42C2826A66F3}" type="slidenum">
              <a:rPr lang="en-US" smtClean="0"/>
              <a:pPr/>
              <a:t>16</a:t>
            </a:fld>
            <a:endParaRPr lang="en-US"/>
          </a:p>
        </p:txBody>
      </p:sp>
      <p:sp>
        <p:nvSpPr>
          <p:cNvPr id="5" name="Footer Placeholder 4"/>
          <p:cNvSpPr>
            <a:spLocks noGrp="1"/>
          </p:cNvSpPr>
          <p:nvPr>
            <p:ph type="ftr" sz="quarter" idx="11"/>
          </p:nvPr>
        </p:nvSpPr>
        <p:spPr/>
        <p:txBody>
          <a:bodyPr/>
          <a:lstStyle/>
          <a:p>
            <a:r>
              <a:rPr lang="en-US" dirty="0" err="1" smtClean="0"/>
              <a:t>Psy</a:t>
            </a:r>
            <a:r>
              <a:rPr lang="en-US" dirty="0" smtClean="0"/>
              <a:t> 427 - Cal State Northridge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Asking the right questions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Interviewing skills require not only knowing what questions to ask, but also </a:t>
            </a:r>
            <a:r>
              <a:rPr lang="en-US" i="1" dirty="0" smtClean="0"/>
              <a:t>how to ask them.</a:t>
            </a:r>
          </a:p>
          <a:p>
            <a:pPr lvl="1"/>
            <a:r>
              <a:rPr lang="en-US" dirty="0" smtClean="0"/>
              <a:t>Does your baby have any problems sleeping?</a:t>
            </a:r>
          </a:p>
          <a:p>
            <a:pPr>
              <a:buNone/>
            </a:pPr>
            <a:r>
              <a:rPr lang="en-US" dirty="0" smtClean="0"/>
              <a:t>					vs.</a:t>
            </a:r>
          </a:p>
          <a:p>
            <a:pPr lvl="1"/>
            <a:r>
              <a:rPr lang="en-US" dirty="0" smtClean="0"/>
              <a:t>What time does she usually go down for the evening? Does she sleep through the night? How many times does she awaken during the evening? How easily does she get back to sleep. When is she up for the day? Is she a morning + afternoon </a:t>
            </a:r>
            <a:r>
              <a:rPr lang="en-US" dirty="0" err="1" smtClean="0"/>
              <a:t>napper</a:t>
            </a:r>
            <a:r>
              <a:rPr lang="en-US" dirty="0" smtClean="0"/>
              <a:t> or just a once-a-day </a:t>
            </a:r>
            <a:r>
              <a:rPr lang="en-US" dirty="0" err="1" smtClean="0"/>
              <a:t>napper</a:t>
            </a:r>
            <a:r>
              <a:rPr lang="en-US" dirty="0" smtClean="0"/>
              <a:t>? How long does she nap for? Do you ever have to awaken her for meals?</a:t>
            </a:r>
          </a:p>
        </p:txBody>
      </p:sp>
      <p:sp>
        <p:nvSpPr>
          <p:cNvPr id="4" name="Slide Number Placeholder 3"/>
          <p:cNvSpPr>
            <a:spLocks noGrp="1"/>
          </p:cNvSpPr>
          <p:nvPr>
            <p:ph type="sldNum" sz="quarter" idx="12"/>
          </p:nvPr>
        </p:nvSpPr>
        <p:spPr/>
        <p:txBody>
          <a:bodyPr/>
          <a:lstStyle/>
          <a:p>
            <a:fld id="{0F7FDCF7-342A-4A8F-B01A-42C2826A66F3}"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Psy 427 - Cal State Northridge</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Principles of Effective Interviewing</a:t>
            </a:r>
            <a:endParaRPr lang="en-US" dirty="0"/>
          </a:p>
        </p:txBody>
      </p:sp>
      <p:sp>
        <p:nvSpPr>
          <p:cNvPr id="3" name="Content Placeholder 2"/>
          <p:cNvSpPr>
            <a:spLocks noGrp="1"/>
          </p:cNvSpPr>
          <p:nvPr>
            <p:ph idx="1"/>
          </p:nvPr>
        </p:nvSpPr>
        <p:spPr/>
        <p:txBody>
          <a:bodyPr>
            <a:normAutofit/>
          </a:bodyPr>
          <a:lstStyle/>
          <a:p>
            <a:r>
              <a:rPr lang="en-US" dirty="0" smtClean="0"/>
              <a:t>Other </a:t>
            </a:r>
            <a:r>
              <a:rPr lang="en-US" dirty="0"/>
              <a:t>ways to keep interactions flowing</a:t>
            </a:r>
          </a:p>
          <a:p>
            <a:pPr lvl="1"/>
            <a:r>
              <a:rPr lang="en-US" dirty="0" smtClean="0"/>
              <a:t>Transitional </a:t>
            </a:r>
            <a:r>
              <a:rPr lang="en-US" dirty="0"/>
              <a:t>phrases</a:t>
            </a:r>
          </a:p>
          <a:p>
            <a:pPr lvl="1"/>
            <a:r>
              <a:rPr lang="en-US" dirty="0" smtClean="0"/>
              <a:t>Verbatim </a:t>
            </a:r>
            <a:r>
              <a:rPr lang="en-US" dirty="0"/>
              <a:t>playback</a:t>
            </a:r>
          </a:p>
          <a:p>
            <a:pPr lvl="1"/>
            <a:r>
              <a:rPr lang="en-US" dirty="0" smtClean="0"/>
              <a:t>Paraphrasing </a:t>
            </a:r>
            <a:r>
              <a:rPr lang="en-US" dirty="0"/>
              <a:t>and restatement</a:t>
            </a:r>
          </a:p>
          <a:p>
            <a:pPr lvl="1"/>
            <a:r>
              <a:rPr lang="en-US" dirty="0" smtClean="0"/>
              <a:t>Summarizing</a:t>
            </a:r>
            <a:endParaRPr lang="en-US" dirty="0"/>
          </a:p>
          <a:p>
            <a:pPr lvl="1"/>
            <a:r>
              <a:rPr lang="en-US" dirty="0" smtClean="0"/>
              <a:t>Clarifying</a:t>
            </a:r>
            <a:endParaRPr lang="en-US" dirty="0"/>
          </a:p>
          <a:p>
            <a:pPr lvl="1"/>
            <a:r>
              <a:rPr lang="en-US" dirty="0" smtClean="0"/>
              <a:t>Empathizing </a:t>
            </a:r>
            <a:r>
              <a:rPr lang="en-US" dirty="0"/>
              <a:t>/ Demonstrating </a:t>
            </a:r>
            <a:r>
              <a:rPr lang="en-US" dirty="0" smtClean="0"/>
              <a:t>understanding</a:t>
            </a:r>
            <a:endParaRPr lang="en-US" dirty="0"/>
          </a:p>
        </p:txBody>
      </p:sp>
      <p:sp>
        <p:nvSpPr>
          <p:cNvPr id="4" name="Slide Number Placeholder 3"/>
          <p:cNvSpPr>
            <a:spLocks noGrp="1"/>
          </p:cNvSpPr>
          <p:nvPr>
            <p:ph type="sldNum" sz="quarter" idx="12"/>
          </p:nvPr>
        </p:nvSpPr>
        <p:spPr/>
        <p:txBody>
          <a:bodyPr/>
          <a:lstStyle/>
          <a:p>
            <a:fld id="{0F7FDCF7-342A-4A8F-B01A-42C2826A66F3}"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Psy 427 - Cal State Northridge</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Principles of Effective Interviewing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Other ways to keep interactions flowing</a:t>
            </a:r>
          </a:p>
          <a:p>
            <a:pPr lvl="1"/>
            <a:r>
              <a:rPr lang="en-US" dirty="0" smtClean="0"/>
              <a:t>Transitional phrases</a:t>
            </a:r>
          </a:p>
          <a:p>
            <a:pPr lvl="2"/>
            <a:r>
              <a:rPr lang="en-US" dirty="0" smtClean="0"/>
              <a:t>“I see”… “Um </a:t>
            </a:r>
            <a:r>
              <a:rPr lang="en-US" dirty="0" err="1" smtClean="0"/>
              <a:t>hm</a:t>
            </a:r>
            <a:r>
              <a:rPr lang="en-US" dirty="0" smtClean="0"/>
              <a:t>”</a:t>
            </a:r>
          </a:p>
          <a:p>
            <a:pPr lvl="2"/>
            <a:r>
              <a:rPr lang="en-US" dirty="0" smtClean="0"/>
              <a:t>sometimes are not effective </a:t>
            </a:r>
          </a:p>
          <a:p>
            <a:pPr lvl="1"/>
            <a:r>
              <a:rPr lang="en-US" dirty="0" smtClean="0"/>
              <a:t>best to back up to something relevant to what the interviewee just said</a:t>
            </a:r>
          </a:p>
          <a:p>
            <a:r>
              <a:rPr lang="en-US" dirty="0" smtClean="0"/>
              <a:t>Verbatim playback</a:t>
            </a:r>
          </a:p>
          <a:p>
            <a:pPr lvl="1"/>
            <a:r>
              <a:rPr lang="en-US" dirty="0" smtClean="0"/>
              <a:t>Repeats information that interviewee just stated</a:t>
            </a:r>
          </a:p>
          <a:p>
            <a:pPr lvl="1"/>
            <a:r>
              <a:rPr lang="en-US" dirty="0" smtClean="0"/>
              <a:t>Reinforces the fact that you are listening</a:t>
            </a:r>
          </a:p>
          <a:p>
            <a:pPr lvl="1"/>
            <a:r>
              <a:rPr lang="en-US" dirty="0" smtClean="0"/>
              <a:t>Also useful in that using the interviewee’s words “connects” you to the interviewee</a:t>
            </a:r>
            <a:endParaRPr lang="en-US" dirty="0"/>
          </a:p>
        </p:txBody>
      </p:sp>
      <p:sp>
        <p:nvSpPr>
          <p:cNvPr id="4" name="Slide Number Placeholder 3"/>
          <p:cNvSpPr>
            <a:spLocks noGrp="1"/>
          </p:cNvSpPr>
          <p:nvPr>
            <p:ph type="sldNum" sz="quarter" idx="12"/>
          </p:nvPr>
        </p:nvSpPr>
        <p:spPr/>
        <p:txBody>
          <a:bodyPr/>
          <a:lstStyle/>
          <a:p>
            <a:fld id="{0F7FDCF7-342A-4A8F-B01A-42C2826A66F3}"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Psy 427 - Cal State Northridge</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Many fields rely on interviews to gather information and/or for decision making purposes when people are involved</a:t>
            </a:r>
          </a:p>
          <a:p>
            <a:pPr lvl="1"/>
            <a:r>
              <a:rPr lang="en-US" dirty="0" smtClean="0"/>
              <a:t>Psychology (obviously), but not just clinical</a:t>
            </a:r>
          </a:p>
          <a:p>
            <a:pPr lvl="2"/>
            <a:r>
              <a:rPr lang="en-US" dirty="0" err="1" smtClean="0"/>
              <a:t>Couseling</a:t>
            </a:r>
            <a:endParaRPr lang="en-US" dirty="0" smtClean="0"/>
          </a:p>
          <a:p>
            <a:pPr lvl="2"/>
            <a:r>
              <a:rPr lang="en-US" dirty="0" smtClean="0"/>
              <a:t>Forensic</a:t>
            </a:r>
          </a:p>
          <a:p>
            <a:pPr lvl="2"/>
            <a:r>
              <a:rPr lang="en-US" dirty="0" smtClean="0"/>
              <a:t>Industrial/Organizational</a:t>
            </a:r>
          </a:p>
          <a:p>
            <a:pPr lvl="1"/>
            <a:r>
              <a:rPr lang="en-US" dirty="0" smtClean="0"/>
              <a:t>Business</a:t>
            </a:r>
          </a:p>
          <a:p>
            <a:pPr lvl="1"/>
            <a:r>
              <a:rPr lang="en-US" dirty="0" smtClean="0"/>
              <a:t>Research</a:t>
            </a:r>
          </a:p>
          <a:p>
            <a:pPr lvl="1"/>
            <a:r>
              <a:rPr lang="en-US" dirty="0" smtClean="0"/>
              <a:t>Law</a:t>
            </a:r>
          </a:p>
          <a:p>
            <a:pPr lvl="1"/>
            <a:r>
              <a:rPr lang="en-US" dirty="0" smtClean="0"/>
              <a:t>Contractors</a:t>
            </a:r>
            <a:endParaRPr lang="en-US" dirty="0"/>
          </a:p>
        </p:txBody>
      </p:sp>
      <p:sp>
        <p:nvSpPr>
          <p:cNvPr id="4" name="Footer Placeholder 3"/>
          <p:cNvSpPr>
            <a:spLocks noGrp="1"/>
          </p:cNvSpPr>
          <p:nvPr>
            <p:ph type="ftr" sz="quarter" idx="11"/>
          </p:nvPr>
        </p:nvSpPr>
        <p:spPr/>
        <p:txBody>
          <a:bodyPr/>
          <a:lstStyle/>
          <a:p>
            <a:r>
              <a:rPr lang="en-US" smtClean="0"/>
              <a:t>Psy 427 - Cal State Northridge</a:t>
            </a:r>
            <a:endParaRPr lang="en-US"/>
          </a:p>
        </p:txBody>
      </p:sp>
      <p:sp>
        <p:nvSpPr>
          <p:cNvPr id="5" name="Slide Number Placeholder 4"/>
          <p:cNvSpPr>
            <a:spLocks noGrp="1"/>
          </p:cNvSpPr>
          <p:nvPr>
            <p:ph type="sldNum" sz="quarter" idx="12"/>
          </p:nvPr>
        </p:nvSpPr>
        <p:spPr/>
        <p:txBody>
          <a:bodyPr/>
          <a:lstStyle/>
          <a:p>
            <a:fld id="{0F7FDCF7-342A-4A8F-B01A-42C2826A66F3}"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Interviewing Skills: Active Listening</a:t>
            </a:r>
            <a:endParaRPr lang="en-US" dirty="0"/>
          </a:p>
        </p:txBody>
      </p:sp>
      <p:sp>
        <p:nvSpPr>
          <p:cNvPr id="3" name="Content Placeholder 2"/>
          <p:cNvSpPr>
            <a:spLocks noGrp="1"/>
          </p:cNvSpPr>
          <p:nvPr>
            <p:ph idx="1"/>
          </p:nvPr>
        </p:nvSpPr>
        <p:spPr/>
        <p:txBody>
          <a:bodyPr>
            <a:normAutofit lnSpcReduction="10000"/>
          </a:bodyPr>
          <a:lstStyle/>
          <a:p>
            <a:r>
              <a:rPr lang="en-US" dirty="0" smtClean="0"/>
              <a:t>Paraphrasing </a:t>
            </a:r>
            <a:r>
              <a:rPr lang="en-US" dirty="0"/>
              <a:t>/ Restatement</a:t>
            </a:r>
          </a:p>
          <a:p>
            <a:pPr lvl="1"/>
            <a:r>
              <a:rPr lang="en-US" dirty="0" smtClean="0"/>
              <a:t>rephrasing </a:t>
            </a:r>
            <a:r>
              <a:rPr lang="en-US" dirty="0"/>
              <a:t>the content of what has been said</a:t>
            </a:r>
          </a:p>
          <a:p>
            <a:pPr lvl="1"/>
            <a:r>
              <a:rPr lang="en-US" dirty="0" smtClean="0"/>
              <a:t>reinforces </a:t>
            </a:r>
            <a:r>
              <a:rPr lang="en-US" dirty="0"/>
              <a:t>the fact that you are, in fact, listening</a:t>
            </a:r>
          </a:p>
          <a:p>
            <a:pPr lvl="1"/>
            <a:r>
              <a:rPr lang="en-US" dirty="0" smtClean="0"/>
              <a:t>“</a:t>
            </a:r>
            <a:r>
              <a:rPr lang="en-US" dirty="0"/>
              <a:t>checks in” with the client, to make sure that </a:t>
            </a:r>
            <a:r>
              <a:rPr lang="en-US" dirty="0" smtClean="0"/>
              <a:t>you’ve interpreted </a:t>
            </a:r>
            <a:r>
              <a:rPr lang="en-US" dirty="0"/>
              <a:t>the information correctly.</a:t>
            </a:r>
          </a:p>
          <a:p>
            <a:r>
              <a:rPr lang="en-US" dirty="0" smtClean="0"/>
              <a:t>Summarizing</a:t>
            </a:r>
            <a:endParaRPr lang="en-US" dirty="0"/>
          </a:p>
          <a:p>
            <a:pPr lvl="1"/>
            <a:r>
              <a:rPr lang="en-US" dirty="0" smtClean="0"/>
              <a:t>paraphrasing </a:t>
            </a:r>
            <a:r>
              <a:rPr lang="en-US" dirty="0"/>
              <a:t>combined with reflection</a:t>
            </a:r>
          </a:p>
          <a:p>
            <a:pPr lvl="1"/>
            <a:r>
              <a:rPr lang="en-US" dirty="0" smtClean="0"/>
              <a:t>pulls </a:t>
            </a:r>
            <a:r>
              <a:rPr lang="en-US" dirty="0"/>
              <a:t>together the meaning of several responses</a:t>
            </a:r>
          </a:p>
          <a:p>
            <a:pPr lvl="1"/>
            <a:r>
              <a:rPr lang="en-US" dirty="0" smtClean="0"/>
              <a:t>used </a:t>
            </a:r>
            <a:r>
              <a:rPr lang="en-US" dirty="0"/>
              <a:t>to organize previous information</a:t>
            </a:r>
          </a:p>
          <a:p>
            <a:pPr lvl="1"/>
            <a:r>
              <a:rPr lang="en-US" dirty="0" smtClean="0"/>
              <a:t>can </a:t>
            </a:r>
            <a:r>
              <a:rPr lang="en-US" dirty="0"/>
              <a:t>be used to direct the </a:t>
            </a:r>
            <a:r>
              <a:rPr lang="en-US" dirty="0" smtClean="0"/>
              <a:t>interview</a:t>
            </a:r>
            <a:endParaRPr lang="en-US" dirty="0"/>
          </a:p>
        </p:txBody>
      </p:sp>
      <p:sp>
        <p:nvSpPr>
          <p:cNvPr id="4" name="Slide Number Placeholder 3"/>
          <p:cNvSpPr>
            <a:spLocks noGrp="1"/>
          </p:cNvSpPr>
          <p:nvPr>
            <p:ph type="sldNum" sz="quarter" idx="12"/>
          </p:nvPr>
        </p:nvSpPr>
        <p:spPr/>
        <p:txBody>
          <a:bodyPr/>
          <a:lstStyle/>
          <a:p>
            <a:fld id="{0F7FDCF7-342A-4A8F-B01A-42C2826A66F3}"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Psy 427 - Cal State Northridge</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Interviewing Skills: Active Listening</a:t>
            </a:r>
            <a:endParaRPr lang="en-US" dirty="0"/>
          </a:p>
        </p:txBody>
      </p:sp>
      <p:sp>
        <p:nvSpPr>
          <p:cNvPr id="3" name="Content Placeholder 2"/>
          <p:cNvSpPr>
            <a:spLocks noGrp="1"/>
          </p:cNvSpPr>
          <p:nvPr>
            <p:ph idx="1"/>
          </p:nvPr>
        </p:nvSpPr>
        <p:spPr/>
        <p:txBody>
          <a:bodyPr>
            <a:normAutofit/>
          </a:bodyPr>
          <a:lstStyle/>
          <a:p>
            <a:r>
              <a:rPr lang="en-US" dirty="0" smtClean="0"/>
              <a:t>Clarification</a:t>
            </a:r>
          </a:p>
          <a:p>
            <a:pPr lvl="1"/>
            <a:r>
              <a:rPr lang="en-US" dirty="0" smtClean="0"/>
              <a:t>asking questions to better understand statements made during interview</a:t>
            </a:r>
          </a:p>
          <a:p>
            <a:r>
              <a:rPr lang="en-US" dirty="0" smtClean="0"/>
              <a:t>Reflection / Empathy / Understanding</a:t>
            </a:r>
          </a:p>
          <a:p>
            <a:pPr lvl="1"/>
            <a:r>
              <a:rPr lang="en-US" dirty="0" smtClean="0"/>
              <a:t>rephrasing the </a:t>
            </a:r>
            <a:r>
              <a:rPr lang="en-US" i="1" dirty="0" smtClean="0"/>
              <a:t>feelings associated with what has </a:t>
            </a:r>
            <a:r>
              <a:rPr lang="en-US" dirty="0" smtClean="0"/>
              <a:t>been said</a:t>
            </a:r>
          </a:p>
          <a:p>
            <a:pPr lvl="1"/>
            <a:r>
              <a:rPr lang="en-US" dirty="0" smtClean="0"/>
              <a:t>reinforces listening</a:t>
            </a:r>
          </a:p>
          <a:p>
            <a:pPr lvl="1"/>
            <a:r>
              <a:rPr lang="en-US" dirty="0" smtClean="0"/>
              <a:t>verifies feelings</a:t>
            </a:r>
            <a:endParaRPr lang="en-US" dirty="0"/>
          </a:p>
        </p:txBody>
      </p:sp>
      <p:sp>
        <p:nvSpPr>
          <p:cNvPr id="4" name="Slide Number Placeholder 3"/>
          <p:cNvSpPr>
            <a:spLocks noGrp="1"/>
          </p:cNvSpPr>
          <p:nvPr>
            <p:ph type="sldNum" sz="quarter" idx="12"/>
          </p:nvPr>
        </p:nvSpPr>
        <p:spPr/>
        <p:txBody>
          <a:bodyPr/>
          <a:lstStyle/>
          <a:p>
            <a:fld id="{0F7FDCF7-342A-4A8F-B01A-42C2826A66F3}"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Psy 427 - Cal State Northridge</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Interviewing Skills: Active Listening</a:t>
            </a:r>
            <a:endParaRPr lang="en-US" dirty="0"/>
          </a:p>
        </p:txBody>
      </p:sp>
      <p:sp>
        <p:nvSpPr>
          <p:cNvPr id="3" name="Content Placeholder 2"/>
          <p:cNvSpPr>
            <a:spLocks noGrp="1"/>
          </p:cNvSpPr>
          <p:nvPr>
            <p:ph idx="1"/>
          </p:nvPr>
        </p:nvSpPr>
        <p:spPr/>
        <p:txBody>
          <a:bodyPr>
            <a:normAutofit/>
          </a:bodyPr>
          <a:lstStyle/>
          <a:p>
            <a:r>
              <a:rPr lang="en-US" dirty="0" smtClean="0"/>
              <a:t>Quantifying understanding</a:t>
            </a:r>
          </a:p>
          <a:p>
            <a:pPr lvl="1"/>
            <a:r>
              <a:rPr lang="en-US" dirty="0" smtClean="0"/>
              <a:t>Carl Rogers 5-point understanding scale based on degree of empathy</a:t>
            </a:r>
          </a:p>
          <a:p>
            <a:pPr lvl="1"/>
            <a:r>
              <a:rPr lang="en-US" dirty="0" smtClean="0"/>
              <a:t>Levels 1 and 2 represent no or superficial understanding</a:t>
            </a:r>
          </a:p>
          <a:p>
            <a:pPr lvl="1"/>
            <a:r>
              <a:rPr lang="en-US" dirty="0" smtClean="0"/>
              <a:t>Level 3 requires enough understanding to be able to repeat back what the other person has said</a:t>
            </a:r>
          </a:p>
          <a:p>
            <a:pPr lvl="2"/>
            <a:r>
              <a:rPr lang="en-US" dirty="0" smtClean="0"/>
              <a:t>Minimum level sufficient for effective interviewing</a:t>
            </a:r>
            <a:endParaRPr lang="en-US" dirty="0"/>
          </a:p>
        </p:txBody>
      </p:sp>
      <p:sp>
        <p:nvSpPr>
          <p:cNvPr id="4" name="Slide Number Placeholder 3"/>
          <p:cNvSpPr>
            <a:spLocks noGrp="1"/>
          </p:cNvSpPr>
          <p:nvPr>
            <p:ph type="sldNum" sz="quarter" idx="12"/>
          </p:nvPr>
        </p:nvSpPr>
        <p:spPr/>
        <p:txBody>
          <a:bodyPr/>
          <a:lstStyle/>
          <a:p>
            <a:fld id="{0F7FDCF7-342A-4A8F-B01A-42C2826A66F3}"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Psy 427 - Cal State Northridge</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Interviewing Skills: Active Listening</a:t>
            </a:r>
            <a:endParaRPr lang="en-US" dirty="0"/>
          </a:p>
        </p:txBody>
      </p:sp>
      <p:sp>
        <p:nvSpPr>
          <p:cNvPr id="3" name="Content Placeholder 2"/>
          <p:cNvSpPr>
            <a:spLocks noGrp="1"/>
          </p:cNvSpPr>
          <p:nvPr>
            <p:ph idx="1"/>
          </p:nvPr>
        </p:nvSpPr>
        <p:spPr/>
        <p:txBody>
          <a:bodyPr>
            <a:normAutofit/>
          </a:bodyPr>
          <a:lstStyle/>
          <a:p>
            <a:r>
              <a:rPr lang="en-US" dirty="0" smtClean="0"/>
              <a:t>Quantifying understanding</a:t>
            </a:r>
          </a:p>
          <a:p>
            <a:pPr lvl="1"/>
            <a:r>
              <a:rPr lang="en-US" dirty="0" smtClean="0"/>
              <a:t>Level 4 responses include not only accurate levels of empathy but the response adds “noticeably” to the interviewee’s response</a:t>
            </a:r>
          </a:p>
          <a:p>
            <a:pPr lvl="2"/>
            <a:r>
              <a:rPr lang="en-US" dirty="0" smtClean="0"/>
              <a:t>E.g. the empathize and understand to well that they can state the interviewee’s emotions as well or better than they can</a:t>
            </a:r>
          </a:p>
          <a:p>
            <a:pPr lvl="1"/>
            <a:r>
              <a:rPr lang="en-US" dirty="0" smtClean="0"/>
              <a:t>Level 5 responses include not only accurate levels of empathy but the response adds “substantially” to the interviewee’s response</a:t>
            </a:r>
          </a:p>
        </p:txBody>
      </p:sp>
      <p:sp>
        <p:nvSpPr>
          <p:cNvPr id="4" name="Slide Number Placeholder 3"/>
          <p:cNvSpPr>
            <a:spLocks noGrp="1"/>
          </p:cNvSpPr>
          <p:nvPr>
            <p:ph type="sldNum" sz="quarter" idx="12"/>
          </p:nvPr>
        </p:nvSpPr>
        <p:spPr/>
        <p:txBody>
          <a:bodyPr/>
          <a:lstStyle/>
          <a:p>
            <a:fld id="{0F7FDCF7-342A-4A8F-B01A-42C2826A66F3}"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Psy 427 - Cal State Northridge</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Initial Interview Objectives</a:t>
            </a:r>
            <a:endParaRPr lang="en-US" dirty="0"/>
          </a:p>
        </p:txBody>
      </p:sp>
      <p:sp>
        <p:nvSpPr>
          <p:cNvPr id="3" name="Content Placeholder 2"/>
          <p:cNvSpPr>
            <a:spLocks noGrp="1"/>
          </p:cNvSpPr>
          <p:nvPr>
            <p:ph idx="1"/>
          </p:nvPr>
        </p:nvSpPr>
        <p:spPr/>
        <p:txBody>
          <a:bodyPr numCol="2">
            <a:normAutofit fontScale="92500" lnSpcReduction="10000"/>
          </a:bodyPr>
          <a:lstStyle/>
          <a:p>
            <a:r>
              <a:rPr lang="en-US" dirty="0" smtClean="0"/>
              <a:t>Some Examples…</a:t>
            </a:r>
          </a:p>
          <a:p>
            <a:pPr lvl="1"/>
            <a:r>
              <a:rPr lang="en-US" dirty="0" smtClean="0"/>
              <a:t>Identifying information</a:t>
            </a:r>
            <a:endParaRPr lang="en-US" dirty="0"/>
          </a:p>
          <a:p>
            <a:pPr lvl="1"/>
            <a:r>
              <a:rPr lang="en-US" dirty="0" smtClean="0"/>
              <a:t>Reason </a:t>
            </a:r>
            <a:r>
              <a:rPr lang="en-US" dirty="0"/>
              <a:t>for referral</a:t>
            </a:r>
          </a:p>
          <a:p>
            <a:pPr lvl="1"/>
            <a:r>
              <a:rPr lang="en-US" dirty="0" smtClean="0"/>
              <a:t>Referral </a:t>
            </a:r>
            <a:r>
              <a:rPr lang="en-US" dirty="0"/>
              <a:t>source</a:t>
            </a:r>
          </a:p>
          <a:p>
            <a:pPr lvl="1"/>
            <a:r>
              <a:rPr lang="en-US" dirty="0" smtClean="0"/>
              <a:t>Parental </a:t>
            </a:r>
            <a:r>
              <a:rPr lang="en-US" dirty="0"/>
              <a:t>objectives</a:t>
            </a:r>
          </a:p>
          <a:p>
            <a:pPr lvl="1"/>
            <a:r>
              <a:rPr lang="en-US" dirty="0" smtClean="0"/>
              <a:t>Family </a:t>
            </a:r>
            <a:r>
              <a:rPr lang="en-US" dirty="0"/>
              <a:t>History</a:t>
            </a:r>
          </a:p>
          <a:p>
            <a:pPr lvl="1"/>
            <a:r>
              <a:rPr lang="en-US" dirty="0" smtClean="0"/>
              <a:t>Prenatal </a:t>
            </a:r>
            <a:r>
              <a:rPr lang="en-US" dirty="0"/>
              <a:t>history</a:t>
            </a:r>
          </a:p>
          <a:p>
            <a:pPr lvl="1"/>
            <a:r>
              <a:rPr lang="en-US" dirty="0" err="1" smtClean="0"/>
              <a:t>Perinatal</a:t>
            </a:r>
            <a:r>
              <a:rPr lang="en-US" dirty="0" smtClean="0"/>
              <a:t> </a:t>
            </a:r>
            <a:r>
              <a:rPr lang="en-US" dirty="0"/>
              <a:t>history</a:t>
            </a:r>
          </a:p>
          <a:p>
            <a:pPr lvl="1"/>
            <a:r>
              <a:rPr lang="en-US" dirty="0" smtClean="0"/>
              <a:t>Postnatal </a:t>
            </a:r>
            <a:r>
              <a:rPr lang="en-US" dirty="0"/>
              <a:t>period</a:t>
            </a:r>
          </a:p>
          <a:p>
            <a:pPr lvl="1"/>
            <a:r>
              <a:rPr lang="en-US" dirty="0" smtClean="0"/>
              <a:t>Infancy</a:t>
            </a:r>
            <a:endParaRPr lang="en-US" dirty="0"/>
          </a:p>
          <a:p>
            <a:pPr lvl="1"/>
            <a:r>
              <a:rPr lang="en-US" dirty="0" smtClean="0"/>
              <a:t>Developmental milestones</a:t>
            </a:r>
            <a:endParaRPr lang="en-US" dirty="0"/>
          </a:p>
          <a:p>
            <a:pPr lvl="1"/>
            <a:r>
              <a:rPr lang="en-US" dirty="0" smtClean="0"/>
              <a:t>Medical </a:t>
            </a:r>
            <a:r>
              <a:rPr lang="en-US" dirty="0"/>
              <a:t>History</a:t>
            </a:r>
          </a:p>
          <a:p>
            <a:pPr lvl="1"/>
            <a:r>
              <a:rPr lang="en-US" dirty="0" smtClean="0"/>
              <a:t>Abuse</a:t>
            </a:r>
            <a:endParaRPr lang="en-US" dirty="0"/>
          </a:p>
          <a:p>
            <a:pPr lvl="1"/>
            <a:r>
              <a:rPr lang="en-US" dirty="0" smtClean="0"/>
              <a:t>Treatment </a:t>
            </a:r>
            <a:r>
              <a:rPr lang="en-US" dirty="0"/>
              <a:t>history</a:t>
            </a:r>
          </a:p>
          <a:p>
            <a:pPr lvl="1"/>
            <a:r>
              <a:rPr lang="en-US" dirty="0" smtClean="0"/>
              <a:t>School </a:t>
            </a:r>
            <a:r>
              <a:rPr lang="en-US" dirty="0"/>
              <a:t>history</a:t>
            </a:r>
          </a:p>
          <a:p>
            <a:pPr lvl="1"/>
            <a:r>
              <a:rPr lang="en-US" dirty="0" smtClean="0"/>
              <a:t>Social </a:t>
            </a:r>
            <a:r>
              <a:rPr lang="en-US" dirty="0"/>
              <a:t>History</a:t>
            </a:r>
          </a:p>
          <a:p>
            <a:pPr lvl="1"/>
            <a:r>
              <a:rPr lang="en-US" dirty="0" smtClean="0"/>
              <a:t>Current behavioral concerns</a:t>
            </a:r>
            <a:endParaRPr lang="en-US" dirty="0"/>
          </a:p>
          <a:p>
            <a:pPr lvl="1"/>
            <a:r>
              <a:rPr lang="en-US" dirty="0" smtClean="0"/>
              <a:t>Diagnostic criteria</a:t>
            </a:r>
            <a:endParaRPr lang="en-US" dirty="0"/>
          </a:p>
        </p:txBody>
      </p:sp>
      <p:sp>
        <p:nvSpPr>
          <p:cNvPr id="4" name="Slide Number Placeholder 3"/>
          <p:cNvSpPr>
            <a:spLocks noGrp="1"/>
          </p:cNvSpPr>
          <p:nvPr>
            <p:ph type="sldNum" sz="quarter" idx="12"/>
          </p:nvPr>
        </p:nvSpPr>
        <p:spPr/>
        <p:txBody>
          <a:bodyPr/>
          <a:lstStyle/>
          <a:p>
            <a:fld id="{0F7FDCF7-342A-4A8F-B01A-42C2826A66F3}"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Psy 427 - Cal State Northridge</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Interviews</a:t>
            </a:r>
            <a:endParaRPr lang="en-US" dirty="0"/>
          </a:p>
        </p:txBody>
      </p:sp>
      <p:sp>
        <p:nvSpPr>
          <p:cNvPr id="3" name="Content Placeholder 2"/>
          <p:cNvSpPr>
            <a:spLocks noGrp="1"/>
          </p:cNvSpPr>
          <p:nvPr>
            <p:ph idx="1"/>
          </p:nvPr>
        </p:nvSpPr>
        <p:spPr/>
        <p:txBody>
          <a:bodyPr/>
          <a:lstStyle/>
          <a:p>
            <a:r>
              <a:rPr lang="en-US" dirty="0" smtClean="0"/>
              <a:t>4 general types:</a:t>
            </a:r>
          </a:p>
          <a:p>
            <a:pPr lvl="1"/>
            <a:r>
              <a:rPr lang="en-US" dirty="0" smtClean="0"/>
              <a:t>Evaluation/Diagnostic Interview</a:t>
            </a:r>
          </a:p>
          <a:p>
            <a:pPr lvl="1"/>
            <a:r>
              <a:rPr lang="en-US" dirty="0" smtClean="0"/>
              <a:t>Structured Clinical Interview</a:t>
            </a:r>
          </a:p>
          <a:p>
            <a:pPr lvl="1"/>
            <a:r>
              <a:rPr lang="en-US" dirty="0" smtClean="0"/>
              <a:t>Case History Interview</a:t>
            </a:r>
          </a:p>
          <a:p>
            <a:pPr lvl="1"/>
            <a:r>
              <a:rPr lang="en-US" dirty="0" smtClean="0"/>
              <a:t>Mental Status Examination</a:t>
            </a:r>
          </a:p>
          <a:p>
            <a:pPr lvl="1"/>
            <a:endParaRPr lang="en-US" dirty="0"/>
          </a:p>
        </p:txBody>
      </p:sp>
      <p:sp>
        <p:nvSpPr>
          <p:cNvPr id="4" name="Footer Placeholder 3"/>
          <p:cNvSpPr>
            <a:spLocks noGrp="1"/>
          </p:cNvSpPr>
          <p:nvPr>
            <p:ph type="ftr" sz="quarter" idx="11"/>
          </p:nvPr>
        </p:nvSpPr>
        <p:spPr/>
        <p:txBody>
          <a:bodyPr/>
          <a:lstStyle/>
          <a:p>
            <a:r>
              <a:rPr lang="en-US" smtClean="0"/>
              <a:t>Psy 427 - Cal State Northridge</a:t>
            </a:r>
            <a:endParaRPr lang="en-US"/>
          </a:p>
        </p:txBody>
      </p:sp>
      <p:sp>
        <p:nvSpPr>
          <p:cNvPr id="5" name="Slide Number Placeholder 4"/>
          <p:cNvSpPr>
            <a:spLocks noGrp="1"/>
          </p:cNvSpPr>
          <p:nvPr>
            <p:ph type="sldNum" sz="quarter" idx="12"/>
          </p:nvPr>
        </p:nvSpPr>
        <p:spPr/>
        <p:txBody>
          <a:bodyPr/>
          <a:lstStyle/>
          <a:p>
            <a:fld id="{0F7FDCF7-342A-4A8F-B01A-42C2826A66F3}"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Interviews</a:t>
            </a:r>
            <a:endParaRPr lang="en-US" dirty="0"/>
          </a:p>
        </p:txBody>
      </p:sp>
      <p:sp>
        <p:nvSpPr>
          <p:cNvPr id="3" name="Content Placeholder 2"/>
          <p:cNvSpPr>
            <a:spLocks noGrp="1"/>
          </p:cNvSpPr>
          <p:nvPr>
            <p:ph idx="1"/>
          </p:nvPr>
        </p:nvSpPr>
        <p:spPr/>
        <p:txBody>
          <a:bodyPr>
            <a:normAutofit lnSpcReduction="10000"/>
          </a:bodyPr>
          <a:lstStyle/>
          <a:p>
            <a:r>
              <a:rPr lang="en-US" dirty="0" smtClean="0"/>
              <a:t>Evaluation/Diagnostic Interview</a:t>
            </a:r>
          </a:p>
          <a:p>
            <a:pPr lvl="1"/>
            <a:r>
              <a:rPr lang="en-US" dirty="0" smtClean="0"/>
              <a:t>Unstructured or semi-structured interviews</a:t>
            </a:r>
          </a:p>
          <a:p>
            <a:pPr lvl="1"/>
            <a:r>
              <a:rPr lang="en-US" dirty="0" smtClean="0"/>
              <a:t>Start of with open-ended questions</a:t>
            </a:r>
          </a:p>
          <a:p>
            <a:pPr lvl="1"/>
            <a:r>
              <a:rPr lang="en-US" dirty="0" smtClean="0"/>
              <a:t>Maintain an atmosphere of “listening, facilitating and clarifying”</a:t>
            </a:r>
          </a:p>
          <a:p>
            <a:pPr lvl="1"/>
            <a:r>
              <a:rPr lang="en-US" dirty="0" smtClean="0"/>
              <a:t>Utilizes </a:t>
            </a:r>
            <a:r>
              <a:rPr lang="en-US" i="1" dirty="0" smtClean="0"/>
              <a:t>confrontation</a:t>
            </a:r>
            <a:r>
              <a:rPr lang="en-US" dirty="0" smtClean="0"/>
              <a:t> in which the interviewer points out a discrepancy or inconsistency</a:t>
            </a:r>
          </a:p>
          <a:p>
            <a:pPr lvl="2"/>
            <a:r>
              <a:rPr lang="en-US" dirty="0" smtClean="0"/>
              <a:t>Between IS and WANTS TO BE</a:t>
            </a:r>
          </a:p>
          <a:p>
            <a:pPr lvl="2"/>
            <a:r>
              <a:rPr lang="en-US" dirty="0" smtClean="0"/>
              <a:t>Between SAYS and DOES</a:t>
            </a:r>
          </a:p>
          <a:p>
            <a:pPr lvl="2"/>
            <a:r>
              <a:rPr lang="en-US" dirty="0" smtClean="0"/>
              <a:t>Between respondents PERCEPTION and interviewers EXPERIENCE</a:t>
            </a:r>
            <a:endParaRPr lang="en-US" dirty="0"/>
          </a:p>
        </p:txBody>
      </p:sp>
      <p:sp>
        <p:nvSpPr>
          <p:cNvPr id="4" name="Footer Placeholder 3"/>
          <p:cNvSpPr>
            <a:spLocks noGrp="1"/>
          </p:cNvSpPr>
          <p:nvPr>
            <p:ph type="ftr" sz="quarter" idx="11"/>
          </p:nvPr>
        </p:nvSpPr>
        <p:spPr/>
        <p:txBody>
          <a:bodyPr/>
          <a:lstStyle/>
          <a:p>
            <a:r>
              <a:rPr lang="en-US" smtClean="0"/>
              <a:t>Psy 427 - Cal State Northridge</a:t>
            </a:r>
            <a:endParaRPr lang="en-US"/>
          </a:p>
        </p:txBody>
      </p:sp>
      <p:sp>
        <p:nvSpPr>
          <p:cNvPr id="5" name="Slide Number Placeholder 4"/>
          <p:cNvSpPr>
            <a:spLocks noGrp="1"/>
          </p:cNvSpPr>
          <p:nvPr>
            <p:ph type="sldNum" sz="quarter" idx="12"/>
          </p:nvPr>
        </p:nvSpPr>
        <p:spPr/>
        <p:txBody>
          <a:bodyPr/>
          <a:lstStyle/>
          <a:p>
            <a:fld id="{0F7FDCF7-342A-4A8F-B01A-42C2826A66F3}"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Interviews</a:t>
            </a:r>
            <a:endParaRPr lang="en-US" dirty="0"/>
          </a:p>
        </p:txBody>
      </p:sp>
      <p:sp>
        <p:nvSpPr>
          <p:cNvPr id="3" name="Content Placeholder 2"/>
          <p:cNvSpPr>
            <a:spLocks noGrp="1"/>
          </p:cNvSpPr>
          <p:nvPr>
            <p:ph idx="1"/>
          </p:nvPr>
        </p:nvSpPr>
        <p:spPr/>
        <p:txBody>
          <a:bodyPr/>
          <a:lstStyle/>
          <a:p>
            <a:r>
              <a:rPr lang="en-US" dirty="0" smtClean="0"/>
              <a:t>Evaluation/Diagnostic Interview</a:t>
            </a:r>
          </a:p>
          <a:p>
            <a:pPr lvl="1"/>
            <a:r>
              <a:rPr lang="en-US" dirty="0" smtClean="0"/>
              <a:t>Details can be filled later with more direct, closed-ended questions</a:t>
            </a:r>
          </a:p>
          <a:p>
            <a:pPr lvl="1"/>
            <a:r>
              <a:rPr lang="en-US" dirty="0" smtClean="0"/>
              <a:t>But this should only occur if:</a:t>
            </a:r>
          </a:p>
          <a:p>
            <a:pPr lvl="2"/>
            <a:r>
              <a:rPr lang="en-US" dirty="0" smtClean="0"/>
              <a:t>Data cannot be obtained another way</a:t>
            </a:r>
          </a:p>
          <a:p>
            <a:pPr lvl="2"/>
            <a:r>
              <a:rPr lang="en-US" dirty="0" smtClean="0"/>
              <a:t>Time is limited</a:t>
            </a:r>
          </a:p>
          <a:p>
            <a:pPr lvl="2"/>
            <a:r>
              <a:rPr lang="en-US" dirty="0" smtClean="0"/>
              <a:t>The respondent is not cooperative</a:t>
            </a:r>
            <a:endParaRPr lang="en-US" dirty="0"/>
          </a:p>
        </p:txBody>
      </p:sp>
      <p:sp>
        <p:nvSpPr>
          <p:cNvPr id="4" name="Footer Placeholder 3"/>
          <p:cNvSpPr>
            <a:spLocks noGrp="1"/>
          </p:cNvSpPr>
          <p:nvPr>
            <p:ph type="ftr" sz="quarter" idx="11"/>
          </p:nvPr>
        </p:nvSpPr>
        <p:spPr/>
        <p:txBody>
          <a:bodyPr/>
          <a:lstStyle/>
          <a:p>
            <a:r>
              <a:rPr lang="en-US" smtClean="0"/>
              <a:t>Psy 427 - Cal State Northridge</a:t>
            </a:r>
            <a:endParaRPr lang="en-US"/>
          </a:p>
        </p:txBody>
      </p:sp>
      <p:sp>
        <p:nvSpPr>
          <p:cNvPr id="5" name="Slide Number Placeholder 4"/>
          <p:cNvSpPr>
            <a:spLocks noGrp="1"/>
          </p:cNvSpPr>
          <p:nvPr>
            <p:ph type="sldNum" sz="quarter" idx="12"/>
          </p:nvPr>
        </p:nvSpPr>
        <p:spPr/>
        <p:txBody>
          <a:bodyPr/>
          <a:lstStyle/>
          <a:p>
            <a:fld id="{0F7FDCF7-342A-4A8F-B01A-42C2826A66F3}"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Interviews</a:t>
            </a:r>
            <a:endParaRPr lang="en-US" dirty="0"/>
          </a:p>
        </p:txBody>
      </p:sp>
      <p:sp>
        <p:nvSpPr>
          <p:cNvPr id="3" name="Content Placeholder 2"/>
          <p:cNvSpPr>
            <a:spLocks noGrp="1"/>
          </p:cNvSpPr>
          <p:nvPr>
            <p:ph idx="1"/>
          </p:nvPr>
        </p:nvSpPr>
        <p:spPr/>
        <p:txBody>
          <a:bodyPr/>
          <a:lstStyle/>
          <a:p>
            <a:r>
              <a:rPr lang="en-US" dirty="0" smtClean="0"/>
              <a:t>Structured Clinical Interview</a:t>
            </a:r>
          </a:p>
          <a:p>
            <a:pPr lvl="1"/>
            <a:r>
              <a:rPr lang="en-US" dirty="0" smtClean="0"/>
              <a:t>Specific set of questions in a set order combined with a specific set of rules as to probing etc.</a:t>
            </a:r>
          </a:p>
          <a:p>
            <a:pPr lvl="1"/>
            <a:r>
              <a:rPr lang="en-US" dirty="0" smtClean="0"/>
              <a:t>Follows the diagnostic criteria for disorders defined in the </a:t>
            </a:r>
            <a:r>
              <a:rPr lang="en-US" i="1" dirty="0" smtClean="0"/>
              <a:t>Diagnostic and Statistical Manual of Mental Disorders (DSM) </a:t>
            </a:r>
            <a:r>
              <a:rPr lang="en-US" dirty="0" smtClean="0"/>
              <a:t>version III (1980) and later</a:t>
            </a:r>
          </a:p>
          <a:p>
            <a:pPr lvl="1"/>
            <a:r>
              <a:rPr lang="en-US" dirty="0" smtClean="0"/>
              <a:t>It makes sense that if the disorder have specific criteria for diagnosis a set of questions should help to identify the criteria</a:t>
            </a:r>
            <a:endParaRPr lang="en-US" dirty="0"/>
          </a:p>
        </p:txBody>
      </p:sp>
      <p:sp>
        <p:nvSpPr>
          <p:cNvPr id="4" name="Footer Placeholder 3"/>
          <p:cNvSpPr>
            <a:spLocks noGrp="1"/>
          </p:cNvSpPr>
          <p:nvPr>
            <p:ph type="ftr" sz="quarter" idx="11"/>
          </p:nvPr>
        </p:nvSpPr>
        <p:spPr/>
        <p:txBody>
          <a:bodyPr/>
          <a:lstStyle/>
          <a:p>
            <a:r>
              <a:rPr lang="en-US" smtClean="0"/>
              <a:t>Psy 427 - Cal State Northridge</a:t>
            </a:r>
            <a:endParaRPr lang="en-US"/>
          </a:p>
        </p:txBody>
      </p:sp>
      <p:sp>
        <p:nvSpPr>
          <p:cNvPr id="5" name="Slide Number Placeholder 4"/>
          <p:cNvSpPr>
            <a:spLocks noGrp="1"/>
          </p:cNvSpPr>
          <p:nvPr>
            <p:ph type="sldNum" sz="quarter" idx="12"/>
          </p:nvPr>
        </p:nvSpPr>
        <p:spPr/>
        <p:txBody>
          <a:bodyPr/>
          <a:lstStyle/>
          <a:p>
            <a:fld id="{0F7FDCF7-342A-4A8F-B01A-42C2826A66F3}"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Interviews</a:t>
            </a:r>
            <a:endParaRPr lang="en-US" dirty="0"/>
          </a:p>
        </p:txBody>
      </p:sp>
      <p:sp>
        <p:nvSpPr>
          <p:cNvPr id="3" name="Content Placeholder 2"/>
          <p:cNvSpPr>
            <a:spLocks noGrp="1"/>
          </p:cNvSpPr>
          <p:nvPr>
            <p:ph idx="1"/>
          </p:nvPr>
        </p:nvSpPr>
        <p:spPr/>
        <p:txBody>
          <a:bodyPr/>
          <a:lstStyle/>
          <a:p>
            <a:r>
              <a:rPr lang="en-US" dirty="0" smtClean="0"/>
              <a:t>Structured Clinical Interview</a:t>
            </a:r>
          </a:p>
          <a:p>
            <a:pPr lvl="1"/>
            <a:r>
              <a:rPr lang="en-US" dirty="0" smtClean="0"/>
              <a:t>Unfortunately assumes that respondents are being honest and capable of self-observation</a:t>
            </a:r>
          </a:p>
          <a:p>
            <a:pPr lvl="1"/>
            <a:r>
              <a:rPr lang="en-US" dirty="0" smtClean="0"/>
              <a:t>One of the first was the Structured Clinical Interview for the DSM-III (SCID)</a:t>
            </a:r>
          </a:p>
          <a:p>
            <a:pPr lvl="1"/>
            <a:r>
              <a:rPr lang="en-US" dirty="0" smtClean="0"/>
              <a:t>Other examples:</a:t>
            </a:r>
          </a:p>
          <a:p>
            <a:pPr lvl="2"/>
            <a:r>
              <a:rPr lang="en-US" dirty="0" smtClean="0"/>
              <a:t>Diagnostic Interview Schedule for Children</a:t>
            </a:r>
          </a:p>
          <a:p>
            <a:pPr lvl="2"/>
            <a:r>
              <a:rPr lang="en-US" dirty="0" smtClean="0"/>
              <a:t>Referral Decision Scale</a:t>
            </a:r>
          </a:p>
          <a:p>
            <a:pPr lvl="2"/>
            <a:r>
              <a:rPr lang="en-US" dirty="0" smtClean="0"/>
              <a:t>Diagnostic Interview Schedule</a:t>
            </a:r>
          </a:p>
          <a:p>
            <a:pPr lvl="2"/>
            <a:r>
              <a:rPr lang="en-US" dirty="0" smtClean="0"/>
              <a:t>Edinburgh Postnatal Depression Scale</a:t>
            </a:r>
          </a:p>
        </p:txBody>
      </p:sp>
      <p:sp>
        <p:nvSpPr>
          <p:cNvPr id="4" name="Footer Placeholder 3"/>
          <p:cNvSpPr>
            <a:spLocks noGrp="1"/>
          </p:cNvSpPr>
          <p:nvPr>
            <p:ph type="ftr" sz="quarter" idx="11"/>
          </p:nvPr>
        </p:nvSpPr>
        <p:spPr/>
        <p:txBody>
          <a:bodyPr/>
          <a:lstStyle/>
          <a:p>
            <a:r>
              <a:rPr lang="en-US" dirty="0" err="1" smtClean="0"/>
              <a:t>Psy</a:t>
            </a:r>
            <a:r>
              <a:rPr lang="en-US" dirty="0" smtClean="0"/>
              <a:t> 427 - Cal State Northridge</a:t>
            </a:r>
            <a:endParaRPr lang="en-US" dirty="0"/>
          </a:p>
        </p:txBody>
      </p:sp>
      <p:sp>
        <p:nvSpPr>
          <p:cNvPr id="5" name="Slide Number Placeholder 4"/>
          <p:cNvSpPr>
            <a:spLocks noGrp="1"/>
          </p:cNvSpPr>
          <p:nvPr>
            <p:ph type="sldNum" sz="quarter" idx="12"/>
          </p:nvPr>
        </p:nvSpPr>
        <p:spPr/>
        <p:txBody>
          <a:bodyPr/>
          <a:lstStyle/>
          <a:p>
            <a:fld id="{0F7FDCF7-342A-4A8F-B01A-42C2826A66F3}"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Goals of Interviewing</a:t>
            </a:r>
            <a:endParaRPr lang="en-US" dirty="0"/>
          </a:p>
        </p:txBody>
      </p:sp>
      <p:sp>
        <p:nvSpPr>
          <p:cNvPr id="3" name="Content Placeholder 2"/>
          <p:cNvSpPr>
            <a:spLocks noGrp="1"/>
          </p:cNvSpPr>
          <p:nvPr>
            <p:ph idx="1"/>
          </p:nvPr>
        </p:nvSpPr>
        <p:spPr/>
        <p:txBody>
          <a:bodyPr>
            <a:normAutofit/>
          </a:bodyPr>
          <a:lstStyle/>
          <a:p>
            <a:r>
              <a:rPr lang="en-US" dirty="0" smtClean="0"/>
              <a:t>An </a:t>
            </a:r>
            <a:r>
              <a:rPr lang="en-US" dirty="0"/>
              <a:t>interview is like a test</a:t>
            </a:r>
          </a:p>
          <a:p>
            <a:pPr lvl="1"/>
            <a:r>
              <a:rPr lang="en-US" dirty="0" smtClean="0"/>
              <a:t>Gather </a:t>
            </a:r>
            <a:r>
              <a:rPr lang="en-US" dirty="0"/>
              <a:t>Data</a:t>
            </a:r>
          </a:p>
          <a:p>
            <a:pPr lvl="1"/>
            <a:r>
              <a:rPr lang="en-US" dirty="0" smtClean="0"/>
              <a:t>Make </a:t>
            </a:r>
            <a:r>
              <a:rPr lang="en-US" dirty="0"/>
              <a:t>Predictions</a:t>
            </a:r>
          </a:p>
          <a:p>
            <a:pPr lvl="1"/>
            <a:r>
              <a:rPr lang="en-US" dirty="0" smtClean="0"/>
              <a:t>Can </a:t>
            </a:r>
            <a:r>
              <a:rPr lang="en-US" dirty="0"/>
              <a:t>ascertain reliability</a:t>
            </a:r>
          </a:p>
          <a:p>
            <a:pPr lvl="1"/>
            <a:r>
              <a:rPr lang="en-US" dirty="0" smtClean="0"/>
              <a:t>Can </a:t>
            </a:r>
            <a:r>
              <a:rPr lang="en-US" dirty="0"/>
              <a:t>ascertain validity</a:t>
            </a:r>
          </a:p>
          <a:p>
            <a:pPr lvl="1"/>
            <a:r>
              <a:rPr lang="en-US" dirty="0" smtClean="0"/>
              <a:t>Can </a:t>
            </a:r>
            <a:r>
              <a:rPr lang="en-US" dirty="0"/>
              <a:t>be administered to groups or individuals</a:t>
            </a:r>
          </a:p>
          <a:p>
            <a:pPr lvl="1"/>
            <a:r>
              <a:rPr lang="en-US" dirty="0" smtClean="0"/>
              <a:t>Can </a:t>
            </a:r>
            <a:r>
              <a:rPr lang="en-US" dirty="0"/>
              <a:t>be structured or unstructured</a:t>
            </a:r>
          </a:p>
          <a:p>
            <a:endParaRPr lang="en-US" dirty="0"/>
          </a:p>
        </p:txBody>
      </p:sp>
      <p:sp>
        <p:nvSpPr>
          <p:cNvPr id="4" name="Slide Number Placeholder 3"/>
          <p:cNvSpPr>
            <a:spLocks noGrp="1"/>
          </p:cNvSpPr>
          <p:nvPr>
            <p:ph type="sldNum" sz="quarter" idx="12"/>
          </p:nvPr>
        </p:nvSpPr>
        <p:spPr/>
        <p:txBody>
          <a:bodyPr/>
          <a:lstStyle/>
          <a:p>
            <a:fld id="{0F7FDCF7-342A-4A8F-B01A-42C2826A66F3}"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Psy 427 - Cal State Northridge</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Interviews</a:t>
            </a:r>
            <a:endParaRPr lang="en-US" dirty="0"/>
          </a:p>
        </p:txBody>
      </p:sp>
      <p:sp>
        <p:nvSpPr>
          <p:cNvPr id="3" name="Content Placeholder 2"/>
          <p:cNvSpPr>
            <a:spLocks noGrp="1"/>
          </p:cNvSpPr>
          <p:nvPr>
            <p:ph idx="1"/>
          </p:nvPr>
        </p:nvSpPr>
        <p:spPr/>
        <p:txBody>
          <a:bodyPr/>
          <a:lstStyle/>
          <a:p>
            <a:r>
              <a:rPr lang="en-US" dirty="0" smtClean="0"/>
              <a:t>Case History Interview/Biographical Sketch</a:t>
            </a:r>
          </a:p>
          <a:p>
            <a:pPr lvl="1"/>
            <a:r>
              <a:rPr lang="en-US" dirty="0" smtClean="0"/>
              <a:t>With open-ended interviews you can learn a great deal about a respondent and what is important to him/her</a:t>
            </a:r>
          </a:p>
          <a:p>
            <a:pPr lvl="1"/>
            <a:r>
              <a:rPr lang="en-US" dirty="0" smtClean="0"/>
              <a:t>Case histories fill in the rest of the info that doesn’t come up in the other interviews</a:t>
            </a:r>
          </a:p>
          <a:p>
            <a:pPr lvl="1"/>
            <a:r>
              <a:rPr lang="en-US" dirty="0" smtClean="0"/>
              <a:t>Typically is made up of primarily direct (closed-ended) questions so stylistically different as well</a:t>
            </a:r>
          </a:p>
        </p:txBody>
      </p:sp>
      <p:sp>
        <p:nvSpPr>
          <p:cNvPr id="4" name="Footer Placeholder 3"/>
          <p:cNvSpPr>
            <a:spLocks noGrp="1"/>
          </p:cNvSpPr>
          <p:nvPr>
            <p:ph type="ftr" sz="quarter" idx="11"/>
          </p:nvPr>
        </p:nvSpPr>
        <p:spPr/>
        <p:txBody>
          <a:bodyPr/>
          <a:lstStyle/>
          <a:p>
            <a:r>
              <a:rPr lang="en-US" dirty="0" err="1" smtClean="0"/>
              <a:t>Psy</a:t>
            </a:r>
            <a:r>
              <a:rPr lang="en-US" dirty="0" smtClean="0"/>
              <a:t> 427 - Cal State Northridge</a:t>
            </a:r>
            <a:endParaRPr lang="en-US" dirty="0"/>
          </a:p>
        </p:txBody>
      </p:sp>
      <p:sp>
        <p:nvSpPr>
          <p:cNvPr id="5" name="Slide Number Placeholder 4"/>
          <p:cNvSpPr>
            <a:spLocks noGrp="1"/>
          </p:cNvSpPr>
          <p:nvPr>
            <p:ph type="sldNum" sz="quarter" idx="12"/>
          </p:nvPr>
        </p:nvSpPr>
        <p:spPr/>
        <p:txBody>
          <a:bodyPr/>
          <a:lstStyle/>
          <a:p>
            <a:fld id="{0F7FDCF7-342A-4A8F-B01A-42C2826A66F3}"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Interviews</a:t>
            </a:r>
            <a:endParaRPr lang="en-US" dirty="0"/>
          </a:p>
        </p:txBody>
      </p:sp>
      <p:sp>
        <p:nvSpPr>
          <p:cNvPr id="3" name="Content Placeholder 2"/>
          <p:cNvSpPr>
            <a:spLocks noGrp="1"/>
          </p:cNvSpPr>
          <p:nvPr>
            <p:ph idx="1"/>
          </p:nvPr>
        </p:nvSpPr>
        <p:spPr/>
        <p:txBody>
          <a:bodyPr/>
          <a:lstStyle/>
          <a:p>
            <a:r>
              <a:rPr lang="en-US" dirty="0" smtClean="0"/>
              <a:t>Case History Interview/Biographical Sketch</a:t>
            </a:r>
          </a:p>
          <a:p>
            <a:pPr lvl="1"/>
            <a:r>
              <a:rPr lang="en-US" dirty="0" smtClean="0"/>
              <a:t>Should include:</a:t>
            </a:r>
          </a:p>
          <a:p>
            <a:pPr lvl="2"/>
            <a:r>
              <a:rPr lang="en-US" dirty="0" smtClean="0"/>
              <a:t>Work history</a:t>
            </a:r>
          </a:p>
          <a:p>
            <a:pPr lvl="2"/>
            <a:r>
              <a:rPr lang="en-US" dirty="0" smtClean="0"/>
              <a:t>Medical history</a:t>
            </a:r>
          </a:p>
          <a:p>
            <a:pPr lvl="2"/>
            <a:r>
              <a:rPr lang="en-US" dirty="0" smtClean="0"/>
              <a:t>Family information and family history – especially members that have similar difficulties</a:t>
            </a:r>
          </a:p>
          <a:p>
            <a:pPr lvl="2"/>
            <a:r>
              <a:rPr lang="en-US" dirty="0" smtClean="0"/>
              <a:t>Major life events</a:t>
            </a:r>
          </a:p>
          <a:p>
            <a:pPr lvl="2"/>
            <a:r>
              <a:rPr lang="en-US" dirty="0" smtClean="0"/>
              <a:t>Education</a:t>
            </a:r>
          </a:p>
          <a:p>
            <a:pPr lvl="1"/>
            <a:r>
              <a:rPr lang="en-US" dirty="0" smtClean="0"/>
              <a:t>Often computerized but lacks facial and body language info</a:t>
            </a:r>
          </a:p>
        </p:txBody>
      </p:sp>
      <p:sp>
        <p:nvSpPr>
          <p:cNvPr id="4" name="Footer Placeholder 3"/>
          <p:cNvSpPr>
            <a:spLocks noGrp="1"/>
          </p:cNvSpPr>
          <p:nvPr>
            <p:ph type="ftr" sz="quarter" idx="11"/>
          </p:nvPr>
        </p:nvSpPr>
        <p:spPr/>
        <p:txBody>
          <a:bodyPr/>
          <a:lstStyle/>
          <a:p>
            <a:r>
              <a:rPr lang="en-US" dirty="0" err="1" smtClean="0"/>
              <a:t>Psy</a:t>
            </a:r>
            <a:r>
              <a:rPr lang="en-US" dirty="0" smtClean="0"/>
              <a:t> 427 - Cal State Northridge</a:t>
            </a:r>
            <a:endParaRPr lang="en-US" dirty="0"/>
          </a:p>
        </p:txBody>
      </p:sp>
      <p:sp>
        <p:nvSpPr>
          <p:cNvPr id="5" name="Slide Number Placeholder 4"/>
          <p:cNvSpPr>
            <a:spLocks noGrp="1"/>
          </p:cNvSpPr>
          <p:nvPr>
            <p:ph type="sldNum" sz="quarter" idx="12"/>
          </p:nvPr>
        </p:nvSpPr>
        <p:spPr/>
        <p:txBody>
          <a:bodyPr/>
          <a:lstStyle/>
          <a:p>
            <a:fld id="{0F7FDCF7-342A-4A8F-B01A-42C2826A66F3}"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Interviews</a:t>
            </a:r>
            <a:endParaRPr lang="en-US" dirty="0"/>
          </a:p>
        </p:txBody>
      </p:sp>
      <p:sp>
        <p:nvSpPr>
          <p:cNvPr id="3" name="Content Placeholder 2"/>
          <p:cNvSpPr>
            <a:spLocks noGrp="1"/>
          </p:cNvSpPr>
          <p:nvPr>
            <p:ph idx="1"/>
          </p:nvPr>
        </p:nvSpPr>
        <p:spPr/>
        <p:txBody>
          <a:bodyPr>
            <a:normAutofit lnSpcReduction="10000"/>
          </a:bodyPr>
          <a:lstStyle/>
          <a:p>
            <a:r>
              <a:rPr lang="en-US" dirty="0" smtClean="0"/>
              <a:t>Mental Status Examination</a:t>
            </a:r>
          </a:p>
          <a:p>
            <a:pPr lvl="1"/>
            <a:r>
              <a:rPr lang="en-US" dirty="0" smtClean="0"/>
              <a:t>Used primarily to diagnose psychosis, brain damage and other major mental problems</a:t>
            </a:r>
          </a:p>
          <a:p>
            <a:pPr lvl="1"/>
            <a:r>
              <a:rPr lang="en-US" dirty="0" smtClean="0"/>
              <a:t>Examination includes info on the person’s</a:t>
            </a:r>
          </a:p>
          <a:p>
            <a:pPr lvl="2"/>
            <a:r>
              <a:rPr lang="en-US" dirty="0" smtClean="0"/>
              <a:t>Appearance</a:t>
            </a:r>
          </a:p>
          <a:p>
            <a:pPr lvl="2"/>
            <a:r>
              <a:rPr lang="en-US" dirty="0" smtClean="0"/>
              <a:t>Attitudes</a:t>
            </a:r>
          </a:p>
          <a:p>
            <a:pPr lvl="2"/>
            <a:r>
              <a:rPr lang="en-US" dirty="0" smtClean="0"/>
              <a:t>General Behavior</a:t>
            </a:r>
          </a:p>
          <a:p>
            <a:pPr lvl="2"/>
            <a:r>
              <a:rPr lang="en-US" dirty="0" smtClean="0"/>
              <a:t>Emotions (e.g. dominant, appropriate, fluctuating, flat)</a:t>
            </a:r>
          </a:p>
          <a:p>
            <a:pPr lvl="2"/>
            <a:r>
              <a:rPr lang="en-US" dirty="0" smtClean="0"/>
              <a:t>Intelligence</a:t>
            </a:r>
          </a:p>
          <a:p>
            <a:pPr lvl="2"/>
            <a:r>
              <a:rPr lang="en-US" dirty="0" smtClean="0"/>
              <a:t>Attention</a:t>
            </a:r>
          </a:p>
        </p:txBody>
      </p:sp>
      <p:sp>
        <p:nvSpPr>
          <p:cNvPr id="4" name="Footer Placeholder 3"/>
          <p:cNvSpPr>
            <a:spLocks noGrp="1"/>
          </p:cNvSpPr>
          <p:nvPr>
            <p:ph type="ftr" sz="quarter" idx="11"/>
          </p:nvPr>
        </p:nvSpPr>
        <p:spPr/>
        <p:txBody>
          <a:bodyPr/>
          <a:lstStyle/>
          <a:p>
            <a:r>
              <a:rPr lang="en-US" dirty="0" err="1" smtClean="0"/>
              <a:t>Psy</a:t>
            </a:r>
            <a:r>
              <a:rPr lang="en-US" dirty="0" smtClean="0"/>
              <a:t> 427 - Cal State Northridge</a:t>
            </a:r>
            <a:endParaRPr lang="en-US" dirty="0"/>
          </a:p>
        </p:txBody>
      </p:sp>
      <p:sp>
        <p:nvSpPr>
          <p:cNvPr id="5" name="Slide Number Placeholder 4"/>
          <p:cNvSpPr>
            <a:spLocks noGrp="1"/>
          </p:cNvSpPr>
          <p:nvPr>
            <p:ph type="sldNum" sz="quarter" idx="12"/>
          </p:nvPr>
        </p:nvSpPr>
        <p:spPr/>
        <p:txBody>
          <a:bodyPr/>
          <a:lstStyle/>
          <a:p>
            <a:fld id="{0F7FDCF7-342A-4A8F-B01A-42C2826A66F3}"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Interviewing Issues</a:t>
            </a:r>
            <a:endParaRPr lang="en-US" dirty="0"/>
          </a:p>
        </p:txBody>
      </p:sp>
      <p:sp>
        <p:nvSpPr>
          <p:cNvPr id="3" name="Content Placeholder 2"/>
          <p:cNvSpPr>
            <a:spLocks noGrp="1"/>
          </p:cNvSpPr>
          <p:nvPr>
            <p:ph idx="1"/>
          </p:nvPr>
        </p:nvSpPr>
        <p:spPr/>
        <p:txBody>
          <a:bodyPr>
            <a:normAutofit fontScale="92500"/>
          </a:bodyPr>
          <a:lstStyle/>
          <a:p>
            <a:r>
              <a:rPr lang="en-US" dirty="0" smtClean="0"/>
              <a:t>Developing Skills</a:t>
            </a:r>
          </a:p>
          <a:p>
            <a:pPr lvl="1"/>
            <a:r>
              <a:rPr lang="en-US" dirty="0" smtClean="0"/>
              <a:t>Can you learn to be a good interviewer?  </a:t>
            </a:r>
          </a:p>
          <a:p>
            <a:pPr lvl="1"/>
            <a:r>
              <a:rPr lang="en-US" dirty="0" smtClean="0"/>
              <a:t>Many rules and skills have to be together with a lot of practice.</a:t>
            </a:r>
          </a:p>
          <a:p>
            <a:r>
              <a:rPr lang="en-US" dirty="0" smtClean="0"/>
              <a:t>Interview Reliability</a:t>
            </a:r>
          </a:p>
          <a:p>
            <a:pPr lvl="1"/>
            <a:r>
              <a:rPr lang="en-US" dirty="0" smtClean="0"/>
              <a:t>Inter-Interviewer reliability has been reported to fluctuate wildly and it’s thought that this is because of differential goals(e.g. positives vs. negatives)</a:t>
            </a:r>
          </a:p>
          <a:p>
            <a:pPr lvl="1"/>
            <a:r>
              <a:rPr lang="en-US" dirty="0" smtClean="0"/>
              <a:t>Validity studies need to have the interviews focus on specifics	</a:t>
            </a:r>
          </a:p>
        </p:txBody>
      </p:sp>
      <p:sp>
        <p:nvSpPr>
          <p:cNvPr id="4" name="Footer Placeholder 3"/>
          <p:cNvSpPr>
            <a:spLocks noGrp="1"/>
          </p:cNvSpPr>
          <p:nvPr>
            <p:ph type="ftr" sz="quarter" idx="11"/>
          </p:nvPr>
        </p:nvSpPr>
        <p:spPr/>
        <p:txBody>
          <a:bodyPr/>
          <a:lstStyle/>
          <a:p>
            <a:r>
              <a:rPr lang="en-US" smtClean="0"/>
              <a:t>Psy 427 - Cal State Northridge</a:t>
            </a:r>
            <a:endParaRPr lang="en-US"/>
          </a:p>
        </p:txBody>
      </p:sp>
      <p:sp>
        <p:nvSpPr>
          <p:cNvPr id="5" name="Slide Number Placeholder 4"/>
          <p:cNvSpPr>
            <a:spLocks noGrp="1"/>
          </p:cNvSpPr>
          <p:nvPr>
            <p:ph type="sldNum" sz="quarter" idx="12"/>
          </p:nvPr>
        </p:nvSpPr>
        <p:spPr/>
        <p:txBody>
          <a:bodyPr/>
          <a:lstStyle/>
          <a:p>
            <a:fld id="{0F7FDCF7-342A-4A8F-B01A-42C2826A66F3}"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Interviewing Issues</a:t>
            </a:r>
            <a:endParaRPr lang="en-US" dirty="0"/>
          </a:p>
        </p:txBody>
      </p:sp>
      <p:sp>
        <p:nvSpPr>
          <p:cNvPr id="3" name="Content Placeholder 2"/>
          <p:cNvSpPr>
            <a:spLocks noGrp="1"/>
          </p:cNvSpPr>
          <p:nvPr>
            <p:ph idx="1"/>
          </p:nvPr>
        </p:nvSpPr>
        <p:spPr/>
        <p:txBody>
          <a:bodyPr>
            <a:normAutofit lnSpcReduction="10000"/>
          </a:bodyPr>
          <a:lstStyle/>
          <a:p>
            <a:r>
              <a:rPr lang="en-US" dirty="0" smtClean="0"/>
              <a:t>Interview Validity</a:t>
            </a:r>
          </a:p>
          <a:p>
            <a:pPr lvl="1"/>
            <a:r>
              <a:rPr lang="en-US" dirty="0" smtClean="0"/>
              <a:t>Halo effect – an evaluation made during an initial interaction “clouds” later evaluations</a:t>
            </a:r>
          </a:p>
          <a:p>
            <a:pPr lvl="1"/>
            <a:r>
              <a:rPr lang="en-US" dirty="0" smtClean="0"/>
              <a:t>General </a:t>
            </a:r>
            <a:r>
              <a:rPr lang="en-US" dirty="0" err="1" smtClean="0"/>
              <a:t>Standoutishness</a:t>
            </a:r>
            <a:r>
              <a:rPr lang="en-US" dirty="0" smtClean="0"/>
              <a:t> – one primary characteristic causes bias and prevents objectivity (e.g. grooming, attractiveness)</a:t>
            </a:r>
          </a:p>
          <a:p>
            <a:pPr lvl="1"/>
            <a:r>
              <a:rPr lang="en-US" dirty="0" smtClean="0"/>
              <a:t>Culture – Can an interviewer from one culture accurately evaluate a respondent from another culture?</a:t>
            </a:r>
          </a:p>
          <a:p>
            <a:pPr lvl="2"/>
            <a:r>
              <a:rPr lang="en-US" dirty="0" smtClean="0"/>
              <a:t>Eye contact (Japanese, Arabs  and; African Americans and </a:t>
            </a:r>
            <a:r>
              <a:rPr lang="en-US" dirty="0" err="1" smtClean="0"/>
              <a:t>WhiteAmericans</a:t>
            </a:r>
            <a:r>
              <a:rPr lang="en-US" dirty="0" smtClean="0"/>
              <a:t>)</a:t>
            </a:r>
            <a:endParaRPr lang="en-US" dirty="0" smtClean="0"/>
          </a:p>
        </p:txBody>
      </p:sp>
      <p:sp>
        <p:nvSpPr>
          <p:cNvPr id="4" name="Footer Placeholder 3"/>
          <p:cNvSpPr>
            <a:spLocks noGrp="1"/>
          </p:cNvSpPr>
          <p:nvPr>
            <p:ph type="ftr" sz="quarter" idx="11"/>
          </p:nvPr>
        </p:nvSpPr>
        <p:spPr/>
        <p:txBody>
          <a:bodyPr/>
          <a:lstStyle/>
          <a:p>
            <a:r>
              <a:rPr lang="en-US" smtClean="0"/>
              <a:t>Psy 427 - Cal State Northridge</a:t>
            </a:r>
            <a:endParaRPr lang="en-US"/>
          </a:p>
        </p:txBody>
      </p:sp>
      <p:sp>
        <p:nvSpPr>
          <p:cNvPr id="5" name="Slide Number Placeholder 4"/>
          <p:cNvSpPr>
            <a:spLocks noGrp="1"/>
          </p:cNvSpPr>
          <p:nvPr>
            <p:ph type="sldNum" sz="quarter" idx="12"/>
          </p:nvPr>
        </p:nvSpPr>
        <p:spPr/>
        <p:txBody>
          <a:bodyPr/>
          <a:lstStyle/>
          <a:p>
            <a:fld id="{0F7FDCF7-342A-4A8F-B01A-42C2826A66F3}"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Interviewing Exercise</a:t>
            </a:r>
            <a:endParaRPr lang="en-US" dirty="0"/>
          </a:p>
        </p:txBody>
      </p:sp>
      <p:sp>
        <p:nvSpPr>
          <p:cNvPr id="3" name="Content Placeholder 2"/>
          <p:cNvSpPr>
            <a:spLocks noGrp="1"/>
          </p:cNvSpPr>
          <p:nvPr>
            <p:ph idx="1"/>
          </p:nvPr>
        </p:nvSpPr>
        <p:spPr/>
        <p:txBody>
          <a:bodyPr>
            <a:normAutofit lnSpcReduction="10000"/>
          </a:bodyPr>
          <a:lstStyle/>
          <a:p>
            <a:r>
              <a:rPr lang="en-US" dirty="0" smtClean="0"/>
              <a:t>Choose a partner to interview.</a:t>
            </a:r>
          </a:p>
          <a:p>
            <a:pPr lvl="1"/>
            <a:r>
              <a:rPr lang="en-US" dirty="0" smtClean="0"/>
              <a:t>Goals:</a:t>
            </a:r>
          </a:p>
          <a:p>
            <a:pPr lvl="2"/>
            <a:r>
              <a:rPr lang="en-US" dirty="0" smtClean="0"/>
              <a:t>Basic identifying information.</a:t>
            </a:r>
          </a:p>
          <a:p>
            <a:pPr lvl="2"/>
            <a:r>
              <a:rPr lang="en-US" dirty="0" smtClean="0"/>
              <a:t>Family (of origin) history.</a:t>
            </a:r>
          </a:p>
          <a:p>
            <a:pPr lvl="2"/>
            <a:r>
              <a:rPr lang="en-US" dirty="0" smtClean="0"/>
              <a:t>As detailed as possible.</a:t>
            </a:r>
          </a:p>
          <a:p>
            <a:pPr lvl="1"/>
            <a:r>
              <a:rPr lang="en-US" dirty="0" smtClean="0"/>
              <a:t>Disclose only as much as you are comfortable sharing.</a:t>
            </a:r>
          </a:p>
          <a:p>
            <a:pPr lvl="1"/>
            <a:r>
              <a:rPr lang="en-US" dirty="0" smtClean="0"/>
              <a:t>10min interview per person.</a:t>
            </a:r>
          </a:p>
          <a:p>
            <a:pPr lvl="1"/>
            <a:r>
              <a:rPr lang="en-US" dirty="0" smtClean="0"/>
              <a:t>After 10min, swap.</a:t>
            </a:r>
          </a:p>
          <a:p>
            <a:pPr lvl="1"/>
            <a:r>
              <a:rPr lang="en-US" dirty="0" smtClean="0"/>
              <a:t>Share interviews &amp; check accuracy.</a:t>
            </a:r>
          </a:p>
        </p:txBody>
      </p:sp>
      <p:sp>
        <p:nvSpPr>
          <p:cNvPr id="4" name="Footer Placeholder 3"/>
          <p:cNvSpPr>
            <a:spLocks noGrp="1"/>
          </p:cNvSpPr>
          <p:nvPr>
            <p:ph type="ftr" sz="quarter" idx="11"/>
          </p:nvPr>
        </p:nvSpPr>
        <p:spPr/>
        <p:txBody>
          <a:bodyPr/>
          <a:lstStyle/>
          <a:p>
            <a:r>
              <a:rPr lang="en-US" smtClean="0"/>
              <a:t>Psy 427 - Cal State Northridge</a:t>
            </a:r>
            <a:endParaRPr lang="en-US"/>
          </a:p>
        </p:txBody>
      </p:sp>
      <p:sp>
        <p:nvSpPr>
          <p:cNvPr id="5" name="Slide Number Placeholder 4"/>
          <p:cNvSpPr>
            <a:spLocks noGrp="1"/>
          </p:cNvSpPr>
          <p:nvPr>
            <p:ph type="sldNum" sz="quarter" idx="12"/>
          </p:nvPr>
        </p:nvSpPr>
        <p:spPr/>
        <p:txBody>
          <a:bodyPr/>
          <a:lstStyle/>
          <a:p>
            <a:fld id="{0F7FDCF7-342A-4A8F-B01A-42C2826A66F3}" type="slidenum">
              <a:rPr lang="en-US" smtClean="0"/>
              <a:pPr/>
              <a:t>35</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Goals of Interviewing</a:t>
            </a:r>
            <a:endParaRPr lang="en-US" dirty="0"/>
          </a:p>
        </p:txBody>
      </p:sp>
      <p:sp>
        <p:nvSpPr>
          <p:cNvPr id="3" name="Content Placeholder 2"/>
          <p:cNvSpPr>
            <a:spLocks noGrp="1"/>
          </p:cNvSpPr>
          <p:nvPr>
            <p:ph idx="1"/>
          </p:nvPr>
        </p:nvSpPr>
        <p:spPr/>
        <p:txBody>
          <a:bodyPr>
            <a:normAutofit/>
          </a:bodyPr>
          <a:lstStyle/>
          <a:p>
            <a:r>
              <a:rPr lang="en-US" dirty="0" smtClean="0"/>
              <a:t>An </a:t>
            </a:r>
            <a:r>
              <a:rPr lang="en-US" dirty="0"/>
              <a:t>interview is like a test</a:t>
            </a:r>
          </a:p>
          <a:p>
            <a:pPr lvl="1"/>
            <a:r>
              <a:rPr lang="en-US" dirty="0" smtClean="0"/>
              <a:t>Some interviews can be stand-alone tests themselves</a:t>
            </a:r>
          </a:p>
          <a:p>
            <a:pPr lvl="2"/>
            <a:r>
              <a:rPr lang="en-US" dirty="0" smtClean="0"/>
              <a:t>Employment interviews</a:t>
            </a:r>
          </a:p>
          <a:p>
            <a:pPr lvl="2"/>
            <a:r>
              <a:rPr lang="en-US" dirty="0" smtClean="0"/>
              <a:t>Psychiatric Interviews</a:t>
            </a:r>
          </a:p>
          <a:p>
            <a:pPr lvl="2"/>
            <a:r>
              <a:rPr lang="en-US" dirty="0" smtClean="0"/>
              <a:t>Medical histories</a:t>
            </a:r>
          </a:p>
          <a:p>
            <a:pPr lvl="1"/>
            <a:r>
              <a:rPr lang="en-US" dirty="0" smtClean="0"/>
              <a:t>Often used in conjunction or to augment other tests</a:t>
            </a:r>
          </a:p>
          <a:p>
            <a:pPr lvl="2"/>
            <a:r>
              <a:rPr lang="en-US" dirty="0" smtClean="0"/>
              <a:t>Thematic Apperception Test has an interview </a:t>
            </a:r>
            <a:endParaRPr lang="en-US" dirty="0"/>
          </a:p>
        </p:txBody>
      </p:sp>
      <p:sp>
        <p:nvSpPr>
          <p:cNvPr id="4" name="Slide Number Placeholder 3"/>
          <p:cNvSpPr>
            <a:spLocks noGrp="1"/>
          </p:cNvSpPr>
          <p:nvPr>
            <p:ph type="sldNum" sz="quarter" idx="12"/>
          </p:nvPr>
        </p:nvSpPr>
        <p:spPr/>
        <p:txBody>
          <a:bodyPr/>
          <a:lstStyle/>
          <a:p>
            <a:fld id="{0F7FDCF7-342A-4A8F-B01A-42C2826A66F3}"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Psy 427 - Cal State Northridge</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Goals of Interviewing</a:t>
            </a:r>
            <a:endParaRPr lang="en-US" dirty="0"/>
          </a:p>
        </p:txBody>
      </p:sp>
      <p:sp>
        <p:nvSpPr>
          <p:cNvPr id="3" name="Content Placeholder 2"/>
          <p:cNvSpPr>
            <a:spLocks noGrp="1"/>
          </p:cNvSpPr>
          <p:nvPr>
            <p:ph idx="1"/>
          </p:nvPr>
        </p:nvSpPr>
        <p:spPr/>
        <p:txBody>
          <a:bodyPr>
            <a:normAutofit/>
          </a:bodyPr>
          <a:lstStyle/>
          <a:p>
            <a:r>
              <a:rPr lang="en-US" dirty="0" smtClean="0"/>
              <a:t>Establish </a:t>
            </a:r>
            <a:r>
              <a:rPr lang="en-US" dirty="0"/>
              <a:t>rapport</a:t>
            </a:r>
          </a:p>
          <a:p>
            <a:r>
              <a:rPr lang="en-US" dirty="0" smtClean="0"/>
              <a:t>Gather </a:t>
            </a:r>
            <a:r>
              <a:rPr lang="en-US" dirty="0"/>
              <a:t>information efficiently</a:t>
            </a:r>
          </a:p>
          <a:p>
            <a:r>
              <a:rPr lang="en-US" dirty="0" smtClean="0"/>
              <a:t>Form </a:t>
            </a:r>
            <a:r>
              <a:rPr lang="en-US" dirty="0"/>
              <a:t>clinical impressions</a:t>
            </a:r>
          </a:p>
          <a:p>
            <a:r>
              <a:rPr lang="en-US" dirty="0" smtClean="0"/>
              <a:t>Supplement </a:t>
            </a:r>
            <a:r>
              <a:rPr lang="en-US" dirty="0"/>
              <a:t>testing </a:t>
            </a:r>
            <a:r>
              <a:rPr lang="en-US" dirty="0" smtClean="0"/>
              <a:t>information</a:t>
            </a:r>
            <a:endParaRPr lang="en-US" dirty="0"/>
          </a:p>
        </p:txBody>
      </p:sp>
      <p:sp>
        <p:nvSpPr>
          <p:cNvPr id="4" name="Slide Number Placeholder 3"/>
          <p:cNvSpPr>
            <a:spLocks noGrp="1"/>
          </p:cNvSpPr>
          <p:nvPr>
            <p:ph type="sldNum" sz="quarter" idx="12"/>
          </p:nvPr>
        </p:nvSpPr>
        <p:spPr/>
        <p:txBody>
          <a:bodyPr/>
          <a:lstStyle/>
          <a:p>
            <a:fld id="{0F7FDCF7-342A-4A8F-B01A-42C2826A66F3}"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Psy 427 - Cal State Northridge</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Reciprocal Nature of Interviewing</a:t>
            </a:r>
            <a:endParaRPr lang="en-US" dirty="0"/>
          </a:p>
        </p:txBody>
      </p:sp>
      <p:sp>
        <p:nvSpPr>
          <p:cNvPr id="3" name="Content Placeholder 2"/>
          <p:cNvSpPr>
            <a:spLocks noGrp="1"/>
          </p:cNvSpPr>
          <p:nvPr>
            <p:ph idx="1"/>
          </p:nvPr>
        </p:nvSpPr>
        <p:spPr/>
        <p:txBody>
          <a:bodyPr>
            <a:normAutofit/>
          </a:bodyPr>
          <a:lstStyle/>
          <a:p>
            <a:r>
              <a:rPr lang="en-US" dirty="0" smtClean="0"/>
              <a:t>Because interviews involve interactions between people it’s natural that both of the participants are affected</a:t>
            </a:r>
          </a:p>
          <a:p>
            <a:r>
              <a:rPr lang="en-US" dirty="0" smtClean="0"/>
              <a:t>In criminal investigations (</a:t>
            </a:r>
            <a:r>
              <a:rPr lang="en-US" dirty="0" err="1" smtClean="0"/>
              <a:t>Akehurst</a:t>
            </a:r>
            <a:r>
              <a:rPr lang="en-US" dirty="0" smtClean="0"/>
              <a:t> and </a:t>
            </a:r>
            <a:r>
              <a:rPr lang="en-US" dirty="0" err="1" smtClean="0"/>
              <a:t>Vrij</a:t>
            </a:r>
            <a:r>
              <a:rPr lang="en-US" dirty="0" smtClean="0"/>
              <a:t>, 1999) if the suspect become more “active” this leads to the interrogator to become more “active” and vice versa</a:t>
            </a:r>
          </a:p>
          <a:p>
            <a:r>
              <a:rPr lang="en-US" dirty="0" smtClean="0"/>
              <a:t>This can inadvertently lead to the suspect to be viewed more suspiciously</a:t>
            </a:r>
            <a:endParaRPr lang="en-US" dirty="0"/>
          </a:p>
        </p:txBody>
      </p:sp>
      <p:sp>
        <p:nvSpPr>
          <p:cNvPr id="4" name="Slide Number Placeholder 3"/>
          <p:cNvSpPr>
            <a:spLocks noGrp="1"/>
          </p:cNvSpPr>
          <p:nvPr>
            <p:ph type="sldNum" sz="quarter" idx="12"/>
          </p:nvPr>
        </p:nvSpPr>
        <p:spPr/>
        <p:txBody>
          <a:bodyPr/>
          <a:lstStyle/>
          <a:p>
            <a:fld id="{0F7FDCF7-342A-4A8F-B01A-42C2826A66F3}" type="slidenum">
              <a:rPr lang="en-US" smtClean="0"/>
              <a:pPr/>
              <a:t>6</a:t>
            </a:fld>
            <a:endParaRPr lang="en-US"/>
          </a:p>
        </p:txBody>
      </p:sp>
      <p:sp>
        <p:nvSpPr>
          <p:cNvPr id="5" name="Footer Placeholder 4"/>
          <p:cNvSpPr>
            <a:spLocks noGrp="1"/>
          </p:cNvSpPr>
          <p:nvPr>
            <p:ph type="ftr" sz="quarter" idx="11"/>
          </p:nvPr>
        </p:nvSpPr>
        <p:spPr/>
        <p:txBody>
          <a:bodyPr/>
          <a:lstStyle/>
          <a:p>
            <a:r>
              <a:rPr lang="en-US" dirty="0" err="1" smtClean="0"/>
              <a:t>Psy</a:t>
            </a:r>
            <a:r>
              <a:rPr lang="en-US" dirty="0" smtClean="0"/>
              <a:t> 427 - Cal State Northridge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Reciprocal Nature of Interviewing</a:t>
            </a:r>
            <a:endParaRPr lang="en-US" dirty="0"/>
          </a:p>
        </p:txBody>
      </p:sp>
      <p:sp>
        <p:nvSpPr>
          <p:cNvPr id="3" name="Content Placeholder 2"/>
          <p:cNvSpPr>
            <a:spLocks noGrp="1"/>
          </p:cNvSpPr>
          <p:nvPr>
            <p:ph idx="1"/>
          </p:nvPr>
        </p:nvSpPr>
        <p:spPr/>
        <p:txBody>
          <a:bodyPr>
            <a:normAutofit/>
          </a:bodyPr>
          <a:lstStyle/>
          <a:p>
            <a:r>
              <a:rPr lang="en-US" dirty="0" smtClean="0"/>
              <a:t>Other studies (e.g. Heller, 1971) have shown that when actors responded with anger to highly trained interviewers, the interviewers reported becoming angry themselves</a:t>
            </a:r>
          </a:p>
          <a:p>
            <a:r>
              <a:rPr lang="en-US" dirty="0" smtClean="0"/>
              <a:t>This process of mutual influence during an interview is known as </a:t>
            </a:r>
            <a:r>
              <a:rPr lang="en-US" i="1" dirty="0" smtClean="0"/>
              <a:t>social facilitation</a:t>
            </a:r>
            <a:r>
              <a:rPr lang="en-US" dirty="0" smtClean="0"/>
              <a:t> </a:t>
            </a:r>
            <a:endParaRPr lang="en-US" dirty="0"/>
          </a:p>
        </p:txBody>
      </p:sp>
      <p:sp>
        <p:nvSpPr>
          <p:cNvPr id="4" name="Slide Number Placeholder 3"/>
          <p:cNvSpPr>
            <a:spLocks noGrp="1"/>
          </p:cNvSpPr>
          <p:nvPr>
            <p:ph type="sldNum" sz="quarter" idx="12"/>
          </p:nvPr>
        </p:nvSpPr>
        <p:spPr/>
        <p:txBody>
          <a:bodyPr/>
          <a:lstStyle/>
          <a:p>
            <a:fld id="{0F7FDCF7-342A-4A8F-B01A-42C2826A66F3}" type="slidenum">
              <a:rPr lang="en-US" smtClean="0"/>
              <a:pPr/>
              <a:t>7</a:t>
            </a:fld>
            <a:endParaRPr lang="en-US"/>
          </a:p>
        </p:txBody>
      </p:sp>
      <p:sp>
        <p:nvSpPr>
          <p:cNvPr id="5" name="Footer Placeholder 4"/>
          <p:cNvSpPr>
            <a:spLocks noGrp="1"/>
          </p:cNvSpPr>
          <p:nvPr>
            <p:ph type="ftr" sz="quarter" idx="11"/>
          </p:nvPr>
        </p:nvSpPr>
        <p:spPr/>
        <p:txBody>
          <a:bodyPr/>
          <a:lstStyle/>
          <a:p>
            <a:r>
              <a:rPr lang="en-US" dirty="0" err="1" smtClean="0"/>
              <a:t>Psy</a:t>
            </a:r>
            <a:r>
              <a:rPr lang="en-US" dirty="0" smtClean="0"/>
              <a:t> 427 - Cal State Northridge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Reciprocal Nature of Interviewing</a:t>
            </a:r>
            <a:endParaRPr lang="en-US" dirty="0"/>
          </a:p>
        </p:txBody>
      </p:sp>
      <p:sp>
        <p:nvSpPr>
          <p:cNvPr id="3" name="Content Placeholder 2"/>
          <p:cNvSpPr>
            <a:spLocks noGrp="1"/>
          </p:cNvSpPr>
          <p:nvPr>
            <p:ph idx="1"/>
          </p:nvPr>
        </p:nvSpPr>
        <p:spPr/>
        <p:txBody>
          <a:bodyPr>
            <a:normAutofit/>
          </a:bodyPr>
          <a:lstStyle/>
          <a:p>
            <a:r>
              <a:rPr lang="en-US" dirty="0" smtClean="0"/>
              <a:t>Social Facilitation</a:t>
            </a:r>
          </a:p>
          <a:p>
            <a:pPr lvl="1"/>
            <a:r>
              <a:rPr lang="en-US" dirty="0" smtClean="0"/>
              <a:t>We tend to act like those around us.</a:t>
            </a:r>
          </a:p>
          <a:p>
            <a:pPr lvl="1"/>
            <a:r>
              <a:rPr lang="en-US" dirty="0" smtClean="0"/>
              <a:t>If the interviewer is tense, the interviewee will be tense; if the interviewer is relaxed, the interviewee will be relaxed.</a:t>
            </a:r>
          </a:p>
          <a:p>
            <a:pPr lvl="1"/>
            <a:r>
              <a:rPr lang="en-US" dirty="0" smtClean="0"/>
              <a:t>Works during interviews, as well as during crisis interventions or anytime people interact for extended periods of time</a:t>
            </a:r>
          </a:p>
          <a:p>
            <a:pPr lvl="1"/>
            <a:r>
              <a:rPr lang="en-US" dirty="0" smtClean="0"/>
              <a:t>Also seen in social and developmental psychology</a:t>
            </a:r>
            <a:endParaRPr lang="en-US" dirty="0"/>
          </a:p>
        </p:txBody>
      </p:sp>
      <p:sp>
        <p:nvSpPr>
          <p:cNvPr id="4" name="Slide Number Placeholder 3"/>
          <p:cNvSpPr>
            <a:spLocks noGrp="1"/>
          </p:cNvSpPr>
          <p:nvPr>
            <p:ph type="sldNum" sz="quarter" idx="12"/>
          </p:nvPr>
        </p:nvSpPr>
        <p:spPr/>
        <p:txBody>
          <a:bodyPr/>
          <a:lstStyle/>
          <a:p>
            <a:fld id="{0F7FDCF7-342A-4A8F-B01A-42C2826A66F3}"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Psy 427 - Cal State Northridge</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Reciprocal Nature of Interviewing</a:t>
            </a:r>
            <a:endParaRPr lang="en-US" dirty="0"/>
          </a:p>
        </p:txBody>
      </p:sp>
      <p:sp>
        <p:nvSpPr>
          <p:cNvPr id="3" name="Content Placeholder 2"/>
          <p:cNvSpPr>
            <a:spLocks noGrp="1"/>
          </p:cNvSpPr>
          <p:nvPr>
            <p:ph idx="1"/>
          </p:nvPr>
        </p:nvSpPr>
        <p:spPr/>
        <p:txBody>
          <a:bodyPr>
            <a:normAutofit/>
          </a:bodyPr>
          <a:lstStyle/>
          <a:p>
            <a:r>
              <a:rPr lang="en-US" dirty="0" smtClean="0"/>
              <a:t>Social Facilitation</a:t>
            </a:r>
          </a:p>
          <a:p>
            <a:pPr lvl="1"/>
            <a:r>
              <a:rPr lang="en-US" dirty="0" smtClean="0"/>
              <a:t>Since social facilitation has a strong behavioral influence on both the interviewer and the interviewee it is easy to see that it can lead to bias in an interview</a:t>
            </a:r>
          </a:p>
          <a:p>
            <a:pPr lvl="1"/>
            <a:r>
              <a:rPr lang="en-US" dirty="0" smtClean="0"/>
              <a:t>A “good” interviewer will be aware of the power of social facilitation and remain calm and in control regardless of the interviewee’s behavior</a:t>
            </a:r>
            <a:endParaRPr lang="en-US" dirty="0"/>
          </a:p>
        </p:txBody>
      </p:sp>
      <p:sp>
        <p:nvSpPr>
          <p:cNvPr id="4" name="Slide Number Placeholder 3"/>
          <p:cNvSpPr>
            <a:spLocks noGrp="1"/>
          </p:cNvSpPr>
          <p:nvPr>
            <p:ph type="sldNum" sz="quarter" idx="12"/>
          </p:nvPr>
        </p:nvSpPr>
        <p:spPr/>
        <p:txBody>
          <a:bodyPr/>
          <a:lstStyle/>
          <a:p>
            <a:fld id="{0F7FDCF7-342A-4A8F-B01A-42C2826A66F3}"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Psy 427 - Cal State Northridge</a:t>
            </a: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
  <a:themeElements>
    <a:clrScheme name="Book">
      <a:dk1>
        <a:sysClr val="windowText" lastClr="000000"/>
      </a:dk1>
      <a:lt1>
        <a:sysClr val="window" lastClr="FFFFFF"/>
      </a:lt1>
      <a:dk2>
        <a:srgbClr val="000082"/>
      </a:dk2>
      <a:lt2>
        <a:srgbClr val="F3F3FF"/>
      </a:lt2>
      <a:accent1>
        <a:srgbClr val="828200"/>
      </a:accent1>
      <a:accent2>
        <a:srgbClr val="1B582B"/>
      </a:accent2>
      <a:accent3>
        <a:srgbClr val="009FEC"/>
      </a:accent3>
      <a:accent4>
        <a:srgbClr val="00BDBD"/>
      </a:accent4>
      <a:accent5>
        <a:srgbClr val="7C5BAE"/>
      </a:accent5>
      <a:accent6>
        <a:srgbClr val="0055AA"/>
      </a:accent6>
      <a:hlink>
        <a:srgbClr val="FC9658"/>
      </a:hlink>
      <a:folHlink>
        <a:srgbClr val="E800E8"/>
      </a:folHlink>
    </a:clrScheme>
    <a:fontScheme name="Book">
      <a:majorFont>
        <a:latin typeface="Calibri"/>
        <a:ea typeface=""/>
        <a:cs typeface=""/>
        <a:font script="Jpan" typeface="ＭＳ Ｐゴシック"/>
        <a:font script="Hang" typeface="맑은 고딕"/>
        <a:font script="Hans" typeface="黑体"/>
        <a:font script="Hant" typeface="標楷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方正舒体"/>
        <a:font script="Hant" typeface="標楷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ook">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80000">
              <a:schemeClr val="phClr">
                <a:tint val="70000"/>
                <a:shade val="100000"/>
                <a:hueMod val="100000"/>
                <a:satMod val="100000"/>
              </a:schemeClr>
            </a:gs>
            <a:gs pos="100000">
              <a:schemeClr val="phClr">
                <a:tint val="100000"/>
                <a:shade val="100000"/>
                <a:hueMod val="100000"/>
                <a:satMod val="100000"/>
              </a:schemeClr>
            </a:gs>
          </a:gsLst>
          <a:lin ang="7200000" scaled="1"/>
        </a:gradFill>
        <a:gradFill rotWithShape="1">
          <a:gsLst>
            <a:gs pos="0">
              <a:schemeClr val="phClr">
                <a:tint val="80000"/>
                <a:shade val="100000"/>
                <a:hueMod val="100000"/>
                <a:satMod val="100000"/>
              </a:schemeClr>
            </a:gs>
            <a:gs pos="30000">
              <a:schemeClr val="phClr">
                <a:tint val="100000"/>
                <a:shade val="100000"/>
                <a:hueMod val="100000"/>
                <a:satMod val="100000"/>
              </a:schemeClr>
            </a:gs>
            <a:gs pos="100000">
              <a:schemeClr val="phClr">
                <a:tint val="100000"/>
                <a:shade val="50000"/>
                <a:hueMod val="100000"/>
                <a:satMod val="100000"/>
              </a:schemeClr>
            </a:gs>
          </a:gsLst>
          <a:lin ang="18000000" scaled="1"/>
        </a:gradFill>
      </a:fillStyleLst>
      <a:lnStyleLst>
        <a:ln w="12700"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a:rot lat="0" lon="0" rev="0"/>
            </a:camera>
            <a:lightRig rig="morning" dir="bl"/>
          </a:scene3d>
          <a:sp3d extrusionH="222250" contourW="25400" prstMaterial="matte">
            <a:bevelT w="38100" h="38100" prst="softRound"/>
            <a:bevelB/>
            <a:extrusionClr>
              <a:srgbClr val="FF0000"/>
            </a:extrusionClr>
            <a:contourClr>
              <a:schemeClr val="accent3">
                <a:tint val="100000"/>
                <a:shade val="100000"/>
                <a:hueMod val="100000"/>
                <a:satMod val="100000"/>
              </a:schemeClr>
            </a:contourClr>
          </a:sp3d>
        </a:effectStyle>
        <a:effectStyle>
          <a:effectLst>
            <a:glow>
              <a:schemeClr val="phClr">
                <a:tint val="100000"/>
                <a:shade val="100000"/>
                <a:hueMod val="100000"/>
                <a:satMod val="100000"/>
              </a:schemeClr>
            </a:glow>
          </a:effectLst>
          <a:scene3d>
            <a:camera prst="orthographicFront" fov="0">
              <a:rot lat="0" lon="0" rev="0"/>
            </a:camera>
            <a:lightRig rig="soft" dir="bl">
              <a:rot lat="0" lon="0" rev="0"/>
            </a:lightRig>
          </a:scene3d>
          <a:sp3d prstMaterial="plastic">
            <a:bevelT w="38100" h="3810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phClr">
                <a:tint val="100000"/>
                <a:shade val="60000"/>
                <a:hueMod val="100000"/>
                <a:satMod val="100000"/>
              </a:schemeClr>
            </a:gs>
            <a:gs pos="80000">
              <a:schemeClr val="phClr">
                <a:tint val="90000"/>
                <a:shade val="100000"/>
                <a:hueMod val="100000"/>
                <a:satMod val="100000"/>
              </a:schemeClr>
            </a:gs>
            <a:gs pos="100000">
              <a:schemeClr val="phClr">
                <a:tint val="80000"/>
                <a:shade val="100000"/>
                <a:hueMod val="100000"/>
                <a:satMod val="100000"/>
              </a:schemeClr>
            </a:gs>
          </a:gsLst>
          <a:lin ang="18000000" scaled="1"/>
        </a:gradFill>
        <a:blipFill>
          <a:blip xmlns:r="http://schemas.openxmlformats.org/officeDocument/2006/relationships" r:embed="rId1">
            <a:duotone>
              <a:schemeClr val="phClr">
                <a:tint val="100000"/>
                <a:shade val="50000"/>
                <a:hueMod val="100000"/>
                <a:satMod val="100000"/>
              </a:schemeClr>
              <a:schemeClr val="phClr">
                <a:tint val="95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Book</Template>
  <TotalTime>185</TotalTime>
  <Words>1986</Words>
  <Application>Microsoft Office PowerPoint</Application>
  <PresentationFormat>On-screen Show (4:3)</PresentationFormat>
  <Paragraphs>342</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Book</vt:lpstr>
      <vt:lpstr>Interviewing Techniques</vt:lpstr>
      <vt:lpstr>Interviewing</vt:lpstr>
      <vt:lpstr>Goals of Interviewing</vt:lpstr>
      <vt:lpstr>Goals of Interviewing</vt:lpstr>
      <vt:lpstr>Goals of Interviewing</vt:lpstr>
      <vt:lpstr>Reciprocal Nature of Interviewing</vt:lpstr>
      <vt:lpstr>Reciprocal Nature of Interviewing</vt:lpstr>
      <vt:lpstr>Reciprocal Nature of Interviewing</vt:lpstr>
      <vt:lpstr>Reciprocal Nature of Interviewing</vt:lpstr>
      <vt:lpstr>Principles of Effective Interviewing</vt:lpstr>
      <vt:lpstr>Principles of Effective Interviewing</vt:lpstr>
      <vt:lpstr>Principles of Effective Interviewing</vt:lpstr>
      <vt:lpstr>Principles of Effective Interviewing</vt:lpstr>
      <vt:lpstr>Principles of Effective Interviewing</vt:lpstr>
      <vt:lpstr>Principles of Effective Interviewing</vt:lpstr>
      <vt:lpstr>Principles of Effective Interviewing</vt:lpstr>
      <vt:lpstr>Asking the right questions …</vt:lpstr>
      <vt:lpstr>Principles of Effective Interviewing</vt:lpstr>
      <vt:lpstr>Principles of Effective Interviewing</vt:lpstr>
      <vt:lpstr>Interviewing Skills: Active Listening</vt:lpstr>
      <vt:lpstr>Interviewing Skills: Active Listening</vt:lpstr>
      <vt:lpstr>Interviewing Skills: Active Listening</vt:lpstr>
      <vt:lpstr>Interviewing Skills: Active Listening</vt:lpstr>
      <vt:lpstr>Initial Interview Objectives</vt:lpstr>
      <vt:lpstr>Types of Interviews</vt:lpstr>
      <vt:lpstr>Types of Interviews</vt:lpstr>
      <vt:lpstr>Types of Interviews</vt:lpstr>
      <vt:lpstr>Types of Interviews</vt:lpstr>
      <vt:lpstr>Types of Interviews</vt:lpstr>
      <vt:lpstr>Types of Interviews</vt:lpstr>
      <vt:lpstr>Types of Interviews</vt:lpstr>
      <vt:lpstr>Types of Interviews</vt:lpstr>
      <vt:lpstr>Interviewing Issues</vt:lpstr>
      <vt:lpstr>Interviewing Issues</vt:lpstr>
      <vt:lpstr>Interviewing Exercise</vt:lpstr>
    </vt:vector>
  </TitlesOfParts>
  <Company>CSUN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Andrew Ainsworth</dc:creator>
  <cp:lastModifiedBy>Andrew Ainsworth</cp:lastModifiedBy>
  <cp:revision>11</cp:revision>
  <dcterms:created xsi:type="dcterms:W3CDTF">2008-04-14T23:29:31Z</dcterms:created>
  <dcterms:modified xsi:type="dcterms:W3CDTF">2008-05-13T04:05:59Z</dcterms:modified>
</cp:coreProperties>
</file>