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5" r:id="rId3"/>
    <p:sldId id="286" r:id="rId4"/>
    <p:sldId id="287" r:id="rId5"/>
    <p:sldId id="288" r:id="rId6"/>
    <p:sldId id="257" r:id="rId7"/>
    <p:sldId id="289" r:id="rId8"/>
    <p:sldId id="258" r:id="rId9"/>
    <p:sldId id="259" r:id="rId10"/>
    <p:sldId id="284" r:id="rId11"/>
    <p:sldId id="260" r:id="rId12"/>
    <p:sldId id="261" r:id="rId13"/>
    <p:sldId id="262" r:id="rId14"/>
    <p:sldId id="263" r:id="rId15"/>
    <p:sldId id="296" r:id="rId16"/>
    <p:sldId id="264" r:id="rId17"/>
    <p:sldId id="265" r:id="rId18"/>
    <p:sldId id="266" r:id="rId19"/>
    <p:sldId id="267" r:id="rId20"/>
    <p:sldId id="290" r:id="rId21"/>
    <p:sldId id="268" r:id="rId22"/>
    <p:sldId id="269" r:id="rId23"/>
    <p:sldId id="270" r:id="rId24"/>
    <p:sldId id="297" r:id="rId25"/>
    <p:sldId id="271" r:id="rId26"/>
    <p:sldId id="29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2" r:id="rId40"/>
    <p:sldId id="299" r:id="rId41"/>
    <p:sldId id="298" r:id="rId42"/>
    <p:sldId id="293" r:id="rId43"/>
    <p:sldId id="300" r:id="rId44"/>
    <p:sldId id="301" r:id="rId45"/>
    <p:sldId id="294" r:id="rId46"/>
    <p:sldId id="295" r:id="rId47"/>
    <p:sldId id="302" r:id="rId48"/>
    <p:sldId id="303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492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3E30F4-B261-426C-AC53-60299E154DAC}" type="datetimeFigureOut">
              <a:rPr lang="en-US" smtClean="0"/>
              <a:pPr/>
              <a:t>5/12/2008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1E7E6C-D8AA-4CEA-8429-AC5A59FCC7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DABCC40-731C-4860-9148-4AD0BE04FD3D}" type="datetimeFigureOut">
              <a:rPr lang="en-US" smtClean="0"/>
              <a:pPr/>
              <a:t>5/12/2008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216726-361D-4B64-9D82-2B6FF9D47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2299D90D-0F1F-4505-B3CD-0D2F29451B7E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8601-F23A-4515-86AD-D0593116A731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78E7-A94B-461B-8038-EDCB2483FC28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02E1-F319-4451-B791-1E6104577EE5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DCA9-F013-4147-88C6-1E90DA974578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8B7D-0580-4B98-A91C-C3090BEED09A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AF2A-59A4-4F6B-BB59-EC8B904B2842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CF85-B85D-4F6F-9884-6D9C12C1B5EC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D544-20B4-4E4E-B129-680A39BB5D55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683D-C212-4158-AA7C-BAC5FE405650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E3FC-A4A1-4ACC-A489-A3040856A9FC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3FC1D9C6-8AF3-465B-9A0D-9B86DC46DD52}" type="datetime1">
              <a:rPr lang="en-US" smtClean="0"/>
              <a:pPr/>
              <a:t>5/12/2008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DF017CEC-3E63-492D-920A-46F29DF2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Theories of Intelligence I: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Binet</a:t>
            </a:r>
            <a:r>
              <a:rPr lang="en-US" dirty="0" smtClean="0"/>
              <a:t> Scales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Psy</a:t>
            </a:r>
            <a:r>
              <a:rPr lang="en-US" dirty="0" smtClean="0"/>
              <a:t> 427</a:t>
            </a:r>
          </a:p>
          <a:p>
            <a:r>
              <a:rPr lang="en-US" dirty="0" smtClean="0"/>
              <a:t>Cal State Northridge</a:t>
            </a:r>
          </a:p>
          <a:p>
            <a:r>
              <a:rPr lang="en-US" dirty="0" smtClean="0"/>
              <a:t>Andrew Ainsworth PhD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-fa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435939" cy="4495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r>
              <a:rPr lang="en-US" dirty="0" smtClean="0"/>
              <a:t>S = verbal ability, math ability, visual spatial relations, vocabulary, etc.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/>
              <a:t>T</a:t>
            </a:r>
            <a:r>
              <a:rPr lang="en-US" dirty="0" err="1" smtClean="0"/>
              <a:t>heories</a:t>
            </a:r>
            <a:r>
              <a:rPr lang="en-US" dirty="0" smtClean="0"/>
              <a:t>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Howard Gardner – Multiple Intelligences</a:t>
            </a:r>
          </a:p>
          <a:p>
            <a:pPr lvl="1"/>
            <a:r>
              <a:rPr lang="en-US" dirty="0" smtClean="0"/>
              <a:t>Eight different kinds of intelligence</a:t>
            </a:r>
          </a:p>
          <a:p>
            <a:pPr lvl="2"/>
            <a:r>
              <a:rPr lang="en-US" dirty="0" smtClean="0"/>
              <a:t>Linguistic: the ability to use with clarity the core operations of language</a:t>
            </a:r>
          </a:p>
          <a:p>
            <a:pPr lvl="3"/>
            <a:r>
              <a:rPr lang="en-US" dirty="0" smtClean="0"/>
              <a:t>politicians</a:t>
            </a:r>
          </a:p>
          <a:p>
            <a:pPr lvl="2"/>
            <a:r>
              <a:rPr lang="en-US" dirty="0" smtClean="0"/>
              <a:t>Logical-Mathematical: logical, mathematical, and scientific ability</a:t>
            </a:r>
          </a:p>
          <a:p>
            <a:pPr lvl="3"/>
            <a:r>
              <a:rPr lang="en-US" dirty="0" smtClean="0"/>
              <a:t>scientists</a:t>
            </a:r>
          </a:p>
          <a:p>
            <a:pPr lvl="2"/>
            <a:r>
              <a:rPr lang="en-US" dirty="0" smtClean="0"/>
              <a:t>Intrapersonal: the ability to form an accurate model of oneself and to use that model to operate effectively in life</a:t>
            </a:r>
          </a:p>
          <a:p>
            <a:pPr lvl="3"/>
            <a:r>
              <a:rPr lang="en-US" dirty="0" smtClean="0"/>
              <a:t>therapists, novelists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</a:t>
            </a:r>
            <a:r>
              <a:rPr/>
              <a:t>T</a:t>
            </a:r>
            <a:r>
              <a:rPr lang="en-US" dirty="0" err="1" smtClean="0"/>
              <a:t>heories</a:t>
            </a:r>
            <a:r>
              <a:rPr lang="en-US" dirty="0" smtClean="0"/>
              <a:t>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Howard Gardner – Multiple Intelligences</a:t>
            </a:r>
            <a:endParaRPr lang="en-US" dirty="0"/>
          </a:p>
          <a:p>
            <a:pPr lvl="1"/>
            <a:r>
              <a:rPr lang="en-US" dirty="0" smtClean="0"/>
              <a:t>Eight </a:t>
            </a:r>
            <a:r>
              <a:rPr lang="en-US" dirty="0"/>
              <a:t>different kinds of intelligence</a:t>
            </a:r>
          </a:p>
          <a:p>
            <a:pPr lvl="2"/>
            <a:r>
              <a:rPr lang="en-US" dirty="0" smtClean="0"/>
              <a:t>Interpersonal</a:t>
            </a:r>
            <a:r>
              <a:rPr lang="en-US" dirty="0"/>
              <a:t>: the ability to notice and </a:t>
            </a:r>
            <a:r>
              <a:rPr lang="en-US" dirty="0" smtClean="0"/>
              <a:t>make distinctions </a:t>
            </a:r>
            <a:r>
              <a:rPr lang="en-US" dirty="0"/>
              <a:t>among other individuals’ </a:t>
            </a:r>
            <a:r>
              <a:rPr lang="en-US" dirty="0" smtClean="0"/>
              <a:t>moods, temperaments</a:t>
            </a:r>
            <a:r>
              <a:rPr lang="en-US" dirty="0"/>
              <a:t>, motivations</a:t>
            </a:r>
          </a:p>
          <a:p>
            <a:pPr lvl="3"/>
            <a:r>
              <a:rPr lang="en-US" dirty="0" smtClean="0"/>
              <a:t>politicians</a:t>
            </a:r>
            <a:r>
              <a:rPr lang="en-US" dirty="0"/>
              <a:t>, religious leaders, therapists</a:t>
            </a:r>
          </a:p>
          <a:p>
            <a:pPr lvl="2"/>
            <a:r>
              <a:rPr lang="en-US" dirty="0" smtClean="0"/>
              <a:t>Musical</a:t>
            </a:r>
            <a:r>
              <a:rPr lang="en-US" dirty="0"/>
              <a:t>: the ability to use the core set of </a:t>
            </a:r>
            <a:r>
              <a:rPr lang="en-US" dirty="0" smtClean="0"/>
              <a:t>musical elements </a:t>
            </a:r>
            <a:r>
              <a:rPr lang="en-US" dirty="0"/>
              <a:t>(pitch, rhythm, timbre)</a:t>
            </a:r>
          </a:p>
          <a:p>
            <a:pPr lvl="3"/>
            <a:r>
              <a:rPr lang="en-US" dirty="0" smtClean="0"/>
              <a:t>musicians</a:t>
            </a:r>
            <a:r>
              <a:rPr lang="en-US" dirty="0"/>
              <a:t>, singers, composers</a:t>
            </a:r>
          </a:p>
          <a:p>
            <a:pPr lvl="2"/>
            <a:r>
              <a:rPr lang="en-US" dirty="0" smtClean="0"/>
              <a:t>Spatial</a:t>
            </a:r>
            <a:r>
              <a:rPr lang="en-US" dirty="0"/>
              <a:t>: the capacity to perceive the </a:t>
            </a:r>
            <a:r>
              <a:rPr lang="en-US" dirty="0" smtClean="0"/>
              <a:t>world accurately </a:t>
            </a:r>
            <a:r>
              <a:rPr lang="en-US" dirty="0"/>
              <a:t>and to recreate one’s visual experience</a:t>
            </a:r>
          </a:p>
          <a:p>
            <a:pPr lvl="3"/>
            <a:r>
              <a:rPr lang="en-US" dirty="0" smtClean="0"/>
              <a:t>sailors</a:t>
            </a:r>
            <a:r>
              <a:rPr lang="en-US" dirty="0"/>
              <a:t>, engineers, sculptors, </a:t>
            </a:r>
            <a:r>
              <a:rPr lang="en-US" dirty="0" smtClean="0"/>
              <a:t>painters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Other Theories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Howard Gardner – Multiple Intelligences</a:t>
            </a:r>
          </a:p>
          <a:p>
            <a:pPr lvl="1"/>
            <a:r>
              <a:rPr lang="en-US" dirty="0" smtClean="0"/>
              <a:t>Eight different kinds of intelligence</a:t>
            </a:r>
          </a:p>
          <a:p>
            <a:pPr lvl="2"/>
            <a:r>
              <a:rPr lang="en-US" dirty="0" smtClean="0"/>
              <a:t>Bodily-kinesthetic: control of one’s bodily motions and the ability to handle objects skillfully</a:t>
            </a:r>
          </a:p>
          <a:p>
            <a:pPr lvl="3"/>
            <a:r>
              <a:rPr lang="en-US" dirty="0" smtClean="0"/>
              <a:t>actors, dancers, acrobats, athletes</a:t>
            </a:r>
          </a:p>
          <a:p>
            <a:pPr lvl="2"/>
            <a:r>
              <a:rPr lang="en-US" dirty="0" smtClean="0"/>
              <a:t>Naturalistic: the ability to comprehend, classify and understand things encountered in the world of nature</a:t>
            </a:r>
          </a:p>
          <a:p>
            <a:pPr lvl="3"/>
            <a:r>
              <a:rPr lang="en-US" dirty="0" smtClean="0"/>
              <a:t>farmers, ranchers, animal handlers, zoo keepers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Other Theories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Horn </a:t>
            </a:r>
            <a:r>
              <a:rPr lang="en-US" dirty="0"/>
              <a:t>&amp; Noll (1977): </a:t>
            </a:r>
            <a:r>
              <a:rPr lang="en-US" dirty="0" err="1"/>
              <a:t>gf-gc</a:t>
            </a:r>
            <a:endParaRPr lang="en-US" dirty="0"/>
          </a:p>
          <a:p>
            <a:pPr lvl="1"/>
            <a:r>
              <a:rPr lang="en-US" dirty="0" err="1" smtClean="0"/>
              <a:t>gf</a:t>
            </a:r>
            <a:r>
              <a:rPr lang="en-US" dirty="0"/>
              <a:t>: fluid intelligence</a:t>
            </a:r>
          </a:p>
          <a:p>
            <a:pPr lvl="2"/>
            <a:r>
              <a:rPr lang="en-US" dirty="0" smtClean="0"/>
              <a:t>those </a:t>
            </a:r>
            <a:r>
              <a:rPr lang="en-US" dirty="0"/>
              <a:t>abilities that allow us to reason, think, </a:t>
            </a:r>
            <a:r>
              <a:rPr lang="en-US" dirty="0" smtClean="0"/>
              <a:t>and acquire </a:t>
            </a:r>
            <a:r>
              <a:rPr lang="en-US" dirty="0"/>
              <a:t>new knowledge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us to learn new things</a:t>
            </a:r>
          </a:p>
          <a:p>
            <a:pPr lvl="1"/>
            <a:r>
              <a:rPr lang="en-US" dirty="0" err="1" smtClean="0"/>
              <a:t>gc</a:t>
            </a:r>
            <a:r>
              <a:rPr lang="en-US" dirty="0"/>
              <a:t>: crystallized intelligence</a:t>
            </a:r>
          </a:p>
          <a:p>
            <a:pPr lvl="2"/>
            <a:r>
              <a:rPr lang="en-US" dirty="0" smtClean="0"/>
              <a:t>knowledge </a:t>
            </a:r>
            <a:r>
              <a:rPr lang="en-US" dirty="0"/>
              <a:t>and understanding that we have acquired</a:t>
            </a:r>
          </a:p>
          <a:p>
            <a:pPr lvl="2"/>
            <a:r>
              <a:rPr lang="en-US" dirty="0" smtClean="0"/>
              <a:t>“</a:t>
            </a:r>
            <a:r>
              <a:rPr lang="en-US" dirty="0"/>
              <a:t>combined wisdom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Binet Scales: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b_histo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788539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Binet</a:t>
            </a:r>
            <a:r>
              <a:rPr lang="en-US" dirty="0" smtClean="0"/>
              <a:t> begins with a unitary g model, one intelligence, in 1905.</a:t>
            </a:r>
          </a:p>
          <a:p>
            <a:pPr lvl="1"/>
            <a:r>
              <a:rPr lang="en-US" dirty="0" smtClean="0"/>
              <a:t>30 items, age scale</a:t>
            </a:r>
          </a:p>
          <a:p>
            <a:pPr lvl="1"/>
            <a:r>
              <a:rPr lang="en-US" dirty="0" smtClean="0"/>
              <a:t>3 levels of intellectual deficiency</a:t>
            </a:r>
          </a:p>
          <a:p>
            <a:pPr lvl="2"/>
            <a:r>
              <a:rPr lang="en-US" dirty="0" smtClean="0"/>
              <a:t>Idiot – most severe impairment</a:t>
            </a:r>
          </a:p>
          <a:p>
            <a:pPr lvl="2"/>
            <a:r>
              <a:rPr lang="en-US" dirty="0" smtClean="0"/>
              <a:t>Imbecile – moderate impairment</a:t>
            </a:r>
          </a:p>
          <a:p>
            <a:pPr lvl="2"/>
            <a:r>
              <a:rPr lang="en-US" dirty="0" smtClean="0"/>
              <a:t>Moron – mild impairment</a:t>
            </a:r>
          </a:p>
          <a:p>
            <a:pPr lvl="1"/>
            <a:r>
              <a:rPr lang="en-US" dirty="0" smtClean="0"/>
              <a:t>Problems </a:t>
            </a:r>
          </a:p>
          <a:p>
            <a:pPr lvl="2"/>
            <a:r>
              <a:rPr lang="en-US" dirty="0" smtClean="0"/>
              <a:t>Question of unit</a:t>
            </a:r>
          </a:p>
          <a:p>
            <a:pPr lvl="2"/>
            <a:r>
              <a:rPr lang="en-US" dirty="0" smtClean="0"/>
              <a:t>Small normative sample (50 children)</a:t>
            </a:r>
          </a:p>
          <a:p>
            <a:pPr lvl="2"/>
            <a:r>
              <a:rPr lang="en-US" dirty="0" smtClean="0"/>
              <a:t>Limited Validity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1908</a:t>
            </a:r>
            <a:r>
              <a:rPr lang="en-US" dirty="0"/>
              <a:t>: age scale continues</a:t>
            </a:r>
          </a:p>
          <a:p>
            <a:pPr lvl="1"/>
            <a:r>
              <a:rPr lang="en-US" dirty="0" smtClean="0"/>
              <a:t>Introduction of the term “mental age”</a:t>
            </a:r>
          </a:p>
          <a:p>
            <a:pPr lvl="2"/>
            <a:r>
              <a:rPr lang="en-US" dirty="0" smtClean="0"/>
              <a:t>Described the level which an individual could reach on the 1908 scale</a:t>
            </a:r>
          </a:p>
          <a:p>
            <a:pPr lvl="2"/>
            <a:r>
              <a:rPr lang="en-US" dirty="0" smtClean="0"/>
              <a:t>If you can perform tasks (e.g. answer questions) that can be performed by 2/3 to 3/4 of average 10 year olds, then you get a mental age of 10</a:t>
            </a:r>
          </a:p>
          <a:p>
            <a:pPr lvl="1"/>
            <a:r>
              <a:rPr lang="en-US" dirty="0" smtClean="0"/>
              <a:t>Still, problems with single score &amp; heavy verbal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1916: </a:t>
            </a:r>
            <a:r>
              <a:rPr lang="en-US" dirty="0" err="1" smtClean="0"/>
              <a:t>Binet’s</a:t>
            </a:r>
            <a:r>
              <a:rPr lang="en-US" dirty="0" smtClean="0"/>
              <a:t> test comes to the United States (via </a:t>
            </a:r>
            <a:r>
              <a:rPr lang="en-US" dirty="0" smtClean="0"/>
              <a:t>Lewis </a:t>
            </a:r>
            <a:r>
              <a:rPr lang="en-US" dirty="0" err="1" smtClean="0"/>
              <a:t>Terman</a:t>
            </a:r>
            <a:r>
              <a:rPr lang="en-US" dirty="0" smtClean="0"/>
              <a:t> of Stanford)</a:t>
            </a:r>
          </a:p>
          <a:p>
            <a:pPr lvl="1"/>
            <a:r>
              <a:rPr lang="en-US" dirty="0" smtClean="0"/>
              <a:t>Increased standardization sample (although all children in sample were white, native-</a:t>
            </a:r>
            <a:r>
              <a:rPr lang="en-US" dirty="0" err="1" smtClean="0"/>
              <a:t>californians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Retained the notion of age differentiation (used an age scale)</a:t>
            </a:r>
          </a:p>
          <a:p>
            <a:pPr lvl="1"/>
            <a:r>
              <a:rPr lang="en-US" dirty="0" smtClean="0"/>
              <a:t>Retained the notion of mental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1916</a:t>
            </a:r>
            <a:r>
              <a:rPr lang="en-US" dirty="0"/>
              <a:t>: </a:t>
            </a:r>
            <a:r>
              <a:rPr lang="en-US" dirty="0" err="1"/>
              <a:t>Binet’s</a:t>
            </a:r>
            <a:r>
              <a:rPr lang="en-US" dirty="0"/>
              <a:t> test comes to the </a:t>
            </a:r>
            <a:r>
              <a:rPr lang="en-US" dirty="0" smtClean="0"/>
              <a:t>United States </a:t>
            </a:r>
            <a:r>
              <a:rPr lang="en-US" dirty="0"/>
              <a:t>(via </a:t>
            </a:r>
            <a:r>
              <a:rPr lang="en-US" dirty="0" smtClean="0"/>
              <a:t>Lewis </a:t>
            </a:r>
            <a:r>
              <a:rPr lang="en-US" dirty="0" err="1"/>
              <a:t>Terman</a:t>
            </a:r>
            <a:r>
              <a:rPr lang="en-US" dirty="0"/>
              <a:t> of Stanford)</a:t>
            </a:r>
          </a:p>
          <a:p>
            <a:pPr lvl="1"/>
            <a:r>
              <a:rPr lang="en-US" dirty="0" smtClean="0"/>
              <a:t>combined </a:t>
            </a:r>
            <a:r>
              <a:rPr lang="en-US" dirty="0"/>
              <a:t>mental age with chronological age </a:t>
            </a:r>
            <a:r>
              <a:rPr lang="en-US" dirty="0" smtClean="0"/>
              <a:t>to produce </a:t>
            </a:r>
            <a:r>
              <a:rPr lang="en-US" dirty="0"/>
              <a:t>first intelligence </a:t>
            </a:r>
            <a:r>
              <a:rPr lang="en-US" dirty="0" smtClean="0"/>
              <a:t>quotient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4033935"/>
          <a:ext cx="5791200" cy="1300065"/>
        </p:xfrm>
        <a:graphic>
          <a:graphicData uri="http://schemas.openxmlformats.org/presentationml/2006/ole">
            <p:oleObj spid="_x0000_s1026" name="Equation" r:id="rId3" imgW="1866600" imgH="419040" progId="Equation.DSMT4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any concept in psychology one of the principal challenges is defining intelligence</a:t>
            </a:r>
          </a:p>
          <a:p>
            <a:r>
              <a:rPr lang="en-US" dirty="0" smtClean="0"/>
              <a:t>In the face of this challenge there are many working definitions of intelligence proposed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1916</a:t>
            </a:r>
            <a:r>
              <a:rPr lang="en-US" dirty="0"/>
              <a:t>: </a:t>
            </a:r>
            <a:r>
              <a:rPr lang="en-US" dirty="0" err="1"/>
              <a:t>Binet’s</a:t>
            </a:r>
            <a:r>
              <a:rPr lang="en-US" dirty="0"/>
              <a:t> test comes to the </a:t>
            </a:r>
            <a:r>
              <a:rPr lang="en-US" dirty="0" smtClean="0"/>
              <a:t>United States </a:t>
            </a:r>
            <a:r>
              <a:rPr lang="en-US" dirty="0"/>
              <a:t>(via </a:t>
            </a:r>
            <a:r>
              <a:rPr lang="en-US" dirty="0" smtClean="0"/>
              <a:t>Lewis </a:t>
            </a:r>
            <a:r>
              <a:rPr lang="en-US" dirty="0" err="1"/>
              <a:t>Terman</a:t>
            </a:r>
            <a:r>
              <a:rPr lang="en-US" dirty="0"/>
              <a:t> of Stanford)</a:t>
            </a:r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Test topped out at a mental age of 19.5; everybody older than that would produce some kind of mental retardation (MA &lt; CA)</a:t>
            </a:r>
          </a:p>
          <a:p>
            <a:pPr lvl="2"/>
            <a:r>
              <a:rPr lang="en-US" dirty="0" smtClean="0"/>
              <a:t>So typically any mental age above 16 would be set at 16 (there was a belief at that time that Mental Age maxed at age 16)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1937: Larger standardization sample</a:t>
            </a:r>
          </a:p>
          <a:p>
            <a:pPr lvl="1"/>
            <a:r>
              <a:rPr lang="en-US" dirty="0" smtClean="0"/>
              <a:t>11 states in standardization sample</a:t>
            </a:r>
          </a:p>
          <a:p>
            <a:pPr lvl="2"/>
            <a:r>
              <a:rPr lang="en-US" dirty="0" smtClean="0"/>
              <a:t>More urban subjects than rural</a:t>
            </a:r>
          </a:p>
          <a:p>
            <a:pPr lvl="2"/>
            <a:r>
              <a:rPr lang="en-US" dirty="0" smtClean="0"/>
              <a:t>Only whites included in standardization sample</a:t>
            </a:r>
          </a:p>
          <a:p>
            <a:pPr lvl="1"/>
            <a:r>
              <a:rPr lang="en-US" dirty="0" smtClean="0"/>
              <a:t>Alternate forms constructed: L and M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Different </a:t>
            </a:r>
            <a:r>
              <a:rPr lang="en-US" dirty="0" err="1" smtClean="0"/>
              <a:t>sd’s</a:t>
            </a:r>
            <a:r>
              <a:rPr lang="en-US" dirty="0" smtClean="0"/>
              <a:t> at each age for the standardization sample.</a:t>
            </a:r>
          </a:p>
          <a:p>
            <a:pPr lvl="3"/>
            <a:r>
              <a:rPr lang="en-US" dirty="0" err="1" smtClean="0"/>
              <a:t>Sd</a:t>
            </a:r>
            <a:r>
              <a:rPr lang="en-US" dirty="0" smtClean="0"/>
              <a:t> at age 6 = 12.5; SD at age 12 = 20.0</a:t>
            </a:r>
          </a:p>
          <a:p>
            <a:pPr lvl="2"/>
            <a:r>
              <a:rPr lang="en-US" dirty="0" smtClean="0"/>
              <a:t>IQ’s at different ages were not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Binet’s</a:t>
            </a:r>
            <a:r>
              <a:rPr lang="en-US" dirty="0" smtClean="0"/>
              <a:t>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1960: Both forms of 1937 test combined to produce the Stanford </a:t>
            </a:r>
            <a:r>
              <a:rPr lang="en-US" dirty="0" err="1" smtClean="0"/>
              <a:t>Binet</a:t>
            </a:r>
            <a:r>
              <a:rPr lang="en-US" dirty="0" smtClean="0"/>
              <a:t> L-M</a:t>
            </a:r>
          </a:p>
          <a:p>
            <a:pPr lvl="1"/>
            <a:r>
              <a:rPr lang="en-US" dirty="0" smtClean="0"/>
              <a:t>introduced the concept of a deviation IQ </a:t>
            </a:r>
          </a:p>
          <a:p>
            <a:pPr lvl="2"/>
            <a:r>
              <a:rPr lang="en-US" dirty="0" smtClean="0"/>
              <a:t>mean 100; SD 16; deviation IQ determined by how far above/below the mean a person scored within a particular age band</a:t>
            </a:r>
          </a:p>
          <a:p>
            <a:pPr lvl="2"/>
            <a:r>
              <a:rPr lang="en-US" dirty="0" smtClean="0"/>
              <a:t>1960 norms better, still all white</a:t>
            </a:r>
          </a:p>
          <a:p>
            <a:pPr lvl="2"/>
            <a:r>
              <a:rPr lang="en-US" dirty="0" smtClean="0"/>
              <a:t>1972 - re-</a:t>
            </a:r>
            <a:r>
              <a:rPr lang="en-US" dirty="0" err="1" smtClean="0"/>
              <a:t>normed</a:t>
            </a:r>
            <a:r>
              <a:rPr lang="en-US" dirty="0" smtClean="0"/>
              <a:t>, included nonwhite standardization subjects for the first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Modern </a:t>
            </a:r>
            <a:r>
              <a:rPr lang="en-US" dirty="0" err="1" smtClean="0"/>
              <a:t>Binet</a:t>
            </a:r>
            <a:r>
              <a:rPr lang="en-US" dirty="0" smtClean="0"/>
              <a:t>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1986/2003: Stanford </a:t>
            </a:r>
            <a:r>
              <a:rPr lang="en-US" dirty="0" err="1" smtClean="0"/>
              <a:t>Binet</a:t>
            </a:r>
            <a:r>
              <a:rPr lang="en-US" dirty="0" smtClean="0"/>
              <a:t> Intelligence Scale: Fourth and Fifth editions</a:t>
            </a:r>
          </a:p>
          <a:p>
            <a:pPr lvl="1"/>
            <a:r>
              <a:rPr lang="en-US" dirty="0" smtClean="0"/>
              <a:t>Drastically revised items, and structure (hierarchical).</a:t>
            </a:r>
          </a:p>
          <a:p>
            <a:pPr lvl="1"/>
            <a:r>
              <a:rPr lang="en-US" dirty="0" smtClean="0"/>
              <a:t>No longer dependent upon a unitary intelligence construct; theoretically-linked to	the </a:t>
            </a:r>
            <a:r>
              <a:rPr lang="en-US" dirty="0" err="1" smtClean="0"/>
              <a:t>gf-gc</a:t>
            </a:r>
            <a:r>
              <a:rPr lang="en-US" dirty="0" smtClean="0"/>
              <a:t> and multiple intelligence model</a:t>
            </a:r>
          </a:p>
          <a:p>
            <a:pPr lvl="2"/>
            <a:r>
              <a:rPr lang="en-US" dirty="0" err="1" smtClean="0"/>
              <a:t>Thurstone’s</a:t>
            </a:r>
            <a:r>
              <a:rPr lang="en-US" dirty="0" smtClean="0"/>
              <a:t> </a:t>
            </a:r>
            <a:r>
              <a:rPr lang="en-US" dirty="0" err="1" smtClean="0"/>
              <a:t>Multidimesional</a:t>
            </a:r>
            <a:r>
              <a:rPr lang="en-US" dirty="0" smtClean="0"/>
              <a:t> Model: intelligence is made up of primary mental abilities and these abilities in turn are driven by 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Hierarchical </a:t>
            </a:r>
            <a:r>
              <a:rPr smtClean="0"/>
              <a:t>Structure </a:t>
            </a:r>
            <a:r>
              <a:rPr smtClean="0"/>
              <a:t>of SB4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14400" y="2133600"/>
          <a:ext cx="7544650" cy="3352800"/>
        </p:xfrm>
        <a:graphic>
          <a:graphicData uri="http://schemas.openxmlformats.org/presentationml/2006/ole">
            <p:oleObj spid="_x0000_s30724" name="Worksheet" r:id="rId3" imgW="3511366" imgH="156072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SB4 Intelligence Model:</a:t>
            </a:r>
            <a:br>
              <a:rPr lang="en-US" sz="3600" dirty="0" smtClean="0"/>
            </a:br>
            <a:r>
              <a:rPr lang="en-US" sz="3600" dirty="0" smtClean="0"/>
              <a:t> The Subtests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Routing Subtests used for “adaptive” testing</a:t>
            </a:r>
          </a:p>
          <a:p>
            <a:pPr lvl="1"/>
            <a:r>
              <a:rPr lang="en-US" dirty="0" smtClean="0"/>
              <a:t>1986</a:t>
            </a:r>
          </a:p>
          <a:p>
            <a:pPr lvl="2"/>
            <a:r>
              <a:rPr lang="en-US" dirty="0" smtClean="0"/>
              <a:t>Used to test knowledge of words and their meaning</a:t>
            </a:r>
          </a:p>
          <a:p>
            <a:pPr lvl="2"/>
            <a:r>
              <a:rPr lang="en-US" dirty="0" smtClean="0"/>
              <a:t>Highest level attained on vocabulary test indicates starting point for remainder of tests</a:t>
            </a:r>
          </a:p>
          <a:p>
            <a:pPr lvl="2"/>
            <a:r>
              <a:rPr lang="en-US" dirty="0" smtClean="0"/>
              <a:t>This is used to gauge “age group” for test</a:t>
            </a:r>
          </a:p>
          <a:p>
            <a:pPr lvl="3"/>
            <a:r>
              <a:rPr lang="en-US" dirty="0" smtClean="0"/>
              <a:t>“</a:t>
            </a:r>
            <a:r>
              <a:rPr lang="en-US" dirty="0"/>
              <a:t>Vocabulary loads highly on 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2003</a:t>
            </a:r>
          </a:p>
          <a:p>
            <a:pPr lvl="2"/>
            <a:r>
              <a:rPr lang="en-US" dirty="0" smtClean="0"/>
              <a:t>Added an additional non-verbal routing subtest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SB4 Intelligence Model:</a:t>
            </a:r>
            <a:br>
              <a:rPr lang="en-US" sz="3600" dirty="0" smtClean="0"/>
            </a:br>
            <a:r>
              <a:rPr lang="en-US" sz="3600" dirty="0" smtClean="0"/>
              <a:t> The Subtests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Subtests used for “adaptive” testing</a:t>
            </a:r>
          </a:p>
          <a:p>
            <a:pPr lvl="1"/>
            <a:r>
              <a:rPr lang="en-US" dirty="0" smtClean="0"/>
              <a:t>Once an age range is established using the routing subtest(s)</a:t>
            </a:r>
          </a:p>
          <a:p>
            <a:pPr lvl="1"/>
            <a:r>
              <a:rPr lang="en-US" dirty="0" smtClean="0"/>
              <a:t>This helped to choose the level of the remaining items; </a:t>
            </a:r>
            <a:r>
              <a:rPr lang="en-US" i="1" dirty="0" smtClean="0"/>
              <a:t>start point</a:t>
            </a:r>
          </a:p>
          <a:p>
            <a:pPr lvl="1"/>
            <a:r>
              <a:rPr lang="en-US" i="1" dirty="0" smtClean="0"/>
              <a:t>Basal</a:t>
            </a:r>
            <a:r>
              <a:rPr lang="en-US" dirty="0" smtClean="0"/>
              <a:t> – level at which a minimum number of correct responses is obtained</a:t>
            </a:r>
          </a:p>
          <a:p>
            <a:pPr lvl="1"/>
            <a:r>
              <a:rPr lang="en-US" i="1" dirty="0" smtClean="0"/>
              <a:t>Ceiling</a:t>
            </a:r>
            <a:r>
              <a:rPr lang="en-US" dirty="0" smtClean="0"/>
              <a:t> – number of incorrect responses that indicate that the items are too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smtClean="0"/>
              <a:t>SB4</a:t>
            </a:r>
            <a:r>
              <a:rPr lang="en-US" dirty="0" smtClean="0"/>
              <a:t>: 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Bead </a:t>
            </a:r>
            <a:r>
              <a:rPr lang="en-US" dirty="0"/>
              <a:t>Memory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levels</a:t>
            </a:r>
          </a:p>
          <a:p>
            <a:pPr lvl="2"/>
            <a:r>
              <a:rPr lang="en-US" dirty="0" smtClean="0"/>
              <a:t>Single </a:t>
            </a:r>
            <a:r>
              <a:rPr lang="en-US" dirty="0"/>
              <a:t>&amp; Double Bead displays for younger children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displays for older individuals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test visual short-term memory</a:t>
            </a:r>
          </a:p>
          <a:p>
            <a:r>
              <a:rPr lang="en-US" dirty="0" smtClean="0"/>
              <a:t>Quantitative</a:t>
            </a:r>
            <a:endParaRPr lang="en-US" dirty="0"/>
          </a:p>
          <a:p>
            <a:pPr lvl="1"/>
            <a:r>
              <a:rPr lang="en-US" dirty="0" smtClean="0"/>
              <a:t>Items </a:t>
            </a:r>
            <a:r>
              <a:rPr lang="en-US" dirty="0"/>
              <a:t>presented visually, subject </a:t>
            </a:r>
            <a:r>
              <a:rPr lang="en-US" dirty="0" smtClean="0"/>
              <a:t>responds verbally</a:t>
            </a:r>
            <a:endParaRPr lang="en-US" dirty="0"/>
          </a:p>
          <a:p>
            <a:pPr lvl="1"/>
            <a:r>
              <a:rPr lang="en-US" dirty="0" smtClean="0"/>
              <a:t>Scrap </a:t>
            </a:r>
            <a:r>
              <a:rPr lang="en-US" dirty="0"/>
              <a:t>paper is permitted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test quantitative skills (mathematics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The 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for Sentences</a:t>
            </a:r>
          </a:p>
          <a:p>
            <a:pPr lvl="1"/>
            <a:r>
              <a:rPr lang="en-US" dirty="0" smtClean="0"/>
              <a:t>Tests auditory short-term memory</a:t>
            </a:r>
          </a:p>
          <a:p>
            <a:pPr lvl="1"/>
            <a:r>
              <a:rPr lang="en-US" dirty="0" smtClean="0"/>
              <a:t>Sentences are presented verbally, must be repeated verbally</a:t>
            </a:r>
          </a:p>
          <a:p>
            <a:r>
              <a:rPr lang="en-US" dirty="0" smtClean="0"/>
              <a:t>Pattern Analysis</a:t>
            </a:r>
          </a:p>
          <a:p>
            <a:pPr lvl="1"/>
            <a:r>
              <a:rPr lang="en-US" dirty="0" smtClean="0"/>
              <a:t>Tests visual-spatial and motor skills</a:t>
            </a:r>
          </a:p>
          <a:p>
            <a:pPr lvl="1"/>
            <a:r>
              <a:rPr lang="en-US" dirty="0" smtClean="0"/>
              <a:t>Arrays of blocks presented visually, blocks must be assembled by hand to match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The </a:t>
            </a:r>
            <a:r>
              <a:rPr smtClean="0"/>
              <a:t>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Comprehension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a test of reading comprehension, but a </a:t>
            </a:r>
            <a:r>
              <a:rPr lang="en-US" dirty="0" smtClean="0"/>
              <a:t>test of </a:t>
            </a:r>
            <a:r>
              <a:rPr lang="en-US" dirty="0"/>
              <a:t>social and moral reasoning</a:t>
            </a:r>
          </a:p>
          <a:p>
            <a:pPr lvl="1"/>
            <a:r>
              <a:rPr lang="en-US" dirty="0" smtClean="0"/>
              <a:t>Items </a:t>
            </a:r>
            <a:r>
              <a:rPr lang="en-US" dirty="0"/>
              <a:t>are presented verbally, must be </a:t>
            </a:r>
            <a:r>
              <a:rPr lang="en-US" dirty="0" smtClean="0"/>
              <a:t>answered verbally</a:t>
            </a:r>
            <a:endParaRPr lang="en-US" dirty="0"/>
          </a:p>
          <a:p>
            <a:r>
              <a:rPr lang="en-US" dirty="0" smtClean="0"/>
              <a:t>Absurdities</a:t>
            </a:r>
            <a:endParaRPr lang="en-US" dirty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test of social, logical reasoning</a:t>
            </a:r>
          </a:p>
          <a:p>
            <a:pPr lvl="1"/>
            <a:r>
              <a:rPr lang="en-US" dirty="0" smtClean="0"/>
              <a:t>Items </a:t>
            </a:r>
            <a:r>
              <a:rPr lang="en-US" dirty="0"/>
              <a:t>are presented visually, must be </a:t>
            </a:r>
            <a:r>
              <a:rPr lang="en-US" dirty="0" smtClean="0"/>
              <a:t>answered verbally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Binet</a:t>
            </a:r>
            <a:endParaRPr lang="en-US" dirty="0" smtClean="0"/>
          </a:p>
          <a:p>
            <a:pPr lvl="1"/>
            <a:r>
              <a:rPr lang="en-US" dirty="0" smtClean="0"/>
              <a:t>“ the tendency to take and maintain a definite direction; the capacity to make adaptations for the purpose of attaining a desired end, and the power of </a:t>
            </a:r>
            <a:r>
              <a:rPr lang="en-US" dirty="0" err="1" smtClean="0"/>
              <a:t>autocriticism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Spearman</a:t>
            </a:r>
          </a:p>
          <a:p>
            <a:pPr lvl="1"/>
            <a:r>
              <a:rPr lang="en-US" dirty="0" smtClean="0"/>
              <a:t>The ability to educe either relations or correlates</a:t>
            </a:r>
          </a:p>
          <a:p>
            <a:r>
              <a:rPr lang="en-US" dirty="0" smtClean="0"/>
              <a:t>Gardner</a:t>
            </a:r>
          </a:p>
          <a:p>
            <a:pPr lvl="1"/>
            <a:r>
              <a:rPr lang="en-US" dirty="0" smtClean="0"/>
              <a:t>The ability “to resolve genuine problems or difficulties as they are encountered”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The </a:t>
            </a:r>
            <a:r>
              <a:rPr smtClean="0"/>
              <a:t>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for Digits</a:t>
            </a:r>
          </a:p>
          <a:p>
            <a:pPr lvl="1"/>
            <a:r>
              <a:rPr lang="en-US" dirty="0" smtClean="0"/>
              <a:t>Two subtests</a:t>
            </a:r>
          </a:p>
          <a:p>
            <a:pPr lvl="2"/>
            <a:r>
              <a:rPr lang="en-US" dirty="0" smtClean="0"/>
              <a:t>digits forward</a:t>
            </a:r>
          </a:p>
          <a:p>
            <a:pPr lvl="2"/>
            <a:r>
              <a:rPr lang="en-US" dirty="0" smtClean="0"/>
              <a:t>digits backward</a:t>
            </a:r>
          </a:p>
          <a:p>
            <a:pPr lvl="1"/>
            <a:r>
              <a:rPr lang="en-US" dirty="0" smtClean="0"/>
              <a:t>BUT, both scores are combined for the subtest score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aps short-term auditory memory and active working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The </a:t>
            </a:r>
            <a:r>
              <a:rPr smtClean="0"/>
              <a:t>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Copying</a:t>
            </a:r>
            <a:endParaRPr lang="en-US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levels</a:t>
            </a:r>
          </a:p>
          <a:p>
            <a:pPr lvl="2"/>
            <a:r>
              <a:rPr lang="en-US" dirty="0" smtClean="0"/>
              <a:t>Copying </a:t>
            </a:r>
            <a:r>
              <a:rPr lang="en-US" dirty="0"/>
              <a:t>blocks for younger children</a:t>
            </a:r>
          </a:p>
          <a:p>
            <a:pPr lvl="2"/>
            <a:r>
              <a:rPr lang="en-US" dirty="0" smtClean="0"/>
              <a:t>Paper </a:t>
            </a:r>
            <a:r>
              <a:rPr lang="en-US" dirty="0"/>
              <a:t>and pencil for older children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visual-motor integration and </a:t>
            </a:r>
            <a:r>
              <a:rPr lang="en-US" dirty="0" smtClean="0"/>
              <a:t>visual spatial skills</a:t>
            </a:r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for Objects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sequential, visual, short-term memory</a:t>
            </a:r>
          </a:p>
          <a:p>
            <a:r>
              <a:rPr lang="en-US" dirty="0" smtClean="0"/>
              <a:t>Matrices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ests </a:t>
            </a:r>
            <a:r>
              <a:rPr lang="en-US" dirty="0"/>
              <a:t>non-verbal, logical-deductive </a:t>
            </a:r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The </a:t>
            </a:r>
            <a:r>
              <a:rPr smtClean="0"/>
              <a:t>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Series</a:t>
            </a:r>
          </a:p>
          <a:p>
            <a:pPr lvl="1"/>
            <a:r>
              <a:rPr lang="en-US" dirty="0" smtClean="0"/>
              <a:t>Tests quantitative and logical-deductive reasoning</a:t>
            </a:r>
          </a:p>
          <a:p>
            <a:pPr lvl="1"/>
            <a:r>
              <a:rPr lang="en-US" dirty="0" smtClean="0"/>
              <a:t>Scratch paper is allowed</a:t>
            </a:r>
          </a:p>
          <a:p>
            <a:r>
              <a:rPr lang="en-US" dirty="0" smtClean="0"/>
              <a:t>Paper Folding and cutting</a:t>
            </a:r>
          </a:p>
          <a:p>
            <a:pPr lvl="1"/>
            <a:r>
              <a:rPr lang="en-US" dirty="0" smtClean="0"/>
              <a:t>Tests visual-spatial reasoning</a:t>
            </a:r>
          </a:p>
          <a:p>
            <a:pPr lvl="1"/>
            <a:r>
              <a:rPr lang="en-US" dirty="0" smtClean="0"/>
              <a:t>No actual cutting occurs in actual test items, only for sample items</a:t>
            </a:r>
          </a:p>
          <a:p>
            <a:r>
              <a:rPr lang="en-US" dirty="0" smtClean="0"/>
              <a:t>Verbal Relations</a:t>
            </a:r>
          </a:p>
          <a:p>
            <a:pPr lvl="1"/>
            <a:r>
              <a:rPr lang="en-US" dirty="0" smtClean="0"/>
              <a:t>Tests verbal, logical reasoning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The </a:t>
            </a:r>
            <a:r>
              <a:rPr smtClean="0"/>
              <a:t>SB4: </a:t>
            </a:r>
            <a:r>
              <a:rPr/>
              <a:t>15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 </a:t>
            </a:r>
            <a:r>
              <a:rPr lang="en-US" dirty="0"/>
              <a:t>Building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quantitative, logical, deductive </a:t>
            </a:r>
            <a:r>
              <a:rPr lang="en-US" dirty="0" smtClean="0"/>
              <a:t>reasoning skills </a:t>
            </a:r>
            <a:r>
              <a:rPr lang="en-US" dirty="0"/>
              <a:t>and active working </a:t>
            </a:r>
            <a:r>
              <a:rPr lang="en-US" dirty="0" smtClean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SB4 Scoring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Items in each subtest are administered to obtain basal and ceiling measures.</a:t>
            </a:r>
          </a:p>
          <a:p>
            <a:r>
              <a:rPr lang="en-US" dirty="0" smtClean="0"/>
              <a:t>Highest number item administered minus number of failed items = Raw Score</a:t>
            </a:r>
          </a:p>
          <a:p>
            <a:r>
              <a:rPr lang="en-US" dirty="0" smtClean="0"/>
              <a:t>Raw scores are converted into Standard Age Scores (Mean 50, SD of 8)</a:t>
            </a:r>
          </a:p>
          <a:p>
            <a:r>
              <a:rPr lang="en-US" dirty="0" smtClean="0"/>
              <a:t>Subtests are then combined to produce Area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Four SB4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Verbal Reasoning Area</a:t>
            </a:r>
            <a:endParaRPr lang="en-US" dirty="0"/>
          </a:p>
          <a:p>
            <a:pPr lvl="1"/>
            <a:r>
              <a:rPr lang="en-US" dirty="0" smtClean="0"/>
              <a:t>Vocabulary</a:t>
            </a:r>
            <a:r>
              <a:rPr lang="en-US" dirty="0"/>
              <a:t>, Comprehension, Absurdities, </a:t>
            </a:r>
            <a:r>
              <a:rPr lang="en-US" dirty="0" smtClean="0"/>
              <a:t>Verbal relations</a:t>
            </a:r>
            <a:endParaRPr lang="en-US" dirty="0"/>
          </a:p>
          <a:p>
            <a:r>
              <a:rPr lang="en-US" dirty="0" smtClean="0"/>
              <a:t>Abstract/Visual Reasoning Area</a:t>
            </a:r>
            <a:endParaRPr lang="en-US" dirty="0"/>
          </a:p>
          <a:p>
            <a:pPr lvl="1"/>
            <a:r>
              <a:rPr lang="en-US" dirty="0" smtClean="0"/>
              <a:t>Pattern </a:t>
            </a:r>
            <a:r>
              <a:rPr lang="en-US" dirty="0"/>
              <a:t>Analysis, Copying, Matrices, Paper Folding </a:t>
            </a:r>
            <a:r>
              <a:rPr lang="en-US" dirty="0" smtClean="0"/>
              <a:t>&amp; Cutting</a:t>
            </a:r>
            <a:endParaRPr lang="en-US" dirty="0"/>
          </a:p>
          <a:p>
            <a:r>
              <a:rPr lang="en-US" dirty="0" smtClean="0"/>
              <a:t>Quantitative </a:t>
            </a:r>
            <a:r>
              <a:rPr lang="en-US" dirty="0"/>
              <a:t>Reasoning Area</a:t>
            </a:r>
          </a:p>
          <a:p>
            <a:pPr lvl="1"/>
            <a:r>
              <a:rPr lang="en-US" dirty="0" smtClean="0"/>
              <a:t>Quantitative</a:t>
            </a:r>
            <a:r>
              <a:rPr lang="en-US" dirty="0"/>
              <a:t>, Number Series, Equation Building</a:t>
            </a:r>
          </a:p>
          <a:p>
            <a:r>
              <a:rPr lang="en-US" dirty="0" smtClean="0"/>
              <a:t>Short-Term Memory </a:t>
            </a:r>
            <a:r>
              <a:rPr lang="en-US" dirty="0"/>
              <a:t>Area</a:t>
            </a:r>
          </a:p>
          <a:p>
            <a:pPr lvl="1"/>
            <a:r>
              <a:rPr lang="en-US" dirty="0" smtClean="0"/>
              <a:t>Bead </a:t>
            </a:r>
            <a:r>
              <a:rPr lang="en-US" dirty="0"/>
              <a:t>Memory, Memory for Sentences, Memory </a:t>
            </a:r>
            <a:r>
              <a:rPr lang="en-US" dirty="0" smtClean="0"/>
              <a:t>for Digits</a:t>
            </a:r>
            <a:r>
              <a:rPr lang="en-US" dirty="0"/>
              <a:t>, Memory for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SB4 Scales and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Scales each produce their own Area Scores</a:t>
            </a:r>
          </a:p>
          <a:p>
            <a:r>
              <a:rPr lang="en-US" dirty="0" smtClean="0"/>
              <a:t>Four Area Scores are combined to produce a “Test Composite”</a:t>
            </a:r>
          </a:p>
          <a:p>
            <a:pPr lvl="1"/>
            <a:r>
              <a:rPr lang="en-US" dirty="0" smtClean="0"/>
              <a:t>Mean 100, SD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SB4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modern theories of intelligence</a:t>
            </a:r>
          </a:p>
          <a:p>
            <a:pPr lvl="1"/>
            <a:r>
              <a:rPr lang="en-US" dirty="0" err="1" smtClean="0"/>
              <a:t>gf-gc</a:t>
            </a:r>
            <a:r>
              <a:rPr lang="en-US" dirty="0" smtClean="0"/>
              <a:t> foundation</a:t>
            </a:r>
          </a:p>
          <a:p>
            <a:pPr lvl="1"/>
            <a:r>
              <a:rPr lang="en-US" dirty="0" smtClean="0"/>
              <a:t>Tests wide range of intelligences</a:t>
            </a:r>
          </a:p>
          <a:p>
            <a:r>
              <a:rPr lang="en-US" dirty="0" smtClean="0"/>
              <a:t>Tests wide range of ages with single instrument</a:t>
            </a:r>
          </a:p>
          <a:p>
            <a:pPr lvl="1"/>
            <a:r>
              <a:rPr lang="en-US" dirty="0" smtClean="0"/>
              <a:t>Can test as young as 2 and as old as adulthood</a:t>
            </a:r>
          </a:p>
          <a:p>
            <a:r>
              <a:rPr lang="en-US" dirty="0" smtClean="0"/>
              <a:t>Strong reliability &amp; validity</a:t>
            </a:r>
          </a:p>
          <a:p>
            <a:r>
              <a:rPr lang="en-US" dirty="0" smtClean="0"/>
              <a:t>More sensitive in higher end of abilities</a:t>
            </a:r>
          </a:p>
          <a:p>
            <a:pPr lvl="1"/>
            <a:r>
              <a:rPr lang="en-US" dirty="0" smtClean="0"/>
              <a:t>Better to use for discrimination among gifted individuals</a:t>
            </a:r>
          </a:p>
          <a:p>
            <a:r>
              <a:rPr lang="en-US" dirty="0" smtClean="0"/>
              <a:t>Tests short-term memory explicitly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the SB4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Eliminated Age Scale for a point scale</a:t>
            </a:r>
          </a:p>
          <a:p>
            <a:r>
              <a:rPr lang="en-US" dirty="0" smtClean="0"/>
              <a:t>“Cumbersome” test</a:t>
            </a:r>
          </a:p>
          <a:p>
            <a:pPr lvl="1"/>
            <a:r>
              <a:rPr lang="en-US" dirty="0" smtClean="0"/>
              <a:t>Taps many areas, requires tester to be facile with all 15 scales</a:t>
            </a:r>
          </a:p>
          <a:p>
            <a:pPr lvl="2"/>
            <a:r>
              <a:rPr lang="en-US" i="1" dirty="0" smtClean="0"/>
              <a:t>DOES NOT require tester to obtain basal and ceiling measures </a:t>
            </a:r>
            <a:r>
              <a:rPr lang="en-US" dirty="0" smtClean="0"/>
              <a:t>on all 15 tests</a:t>
            </a:r>
          </a:p>
          <a:p>
            <a:r>
              <a:rPr lang="en-US" dirty="0" smtClean="0"/>
              <a:t>Possible ethnic/socio-economic biases</a:t>
            </a:r>
          </a:p>
          <a:p>
            <a:r>
              <a:rPr lang="en-US" dirty="0" smtClean="0"/>
              <a:t>Older norms than other child-based tests (at present)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Hierarchical Structure of SB5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57200" y="1828800"/>
          <a:ext cx="8377463" cy="3733800"/>
        </p:xfrm>
        <a:graphic>
          <a:graphicData uri="http://schemas.openxmlformats.org/presentationml/2006/ole">
            <p:oleObj spid="_x0000_s27650" name="Worksheet" r:id="rId3" imgW="4370821" imgH="194757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Defining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many definitions and each tends to portray a general theory followed by the researcher</a:t>
            </a:r>
          </a:p>
          <a:p>
            <a:r>
              <a:rPr lang="en-US" dirty="0" smtClean="0"/>
              <a:t>Three independent research traditions in the study of intelligence</a:t>
            </a:r>
          </a:p>
          <a:p>
            <a:pPr lvl="1"/>
            <a:r>
              <a:rPr lang="en-US" dirty="0" smtClean="0"/>
              <a:t>Psychometric – test structure (this and next chapter)</a:t>
            </a:r>
          </a:p>
          <a:p>
            <a:pPr lvl="1"/>
            <a:r>
              <a:rPr lang="en-US" dirty="0" smtClean="0"/>
              <a:t>Information processing – learning and problem solving (Chapter 15)</a:t>
            </a:r>
          </a:p>
          <a:p>
            <a:pPr lvl="1"/>
            <a:r>
              <a:rPr lang="en-US" dirty="0" smtClean="0"/>
              <a:t>Cognitive Approaches – adaptation to real-world demands (Chapter 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Scoring of the SB5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sb5_stru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59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SB5 Intelligence Model:</a:t>
            </a:r>
            <a:br>
              <a:rPr lang="en-US" sz="3600" dirty="0" smtClean="0"/>
            </a:br>
            <a:r>
              <a:rPr lang="en-US" sz="3600" dirty="0" smtClean="0"/>
              <a:t> The Subtests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Routing Subtests used for “adaptive” testing</a:t>
            </a:r>
          </a:p>
          <a:p>
            <a:pPr lvl="1"/>
            <a:r>
              <a:rPr lang="en-US" dirty="0" smtClean="0"/>
              <a:t>2003</a:t>
            </a:r>
          </a:p>
          <a:p>
            <a:pPr lvl="2"/>
            <a:r>
              <a:rPr lang="en-US" dirty="0" smtClean="0"/>
              <a:t>Added non-verbal routing subtest (i.e. Matrices) as an addition to the vocabulary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smtClean="0"/>
              <a:t>SB5</a:t>
            </a:r>
            <a:r>
              <a:rPr lang="en-US" dirty="0" smtClean="0"/>
              <a:t>: 10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Contains many of the subtests of SB4 but they have been altered/combined</a:t>
            </a:r>
          </a:p>
          <a:p>
            <a:r>
              <a:rPr lang="en-US" dirty="0" smtClean="0"/>
              <a:t>Represents abilities assessed by all former versions of the test</a:t>
            </a:r>
          </a:p>
          <a:p>
            <a:r>
              <a:rPr lang="en-US" dirty="0" smtClean="0"/>
              <a:t>The Fifth Edition reintroduces the age-scale format for the body of the test</a:t>
            </a:r>
          </a:p>
          <a:p>
            <a:pPr lvl="1"/>
            <a:r>
              <a:rPr lang="en-US" dirty="0" smtClean="0"/>
              <a:t>Presenting a variety of items at each level of the test. </a:t>
            </a:r>
          </a:p>
          <a:p>
            <a:pPr lvl="1"/>
            <a:r>
              <a:rPr lang="en-US" dirty="0" smtClean="0"/>
              <a:t>Intended to provide a variety of content to </a:t>
            </a:r>
          </a:p>
          <a:p>
            <a:pPr lvl="2"/>
            <a:r>
              <a:rPr lang="en-US" dirty="0" smtClean="0"/>
              <a:t>keep examinees involved in the testing experience </a:t>
            </a:r>
          </a:p>
          <a:p>
            <a:pPr lvl="2"/>
            <a:r>
              <a:rPr lang="en-US" dirty="0" smtClean="0"/>
              <a:t>and to allow for the introduction of developmentally distinct items across levels</a:t>
            </a:r>
          </a:p>
          <a:p>
            <a:pPr lvl="1"/>
            <a:r>
              <a:rPr lang="en-US" dirty="0" smtClean="0"/>
              <a:t>The points system was also retained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smtClean="0"/>
              <a:t>SB5</a:t>
            </a:r>
            <a:r>
              <a:rPr lang="en-US" dirty="0" smtClean="0"/>
              <a:t>: 10 Subtests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short-term memory was shifted over to a working memory model</a:t>
            </a:r>
          </a:p>
          <a:p>
            <a:r>
              <a:rPr lang="en-US" dirty="0" smtClean="0"/>
              <a:t>The other subscales remained essentially the same except</a:t>
            </a:r>
          </a:p>
          <a:p>
            <a:pPr lvl="1"/>
            <a:r>
              <a:rPr lang="en-US" dirty="0" smtClean="0"/>
              <a:t>The addition of Visual/Spatial Reasoning</a:t>
            </a:r>
          </a:p>
          <a:p>
            <a:pPr lvl="1"/>
            <a:r>
              <a:rPr lang="en-US" dirty="0" smtClean="0"/>
              <a:t>And a few changes to the names of the subscales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Changes from SB4 to SB5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80999" y="2057400"/>
          <a:ext cx="8469189" cy="2590800"/>
        </p:xfrm>
        <a:graphic>
          <a:graphicData uri="http://schemas.openxmlformats.org/presentationml/2006/ole">
            <p:oleObj spid="_x0000_s31746" name="Worksheet" r:id="rId3" imgW="6367325" imgH="194757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SB5: 10 Subtests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57200" y="1981200"/>
          <a:ext cx="8356660" cy="3124200"/>
        </p:xfrm>
        <a:graphic>
          <a:graphicData uri="http://schemas.openxmlformats.org/presentationml/2006/ole">
            <p:oleObj spid="_x0000_s28675" name="Worksheet" r:id="rId3" imgW="5210449" imgH="194757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Form Boards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971800"/>
            <a:ext cx="375811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36004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SB5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to using an SD of 15 instead of 16</a:t>
            </a:r>
          </a:p>
          <a:p>
            <a:r>
              <a:rPr lang="en-US" dirty="0" smtClean="0"/>
              <a:t>Much more game oriented (e.g. toys, brightly colored)</a:t>
            </a:r>
          </a:p>
          <a:p>
            <a:r>
              <a:rPr lang="en-US" dirty="0" smtClean="0"/>
              <a:t>Tapped into extremes in intelligence (2 – 85+ years)</a:t>
            </a:r>
          </a:p>
          <a:p>
            <a:r>
              <a:rPr lang="en-US" dirty="0" smtClean="0"/>
              <a:t>Standardized by stratified sample of 4800 respondents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SB5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Full-scale IQ reliability is .97 - .98 for each of age ranges</a:t>
            </a:r>
          </a:p>
          <a:p>
            <a:r>
              <a:rPr lang="en-US" dirty="0" smtClean="0"/>
              <a:t>Average reliabilities for the 3 IQs are .98 (full-scale), .95 (non-verbal), and .96 (verbal)</a:t>
            </a:r>
          </a:p>
          <a:p>
            <a:r>
              <a:rPr lang="en-US" dirty="0" smtClean="0"/>
              <a:t>Five factors range from .90 - .92</a:t>
            </a:r>
          </a:p>
          <a:p>
            <a:r>
              <a:rPr lang="en-US" dirty="0" smtClean="0"/>
              <a:t>Test-retest range from  the .7s to the .9s</a:t>
            </a:r>
          </a:p>
          <a:p>
            <a:r>
              <a:rPr lang="en-US" dirty="0" smtClean="0"/>
              <a:t>Manual touts support for validity as </a:t>
            </a:r>
            <a:r>
              <a:rPr lang="en-US" dirty="0" smtClean="0"/>
              <a:t>well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Cal State Northridge - </a:t>
            </a:r>
            <a:r>
              <a:rPr lang="en-US" dirty="0" err="1" smtClean="0"/>
              <a:t>Psy</a:t>
            </a:r>
            <a:r>
              <a:rPr lang="en-US" dirty="0" smtClean="0"/>
              <a:t> 427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Instigating Intelligence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France at the end of the 19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pPr lvl="1"/>
            <a:r>
              <a:rPr lang="en-US" dirty="0" smtClean="0"/>
              <a:t>French minister made a controversial decision to try and identify intellectually limited children in order to remove them from regular classes</a:t>
            </a:r>
          </a:p>
          <a:p>
            <a:pPr lvl="1"/>
            <a:r>
              <a:rPr lang="en-US" dirty="0" smtClean="0"/>
              <a:t>Supposedly, so they could receive specialized training to help bring them up to the intellect of their same-aged counterparts</a:t>
            </a:r>
          </a:p>
          <a:p>
            <a:pPr lvl="1"/>
            <a:r>
              <a:rPr lang="en-US" dirty="0" smtClean="0"/>
              <a:t>1904 the minister appoints a committee to recommend a procedure for identifying intellectually limited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Early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Age </a:t>
            </a:r>
            <a:r>
              <a:rPr lang="en-US" dirty="0"/>
              <a:t>differentiation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can differentiate older children </a:t>
            </a:r>
            <a:r>
              <a:rPr lang="en-US" dirty="0" smtClean="0"/>
              <a:t>from younger </a:t>
            </a:r>
            <a:r>
              <a:rPr lang="en-US" dirty="0"/>
              <a:t>children based upon their </a:t>
            </a:r>
            <a:r>
              <a:rPr lang="en-US" dirty="0" smtClean="0"/>
              <a:t>mental capacities</a:t>
            </a:r>
            <a:endParaRPr lang="en-US" dirty="0"/>
          </a:p>
          <a:p>
            <a:pPr lvl="1"/>
            <a:r>
              <a:rPr lang="en-US" dirty="0" smtClean="0"/>
              <a:t>older </a:t>
            </a:r>
            <a:r>
              <a:rPr lang="en-US" dirty="0"/>
              <a:t>children have greater skills than </a:t>
            </a:r>
            <a:r>
              <a:rPr lang="en-US" dirty="0" smtClean="0"/>
              <a:t>younger children</a:t>
            </a:r>
          </a:p>
          <a:p>
            <a:pPr lvl="1"/>
            <a:r>
              <a:rPr lang="en-US" dirty="0" smtClean="0"/>
              <a:t>Mental age – knowledge and task ability of a specific age group</a:t>
            </a:r>
          </a:p>
          <a:p>
            <a:pPr lvl="2"/>
            <a:r>
              <a:rPr lang="en-US" dirty="0" smtClean="0"/>
              <a:t>These abilities were </a:t>
            </a:r>
            <a:r>
              <a:rPr lang="en-US" dirty="0" smtClean="0"/>
              <a:t>assessed </a:t>
            </a:r>
            <a:r>
              <a:rPr lang="en-US" dirty="0" smtClean="0"/>
              <a:t>and each respondent compared in the past</a:t>
            </a:r>
          </a:p>
          <a:p>
            <a:pPr lvl="2"/>
            <a:r>
              <a:rPr lang="en-US" dirty="0" smtClean="0"/>
              <a:t>Today IRT is used to calculate the ability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Early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Mental Ability</a:t>
            </a:r>
          </a:p>
          <a:p>
            <a:pPr lvl="1"/>
            <a:r>
              <a:rPr lang="en-US" dirty="0" smtClean="0"/>
              <a:t>intelligence </a:t>
            </a:r>
            <a:r>
              <a:rPr lang="en-US" i="1" dirty="0" smtClean="0"/>
              <a:t>may be composed of several </a:t>
            </a:r>
            <a:r>
              <a:rPr lang="en-US" dirty="0" smtClean="0"/>
              <a:t>individual factors, but</a:t>
            </a:r>
          </a:p>
          <a:p>
            <a:pPr lvl="1"/>
            <a:r>
              <a:rPr lang="en-US" dirty="0" err="1" smtClean="0"/>
              <a:t>Binet</a:t>
            </a:r>
            <a:r>
              <a:rPr lang="en-US" dirty="0" smtClean="0"/>
              <a:t> was interested in measuring the sum total of them all</a:t>
            </a:r>
          </a:p>
          <a:p>
            <a:pPr lvl="1"/>
            <a:r>
              <a:rPr lang="en-US" dirty="0" smtClean="0"/>
              <a:t>Considered </a:t>
            </a:r>
            <a:r>
              <a:rPr lang="en-US" i="1" dirty="0" smtClean="0"/>
              <a:t>general intelligence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Mental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/>
              <a:t>proposed by Galton (</a:t>
            </a:r>
            <a:r>
              <a:rPr lang="en-US" i="1" dirty="0" smtClean="0"/>
              <a:t>Hereditary Genius</a:t>
            </a:r>
            <a:r>
              <a:rPr lang="en-US" i="1" dirty="0"/>
              <a:t>)</a:t>
            </a:r>
          </a:p>
          <a:p>
            <a:r>
              <a:rPr lang="en-US" dirty="0" smtClean="0"/>
              <a:t>Also </a:t>
            </a:r>
            <a:r>
              <a:rPr lang="en-US" dirty="0"/>
              <a:t>independently proposed by </a:t>
            </a:r>
            <a:r>
              <a:rPr lang="en-US" dirty="0" smtClean="0"/>
              <a:t>Charles Spearman</a:t>
            </a:r>
            <a:endParaRPr lang="en-US" dirty="0"/>
          </a:p>
          <a:p>
            <a:pPr lvl="1"/>
            <a:r>
              <a:rPr lang="en-US" dirty="0" smtClean="0"/>
              <a:t>Intelligence </a:t>
            </a:r>
            <a:r>
              <a:rPr lang="en-US" dirty="0"/>
              <a:t>consists of one general factor (</a:t>
            </a:r>
            <a:r>
              <a:rPr lang="en-US" dirty="0" smtClean="0"/>
              <a:t>g) plus </a:t>
            </a:r>
            <a:r>
              <a:rPr lang="en-US" dirty="0"/>
              <a:t>a large number of specific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Spearman’s 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 </a:t>
            </a:r>
            <a:r>
              <a:rPr lang="en-US" dirty="0"/>
              <a:t>acts like a </a:t>
            </a:r>
            <a:r>
              <a:rPr lang="en-US" dirty="0" smtClean="0"/>
              <a:t>single general factor</a:t>
            </a:r>
            <a:endParaRPr lang="en-US" dirty="0"/>
          </a:p>
          <a:p>
            <a:r>
              <a:rPr lang="en-US" dirty="0" smtClean="0"/>
              <a:t>The higher some scores on g the higher they are on the specific intelligences</a:t>
            </a:r>
            <a:endParaRPr lang="en-US" dirty="0"/>
          </a:p>
          <a:p>
            <a:r>
              <a:rPr lang="en-US" dirty="0" smtClean="0"/>
              <a:t>Approximately </a:t>
            </a:r>
            <a:r>
              <a:rPr lang="en-US" dirty="0"/>
              <a:t>50% of the variance in a </a:t>
            </a:r>
            <a:r>
              <a:rPr lang="en-US" dirty="0" smtClean="0"/>
              <a:t>set of </a:t>
            </a:r>
            <a:r>
              <a:rPr lang="en-US" dirty="0"/>
              <a:t>diverse mental tests is represented by </a:t>
            </a:r>
            <a:r>
              <a:rPr lang="en-US" dirty="0" smtClean="0"/>
              <a:t>the g </a:t>
            </a:r>
            <a:r>
              <a:rPr lang="en-US" dirty="0"/>
              <a:t>factor</a:t>
            </a:r>
          </a:p>
          <a:p>
            <a:pPr lvl="1"/>
            <a:r>
              <a:rPr lang="en-US" dirty="0" smtClean="0"/>
              <a:t>Spearman developed factor analysis because he noticed that most, seemingly unrelated, abilities were positively correlated; this is known as </a:t>
            </a:r>
            <a:r>
              <a:rPr lang="en-US" i="1" dirty="0" smtClean="0"/>
              <a:t>positive manifold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7CEC-3E63-492D-920A-46F29DF21F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Cal State Northridge - Psy 427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832</TotalTime>
  <Words>2394</Words>
  <Application>Microsoft Office PowerPoint</Application>
  <PresentationFormat>On-screen Show (4:3)</PresentationFormat>
  <Paragraphs>365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Human</vt:lpstr>
      <vt:lpstr>Equation</vt:lpstr>
      <vt:lpstr>Worksheet</vt:lpstr>
      <vt:lpstr>Theories of Intelligence I: The Binet Scales</vt:lpstr>
      <vt:lpstr>Defining Intelligence</vt:lpstr>
      <vt:lpstr>Defining Intelligence</vt:lpstr>
      <vt:lpstr>Defining Intelligence</vt:lpstr>
      <vt:lpstr>Instigating Intelligence Testing</vt:lpstr>
      <vt:lpstr>Two Early Principles</vt:lpstr>
      <vt:lpstr>Two Early Principles</vt:lpstr>
      <vt:lpstr>General Mental Ability</vt:lpstr>
      <vt:lpstr>Spearman’s g</vt:lpstr>
      <vt:lpstr>Slide 10</vt:lpstr>
      <vt:lpstr>Other Theories of Intelligence</vt:lpstr>
      <vt:lpstr>Other Theories of Intelligence</vt:lpstr>
      <vt:lpstr>Other Theories of Intelligence</vt:lpstr>
      <vt:lpstr>Other Theories of Intelligence</vt:lpstr>
      <vt:lpstr>Binet Scales: History</vt:lpstr>
      <vt:lpstr>Binet’s Beginnings</vt:lpstr>
      <vt:lpstr>Binet’s Beginnings</vt:lpstr>
      <vt:lpstr>Binet’s Beginnings</vt:lpstr>
      <vt:lpstr>Binet’s Beginnings</vt:lpstr>
      <vt:lpstr>Binet’s Beginnings</vt:lpstr>
      <vt:lpstr>Binet’s Beginnings</vt:lpstr>
      <vt:lpstr>Binet’s Beginnings</vt:lpstr>
      <vt:lpstr>The Modern Binet Scales</vt:lpstr>
      <vt:lpstr>Hierarchical Structure of SB4</vt:lpstr>
      <vt:lpstr>The SB4 Intelligence Model:  The Subtests</vt:lpstr>
      <vt:lpstr>The SB4 Intelligence Model:  The Subtests</vt:lpstr>
      <vt:lpstr>The SB4: 15 Subtests</vt:lpstr>
      <vt:lpstr>The SB4: 15 Subtests</vt:lpstr>
      <vt:lpstr>The SB4: 15 Subtests</vt:lpstr>
      <vt:lpstr>The SB4: 15 Subtests</vt:lpstr>
      <vt:lpstr>The SB4: 15 Subtests</vt:lpstr>
      <vt:lpstr>The SB4: 15 Subtests</vt:lpstr>
      <vt:lpstr>The SB4: 15 Subtests</vt:lpstr>
      <vt:lpstr>SB4 Scoring Subtests</vt:lpstr>
      <vt:lpstr>The Four SB4 Scales</vt:lpstr>
      <vt:lpstr>SB4 Scales and Scores</vt:lpstr>
      <vt:lpstr>Advantages of the SB4</vt:lpstr>
      <vt:lpstr>Disadvantages of the SB4</vt:lpstr>
      <vt:lpstr>Hierarchical Structure of SB5</vt:lpstr>
      <vt:lpstr>Scoring of the SB5</vt:lpstr>
      <vt:lpstr>The SB5 Intelligence Model:  The Subtests</vt:lpstr>
      <vt:lpstr>The SB5: 10 Subtests</vt:lpstr>
      <vt:lpstr>The SB5: 10 Subtests</vt:lpstr>
      <vt:lpstr>Changes from SB4 to SB5</vt:lpstr>
      <vt:lpstr>The SB5: 10 Subtests</vt:lpstr>
      <vt:lpstr>Form Boards</vt:lpstr>
      <vt:lpstr>SB5 Information</vt:lpstr>
      <vt:lpstr>SB5 Information</vt:lpstr>
    </vt:vector>
  </TitlesOfParts>
  <Company>CSUN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Intelligence I: The Binet Scales</dc:title>
  <dc:creator>Andrew Ainsworth</dc:creator>
  <cp:lastModifiedBy>Andrew Ainsworth</cp:lastModifiedBy>
  <cp:revision>7</cp:revision>
  <dcterms:created xsi:type="dcterms:W3CDTF">2008-04-21T05:01:03Z</dcterms:created>
  <dcterms:modified xsi:type="dcterms:W3CDTF">2008-05-13T06:55:39Z</dcterms:modified>
</cp:coreProperties>
</file>