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80" r:id="rId4"/>
    <p:sldId id="281" r:id="rId5"/>
    <p:sldId id="27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4D92-35BC-4376-96AE-937C2B24DD22}" type="datetimeFigureOut">
              <a:rPr lang="en-US" smtClean="0"/>
              <a:t>3/3/2019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EB8DE-4202-4FFA-85FF-7C5A0D0E3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03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2EB8DE-4202-4FFA-85FF-7C5A0D0E3F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B68B-7D0C-4194-87E3-95548B778DAB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22F9-A42A-496D-A494-4C6B2E637A13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AB62-CABC-4812-AB00-3E1693312728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F0C9-DA62-4983-88AE-5D7CFCB050E8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29022B8-6856-4962-A133-EBD18116A24F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8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C019-7CF3-4529-A000-EA3C8A705D4E}" type="datetime1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1906-73A1-4B00-98BF-7AC054B3AC95}" type="datetime1">
              <a:rPr lang="en-US" smtClean="0"/>
              <a:t>3/3/2019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386B0-B34C-4766-A103-14FED4DCA954}" type="datetime1">
              <a:rPr lang="en-US" smtClean="0"/>
              <a:t>3/3/2019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3895-ED64-408E-9DD9-F6D135A87D1D}" type="datetime1">
              <a:rPr lang="en-US" smtClean="0"/>
              <a:t>3/3/2019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0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8DB25-B1FC-4412-A331-9DE548464E4E}" type="datetime1">
              <a:rPr lang="en-US" smtClean="0"/>
              <a:t>3/3/2019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6EE0-D32C-4465-A9DD-50926DF8BB2B}" type="datetime1">
              <a:rPr lang="en-US" smtClean="0"/>
              <a:t>3/3/2019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B9E00B-0449-4E19-91EC-0AB3B3E7B63B}" type="datetime1">
              <a:rPr lang="en-US" smtClean="0"/>
              <a:t>3/3/2019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4020033-8D8A-4532-A6F6-DAC95F31D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quora.com/What-is-an-intuitive-explanation-of-singular-value-decomposition-SV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990600" indent="-990600"/>
            <a:r>
              <a:rPr lang="en-US" altLang="en-US" dirty="0"/>
              <a:t>MORE Matrices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Summarizing and reconfiguring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680874" cy="1609344"/>
          </a:xfrm>
        </p:spPr>
        <p:txBody>
          <a:bodyPr/>
          <a:lstStyle/>
          <a:p>
            <a:r>
              <a:rPr lang="en-US" altLang="en-US" dirty="0"/>
              <a:t>Eigenvalues and Eigenvectors: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827213"/>
            <a:ext cx="9137777" cy="1143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Using the first eigenvalue we solve for its corresponding eigenvector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1" y="2177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54005"/>
              </p:ext>
            </p:extLst>
          </p:nvPr>
        </p:nvGraphicFramePr>
        <p:xfrm>
          <a:off x="1069848" y="2970213"/>
          <a:ext cx="4876800" cy="375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3" imgW="1854200" imgH="2133600" progId="Equation.DSMT4">
                  <p:embed/>
                </p:oleObj>
              </mc:Choice>
              <mc:Fallback>
                <p:oleObj name="Equation" r:id="rId3" imgW="1854200" imgH="213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2970213"/>
                        <a:ext cx="4876800" cy="375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585340" cy="1609344"/>
          </a:xfrm>
        </p:spPr>
        <p:txBody>
          <a:bodyPr/>
          <a:lstStyle/>
          <a:p>
            <a:r>
              <a:rPr lang="en-US" altLang="en-US" dirty="0"/>
              <a:t>Eigenvalues and Eigenvectors: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7" y="1819836"/>
            <a:ext cx="3865223" cy="3048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Using the second eigenvalue we solve for its corresponding eigenvector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524001" y="2177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280026" y="1676400"/>
          <a:ext cx="42449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3" imgW="1854200" imgH="2133600" progId="Equation.DSMT4">
                  <p:embed/>
                </p:oleObj>
              </mc:Choice>
              <mc:Fallback>
                <p:oleObj name="Equation" r:id="rId3" imgW="1854200" imgH="213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026" y="1676400"/>
                        <a:ext cx="42449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489806" cy="1609344"/>
          </a:xfrm>
        </p:spPr>
        <p:txBody>
          <a:bodyPr/>
          <a:lstStyle/>
          <a:p>
            <a:r>
              <a:rPr lang="en-US" altLang="en-US" dirty="0"/>
              <a:t>Eigenvalues and Eigenvectors: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Let’s show that the original equation holds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687435"/>
              </p:ext>
            </p:extLst>
          </p:nvPr>
        </p:nvGraphicFramePr>
        <p:xfrm>
          <a:off x="1281953" y="3400425"/>
          <a:ext cx="73914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3" imgW="2514600" imgH="939800" progId="Equation.DSMT4">
                  <p:embed/>
                </p:oleObj>
              </mc:Choice>
              <mc:Fallback>
                <p:oleObj name="Equation" r:id="rId3" imgW="25146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953" y="3400425"/>
                        <a:ext cx="7391400" cy="277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78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962079"/>
              </p:ext>
            </p:extLst>
          </p:nvPr>
        </p:nvGraphicFramePr>
        <p:xfrm>
          <a:off x="1069848" y="1682797"/>
          <a:ext cx="9139237" cy="493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3" imgW="3492360" imgH="1879560" progId="Equation.DSMT4">
                  <p:embed/>
                </p:oleObj>
              </mc:Choice>
              <mc:Fallback>
                <p:oleObj name="Equation" r:id="rId3" imgW="349236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1682797"/>
                        <a:ext cx="9139237" cy="4935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513249"/>
              </p:ext>
            </p:extLst>
          </p:nvPr>
        </p:nvGraphicFramePr>
        <p:xfrm>
          <a:off x="1069848" y="1588779"/>
          <a:ext cx="9540875" cy="506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4" imgW="3644640" imgH="1930320" progId="Equation.DSMT4">
                  <p:embed/>
                </p:oleObj>
              </mc:Choice>
              <mc:Fallback>
                <p:oleObj name="Equation" r:id="rId4" imgW="364464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1588779"/>
                        <a:ext cx="9540875" cy="50673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7"/>
            <a:ext cx="10058400" cy="4440757"/>
          </a:xfrm>
        </p:spPr>
        <p:txBody>
          <a:bodyPr/>
          <a:lstStyle/>
          <a:p>
            <a:r>
              <a:rPr lang="en-US" altLang="en-US" dirty="0"/>
              <a:t>The Eigenvalue/vector decomposition process takes a matrix and breaks it down into pieces based on existing patterns.</a:t>
            </a:r>
          </a:p>
          <a:p>
            <a:r>
              <a:rPr lang="en-US" altLang="en-US" dirty="0"/>
              <a:t>It takes numbers in n-dimensional space and reconfigures them into multiple one-dimension approximations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2763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7"/>
            <a:ext cx="10058400" cy="4440757"/>
          </a:xfrm>
        </p:spPr>
        <p:txBody>
          <a:bodyPr/>
          <a:lstStyle/>
          <a:p>
            <a:r>
              <a:rPr lang="en-US" altLang="en-US" dirty="0"/>
              <a:t>Similar mathematical processes (e.g., singular value decomposition) are widely used to find patterns in large amounts of data</a:t>
            </a:r>
          </a:p>
          <a:p>
            <a:pPr lvl="1"/>
            <a:r>
              <a:rPr lang="en-US" altLang="en-US" dirty="0"/>
              <a:t>Google searches (or most internet searches)</a:t>
            </a:r>
          </a:p>
          <a:p>
            <a:pPr lvl="1"/>
            <a:r>
              <a:rPr lang="en-US" altLang="en-US" dirty="0"/>
              <a:t>Netflix recommendation algorithms</a:t>
            </a:r>
          </a:p>
          <a:p>
            <a:pPr lvl="1"/>
            <a:r>
              <a:rPr lang="en-US" altLang="en-US" dirty="0"/>
              <a:t>Reducing pixels in picture compression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2763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8804" y="918376"/>
            <a:ext cx="2317992" cy="3687366"/>
            <a:chOff x="88804" y="918376"/>
            <a:chExt cx="2317992" cy="3687366"/>
          </a:xfrm>
        </p:grpSpPr>
        <p:pic>
          <p:nvPicPr>
            <p:cNvPr id="20482" name="Picture 2" descr="https://qph.is.quoracdn.net/main-qimg-99eb32a23dcf3f0deeb164fc0e01ce22?convert_to_webp=tru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04" y="918376"/>
              <a:ext cx="2317992" cy="302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804" y="3959411"/>
              <a:ext cx="23179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Original Picture</a:t>
              </a:r>
            </a:p>
            <a:p>
              <a:pPr algn="ctr"/>
              <a:r>
                <a:rPr lang="en-US" dirty="0"/>
                <a:t>400 Row Vectors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06796" y="918375"/>
            <a:ext cx="2401947" cy="3410368"/>
            <a:chOff x="2406796" y="918375"/>
            <a:chExt cx="2401947" cy="3410368"/>
          </a:xfrm>
        </p:grpSpPr>
        <p:pic>
          <p:nvPicPr>
            <p:cNvPr id="20484" name="Picture 4" descr="https://qph.is.quoracdn.net/main-qimg-0b7dc4c4b6e9d30c18d1888d36d04960?convert_to_webp=tru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918" y="918375"/>
              <a:ext cx="2329825" cy="304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406796" y="3959411"/>
              <a:ext cx="23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Eigenvector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80866" y="918375"/>
            <a:ext cx="2333553" cy="3412771"/>
            <a:chOff x="4880866" y="918375"/>
            <a:chExt cx="2333553" cy="3412771"/>
          </a:xfrm>
        </p:grpSpPr>
        <p:pic>
          <p:nvPicPr>
            <p:cNvPr id="20486" name="Picture 6" descr="https://qph.is.quoracdn.net/main-qimg-1c734341b3c73966e3aa0a203a78cd06?convert_to_webp=tru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4594" y="918375"/>
              <a:ext cx="2329825" cy="304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880866" y="3961814"/>
              <a:ext cx="23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 Eigenvectors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84056" y="912273"/>
            <a:ext cx="2329825" cy="3416470"/>
            <a:chOff x="7284056" y="912273"/>
            <a:chExt cx="2329825" cy="3416470"/>
          </a:xfrm>
        </p:grpSpPr>
        <p:pic>
          <p:nvPicPr>
            <p:cNvPr id="20488" name="Picture 8" descr="https://qph.is.quoracdn.net/main-qimg-00fe018560959e6fe00ecdcfda671d0a?convert_to_webp=tru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6541" y="912273"/>
              <a:ext cx="2327340" cy="3037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284056" y="3959411"/>
              <a:ext cx="23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 Eigenvectors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686003" y="918375"/>
            <a:ext cx="2329825" cy="3410368"/>
            <a:chOff x="9686003" y="918375"/>
            <a:chExt cx="2329825" cy="3410368"/>
          </a:xfrm>
        </p:grpSpPr>
        <p:pic>
          <p:nvPicPr>
            <p:cNvPr id="20490" name="Picture 10" descr="https://qph.is.quoracdn.net/main-qimg-2b500609a6da873715b4236bc0e686d4?convert_to_webp=tru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86003" y="918375"/>
              <a:ext cx="2329825" cy="304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9687246" y="3959411"/>
              <a:ext cx="2317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50 Eigenvectors</a:t>
              </a: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069848" y="103632"/>
            <a:ext cx="10058400" cy="730019"/>
          </a:xfrm>
        </p:spPr>
        <p:txBody>
          <a:bodyPr>
            <a:normAutofit fontScale="90000"/>
          </a:bodyPr>
          <a:lstStyle/>
          <a:p>
            <a:r>
              <a:rPr lang="en-US" dirty="0"/>
              <a:t>Eigenvalue/vector decomposition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69848" y="4578964"/>
            <a:ext cx="10058400" cy="2228235"/>
          </a:xfrm>
        </p:spPr>
        <p:txBody>
          <a:bodyPr>
            <a:normAutofit/>
          </a:bodyPr>
          <a:lstStyle/>
          <a:p>
            <a:r>
              <a:rPr lang="en-US" sz="2800" dirty="0"/>
              <a:t>Using only 50 unique vectors the picture is mostly captured 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Example taken from Jason Liu’s explanation at </a:t>
            </a:r>
            <a:r>
              <a:rPr lang="en-US" sz="1800" dirty="0">
                <a:hlinkClick r:id="rId7"/>
              </a:rPr>
              <a:t>https://www.quora.com/What-is-an-intuitive-explanation-of-singular-value-decomposition-SVD</a:t>
            </a:r>
            <a:r>
              <a:rPr lang="en-US" sz="1800" dirty="0"/>
              <a:t>. </a:t>
            </a:r>
          </a:p>
          <a:p>
            <a:pPr lvl="1"/>
            <a:r>
              <a:rPr lang="en-US" sz="1800" dirty="0"/>
              <a:t>NOTE: Singular value decomposition is a special case of eigenvalue decomposition where the original vectors undergo a special pre-treatment (i.e., </a:t>
            </a:r>
            <a:r>
              <a:rPr lang="en-US" sz="1800" dirty="0" err="1"/>
              <a:t>orthonormalization</a:t>
            </a:r>
            <a:r>
              <a:rPr lang="en-US" sz="1800" dirty="0"/>
              <a:t>)  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7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65027"/>
            <a:ext cx="10058400" cy="188173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this is a way of rearranging and consolidating the information in a matrix</a:t>
            </a:r>
          </a:p>
          <a:p>
            <a:r>
              <a:rPr lang="en-US" altLang="en-US" dirty="0"/>
              <a:t>It is defined as: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524001" y="27633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6324"/>
              </p:ext>
            </p:extLst>
          </p:nvPr>
        </p:nvGraphicFramePr>
        <p:xfrm>
          <a:off x="1146048" y="3371496"/>
          <a:ext cx="4953000" cy="329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3" imgW="1447800" imgH="965200" progId="Equation.DSMT4">
                  <p:embed/>
                </p:oleObj>
              </mc:Choice>
              <mc:Fallback>
                <p:oleObj name="Equation" r:id="rId3" imgW="1447800" imgH="965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048" y="3371496"/>
                        <a:ext cx="4953000" cy="329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Think of it as taking a matrix and allowing it to be represented by a scalar and a vector (actually a few scalars and vectors, because there is usually more than one solution).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8"/>
            <a:ext cx="3679573" cy="4050792"/>
          </a:xfrm>
        </p:spPr>
        <p:txBody>
          <a:bodyPr/>
          <a:lstStyle/>
          <a:p>
            <a:r>
              <a:rPr lang="en-US" altLang="en-US" dirty="0"/>
              <a:t>Another way to look at this is: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524001" y="2391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931018"/>
              </p:ext>
            </p:extLst>
          </p:nvPr>
        </p:nvGraphicFramePr>
        <p:xfrm>
          <a:off x="5105400" y="1716088"/>
          <a:ext cx="5105400" cy="476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1828800" imgH="1701800" progId="Equation.DSMT4">
                  <p:embed/>
                </p:oleObj>
              </mc:Choice>
              <mc:Fallback>
                <p:oleObj name="Equation" r:id="rId3" imgW="1828800" imgH="170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16088"/>
                        <a:ext cx="5105400" cy="476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and Eigenvectors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83895"/>
              </p:ext>
            </p:extLst>
          </p:nvPr>
        </p:nvGraphicFramePr>
        <p:xfrm>
          <a:off x="1069848" y="1846263"/>
          <a:ext cx="9117012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4152600" imgH="2108160" progId="Equation.DSMT4">
                  <p:embed/>
                </p:oleObj>
              </mc:Choice>
              <mc:Fallback>
                <p:oleObj name="Equation" r:id="rId3" imgW="415260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1846263"/>
                        <a:ext cx="9117012" cy="463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598988" cy="1609344"/>
          </a:xfrm>
        </p:spPr>
        <p:txBody>
          <a:bodyPr/>
          <a:lstStyle/>
          <a:p>
            <a:r>
              <a:rPr lang="en-US" altLang="en-US" dirty="0"/>
              <a:t>Eigenvalues and Eigenvectors: Example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524001" y="2191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89266"/>
              </p:ext>
            </p:extLst>
          </p:nvPr>
        </p:nvGraphicFramePr>
        <p:xfrm>
          <a:off x="1069848" y="1818623"/>
          <a:ext cx="5943600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3" imgW="1803400" imgH="2108200" progId="Equation.DSMT4">
                  <p:embed/>
                </p:oleObj>
              </mc:Choice>
              <mc:Fallback>
                <p:oleObj name="Equation" r:id="rId3" imgW="1803400" imgH="210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48" y="1818623"/>
                        <a:ext cx="5943600" cy="446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20033-8D8A-4532-A6F6-DAC95F31D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9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533</TotalTime>
  <Words>296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Equation</vt:lpstr>
      <vt:lpstr>MORE Matrices</vt:lpstr>
      <vt:lpstr>Eigenvalues and Eigenvectors</vt:lpstr>
      <vt:lpstr>Eigenvalues and Eigenvectors</vt:lpstr>
      <vt:lpstr>Eigenvalue/vector decomposition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Eigenvectors: Example</vt:lpstr>
      <vt:lpstr>Eigenvalues and Eigenvectors: Example</vt:lpstr>
      <vt:lpstr>Eigenvalues and Eigenvectors: Example</vt:lpstr>
      <vt:lpstr>Eigenvalues and Eigenvectors: Example</vt:lpstr>
      <vt:lpstr>Eigenvalues and Eigenvectors</vt:lpstr>
      <vt:lpstr>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Matrices</dc:title>
  <dc:creator>Andrew Ainsworth</dc:creator>
  <cp:lastModifiedBy>Andrew Ainsworth</cp:lastModifiedBy>
  <cp:revision>22</cp:revision>
  <dcterms:created xsi:type="dcterms:W3CDTF">2016-01-20T07:20:18Z</dcterms:created>
  <dcterms:modified xsi:type="dcterms:W3CDTF">2019-03-04T01:15:31Z</dcterms:modified>
</cp:coreProperties>
</file>