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56" r:id="rId2"/>
    <p:sldId id="257" r:id="rId3"/>
    <p:sldId id="258" r:id="rId4"/>
    <p:sldId id="259" r:id="rId5"/>
    <p:sldId id="260" r:id="rId6"/>
    <p:sldId id="267" r:id="rId7"/>
    <p:sldId id="261" r:id="rId8"/>
    <p:sldId id="262" r:id="rId9"/>
    <p:sldId id="263" r:id="rId10"/>
    <p:sldId id="264" r:id="rId11"/>
    <p:sldId id="265" r:id="rId12"/>
    <p:sldId id="277" r:id="rId13"/>
    <p:sldId id="274"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6" r:id="rId32"/>
    <p:sldId id="300" r:id="rId33"/>
    <p:sldId id="301" r:id="rId34"/>
    <p:sldId id="302" r:id="rId35"/>
    <p:sldId id="303" r:id="rId36"/>
    <p:sldId id="304" r:id="rId37"/>
    <p:sldId id="305" r:id="rId38"/>
    <p:sldId id="308" r:id="rId39"/>
    <p:sldId id="309" r:id="rId40"/>
    <p:sldId id="310" r:id="rId41"/>
    <p:sldId id="311" r:id="rId42"/>
  </p:sldIdLst>
  <p:sldSz cx="12192000" cy="6858000"/>
  <p:notesSz cx="6877050" cy="916305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73" autoAdjust="0"/>
    <p:restoredTop sz="86486" autoAdjust="0"/>
  </p:normalViewPr>
  <p:slideViewPr>
    <p:cSldViewPr>
      <p:cViewPr>
        <p:scale>
          <a:sx n="50" d="100"/>
          <a:sy n="50" d="100"/>
        </p:scale>
        <p:origin x="1042" y="1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US" altLang="en-US"/>
          </a:p>
        </p:txBody>
      </p:sp>
      <p:sp>
        <p:nvSpPr>
          <p:cNvPr id="5" name="Footer Placeholder 4"/>
          <p:cNvSpPr>
            <a:spLocks noGrp="1"/>
          </p:cNvSpPr>
          <p:nvPr>
            <p:ph type="ftr" sz="quarter" idx="11"/>
          </p:nvPr>
        </p:nvSpPr>
        <p:spPr>
          <a:xfrm>
            <a:off x="2692397" y="5037663"/>
            <a:ext cx="5214635" cy="279400"/>
          </a:xfrm>
        </p:spPr>
        <p:txBody>
          <a:bodyPr/>
          <a:lstStyle/>
          <a:p>
            <a:endParaRPr lang="en-US" altLang="en-US"/>
          </a:p>
        </p:txBody>
      </p:sp>
      <p:sp>
        <p:nvSpPr>
          <p:cNvPr id="6" name="Slide Number Placeholder 5"/>
          <p:cNvSpPr>
            <a:spLocks noGrp="1"/>
          </p:cNvSpPr>
          <p:nvPr>
            <p:ph type="sldNum" sz="quarter" idx="12"/>
          </p:nvPr>
        </p:nvSpPr>
        <p:spPr>
          <a:xfrm>
            <a:off x="8956900" y="5037663"/>
            <a:ext cx="551167" cy="279400"/>
          </a:xfrm>
        </p:spPr>
        <p:txBody>
          <a:bodyPr/>
          <a:lstStyle/>
          <a:p>
            <a:fld id="{B324F242-212A-4CAE-8479-A41020208C2D}" type="slidenum">
              <a:rPr lang="en-US" altLang="en-US" smtClean="0"/>
              <a:pPr/>
              <a:t>‹#›</a:t>
            </a:fld>
            <a:endParaRPr lang="en-US"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76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BFBA878-969B-4AC2-9C91-32D726F56E46}" type="slidenum">
              <a:rPr lang="en-US" altLang="en-US" smtClean="0"/>
              <a:pPr/>
              <a:t>‹#›</a:t>
            </a:fld>
            <a:endParaRPr lang="en-US" altLang="en-US"/>
          </a:p>
        </p:txBody>
      </p:sp>
    </p:spTree>
    <p:extLst>
      <p:ext uri="{BB962C8B-B14F-4D97-AF65-F5344CB8AC3E}">
        <p14:creationId xmlns:p14="http://schemas.microsoft.com/office/powerpoint/2010/main" val="271576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FBA878-969B-4AC2-9C91-32D726F56E46}" type="slidenum">
              <a:rPr lang="en-US" altLang="en-US" smtClean="0"/>
              <a:pPr/>
              <a:t>‹#›</a:t>
            </a:fld>
            <a:endParaRPr lang="en-US"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6120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FBA878-969B-4AC2-9C91-32D726F56E46}" type="slidenum">
              <a:rPr lang="en-US" altLang="en-US" smtClean="0"/>
              <a:pPr/>
              <a:t>‹#›</a:t>
            </a:fld>
            <a:endParaRPr lang="en-US"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4295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FBA878-969B-4AC2-9C91-32D726F56E46}" type="slidenum">
              <a:rPr lang="en-US" altLang="en-US" smtClean="0"/>
              <a:pPr/>
              <a:t>‹#›</a:t>
            </a:fld>
            <a:endParaRPr lang="en-US" altLang="en-US"/>
          </a:p>
        </p:txBody>
      </p:sp>
    </p:spTree>
    <p:extLst>
      <p:ext uri="{BB962C8B-B14F-4D97-AF65-F5344CB8AC3E}">
        <p14:creationId xmlns:p14="http://schemas.microsoft.com/office/powerpoint/2010/main" val="608668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FBA878-969B-4AC2-9C91-32D726F56E46}" type="slidenum">
              <a:rPr lang="en-US" altLang="en-US" smtClean="0"/>
              <a:pPr/>
              <a:t>‹#›</a:t>
            </a:fld>
            <a:endParaRPr lang="en-US"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072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BFBA878-969B-4AC2-9C91-32D726F56E46}" type="slidenum">
              <a:rPr lang="en-US" altLang="en-US" smtClean="0"/>
              <a:pPr/>
              <a:t>‹#›</a:t>
            </a:fld>
            <a:endParaRPr lang="en-US"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943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D2C2C6D-4CC3-41A5-B8CB-0BE8B69E4120}" type="slidenum">
              <a:rPr lang="en-US" altLang="en-US" smtClean="0"/>
              <a:pPr/>
              <a:t>‹#›</a:t>
            </a:fld>
            <a:endParaRPr lang="en-US"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963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E95EF64-73CE-40A0-8B42-9AE34001B133}" type="slidenum">
              <a:rPr lang="en-US" altLang="en-US" smtClean="0"/>
              <a:pPr/>
              <a:t>‹#›</a:t>
            </a:fld>
            <a:endParaRPr lang="en-US"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7872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27200" y="5334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7272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10400" y="19050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71F25B62-7BF3-4C5F-BA2D-943E32F3E9AD}" type="slidenum">
              <a:rPr lang="en-US" altLang="en-US"/>
              <a:pPr/>
              <a:t>‹#›</a:t>
            </a:fld>
            <a:endParaRPr lang="en-US" altLang="en-US"/>
          </a:p>
        </p:txBody>
      </p:sp>
    </p:spTree>
    <p:extLst>
      <p:ext uri="{BB962C8B-B14F-4D97-AF65-F5344CB8AC3E}">
        <p14:creationId xmlns:p14="http://schemas.microsoft.com/office/powerpoint/2010/main" val="3734666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Online Image Placeholder 2"/>
          <p:cNvSpPr>
            <a:spLocks noGrp="1"/>
          </p:cNvSpPr>
          <p:nvPr>
            <p:ph type="clipArt" sz="half" idx="1"/>
          </p:nvPr>
        </p:nvSpPr>
        <p:spPr>
          <a:xfrm>
            <a:off x="914400" y="1981200"/>
            <a:ext cx="5080000" cy="4114800"/>
          </a:xfrm>
        </p:spPr>
        <p:txBody>
          <a:bodyPr/>
          <a:lstStyle/>
          <a:p>
            <a:endParaRPr lang="en-US"/>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EDD8904F-3399-4758-8E41-71340722D7A2}" type="slidenum">
              <a:rPr lang="en-US" altLang="en-US"/>
              <a:pPr/>
              <a:t>‹#›</a:t>
            </a:fld>
            <a:endParaRPr lang="en-US" altLang="en-US"/>
          </a:p>
        </p:txBody>
      </p:sp>
    </p:spTree>
    <p:extLst>
      <p:ext uri="{BB962C8B-B14F-4D97-AF65-F5344CB8AC3E}">
        <p14:creationId xmlns:p14="http://schemas.microsoft.com/office/powerpoint/2010/main" val="406206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FA7D898-16EF-4CCD-9F9B-927A9935D1EF}" type="slidenum">
              <a:rPr lang="en-US" altLang="en-US" smtClean="0"/>
              <a:pPr/>
              <a:t>‹#›</a:t>
            </a:fld>
            <a:endParaRPr lang="en-US" altLang="en-US"/>
          </a:p>
        </p:txBody>
      </p:sp>
    </p:spTree>
    <p:extLst>
      <p:ext uri="{BB962C8B-B14F-4D97-AF65-F5344CB8AC3E}">
        <p14:creationId xmlns:p14="http://schemas.microsoft.com/office/powerpoint/2010/main" val="126379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9275D3A-01BC-4AEC-8A32-D958E1731094}" type="slidenum">
              <a:rPr lang="en-US" altLang="en-US" smtClean="0"/>
              <a:pPr/>
              <a:t>‹#›</a:t>
            </a:fld>
            <a:endParaRPr lang="en-US"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4122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07AE4E7-BEDF-45EF-BE64-68681ECC9206}" type="slidenum">
              <a:rPr lang="en-US" altLang="en-US" smtClean="0"/>
              <a:pPr/>
              <a:t>‹#›</a:t>
            </a:fld>
            <a:endParaRPr lang="en-US" altLang="en-US"/>
          </a:p>
        </p:txBody>
      </p:sp>
    </p:spTree>
    <p:extLst>
      <p:ext uri="{BB962C8B-B14F-4D97-AF65-F5344CB8AC3E}">
        <p14:creationId xmlns:p14="http://schemas.microsoft.com/office/powerpoint/2010/main" val="143776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D30F4760-26ED-48D0-8B99-FFD38B83CE18}" type="slidenum">
              <a:rPr lang="en-US" altLang="en-US" smtClean="0"/>
              <a:pPr/>
              <a:t>‹#›</a:t>
            </a:fld>
            <a:endParaRPr lang="en-US"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14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590E8CB-5C66-4E2E-B112-7045940B8E98}" type="slidenum">
              <a:rPr lang="en-US" altLang="en-US" smtClean="0"/>
              <a:pPr/>
              <a:t>‹#›</a:t>
            </a:fld>
            <a:endParaRPr lang="en-US"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9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5737E584-E75F-446D-A212-311A2281CEDA}" type="slidenum">
              <a:rPr lang="en-US" altLang="en-US" smtClean="0"/>
              <a:pPr/>
              <a:t>‹#›</a:t>
            </a:fld>
            <a:endParaRPr lang="en-US" altLang="en-US"/>
          </a:p>
        </p:txBody>
      </p:sp>
    </p:spTree>
    <p:extLst>
      <p:ext uri="{BB962C8B-B14F-4D97-AF65-F5344CB8AC3E}">
        <p14:creationId xmlns:p14="http://schemas.microsoft.com/office/powerpoint/2010/main" val="225372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D885F33B-5C9F-4DA2-AD5F-4E2C28C9DD74}" type="slidenum">
              <a:rPr lang="en-US" altLang="en-US" smtClean="0"/>
              <a:pPr/>
              <a:t>‹#›</a:t>
            </a:fld>
            <a:endParaRPr lang="en-US"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780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1D73F261-49AC-4551-9DBC-98F93C4A5C0A}" type="slidenum">
              <a:rPr lang="en-US" altLang="en-US" smtClean="0"/>
              <a:pPr/>
              <a:t>‹#›</a:t>
            </a:fld>
            <a:endParaRPr lang="en-US" altLang="en-US"/>
          </a:p>
        </p:txBody>
      </p:sp>
    </p:spTree>
    <p:extLst>
      <p:ext uri="{BB962C8B-B14F-4D97-AF65-F5344CB8AC3E}">
        <p14:creationId xmlns:p14="http://schemas.microsoft.com/office/powerpoint/2010/main" val="178768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BFBA878-969B-4AC2-9C91-32D726F56E46}" type="slidenum">
              <a:rPr lang="en-US" altLang="en-US" smtClean="0"/>
              <a:pPr/>
              <a:t>‹#›</a:t>
            </a:fld>
            <a:endParaRPr lang="en-US" altLang="en-US"/>
          </a:p>
        </p:txBody>
      </p:sp>
    </p:spTree>
    <p:extLst>
      <p:ext uri="{BB962C8B-B14F-4D97-AF65-F5344CB8AC3E}">
        <p14:creationId xmlns:p14="http://schemas.microsoft.com/office/powerpoint/2010/main" val="255678811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40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32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28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 Id="rId9"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wmf"/></Relationships>
</file>

<file path=ppt/slides/_rels/slide3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a:t>Discriminant Function Analysis</a:t>
            </a:r>
          </a:p>
        </p:txBody>
      </p:sp>
      <p:sp>
        <p:nvSpPr>
          <p:cNvPr id="2051" name="Rectangle 3"/>
          <p:cNvSpPr>
            <a:spLocks noGrp="1" noChangeArrowheads="1"/>
          </p:cNvSpPr>
          <p:nvPr>
            <p:ph type="subTitle" idx="1"/>
          </p:nvPr>
        </p:nvSpPr>
        <p:spPr>
          <a:xfrm>
            <a:off x="2692398" y="3657596"/>
            <a:ext cx="6815669" cy="1676403"/>
          </a:xfrm>
        </p:spPr>
        <p:txBody>
          <a:bodyPr>
            <a:normAutofit lnSpcReduction="10000"/>
          </a:bodyPr>
          <a:lstStyle/>
          <a:p>
            <a:r>
              <a:rPr lang="en-US" altLang="en-US" dirty="0" err="1"/>
              <a:t>Psy</a:t>
            </a:r>
            <a:r>
              <a:rPr lang="en-US" altLang="en-US" dirty="0"/>
              <a:t> 524</a:t>
            </a:r>
          </a:p>
          <a:p>
            <a:r>
              <a:rPr lang="en-US" altLang="en-US" dirty="0"/>
              <a:t>Dr. Andrew Ainsworth</a:t>
            </a:r>
          </a:p>
          <a:p>
            <a:r>
              <a:rPr lang="en-US" altLang="en-US" dirty="0"/>
              <a:t>Psychology Department</a:t>
            </a:r>
          </a:p>
          <a:p>
            <a:r>
              <a:rPr lang="en-US" altLang="en-US" dirty="0"/>
              <a:t>California State University, Northridge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Questions</a:t>
            </a:r>
          </a:p>
        </p:txBody>
      </p:sp>
      <p:sp>
        <p:nvSpPr>
          <p:cNvPr id="22531" name="Rectangle 3"/>
          <p:cNvSpPr>
            <a:spLocks noGrp="1" noChangeArrowheads="1"/>
          </p:cNvSpPr>
          <p:nvPr>
            <p:ph idx="1"/>
          </p:nvPr>
        </p:nvSpPr>
        <p:spPr/>
        <p:txBody>
          <a:bodyPr>
            <a:normAutofit fontScale="92500" lnSpcReduction="20000"/>
          </a:bodyPr>
          <a:lstStyle/>
          <a:p>
            <a:r>
              <a:rPr lang="en-US" altLang="en-US"/>
              <a:t>Which predictors are most important in predicting group membership?</a:t>
            </a:r>
          </a:p>
          <a:p>
            <a:r>
              <a:rPr lang="en-US" altLang="en-US"/>
              <a:t>Can we predict group membership after removing the effects of one or more covariates?</a:t>
            </a:r>
          </a:p>
          <a:p>
            <a:r>
              <a:rPr lang="en-US" altLang="en-US"/>
              <a:t>Can we use discriminate function analysis to estimate population parameters?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Assumptions</a:t>
            </a:r>
          </a:p>
        </p:txBody>
      </p:sp>
      <p:sp>
        <p:nvSpPr>
          <p:cNvPr id="23555" name="Rectangle 3"/>
          <p:cNvSpPr>
            <a:spLocks noGrp="1" noChangeArrowheads="1"/>
          </p:cNvSpPr>
          <p:nvPr>
            <p:ph idx="1"/>
          </p:nvPr>
        </p:nvSpPr>
        <p:spPr>
          <a:xfrm>
            <a:off x="1295400" y="2556932"/>
            <a:ext cx="10058399" cy="3691468"/>
          </a:xfrm>
        </p:spPr>
        <p:txBody>
          <a:bodyPr>
            <a:normAutofit fontScale="77500" lnSpcReduction="20000"/>
          </a:bodyPr>
          <a:lstStyle/>
          <a:p>
            <a:r>
              <a:rPr lang="en-US" altLang="en-US" dirty="0"/>
              <a:t>Usually </a:t>
            </a:r>
            <a:r>
              <a:rPr lang="en-US" altLang="en-US" dirty="0" err="1"/>
              <a:t>discrim</a:t>
            </a:r>
            <a:r>
              <a:rPr lang="en-US" altLang="en-US" dirty="0"/>
              <a:t> is used with existing groups (e.g. diagnoses, etc.) </a:t>
            </a:r>
          </a:p>
          <a:p>
            <a:pPr lvl="1"/>
            <a:r>
              <a:rPr lang="en-US" altLang="en-US" dirty="0"/>
              <a:t>if classification is your goal you don’t really care about the assumptions as long as the classification is good</a:t>
            </a:r>
          </a:p>
          <a:p>
            <a:r>
              <a:rPr lang="en-US" altLang="en-US" dirty="0"/>
              <a:t>If random assignment and you predict if subjects came from the treatment or control group then causal inference can be made.</a:t>
            </a:r>
          </a:p>
          <a:p>
            <a:r>
              <a:rPr lang="en-US" altLang="en-US" dirty="0"/>
              <a:t>Assumptions are the same as those for MANOVA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Assumptions</a:t>
            </a:r>
          </a:p>
        </p:txBody>
      </p:sp>
      <p:sp>
        <p:nvSpPr>
          <p:cNvPr id="35843" name="Rectangle 3"/>
          <p:cNvSpPr>
            <a:spLocks noGrp="1" noChangeArrowheads="1"/>
          </p:cNvSpPr>
          <p:nvPr>
            <p:ph idx="1"/>
          </p:nvPr>
        </p:nvSpPr>
        <p:spPr>
          <a:xfrm>
            <a:off x="1295400" y="2556932"/>
            <a:ext cx="10058399" cy="3767668"/>
          </a:xfrm>
        </p:spPr>
        <p:txBody>
          <a:bodyPr>
            <a:normAutofit fontScale="70000" lnSpcReduction="20000"/>
          </a:bodyPr>
          <a:lstStyle/>
          <a:p>
            <a:r>
              <a:rPr lang="en-US" altLang="en-US" dirty="0"/>
              <a:t>When classification is the goal than the analysis is highly influenced by violations homogeneity of V/CV matrices because subjects will tend to be classified into groups with the largest dispersion (variance)</a:t>
            </a:r>
          </a:p>
          <a:p>
            <a:r>
              <a:rPr lang="en-US" altLang="en-US" dirty="0"/>
              <a:t>This can be assessed by plotting the discriminant function scores for at least the first two functions and comparing them to see if they are about the same size and spread.</a:t>
            </a:r>
          </a:p>
          <a:p>
            <a:r>
              <a:rPr lang="en-US" altLang="en-US" dirty="0"/>
              <a:t>If violated you can transform the data, use separate matrices during classification, use quadratic </a:t>
            </a:r>
            <a:r>
              <a:rPr lang="en-US" altLang="en-US" dirty="0" err="1"/>
              <a:t>discrim</a:t>
            </a:r>
            <a:r>
              <a:rPr lang="en-US" altLang="en-US" dirty="0"/>
              <a:t> or use non-parametric approaches to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Equations</a:t>
            </a:r>
          </a:p>
        </p:txBody>
      </p:sp>
      <p:sp>
        <p:nvSpPr>
          <p:cNvPr id="32771" name="Rectangle 3"/>
          <p:cNvSpPr>
            <a:spLocks noGrp="1" noChangeArrowheads="1"/>
          </p:cNvSpPr>
          <p:nvPr>
            <p:ph idx="1"/>
          </p:nvPr>
        </p:nvSpPr>
        <p:spPr>
          <a:xfrm>
            <a:off x="1295401" y="2556932"/>
            <a:ext cx="9601196" cy="3767668"/>
          </a:xfrm>
        </p:spPr>
        <p:txBody>
          <a:bodyPr/>
          <a:lstStyle/>
          <a:p>
            <a:r>
              <a:rPr lang="en-US" altLang="en-US" dirty="0"/>
              <a:t>Significance of the overall analysis; do the predictors separate the groups?</a:t>
            </a:r>
          </a:p>
          <a:p>
            <a:pPr lvl="1"/>
            <a:r>
              <a:rPr lang="en-US" altLang="en-US" dirty="0"/>
              <a:t>The good news is the fundamental equations that test the significance of a set of discriminant functions are identical to MANOVA and tested by the same methods (e.g., Wilk’s, </a:t>
            </a:r>
            <a:r>
              <a:rPr lang="en-US" altLang="en-US" dirty="0" err="1"/>
              <a:t>Hotellings</a:t>
            </a:r>
            <a:r>
              <a:rPr lang="en-US" alt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Equations – MANOVA review</a:t>
            </a:r>
          </a:p>
        </p:txBody>
      </p:sp>
      <p:pic>
        <p:nvPicPr>
          <p:cNvPr id="36872" name="Picture 8"/>
          <p:cNvPicPr>
            <a:picLocks noGrp="1" noChangeAspect="1" noChangeArrowheads="1"/>
          </p:cNvPicPr>
          <p:nvPr>
            <p:ph sz="half" idx="1"/>
          </p:nvPr>
        </p:nvPicPr>
        <p:blipFill rotWithShape="1">
          <a:blip r:embed="rId3" cstate="print">
            <a:extLst>
              <a:ext uri="{28A0092B-C50C-407E-A947-70E740481C1C}">
                <a14:useLocalDpi xmlns:a14="http://schemas.microsoft.com/office/drawing/2010/main" val="0"/>
              </a:ext>
            </a:extLst>
          </a:blip>
          <a:srcRect l="29033" r="29032"/>
          <a:stretch/>
        </p:blipFill>
        <p:spPr>
          <a:xfrm>
            <a:off x="1295400" y="2590800"/>
            <a:ext cx="3962400" cy="3580076"/>
          </a:xfrm>
        </p:spPr>
      </p:pic>
      <p:graphicFrame>
        <p:nvGraphicFramePr>
          <p:cNvPr id="10" name="Object 4"/>
          <p:cNvGraphicFramePr>
            <a:graphicFrameLocks noChangeAspect="1"/>
          </p:cNvGraphicFramePr>
          <p:nvPr>
            <p:extLst>
              <p:ext uri="{D42A27DB-BD31-4B8C-83A1-F6EECF244321}">
                <p14:modId xmlns:p14="http://schemas.microsoft.com/office/powerpoint/2010/main" val="1831832045"/>
              </p:ext>
            </p:extLst>
          </p:nvPr>
        </p:nvGraphicFramePr>
        <p:xfrm>
          <a:off x="6324600" y="3876678"/>
          <a:ext cx="4191000" cy="1008319"/>
        </p:xfrm>
        <a:graphic>
          <a:graphicData uri="http://schemas.openxmlformats.org/presentationml/2006/ole">
            <mc:AlternateContent xmlns:mc="http://schemas.openxmlformats.org/markup-compatibility/2006">
              <mc:Choice xmlns:v="urn:schemas-microsoft-com:vml" Requires="v">
                <p:oleObj spid="_x0000_s36879" name="Equation" r:id="rId4" imgW="990170" imgH="241195" progId="Equation.DSMT4">
                  <p:embed/>
                </p:oleObj>
              </mc:Choice>
              <mc:Fallback>
                <p:oleObj name="Equation" r:id="rId4" imgW="990170" imgH="241195"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3876678"/>
                        <a:ext cx="4191000" cy="1008319"/>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t>Equations – MANOVA review</a:t>
            </a:r>
          </a:p>
        </p:txBody>
      </p:sp>
      <p:pic>
        <p:nvPicPr>
          <p:cNvPr id="37892" name="Picture 4"/>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l="23717" r="20950"/>
          <a:stretch>
            <a:fillRect/>
          </a:stretch>
        </p:blipFill>
        <p:spPr>
          <a:xfrm>
            <a:off x="2873134" y="2419169"/>
            <a:ext cx="6445732" cy="1828302"/>
          </a:xfrm>
        </p:spPr>
      </p:pic>
      <p:pic>
        <p:nvPicPr>
          <p:cNvPr id="37894" name="Picture 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l="24001" r="20000" b="10400"/>
          <a:stretch>
            <a:fillRect/>
          </a:stretch>
        </p:blipFill>
        <p:spPr>
          <a:xfrm>
            <a:off x="2873134" y="4292294"/>
            <a:ext cx="6575666" cy="165130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a:t>Equations – MANOVA review</a:t>
            </a:r>
          </a:p>
        </p:txBody>
      </p:sp>
      <p:sp>
        <p:nvSpPr>
          <p:cNvPr id="38917" name="Rectangle 5"/>
          <p:cNvSpPr>
            <a:spLocks noChangeArrowheads="1"/>
          </p:cNvSpPr>
          <p:nvPr/>
        </p:nvSpPr>
        <p:spPr bwMode="auto">
          <a:xfrm>
            <a:off x="1524000" y="2677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8916" name="Object 4"/>
          <p:cNvGraphicFramePr>
            <a:graphicFrameLocks noChangeAspect="1"/>
          </p:cNvGraphicFramePr>
          <p:nvPr>
            <p:extLst>
              <p:ext uri="{D42A27DB-BD31-4B8C-83A1-F6EECF244321}">
                <p14:modId xmlns:p14="http://schemas.microsoft.com/office/powerpoint/2010/main" val="1498885051"/>
              </p:ext>
            </p:extLst>
          </p:nvPr>
        </p:nvGraphicFramePr>
        <p:xfrm>
          <a:off x="3276600" y="2438401"/>
          <a:ext cx="5943600" cy="3761562"/>
        </p:xfrm>
        <a:graphic>
          <a:graphicData uri="http://schemas.openxmlformats.org/presentationml/2006/ole">
            <mc:AlternateContent xmlns:mc="http://schemas.openxmlformats.org/markup-compatibility/2006">
              <mc:Choice xmlns:v="urn:schemas-microsoft-com:vml" Requires="v">
                <p:oleObj spid="_x0000_s38923" name="Equation" r:id="rId3" imgW="1790700" imgH="1130300" progId="Equation.DSMT4">
                  <p:embed/>
                </p:oleObj>
              </mc:Choice>
              <mc:Fallback>
                <p:oleObj name="Equation" r:id="rId3" imgW="1790700" imgH="1130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438401"/>
                        <a:ext cx="5943600" cy="3761562"/>
                      </a:xfrm>
                      <a:prstGeom prst="rect">
                        <a:avLst/>
                      </a:prstGeom>
                      <a:noFill/>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143000" y="381000"/>
            <a:ext cx="9601196" cy="694268"/>
          </a:xfrm>
        </p:spPr>
        <p:txBody>
          <a:bodyPr>
            <a:normAutofit fontScale="90000"/>
          </a:bodyPr>
          <a:lstStyle/>
          <a:p>
            <a:r>
              <a:rPr lang="en-US" altLang="en-US" dirty="0"/>
              <a:t>Equations – MANOVA review</a:t>
            </a:r>
          </a:p>
        </p:txBody>
      </p:sp>
      <p:sp>
        <p:nvSpPr>
          <p:cNvPr id="39939" name="Rectangle 3"/>
          <p:cNvSpPr>
            <a:spLocks noGrp="1" noChangeArrowheads="1"/>
          </p:cNvSpPr>
          <p:nvPr>
            <p:ph sz="half" idx="2"/>
          </p:nvPr>
        </p:nvSpPr>
        <p:spPr>
          <a:xfrm>
            <a:off x="381000" y="1371600"/>
            <a:ext cx="4718304" cy="2632605"/>
          </a:xfrm>
        </p:spPr>
        <p:txBody>
          <a:bodyPr/>
          <a:lstStyle/>
          <a:p>
            <a:r>
              <a:rPr lang="en-US" altLang="en-US" dirty="0"/>
              <a:t>The approximate F ratio is found by:</a:t>
            </a:r>
          </a:p>
        </p:txBody>
      </p:sp>
      <p:sp>
        <p:nvSpPr>
          <p:cNvPr id="39941" name="Rectangle 5"/>
          <p:cNvSpPr>
            <a:spLocks noChangeArrowheads="1"/>
          </p:cNvSpPr>
          <p:nvPr/>
        </p:nvSpPr>
        <p:spPr bwMode="auto">
          <a:xfrm>
            <a:off x="1524000" y="2177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9940" name="Object 4"/>
          <p:cNvGraphicFramePr>
            <a:graphicFrameLocks noChangeAspect="1"/>
          </p:cNvGraphicFramePr>
          <p:nvPr>
            <p:extLst>
              <p:ext uri="{D42A27DB-BD31-4B8C-83A1-F6EECF244321}">
                <p14:modId xmlns:p14="http://schemas.microsoft.com/office/powerpoint/2010/main" val="2880160123"/>
              </p:ext>
            </p:extLst>
          </p:nvPr>
        </p:nvGraphicFramePr>
        <p:xfrm>
          <a:off x="5099304" y="1409700"/>
          <a:ext cx="6477000" cy="4694238"/>
        </p:xfrm>
        <a:graphic>
          <a:graphicData uri="http://schemas.openxmlformats.org/presentationml/2006/ole">
            <mc:AlternateContent xmlns:mc="http://schemas.openxmlformats.org/markup-compatibility/2006">
              <mc:Choice xmlns:v="urn:schemas-microsoft-com:vml" Requires="v">
                <p:oleObj spid="_x0000_s39947" name="Equation" r:id="rId3" imgW="2946400" imgH="2133600" progId="Equation.DSMT4">
                  <p:embed/>
                </p:oleObj>
              </mc:Choice>
              <mc:Fallback>
                <p:oleObj name="Equation" r:id="rId3" imgW="2946400" imgH="2133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9304" y="1409700"/>
                        <a:ext cx="6477000" cy="469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Equations</a:t>
            </a:r>
          </a:p>
        </p:txBody>
      </p:sp>
      <p:sp>
        <p:nvSpPr>
          <p:cNvPr id="40963" name="Rectangle 3"/>
          <p:cNvSpPr>
            <a:spLocks noGrp="1" noChangeArrowheads="1"/>
          </p:cNvSpPr>
          <p:nvPr>
            <p:ph idx="1"/>
          </p:nvPr>
        </p:nvSpPr>
        <p:spPr>
          <a:xfrm>
            <a:off x="1295401" y="2556932"/>
            <a:ext cx="9601196" cy="3615268"/>
          </a:xfrm>
        </p:spPr>
        <p:txBody>
          <a:bodyPr>
            <a:normAutofit fontScale="85000" lnSpcReduction="20000"/>
          </a:bodyPr>
          <a:lstStyle/>
          <a:p>
            <a:r>
              <a:rPr lang="en-US" altLang="en-US" dirty="0"/>
              <a:t>Assessing individual dimensions (discriminant functions)</a:t>
            </a:r>
          </a:p>
          <a:p>
            <a:pPr lvl="1"/>
            <a:r>
              <a:rPr lang="en-US" altLang="en-US" dirty="0"/>
              <a:t>Discriminant functions are identical to canonical correlations between the groups on one side and the predictors on the other side.</a:t>
            </a:r>
          </a:p>
          <a:p>
            <a:pPr lvl="1"/>
            <a:r>
              <a:rPr lang="en-US" altLang="en-US" dirty="0"/>
              <a:t>The maximum number of functions is equal to either the number of groups minus 1 or the number of predictors, which ever is smaller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Equations</a:t>
            </a:r>
          </a:p>
        </p:txBody>
      </p:sp>
      <p:sp>
        <p:nvSpPr>
          <p:cNvPr id="46083" name="Rectangle 3"/>
          <p:cNvSpPr>
            <a:spLocks noGrp="1" noChangeArrowheads="1"/>
          </p:cNvSpPr>
          <p:nvPr>
            <p:ph idx="1"/>
          </p:nvPr>
        </p:nvSpPr>
        <p:spPr>
          <a:xfrm>
            <a:off x="1295401" y="2556932"/>
            <a:ext cx="9601196" cy="3615268"/>
          </a:xfrm>
        </p:spPr>
        <p:txBody>
          <a:bodyPr>
            <a:normAutofit fontScale="85000" lnSpcReduction="10000"/>
          </a:bodyPr>
          <a:lstStyle/>
          <a:p>
            <a:r>
              <a:rPr lang="en-US" altLang="en-US" dirty="0"/>
              <a:t>If the overall analysis is significant than most likely at least the first </a:t>
            </a:r>
            <a:r>
              <a:rPr lang="en-US" altLang="en-US" dirty="0" err="1"/>
              <a:t>discrim</a:t>
            </a:r>
            <a:r>
              <a:rPr lang="en-US" altLang="en-US" dirty="0"/>
              <a:t> function will be significant</a:t>
            </a:r>
          </a:p>
          <a:p>
            <a:r>
              <a:rPr lang="en-US" altLang="en-US" dirty="0"/>
              <a:t>Once the </a:t>
            </a:r>
            <a:r>
              <a:rPr lang="en-US" altLang="en-US" dirty="0" err="1"/>
              <a:t>discrim</a:t>
            </a:r>
            <a:r>
              <a:rPr lang="en-US" altLang="en-US" dirty="0"/>
              <a:t> functions are calculated each subject is given a discriminant function score, these scores are than used to calculate correlations between the entries and the discriminant scores (loadings):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Basics</a:t>
            </a:r>
          </a:p>
        </p:txBody>
      </p:sp>
      <p:sp>
        <p:nvSpPr>
          <p:cNvPr id="10243" name="Rectangle 3"/>
          <p:cNvSpPr>
            <a:spLocks noGrp="1" noChangeArrowheads="1"/>
          </p:cNvSpPr>
          <p:nvPr>
            <p:ph idx="1"/>
          </p:nvPr>
        </p:nvSpPr>
        <p:spPr/>
        <p:txBody>
          <a:bodyPr>
            <a:normAutofit fontScale="85000" lnSpcReduction="20000"/>
          </a:bodyPr>
          <a:lstStyle/>
          <a:p>
            <a:r>
              <a:rPr lang="en-US" altLang="en-US"/>
              <a:t>Used to predict group membership from a set of continuous predictors </a:t>
            </a:r>
          </a:p>
          <a:p>
            <a:r>
              <a:rPr lang="en-US" altLang="en-US"/>
              <a:t>Think of it as MANOVA in reverse – in MANOVA we asked if groups are significantly different on a set of linearly combined DVs.  If this is true, than those same “DVs” can be used to predict group membership.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Equations</a:t>
            </a:r>
          </a:p>
        </p:txBody>
      </p:sp>
      <p:sp>
        <p:nvSpPr>
          <p:cNvPr id="47107" name="Rectangle 3"/>
          <p:cNvSpPr>
            <a:spLocks noGrp="1" noChangeArrowheads="1"/>
          </p:cNvSpPr>
          <p:nvPr>
            <p:ph idx="1"/>
          </p:nvPr>
        </p:nvSpPr>
        <p:spPr>
          <a:xfrm>
            <a:off x="1295402" y="2362200"/>
            <a:ext cx="10058398" cy="4120092"/>
          </a:xfrm>
        </p:spPr>
        <p:txBody>
          <a:bodyPr>
            <a:normAutofit fontScale="92500" lnSpcReduction="10000"/>
          </a:bodyPr>
          <a:lstStyle/>
          <a:p>
            <a:r>
              <a:rPr lang="en-US" altLang="en-US" dirty="0"/>
              <a:t>A standardized discriminant function score </a:t>
            </a:r>
          </a:p>
          <a:p>
            <a:endParaRPr lang="en-US" altLang="en-US" dirty="0"/>
          </a:p>
          <a:p>
            <a:r>
              <a:rPr lang="en-US" altLang="en-US" dirty="0"/>
              <a:t>(   ) equals the standardized scores times its standardized discriminant function coefficient (    ) where each     is chosen to maximize the differences between groups (exactly like canonical variate scores).  You can use a raw score formula as well.</a:t>
            </a:r>
          </a:p>
        </p:txBody>
      </p:sp>
      <p:graphicFrame>
        <p:nvGraphicFramePr>
          <p:cNvPr id="47108" name="Object 4"/>
          <p:cNvGraphicFramePr>
            <a:graphicFrameLocks noChangeAspect="1"/>
          </p:cNvGraphicFramePr>
          <p:nvPr>
            <p:extLst>
              <p:ext uri="{D42A27DB-BD31-4B8C-83A1-F6EECF244321}">
                <p14:modId xmlns:p14="http://schemas.microsoft.com/office/powerpoint/2010/main" val="2185890935"/>
              </p:ext>
            </p:extLst>
          </p:nvPr>
        </p:nvGraphicFramePr>
        <p:xfrm>
          <a:off x="2327565" y="2819400"/>
          <a:ext cx="6858000" cy="936625"/>
        </p:xfrm>
        <a:graphic>
          <a:graphicData uri="http://schemas.openxmlformats.org/presentationml/2006/ole">
            <mc:AlternateContent xmlns:mc="http://schemas.openxmlformats.org/markup-compatibility/2006">
              <mc:Choice xmlns:v="urn:schemas-microsoft-com:vml" Requires="v">
                <p:oleObj spid="_x0000_s47147" name="Equation" r:id="rId3" imgW="1739900" imgH="241300" progId="Equation.DSMT4">
                  <p:embed/>
                </p:oleObj>
              </mc:Choice>
              <mc:Fallback>
                <p:oleObj name="Equation" r:id="rId3" imgW="17399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7565" y="2819400"/>
                        <a:ext cx="685800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7" name="Object 13"/>
          <p:cNvGraphicFramePr>
            <a:graphicFrameLocks noChangeAspect="1"/>
          </p:cNvGraphicFramePr>
          <p:nvPr>
            <p:extLst>
              <p:ext uri="{D42A27DB-BD31-4B8C-83A1-F6EECF244321}">
                <p14:modId xmlns:p14="http://schemas.microsoft.com/office/powerpoint/2010/main" val="3641568944"/>
              </p:ext>
            </p:extLst>
          </p:nvPr>
        </p:nvGraphicFramePr>
        <p:xfrm>
          <a:off x="1746831" y="3829050"/>
          <a:ext cx="444500" cy="533400"/>
        </p:xfrm>
        <a:graphic>
          <a:graphicData uri="http://schemas.openxmlformats.org/presentationml/2006/ole">
            <mc:AlternateContent xmlns:mc="http://schemas.openxmlformats.org/markup-compatibility/2006">
              <mc:Choice xmlns:v="urn:schemas-microsoft-com:vml" Requires="v">
                <p:oleObj spid="_x0000_s47148" name="Equation" r:id="rId5" imgW="190500" imgH="228600" progId="Equation.DSMT4">
                  <p:embed/>
                </p:oleObj>
              </mc:Choice>
              <mc:Fallback>
                <p:oleObj name="Equation" r:id="rId5" imgW="190500" imgH="228600"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831" y="3829050"/>
                        <a:ext cx="4445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0" name="Rectangle 16"/>
          <p:cNvSpPr>
            <a:spLocks noChangeArrowheads="1"/>
          </p:cNvSpPr>
          <p:nvPr/>
        </p:nvSpPr>
        <p:spPr bwMode="auto">
          <a:xfrm>
            <a:off x="1524000"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7119" name="Object 15"/>
          <p:cNvGraphicFramePr>
            <a:graphicFrameLocks noChangeAspect="1"/>
          </p:cNvGraphicFramePr>
          <p:nvPr>
            <p:extLst>
              <p:ext uri="{D42A27DB-BD31-4B8C-83A1-F6EECF244321}">
                <p14:modId xmlns:p14="http://schemas.microsoft.com/office/powerpoint/2010/main" val="1621483736"/>
              </p:ext>
            </p:extLst>
          </p:nvPr>
        </p:nvGraphicFramePr>
        <p:xfrm>
          <a:off x="10287000" y="4343400"/>
          <a:ext cx="355600" cy="533400"/>
        </p:xfrm>
        <a:graphic>
          <a:graphicData uri="http://schemas.openxmlformats.org/presentationml/2006/ole">
            <mc:AlternateContent xmlns:mc="http://schemas.openxmlformats.org/markup-compatibility/2006">
              <mc:Choice xmlns:v="urn:schemas-microsoft-com:vml" Requires="v">
                <p:oleObj spid="_x0000_s47149" name="Equation" r:id="rId7" imgW="152334" imgH="228501" progId="Equation.DSMT4">
                  <p:embed/>
                </p:oleObj>
              </mc:Choice>
              <mc:Fallback>
                <p:oleObj name="Equation" r:id="rId7" imgW="152334" imgH="228501"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87000" y="4343400"/>
                        <a:ext cx="355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1" name="Object 17"/>
          <p:cNvGraphicFramePr>
            <a:graphicFrameLocks noChangeAspect="1"/>
          </p:cNvGraphicFramePr>
          <p:nvPr>
            <p:extLst>
              <p:ext uri="{D42A27DB-BD31-4B8C-83A1-F6EECF244321}">
                <p14:modId xmlns:p14="http://schemas.microsoft.com/office/powerpoint/2010/main" val="2497031532"/>
              </p:ext>
            </p:extLst>
          </p:nvPr>
        </p:nvGraphicFramePr>
        <p:xfrm>
          <a:off x="3784600" y="4800600"/>
          <a:ext cx="406400" cy="609600"/>
        </p:xfrm>
        <a:graphic>
          <a:graphicData uri="http://schemas.openxmlformats.org/presentationml/2006/ole">
            <mc:AlternateContent xmlns:mc="http://schemas.openxmlformats.org/markup-compatibility/2006">
              <mc:Choice xmlns:v="urn:schemas-microsoft-com:vml" Requires="v">
                <p:oleObj spid="_x0000_s47150" name="Equation" r:id="rId9" imgW="152334" imgH="228501" progId="Equation.DSMT4">
                  <p:embed/>
                </p:oleObj>
              </mc:Choice>
              <mc:Fallback>
                <p:oleObj name="Equation" r:id="rId9" imgW="152334" imgH="228501"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4600" y="4800600"/>
                        <a:ext cx="4064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Equations</a:t>
            </a:r>
          </a:p>
        </p:txBody>
      </p:sp>
      <p:sp>
        <p:nvSpPr>
          <p:cNvPr id="48131" name="Rectangle 3"/>
          <p:cNvSpPr>
            <a:spLocks noGrp="1" noChangeArrowheads="1"/>
          </p:cNvSpPr>
          <p:nvPr>
            <p:ph idx="1"/>
          </p:nvPr>
        </p:nvSpPr>
        <p:spPr/>
        <p:txBody>
          <a:bodyPr>
            <a:normAutofit fontScale="85000" lnSpcReduction="10000"/>
          </a:bodyPr>
          <a:lstStyle/>
          <a:p>
            <a:r>
              <a:rPr lang="en-US" altLang="en-US" dirty="0"/>
              <a:t>Centroids are group means on     and can be used to assess how the functions are separating the groups</a:t>
            </a:r>
          </a:p>
          <a:p>
            <a:r>
              <a:rPr lang="en-US" altLang="en-US" dirty="0"/>
              <a:t>A canonical correlation is computed for each discriminant function and it is tested for significance.  Any significant discriminant function can then be interpreted using the loading matrix (later)</a:t>
            </a:r>
          </a:p>
        </p:txBody>
      </p:sp>
      <p:sp>
        <p:nvSpPr>
          <p:cNvPr id="48135"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8134" name="Object 6"/>
          <p:cNvGraphicFramePr>
            <a:graphicFrameLocks noChangeAspect="1"/>
          </p:cNvGraphicFramePr>
          <p:nvPr>
            <p:extLst>
              <p:ext uri="{D42A27DB-BD31-4B8C-83A1-F6EECF244321}">
                <p14:modId xmlns:p14="http://schemas.microsoft.com/office/powerpoint/2010/main" val="4291817728"/>
              </p:ext>
            </p:extLst>
          </p:nvPr>
        </p:nvGraphicFramePr>
        <p:xfrm>
          <a:off x="6858000" y="2556932"/>
          <a:ext cx="444500" cy="533400"/>
        </p:xfrm>
        <a:graphic>
          <a:graphicData uri="http://schemas.openxmlformats.org/presentationml/2006/ole">
            <mc:AlternateContent xmlns:mc="http://schemas.openxmlformats.org/markup-compatibility/2006">
              <mc:Choice xmlns:v="urn:schemas-microsoft-com:vml" Requires="v">
                <p:oleObj spid="_x0000_s48142" name="Equation" r:id="rId3" imgW="190500" imgH="228600" progId="Equation.DSMT4">
                  <p:embed/>
                </p:oleObj>
              </mc:Choice>
              <mc:Fallback>
                <p:oleObj name="Equation" r:id="rId3" imgW="1905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2556932"/>
                        <a:ext cx="4445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Equations</a:t>
            </a:r>
          </a:p>
        </p:txBody>
      </p:sp>
      <p:sp>
        <p:nvSpPr>
          <p:cNvPr id="49155" name="Rectangle 3"/>
          <p:cNvSpPr>
            <a:spLocks noGrp="1" noChangeArrowheads="1"/>
          </p:cNvSpPr>
          <p:nvPr>
            <p:ph idx="1"/>
          </p:nvPr>
        </p:nvSpPr>
        <p:spPr/>
        <p:txBody>
          <a:bodyPr>
            <a:normAutofit fontScale="92500" lnSpcReduction="20000"/>
          </a:bodyPr>
          <a:lstStyle/>
          <a:p>
            <a:r>
              <a:rPr lang="en-US" altLang="en-US"/>
              <a:t>Classification</a:t>
            </a:r>
          </a:p>
          <a:p>
            <a:pPr lvl="1"/>
            <a:r>
              <a:rPr lang="en-US" altLang="en-US"/>
              <a:t>If there are only two groups you can classify based on the discriminant function scores, if they are above 0 they are in one group and if they are below 0 they are in the other.</a:t>
            </a:r>
          </a:p>
          <a:p>
            <a:pPr lvl="1"/>
            <a:r>
              <a:rPr lang="en-US" altLang="en-US"/>
              <a:t>When there are more than two groups use the classification formula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t>Equations – Classification Formula</a:t>
            </a:r>
          </a:p>
        </p:txBody>
      </p:sp>
      <p:sp>
        <p:nvSpPr>
          <p:cNvPr id="50179" name="Rectangle 3"/>
          <p:cNvSpPr>
            <a:spLocks noGrp="1" noChangeArrowheads="1"/>
          </p:cNvSpPr>
          <p:nvPr>
            <p:ph idx="1"/>
          </p:nvPr>
        </p:nvSpPr>
        <p:spPr>
          <a:xfrm>
            <a:off x="1295401" y="2438400"/>
            <a:ext cx="9601196" cy="3318936"/>
          </a:xfrm>
        </p:spPr>
        <p:txBody>
          <a:bodyPr/>
          <a:lstStyle/>
          <a:p>
            <a:r>
              <a:rPr lang="en-US" altLang="en-US" dirty="0"/>
              <a:t>Classification score for group j is found by multiplying the raw score on each predictor (x) by its associated classification function coefficient (</a:t>
            </a:r>
            <a:r>
              <a:rPr lang="en-US" altLang="en-US" dirty="0" err="1"/>
              <a:t>cj</a:t>
            </a:r>
            <a:r>
              <a:rPr lang="en-US" altLang="en-US" dirty="0"/>
              <a:t>), summing over all predictors and adding a constant, cj0</a:t>
            </a:r>
          </a:p>
        </p:txBody>
      </p:sp>
      <p:sp>
        <p:nvSpPr>
          <p:cNvPr id="50181"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0180" name="Object 4"/>
          <p:cNvGraphicFramePr>
            <a:graphicFrameLocks noChangeAspect="1"/>
          </p:cNvGraphicFramePr>
          <p:nvPr>
            <p:extLst>
              <p:ext uri="{D42A27DB-BD31-4B8C-83A1-F6EECF244321}">
                <p14:modId xmlns:p14="http://schemas.microsoft.com/office/powerpoint/2010/main" val="3466454039"/>
              </p:ext>
            </p:extLst>
          </p:nvPr>
        </p:nvGraphicFramePr>
        <p:xfrm>
          <a:off x="2895600" y="5410200"/>
          <a:ext cx="6248400" cy="868363"/>
        </p:xfrm>
        <a:graphic>
          <a:graphicData uri="http://schemas.openxmlformats.org/presentationml/2006/ole">
            <mc:AlternateContent xmlns:mc="http://schemas.openxmlformats.org/markup-compatibility/2006">
              <mc:Choice xmlns:v="urn:schemas-microsoft-com:vml" Requires="v">
                <p:oleObj spid="_x0000_s50188" name="Equation" r:id="rId3" imgW="1714500" imgH="241300" progId="Equation.DSMT4">
                  <p:embed/>
                </p:oleObj>
              </mc:Choice>
              <mc:Fallback>
                <p:oleObj name="Equation" r:id="rId3" imgW="1714500" imgH="2413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5410200"/>
                        <a:ext cx="6248400"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Equations</a:t>
            </a:r>
          </a:p>
        </p:txBody>
      </p:sp>
      <p:sp>
        <p:nvSpPr>
          <p:cNvPr id="51203" name="Rectangle 3"/>
          <p:cNvSpPr>
            <a:spLocks noGrp="1" noChangeArrowheads="1"/>
          </p:cNvSpPr>
          <p:nvPr>
            <p:ph idx="1"/>
          </p:nvPr>
        </p:nvSpPr>
        <p:spPr>
          <a:xfrm>
            <a:off x="1295401" y="2396064"/>
            <a:ext cx="9601196" cy="2480736"/>
          </a:xfrm>
        </p:spPr>
        <p:txBody>
          <a:bodyPr>
            <a:normAutofit lnSpcReduction="10000"/>
          </a:bodyPr>
          <a:lstStyle/>
          <a:p>
            <a:r>
              <a:rPr lang="en-US" altLang="en-US" dirty="0"/>
              <a:t>The coefficients are found by taking the inverse of the within subjects covariance matrix W (i.e., </a:t>
            </a:r>
            <a:r>
              <a:rPr lang="en-US" altLang="en-US" dirty="0" err="1"/>
              <a:t>covariances</a:t>
            </a:r>
            <a:r>
              <a:rPr lang="en-US" altLang="en-US" dirty="0"/>
              <a:t> based on </a:t>
            </a:r>
            <a:r>
              <a:rPr lang="en-US" altLang="en-US" dirty="0" err="1"/>
              <a:t>S</a:t>
            </a:r>
            <a:r>
              <a:rPr lang="en-US" altLang="en-US" baseline="-25000" dirty="0" err="1"/>
              <a:t>wg</a:t>
            </a:r>
            <a:r>
              <a:rPr lang="en-US" altLang="en-US" dirty="0"/>
              <a:t>) and multiplying it by a vector of predictor means:</a:t>
            </a:r>
          </a:p>
        </p:txBody>
      </p:sp>
      <p:sp>
        <p:nvSpPr>
          <p:cNvPr id="51205" name="Rectangle 5"/>
          <p:cNvSpPr>
            <a:spLocks noChangeArrowheads="1"/>
          </p:cNvSpPr>
          <p:nvPr/>
        </p:nvSpPr>
        <p:spPr bwMode="auto">
          <a:xfrm>
            <a:off x="1524000"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1204" name="Object 4"/>
          <p:cNvGraphicFramePr>
            <a:graphicFrameLocks noChangeAspect="1"/>
          </p:cNvGraphicFramePr>
          <p:nvPr>
            <p:extLst>
              <p:ext uri="{D42A27DB-BD31-4B8C-83A1-F6EECF244321}">
                <p14:modId xmlns:p14="http://schemas.microsoft.com/office/powerpoint/2010/main" val="679619634"/>
              </p:ext>
            </p:extLst>
          </p:nvPr>
        </p:nvGraphicFramePr>
        <p:xfrm>
          <a:off x="3695699" y="4648200"/>
          <a:ext cx="4800600" cy="1562100"/>
        </p:xfrm>
        <a:graphic>
          <a:graphicData uri="http://schemas.openxmlformats.org/presentationml/2006/ole">
            <mc:AlternateContent xmlns:mc="http://schemas.openxmlformats.org/markup-compatibility/2006">
              <mc:Choice xmlns:v="urn:schemas-microsoft-com:vml" Requires="v">
                <p:oleObj spid="_x0000_s51213" name="Equation" r:id="rId3" imgW="787058" imgH="253890" progId="Equation.DSMT4">
                  <p:embed/>
                </p:oleObj>
              </mc:Choice>
              <mc:Fallback>
                <p:oleObj name="Equation" r:id="rId3" imgW="787058" imgH="25389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699" y="4648200"/>
                        <a:ext cx="4800600"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Equations</a:t>
            </a:r>
          </a:p>
        </p:txBody>
      </p:sp>
      <p:sp>
        <p:nvSpPr>
          <p:cNvPr id="52227" name="Rectangle 3"/>
          <p:cNvSpPr>
            <a:spLocks noGrp="1" noChangeArrowheads="1"/>
          </p:cNvSpPr>
          <p:nvPr>
            <p:ph idx="1"/>
          </p:nvPr>
        </p:nvSpPr>
        <p:spPr/>
        <p:txBody>
          <a:bodyPr/>
          <a:lstStyle/>
          <a:p>
            <a:r>
              <a:rPr lang="en-US" altLang="en-US" dirty="0"/>
              <a:t>and the intercept is found by a negative ½ times the product of the weights and the mean vector:</a:t>
            </a:r>
          </a:p>
        </p:txBody>
      </p:sp>
      <p:sp>
        <p:nvSpPr>
          <p:cNvPr id="52229" name="Rectangle 5"/>
          <p:cNvSpPr>
            <a:spLocks noChangeArrowheads="1"/>
          </p:cNvSpPr>
          <p:nvPr/>
        </p:nvSpPr>
        <p:spPr bwMode="auto">
          <a:xfrm>
            <a:off x="1524000" y="3030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2228" name="Object 4"/>
          <p:cNvGraphicFramePr>
            <a:graphicFrameLocks noChangeAspect="1"/>
          </p:cNvGraphicFramePr>
          <p:nvPr>
            <p:extLst>
              <p:ext uri="{D42A27DB-BD31-4B8C-83A1-F6EECF244321}">
                <p14:modId xmlns:p14="http://schemas.microsoft.com/office/powerpoint/2010/main" val="2306521414"/>
              </p:ext>
            </p:extLst>
          </p:nvPr>
        </p:nvGraphicFramePr>
        <p:xfrm>
          <a:off x="3543299" y="4130676"/>
          <a:ext cx="5105400" cy="1997075"/>
        </p:xfrm>
        <a:graphic>
          <a:graphicData uri="http://schemas.openxmlformats.org/presentationml/2006/ole">
            <mc:AlternateContent xmlns:mc="http://schemas.openxmlformats.org/markup-compatibility/2006">
              <mc:Choice xmlns:v="urn:schemas-microsoft-com:vml" Requires="v">
                <p:oleObj spid="_x0000_s52236" name="Equation" r:id="rId3" imgW="1091726" imgH="431613" progId="Equation.DSMT4">
                  <p:embed/>
                </p:oleObj>
              </mc:Choice>
              <mc:Fallback>
                <p:oleObj name="Equation" r:id="rId3" imgW="1091726" imgH="4316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3299" y="4130676"/>
                        <a:ext cx="5105400" cy="199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312" name="Rectangle 64"/>
          <p:cNvSpPr>
            <a:spLocks noGrp="1" noChangeArrowheads="1"/>
          </p:cNvSpPr>
          <p:nvPr>
            <p:ph type="title"/>
          </p:nvPr>
        </p:nvSpPr>
        <p:spPr/>
        <p:txBody>
          <a:bodyPr/>
          <a:lstStyle/>
          <a:p>
            <a:r>
              <a:rPr lang="en-US" altLang="en-US"/>
              <a:t>Equations</a:t>
            </a:r>
          </a:p>
        </p:txBody>
      </p:sp>
      <p:sp>
        <p:nvSpPr>
          <p:cNvPr id="53251" name="Rectangle 3"/>
          <p:cNvSpPr>
            <a:spLocks noGrp="1" noChangeArrowheads="1"/>
          </p:cNvSpPr>
          <p:nvPr>
            <p:ph type="body" sz="half" idx="1"/>
          </p:nvPr>
        </p:nvSpPr>
        <p:spPr>
          <a:xfrm>
            <a:off x="1727200" y="1905000"/>
            <a:ext cx="9550400" cy="4114800"/>
          </a:xfrm>
        </p:spPr>
        <p:txBody>
          <a:bodyPr/>
          <a:lstStyle/>
          <a:p>
            <a:r>
              <a:rPr lang="en-US" altLang="en-US" dirty="0"/>
              <a:t>Using the example, first the W matrix:</a:t>
            </a:r>
          </a:p>
        </p:txBody>
      </p:sp>
      <p:pic>
        <p:nvPicPr>
          <p:cNvPr id="53311" name="Picture 6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24001" r="20000" b="11467"/>
          <a:stretch>
            <a:fillRect/>
          </a:stretch>
        </p:blipFill>
        <p:spPr>
          <a:xfrm>
            <a:off x="2021995" y="2702005"/>
            <a:ext cx="8457536" cy="2098595"/>
          </a:xfrm>
        </p:spPr>
      </p:pic>
      <p:sp>
        <p:nvSpPr>
          <p:cNvPr id="53314" name="Rectangle 66"/>
          <p:cNvSpPr>
            <a:spLocks noChangeArrowheads="1"/>
          </p:cNvSpPr>
          <p:nvPr/>
        </p:nvSpPr>
        <p:spPr bwMode="auto">
          <a:xfrm>
            <a:off x="5105400" y="5029200"/>
            <a:ext cx="342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4400"/>
              <a:t>Swg/dfwg=W</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8" name="Rectangle 8"/>
          <p:cNvSpPr>
            <a:spLocks noGrp="1" noChangeArrowheads="1"/>
          </p:cNvSpPr>
          <p:nvPr>
            <p:ph type="title"/>
          </p:nvPr>
        </p:nvSpPr>
        <p:spPr/>
        <p:txBody>
          <a:bodyPr/>
          <a:lstStyle/>
          <a:p>
            <a:r>
              <a:rPr lang="en-US" altLang="en-US"/>
              <a:t>Equations</a:t>
            </a:r>
          </a:p>
        </p:txBody>
      </p:sp>
      <p:pic>
        <p:nvPicPr>
          <p:cNvPr id="56324" name="Picture 4"/>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l="25101" t="5719" r="20950" b="14575"/>
          <a:stretch>
            <a:fillRect/>
          </a:stretch>
        </p:blipFill>
        <p:spPr>
          <a:xfrm>
            <a:off x="2819400" y="2667000"/>
            <a:ext cx="6572301" cy="1524000"/>
          </a:xfrm>
        </p:spPr>
      </p:pic>
      <p:pic>
        <p:nvPicPr>
          <p:cNvPr id="56327" name="Picture 7"/>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l="24001" t="-12801" r="20000"/>
          <a:stretch>
            <a:fillRect/>
          </a:stretch>
        </p:blipFill>
        <p:spPr>
          <a:xfrm>
            <a:off x="2819400" y="4267200"/>
            <a:ext cx="6572301" cy="207783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7" name="Rectangle 5"/>
          <p:cNvSpPr>
            <a:spLocks noGrp="1" noChangeArrowheads="1"/>
          </p:cNvSpPr>
          <p:nvPr>
            <p:ph type="title"/>
          </p:nvPr>
        </p:nvSpPr>
        <p:spPr/>
        <p:txBody>
          <a:bodyPr/>
          <a:lstStyle/>
          <a:p>
            <a:r>
              <a:rPr lang="en-US" altLang="en-US" dirty="0"/>
              <a:t>Equations – Coefficients for Group 1</a:t>
            </a:r>
          </a:p>
        </p:txBody>
      </p:sp>
      <p:pic>
        <p:nvPicPr>
          <p:cNvPr id="59396" name="Picture 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5505" r="20134" b="18182"/>
          <a:stretch/>
        </p:blipFill>
        <p:spPr>
          <a:xfrm>
            <a:off x="1752599" y="3352800"/>
            <a:ext cx="8686798" cy="2057400"/>
          </a:xfrm>
        </p:spPr>
      </p:pic>
      <p:sp>
        <p:nvSpPr>
          <p:cNvPr id="59399" name="Rectangle 7"/>
          <p:cNvSpPr>
            <a:spLocks noChangeArrowheads="1"/>
          </p:cNvSpPr>
          <p:nvPr/>
        </p:nvSpPr>
        <p:spPr bwMode="auto">
          <a:xfrm>
            <a:off x="1752599" y="5562600"/>
            <a:ext cx="51379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en-US" sz="3600" dirty="0"/>
              <a:t>C1= [1.92 -17.56 5.55 .99]</a:t>
            </a:r>
          </a:p>
        </p:txBody>
      </p:sp>
      <p:sp>
        <p:nvSpPr>
          <p:cNvPr id="4" name="TextBox 3"/>
          <p:cNvSpPr txBox="1"/>
          <p:nvPr/>
        </p:nvSpPr>
        <p:spPr>
          <a:xfrm>
            <a:off x="3276600" y="2630269"/>
            <a:ext cx="6934200" cy="646331"/>
          </a:xfrm>
          <a:prstGeom prst="rect">
            <a:avLst/>
          </a:prstGeom>
          <a:noFill/>
        </p:spPr>
        <p:txBody>
          <a:bodyPr wrap="square" rtlCol="0">
            <a:spAutoFit/>
          </a:bodyPr>
          <a:lstStyle/>
          <a:p>
            <a:r>
              <a:rPr lang="en-US" sz="3600" dirty="0"/>
              <a:t>		     W</a:t>
            </a:r>
            <a:r>
              <a:rPr lang="en-US" sz="3600" baseline="30000" dirty="0"/>
              <a:t>-1</a:t>
            </a:r>
            <a:r>
              <a:rPr lang="en-US" sz="3600" dirty="0"/>
              <a:t>		            M</a:t>
            </a:r>
            <a:r>
              <a:rPr lang="en-US" sz="3600" baseline="-25000" dirty="0"/>
              <a:t>1</a:t>
            </a:r>
            <a:endParaRPr 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r>
              <a:rPr lang="en-US" altLang="en-US" dirty="0"/>
              <a:t>Equations – Coefficients for Group 1</a:t>
            </a:r>
          </a:p>
        </p:txBody>
      </p:sp>
      <p:sp>
        <p:nvSpPr>
          <p:cNvPr id="61443" name="Rectangle 3"/>
          <p:cNvSpPr>
            <a:spLocks noGrp="1" noChangeArrowheads="1"/>
          </p:cNvSpPr>
          <p:nvPr>
            <p:ph idx="1"/>
          </p:nvPr>
        </p:nvSpPr>
        <p:spPr>
          <a:xfrm>
            <a:off x="1295402" y="4361731"/>
            <a:ext cx="10286998" cy="2039070"/>
          </a:xfrm>
        </p:spPr>
        <p:txBody>
          <a:bodyPr>
            <a:normAutofit fontScale="70000" lnSpcReduction="20000"/>
          </a:bodyPr>
          <a:lstStyle/>
          <a:p>
            <a:r>
              <a:rPr lang="en-US" altLang="en-US" dirty="0"/>
              <a:t>You would use these coefficients with every subject to give them a group 1 score. Then repeat for group 2, 3,…, k.</a:t>
            </a:r>
          </a:p>
          <a:p>
            <a:r>
              <a:rPr lang="en-US" altLang="en-US" dirty="0"/>
              <a:t>For each person the group for which they receive the highest classification score is the group they are assigned based on the discriminant function.  </a:t>
            </a:r>
          </a:p>
        </p:txBody>
      </p:sp>
      <p:sp>
        <p:nvSpPr>
          <p:cNvPr id="61447" name="Rectangle 7"/>
          <p:cNvSpPr>
            <a:spLocks noChangeArrowheads="1"/>
          </p:cNvSpPr>
          <p:nvPr/>
        </p:nvSpPr>
        <p:spPr bwMode="auto">
          <a:xfrm>
            <a:off x="1524000" y="2787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1446" name="Object 6"/>
          <p:cNvGraphicFramePr>
            <a:graphicFrameLocks noChangeAspect="1"/>
          </p:cNvGraphicFramePr>
          <p:nvPr>
            <p:extLst>
              <p:ext uri="{D42A27DB-BD31-4B8C-83A1-F6EECF244321}">
                <p14:modId xmlns:p14="http://schemas.microsoft.com/office/powerpoint/2010/main" val="3282822041"/>
              </p:ext>
            </p:extLst>
          </p:nvPr>
        </p:nvGraphicFramePr>
        <p:xfrm>
          <a:off x="1295403" y="2414071"/>
          <a:ext cx="6781798" cy="1947660"/>
        </p:xfrm>
        <a:graphic>
          <a:graphicData uri="http://schemas.openxmlformats.org/presentationml/2006/ole">
            <mc:AlternateContent xmlns:mc="http://schemas.openxmlformats.org/markup-compatibility/2006">
              <mc:Choice xmlns:v="urn:schemas-microsoft-com:vml" Requires="v">
                <p:oleObj spid="_x0000_s61455" name="Equation" r:id="rId3" imgW="3187440" imgH="914400" progId="Equation.DSMT4">
                  <p:embed/>
                </p:oleObj>
              </mc:Choice>
              <mc:Fallback>
                <p:oleObj name="Equation" r:id="rId3" imgW="3187440" imgH="914400" progId="Equation.DSMT4">
                  <p:embed/>
                  <p:pic>
                    <p:nvPicPr>
                      <p:cNvPr id="0" name="Object 6"/>
                      <p:cNvPicPr>
                        <a:picLocks noChangeAspect="1" noChangeArrowheads="1"/>
                      </p:cNvPicPr>
                      <p:nvPr/>
                    </p:nvPicPr>
                    <p:blipFill>
                      <a:blip r:embed="rId4"/>
                      <a:srcRect/>
                      <a:stretch>
                        <a:fillRect/>
                      </a:stretch>
                    </p:blipFill>
                    <p:spPr bwMode="auto">
                      <a:xfrm>
                        <a:off x="1295403" y="2414071"/>
                        <a:ext cx="6781798" cy="1947660"/>
                      </a:xfrm>
                      <a:prstGeom prst="rect">
                        <a:avLst/>
                      </a:prstGeom>
                      <a:noFill/>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Basics</a:t>
            </a:r>
          </a:p>
        </p:txBody>
      </p:sp>
      <p:sp>
        <p:nvSpPr>
          <p:cNvPr id="13315" name="Rectangle 3"/>
          <p:cNvSpPr>
            <a:spLocks noGrp="1" noChangeArrowheads="1"/>
          </p:cNvSpPr>
          <p:nvPr>
            <p:ph idx="1"/>
          </p:nvPr>
        </p:nvSpPr>
        <p:spPr/>
        <p:txBody>
          <a:bodyPr/>
          <a:lstStyle/>
          <a:p>
            <a:r>
              <a:rPr lang="en-US" altLang="en-US"/>
              <a:t>How can continuous variables be linearly combined to best classify a subject into a group?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Equations</a:t>
            </a:r>
          </a:p>
        </p:txBody>
      </p:sp>
      <p:sp>
        <p:nvSpPr>
          <p:cNvPr id="62467" name="Rectangle 3"/>
          <p:cNvSpPr>
            <a:spLocks noGrp="1" noChangeArrowheads="1"/>
          </p:cNvSpPr>
          <p:nvPr>
            <p:ph idx="1"/>
          </p:nvPr>
        </p:nvSpPr>
        <p:spPr/>
        <p:txBody>
          <a:bodyPr/>
          <a:lstStyle/>
          <a:p>
            <a:r>
              <a:rPr lang="en-US" altLang="en-US"/>
              <a:t>Classification with a prior weights from sample sizes (unequal groups problem)</a:t>
            </a:r>
          </a:p>
        </p:txBody>
      </p:sp>
      <p:sp>
        <p:nvSpPr>
          <p:cNvPr id="62469"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2468" name="Object 4"/>
          <p:cNvGraphicFramePr>
            <a:graphicFrameLocks noChangeAspect="1"/>
          </p:cNvGraphicFramePr>
          <p:nvPr>
            <p:extLst>
              <p:ext uri="{D42A27DB-BD31-4B8C-83A1-F6EECF244321}">
                <p14:modId xmlns:p14="http://schemas.microsoft.com/office/powerpoint/2010/main" val="3415123341"/>
              </p:ext>
            </p:extLst>
          </p:nvPr>
        </p:nvGraphicFramePr>
        <p:xfrm>
          <a:off x="1708731" y="3962400"/>
          <a:ext cx="6781800" cy="1625600"/>
        </p:xfrm>
        <a:graphic>
          <a:graphicData uri="http://schemas.openxmlformats.org/presentationml/2006/ole">
            <mc:AlternateContent xmlns:mc="http://schemas.openxmlformats.org/markup-compatibility/2006">
              <mc:Choice xmlns:v="urn:schemas-microsoft-com:vml" Requires="v">
                <p:oleObj spid="_x0000_s62475" name="Equation" r:id="rId3" imgW="1866090" imgH="444307" progId="Equation.DSMT4">
                  <p:embed/>
                </p:oleObj>
              </mc:Choice>
              <mc:Fallback>
                <p:oleObj name="Equation" r:id="rId3" imgW="1866090" imgH="444307"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731" y="3962400"/>
                        <a:ext cx="6781800"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Types of Discriminant Function Analysis </a:t>
            </a:r>
          </a:p>
        </p:txBody>
      </p:sp>
      <p:sp>
        <p:nvSpPr>
          <p:cNvPr id="6147" name="Rectangle 3"/>
          <p:cNvSpPr>
            <a:spLocks noGrp="1" noChangeArrowheads="1"/>
          </p:cNvSpPr>
          <p:nvPr>
            <p:ph type="body" idx="1"/>
          </p:nvPr>
        </p:nvSpPr>
        <p:spPr>
          <a:xfrm>
            <a:off x="1295401" y="2556932"/>
            <a:ext cx="9601196" cy="3691468"/>
          </a:xfrm>
        </p:spPr>
        <p:txBody>
          <a:bodyPr>
            <a:normAutofit/>
          </a:bodyPr>
          <a:lstStyle/>
          <a:p>
            <a:r>
              <a:rPr lang="en-US" altLang="en-US" dirty="0"/>
              <a:t>They are the same as the types of multiple regression</a:t>
            </a:r>
          </a:p>
          <a:p>
            <a:pPr lvl="1"/>
            <a:r>
              <a:rPr lang="en-US" altLang="en-US" dirty="0"/>
              <a:t>Direct </a:t>
            </a:r>
            <a:r>
              <a:rPr lang="en-US" altLang="en-US" dirty="0" err="1"/>
              <a:t>Discrim</a:t>
            </a:r>
            <a:r>
              <a:rPr lang="en-US" altLang="en-US" dirty="0"/>
              <a:t> – “all in”</a:t>
            </a:r>
          </a:p>
          <a:p>
            <a:pPr lvl="1"/>
            <a:r>
              <a:rPr lang="en-US" altLang="en-US" dirty="0"/>
              <a:t>Sequential (hierarchical) – user defined</a:t>
            </a:r>
          </a:p>
          <a:p>
            <a:pPr lvl="1"/>
            <a:r>
              <a:rPr lang="en-US" altLang="en-US" dirty="0"/>
              <a:t>Stepwise (statistical) – computer defined</a:t>
            </a:r>
          </a:p>
        </p:txBody>
      </p:sp>
    </p:spTree>
    <p:extLst>
      <p:ext uri="{BB962C8B-B14F-4D97-AF65-F5344CB8AC3E}">
        <p14:creationId xmlns:p14="http://schemas.microsoft.com/office/powerpoint/2010/main" val="1776556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a:t>Number of Functions and percent of Variance</a:t>
            </a:r>
          </a:p>
        </p:txBody>
      </p:sp>
      <p:sp>
        <p:nvSpPr>
          <p:cNvPr id="15363" name="Rectangle 3"/>
          <p:cNvSpPr>
            <a:spLocks noGrp="1" noChangeArrowheads="1"/>
          </p:cNvSpPr>
          <p:nvPr>
            <p:ph type="body" idx="1"/>
          </p:nvPr>
        </p:nvSpPr>
        <p:spPr>
          <a:xfrm>
            <a:off x="1295401" y="2556932"/>
            <a:ext cx="9601196" cy="3767668"/>
          </a:xfrm>
        </p:spPr>
        <p:txBody>
          <a:bodyPr>
            <a:normAutofit fontScale="92500" lnSpcReduction="20000"/>
          </a:bodyPr>
          <a:lstStyle/>
          <a:p>
            <a:r>
              <a:rPr lang="en-US" altLang="en-US" dirty="0"/>
              <a:t>Discriminant functions are extracted in the same way that canonical correlations are extracted.  Eigenvalues and eigenvectors are extracted and then used to calculate the discriminant functions</a:t>
            </a:r>
          </a:p>
          <a:p>
            <a:r>
              <a:rPr lang="en-US" altLang="en-US" dirty="0"/>
              <a:t>With each eigenvalue extracted most programs (e.g. SPSS) display the percent of between groups variance accounted for by each function.</a:t>
            </a:r>
          </a:p>
        </p:txBody>
      </p:sp>
    </p:spTree>
    <p:extLst>
      <p:ext uri="{BB962C8B-B14F-4D97-AF65-F5344CB8AC3E}">
        <p14:creationId xmlns:p14="http://schemas.microsoft.com/office/powerpoint/2010/main" val="2569221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altLang="en-US" dirty="0"/>
              <a:t>Interpreting discriminant functions</a:t>
            </a:r>
            <a:br>
              <a:rPr lang="en-US" altLang="en-US" dirty="0"/>
            </a:br>
            <a:r>
              <a:rPr lang="en-US" altLang="en-US" dirty="0"/>
              <a:t>Part 1 – How do they separate groups?</a:t>
            </a:r>
          </a:p>
        </p:txBody>
      </p:sp>
      <p:sp>
        <p:nvSpPr>
          <p:cNvPr id="17411" name="Rectangle 3"/>
          <p:cNvSpPr>
            <a:spLocks noGrp="1" noChangeArrowheads="1"/>
          </p:cNvSpPr>
          <p:nvPr>
            <p:ph type="body" idx="1"/>
          </p:nvPr>
        </p:nvSpPr>
        <p:spPr>
          <a:xfrm>
            <a:off x="1295401" y="2556932"/>
            <a:ext cx="9601196" cy="3691468"/>
          </a:xfrm>
        </p:spPr>
        <p:txBody>
          <a:bodyPr>
            <a:normAutofit fontScale="85000" lnSpcReduction="20000"/>
          </a:bodyPr>
          <a:lstStyle/>
          <a:p>
            <a:r>
              <a:rPr lang="en-US" altLang="en-US" dirty="0" err="1"/>
              <a:t>Dicsriminant</a:t>
            </a:r>
            <a:r>
              <a:rPr lang="en-US" altLang="en-US" dirty="0"/>
              <a:t> function plots – interpret how the functions separate the groups</a:t>
            </a:r>
          </a:p>
          <a:p>
            <a:pPr lvl="1"/>
            <a:r>
              <a:rPr lang="en-US" altLang="en-US" dirty="0"/>
              <a:t>An easy visual approach to interpreting the </a:t>
            </a:r>
            <a:r>
              <a:rPr lang="en-US" altLang="en-US" dirty="0" err="1"/>
              <a:t>dicriminant</a:t>
            </a:r>
            <a:r>
              <a:rPr lang="en-US" altLang="en-US" dirty="0"/>
              <a:t> functions is to plot each group centroid in a two dimensional plot with one function against another function.  If there are only two functions and they are both reliable then you put Function 1 on the X axis and Function 2 on the Y axis and plot the group centroids.</a:t>
            </a:r>
          </a:p>
        </p:txBody>
      </p:sp>
    </p:spTree>
    <p:extLst>
      <p:ext uri="{BB962C8B-B14F-4D97-AF65-F5344CB8AC3E}">
        <p14:creationId xmlns:p14="http://schemas.microsoft.com/office/powerpoint/2010/main" val="350782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ltLang="en-US" dirty="0"/>
              <a:t>Interpreting discriminant functions</a:t>
            </a:r>
            <a:br>
              <a:rPr lang="en-US" altLang="en-US" dirty="0"/>
            </a:br>
            <a:r>
              <a:rPr lang="en-US" altLang="en-US" dirty="0"/>
              <a:t>Part 1 – How do they separate the groups?</a:t>
            </a:r>
          </a:p>
        </p:txBody>
      </p:sp>
      <p:pic>
        <p:nvPicPr>
          <p:cNvPr id="22534" name="Picture 6"/>
          <p:cNvPicPr>
            <a:picLocks noGrp="1" noChangeAspect="1" noChangeArrowheads="1"/>
          </p:cNvPicPr>
          <p:nvPr>
            <p:ph type="clipArt" sz="half" idx="1"/>
          </p:nvPr>
        </p:nvPicPr>
        <p:blipFill>
          <a:blip r:embed="rId2" cstate="print">
            <a:extLst>
              <a:ext uri="{28A0092B-C50C-407E-A947-70E740481C1C}">
                <a14:useLocalDpi xmlns:a14="http://schemas.microsoft.com/office/drawing/2010/main" val="0"/>
              </a:ext>
            </a:extLst>
          </a:blip>
          <a:srcRect/>
          <a:stretch>
            <a:fillRect/>
          </a:stretch>
        </p:blipFill>
        <p:spPr>
          <a:xfrm>
            <a:off x="1066800" y="1752600"/>
            <a:ext cx="5048250" cy="4038600"/>
          </a:xfrm>
        </p:spPr>
      </p:pic>
      <p:sp>
        <p:nvSpPr>
          <p:cNvPr id="22536" name="Rectangle 8"/>
          <p:cNvSpPr>
            <a:spLocks noGrp="1" noChangeArrowheads="1"/>
          </p:cNvSpPr>
          <p:nvPr>
            <p:ph type="body" sz="half" idx="2"/>
          </p:nvPr>
        </p:nvSpPr>
        <p:spPr/>
        <p:txBody>
          <a:bodyPr>
            <a:normAutofit fontScale="77500" lnSpcReduction="20000"/>
          </a:bodyPr>
          <a:lstStyle/>
          <a:p>
            <a:r>
              <a:rPr lang="en-US" altLang="en-US"/>
              <a:t>plot of the group centroids</a:t>
            </a:r>
          </a:p>
          <a:p>
            <a:r>
              <a:rPr lang="en-US" altLang="en-US"/>
              <a:t>1 separates the mem group from the com and perc groups  </a:t>
            </a:r>
          </a:p>
          <a:p>
            <a:r>
              <a:rPr lang="en-US" altLang="en-US"/>
              <a:t>2 separates the com group from the mem and perc groups</a:t>
            </a:r>
          </a:p>
          <a:p>
            <a:r>
              <a:rPr lang="en-US" altLang="en-US"/>
              <a:t>Both functions are needed to separate each group.</a:t>
            </a:r>
          </a:p>
        </p:txBody>
      </p:sp>
    </p:spTree>
    <p:extLst>
      <p:ext uri="{BB962C8B-B14F-4D97-AF65-F5344CB8AC3E}">
        <p14:creationId xmlns:p14="http://schemas.microsoft.com/office/powerpoint/2010/main" val="1321654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en-US" dirty="0"/>
              <a:t>Interpreting discriminant functions</a:t>
            </a:r>
            <a:br>
              <a:rPr lang="en-US" altLang="en-US" dirty="0"/>
            </a:br>
            <a:r>
              <a:rPr lang="en-US" altLang="en-US" dirty="0"/>
              <a:t>Part 2 – Which variables are important?</a:t>
            </a:r>
          </a:p>
        </p:txBody>
      </p:sp>
      <p:sp>
        <p:nvSpPr>
          <p:cNvPr id="26627" name="Rectangle 3"/>
          <p:cNvSpPr>
            <a:spLocks noGrp="1" noChangeArrowheads="1"/>
          </p:cNvSpPr>
          <p:nvPr>
            <p:ph type="body" idx="1"/>
          </p:nvPr>
        </p:nvSpPr>
        <p:spPr>
          <a:xfrm>
            <a:off x="1295400" y="2556932"/>
            <a:ext cx="10210799" cy="3767668"/>
          </a:xfrm>
        </p:spPr>
        <p:txBody>
          <a:bodyPr>
            <a:normAutofit lnSpcReduction="10000"/>
          </a:bodyPr>
          <a:lstStyle/>
          <a:p>
            <a:r>
              <a:rPr lang="en-US" altLang="en-US" dirty="0"/>
              <a:t>Loading matrices – loadings are the correlations between each predictor and a function.  It tells you how much (relatively) each predictor is adding to the function.</a:t>
            </a:r>
          </a:p>
          <a:p>
            <a:pPr lvl="1"/>
            <a:r>
              <a:rPr lang="en-US" altLang="en-US" dirty="0"/>
              <a:t>The loadings allow you to interpret the meaning of each discriminant function</a:t>
            </a:r>
          </a:p>
        </p:txBody>
      </p:sp>
    </p:spTree>
    <p:extLst>
      <p:ext uri="{BB962C8B-B14F-4D97-AF65-F5344CB8AC3E}">
        <p14:creationId xmlns:p14="http://schemas.microsoft.com/office/powerpoint/2010/main" val="38048406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en-US" dirty="0"/>
              <a:t>Interpreting discriminant functions</a:t>
            </a:r>
            <a:br>
              <a:rPr lang="en-US" altLang="en-US" dirty="0"/>
            </a:br>
            <a:r>
              <a:rPr lang="en-US" altLang="en-US" dirty="0"/>
              <a:t>Part 2 – Which variables are important?</a:t>
            </a:r>
          </a:p>
        </p:txBody>
      </p:sp>
      <p:sp>
        <p:nvSpPr>
          <p:cNvPr id="27651" name="Rectangle 3"/>
          <p:cNvSpPr>
            <a:spLocks noGrp="1" noChangeArrowheads="1"/>
          </p:cNvSpPr>
          <p:nvPr>
            <p:ph type="body" idx="1"/>
          </p:nvPr>
        </p:nvSpPr>
        <p:spPr/>
        <p:txBody>
          <a:bodyPr/>
          <a:lstStyle/>
          <a:p>
            <a:r>
              <a:rPr lang="en-US" altLang="en-US" dirty="0"/>
              <a:t>A is the loading matrix, </a:t>
            </a:r>
            <a:r>
              <a:rPr lang="en-US" altLang="en-US" dirty="0" err="1"/>
              <a:t>Rw</a:t>
            </a:r>
            <a:r>
              <a:rPr lang="en-US" altLang="en-US" dirty="0"/>
              <a:t> is the within groups correlation matrix, D is the standardized discriminant function coefficients.</a:t>
            </a:r>
          </a:p>
        </p:txBody>
      </p:sp>
      <p:sp>
        <p:nvSpPr>
          <p:cNvPr id="27653" name="Rectangle 5"/>
          <p:cNvSpPr>
            <a:spLocks noChangeArrowheads="1"/>
          </p:cNvSpPr>
          <p:nvPr/>
        </p:nvSpPr>
        <p:spPr bwMode="auto">
          <a:xfrm>
            <a:off x="1524000"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7652" name="Object 4"/>
          <p:cNvGraphicFramePr>
            <a:graphicFrameLocks noChangeAspect="1"/>
          </p:cNvGraphicFramePr>
          <p:nvPr>
            <p:extLst>
              <p:ext uri="{D42A27DB-BD31-4B8C-83A1-F6EECF244321}">
                <p14:modId xmlns:p14="http://schemas.microsoft.com/office/powerpoint/2010/main" val="2543245019"/>
              </p:ext>
            </p:extLst>
          </p:nvPr>
        </p:nvGraphicFramePr>
        <p:xfrm>
          <a:off x="4724400" y="4318001"/>
          <a:ext cx="4648200" cy="1828800"/>
        </p:xfrm>
        <a:graphic>
          <a:graphicData uri="http://schemas.openxmlformats.org/presentationml/2006/ole">
            <mc:AlternateContent xmlns:mc="http://schemas.openxmlformats.org/markup-compatibility/2006">
              <mc:Choice xmlns:v="urn:schemas-microsoft-com:vml" Requires="v">
                <p:oleObj spid="_x0000_s63494" name="Equation" r:id="rId3" imgW="583947" imgH="228501" progId="Equation.DSMT4">
                  <p:embed/>
                </p:oleObj>
              </mc:Choice>
              <mc:Fallback>
                <p:oleObj name="Equation" r:id="rId3" imgW="583947" imgH="22850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318001"/>
                        <a:ext cx="46482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4456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dirty="0"/>
              <a:t>Loading Matrix</a:t>
            </a:r>
          </a:p>
        </p:txBody>
      </p:sp>
      <p:pic>
        <p:nvPicPr>
          <p:cNvPr id="28679" name="Picture 7"/>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l="10564" r="9970" b="16570"/>
          <a:stretch>
            <a:fillRect/>
          </a:stretch>
        </p:blipFill>
        <p:spPr>
          <a:xfrm>
            <a:off x="826581" y="2561784"/>
            <a:ext cx="10679619" cy="1758800"/>
          </a:xfrm>
        </p:spPr>
      </p:pic>
      <p:pic>
        <p:nvPicPr>
          <p:cNvPr id="28683" name="Picture 11"/>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l="37363" t="-734" r="36264" b="16153"/>
          <a:stretch>
            <a:fillRect/>
          </a:stretch>
        </p:blipFill>
        <p:spPr>
          <a:xfrm>
            <a:off x="4114800" y="4573182"/>
            <a:ext cx="3352800" cy="1684850"/>
          </a:xfrm>
        </p:spPr>
      </p:pic>
    </p:spTree>
    <p:extLst>
      <p:ext uri="{BB962C8B-B14F-4D97-AF65-F5344CB8AC3E}">
        <p14:creationId xmlns:p14="http://schemas.microsoft.com/office/powerpoint/2010/main" val="35979097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Evaluating Classification</a:t>
            </a:r>
          </a:p>
        </p:txBody>
      </p:sp>
      <p:sp>
        <p:nvSpPr>
          <p:cNvPr id="33795" name="Rectangle 3"/>
          <p:cNvSpPr>
            <a:spLocks noGrp="1" noChangeArrowheads="1"/>
          </p:cNvSpPr>
          <p:nvPr>
            <p:ph type="body" idx="1"/>
          </p:nvPr>
        </p:nvSpPr>
        <p:spPr/>
        <p:txBody>
          <a:bodyPr>
            <a:normAutofit fontScale="92500" lnSpcReduction="20000"/>
          </a:bodyPr>
          <a:lstStyle/>
          <a:p>
            <a:r>
              <a:rPr lang="en-US" altLang="en-US" dirty="0"/>
              <a:t>How good is the classification?  </a:t>
            </a:r>
          </a:p>
          <a:p>
            <a:r>
              <a:rPr lang="en-US" altLang="en-US" dirty="0"/>
              <a:t>Classification procedures work well when groups are classified at a percentage higher than that expected by chance</a:t>
            </a:r>
          </a:p>
          <a:p>
            <a:r>
              <a:rPr lang="en-US" altLang="en-US" dirty="0"/>
              <a:t>This depends on whether there are equal groups because the percentage than is evenly distributed</a:t>
            </a:r>
          </a:p>
        </p:txBody>
      </p:sp>
    </p:spTree>
    <p:extLst>
      <p:ext uri="{BB962C8B-B14F-4D97-AF65-F5344CB8AC3E}">
        <p14:creationId xmlns:p14="http://schemas.microsoft.com/office/powerpoint/2010/main" val="314496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Evaluating Classification</a:t>
            </a:r>
          </a:p>
        </p:txBody>
      </p:sp>
      <p:sp>
        <p:nvSpPr>
          <p:cNvPr id="35843" name="Rectangle 3"/>
          <p:cNvSpPr>
            <a:spLocks noGrp="1" noChangeArrowheads="1"/>
          </p:cNvSpPr>
          <p:nvPr>
            <p:ph type="body" idx="1"/>
          </p:nvPr>
        </p:nvSpPr>
        <p:spPr/>
        <p:txBody>
          <a:bodyPr>
            <a:normAutofit fontScale="92500" lnSpcReduction="20000"/>
          </a:bodyPr>
          <a:lstStyle/>
          <a:p>
            <a:r>
              <a:rPr lang="en-US" altLang="en-US"/>
              <a:t>If the groups are not equal than there are a couple of steps</a:t>
            </a:r>
          </a:p>
          <a:p>
            <a:pPr lvl="1"/>
            <a:r>
              <a:rPr lang="en-US" altLang="en-US"/>
              <a:t>Calculate the expected probability for each group relative to the whole sample.  </a:t>
            </a:r>
          </a:p>
          <a:p>
            <a:pPr lvl="2"/>
            <a:r>
              <a:rPr lang="en-US" altLang="en-US"/>
              <a:t>For example if there are 60 subjects; 10 in group 1, 20 in group 2 and 30 in group three than the percentages are .17, .33 and .50.  This is now the prior distribution.</a:t>
            </a:r>
          </a:p>
        </p:txBody>
      </p:sp>
    </p:spTree>
    <p:extLst>
      <p:ext uri="{BB962C8B-B14F-4D97-AF65-F5344CB8AC3E}">
        <p14:creationId xmlns:p14="http://schemas.microsoft.com/office/powerpoint/2010/main" val="3910495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Basics</a:t>
            </a:r>
          </a:p>
        </p:txBody>
      </p:sp>
      <p:sp>
        <p:nvSpPr>
          <p:cNvPr id="14339" name="Rectangle 3"/>
          <p:cNvSpPr>
            <a:spLocks noGrp="1" noChangeArrowheads="1"/>
          </p:cNvSpPr>
          <p:nvPr>
            <p:ph idx="1"/>
          </p:nvPr>
        </p:nvSpPr>
        <p:spPr>
          <a:xfrm>
            <a:off x="1295400" y="2556932"/>
            <a:ext cx="9982199" cy="3615268"/>
          </a:xfrm>
        </p:spPr>
        <p:txBody>
          <a:bodyPr>
            <a:normAutofit fontScale="77500" lnSpcReduction="20000"/>
          </a:bodyPr>
          <a:lstStyle/>
          <a:p>
            <a:r>
              <a:rPr lang="en-US" altLang="en-US" dirty="0"/>
              <a:t>MANOVA and </a:t>
            </a:r>
            <a:r>
              <a:rPr lang="en-US" altLang="en-US" dirty="0" err="1"/>
              <a:t>disriminant</a:t>
            </a:r>
            <a:r>
              <a:rPr lang="en-US" altLang="en-US" dirty="0"/>
              <a:t> function analysis are mathematically identical but are different in terms of emphasis</a:t>
            </a:r>
          </a:p>
          <a:p>
            <a:pPr lvl="1"/>
            <a:r>
              <a:rPr lang="en-US" altLang="en-US" dirty="0" err="1"/>
              <a:t>discrim</a:t>
            </a:r>
            <a:r>
              <a:rPr lang="en-US" altLang="en-US" dirty="0"/>
              <a:t> is usually concerned with actually putting people into groups (classification) and testing how well (or how poorly) subjects are classified</a:t>
            </a:r>
          </a:p>
          <a:p>
            <a:pPr lvl="1"/>
            <a:r>
              <a:rPr lang="en-US" altLang="en-US" dirty="0"/>
              <a:t>Essentially, </a:t>
            </a:r>
            <a:r>
              <a:rPr lang="en-US" altLang="en-US" dirty="0" err="1"/>
              <a:t>discrim</a:t>
            </a:r>
            <a:r>
              <a:rPr lang="en-US" altLang="en-US" dirty="0"/>
              <a:t> is interested in exactly how the groups are differentiated not just that they are significantly different (as in MANOVA)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Evaluating Classification</a:t>
            </a:r>
          </a:p>
        </p:txBody>
      </p:sp>
      <p:sp>
        <p:nvSpPr>
          <p:cNvPr id="43011" name="Rectangle 3"/>
          <p:cNvSpPr>
            <a:spLocks noGrp="1" noChangeArrowheads="1"/>
          </p:cNvSpPr>
          <p:nvPr>
            <p:ph type="body" idx="1"/>
          </p:nvPr>
        </p:nvSpPr>
        <p:spPr>
          <a:xfrm>
            <a:off x="1295400" y="2556932"/>
            <a:ext cx="10134599" cy="3767668"/>
          </a:xfrm>
        </p:spPr>
        <p:txBody>
          <a:bodyPr>
            <a:normAutofit fontScale="70000" lnSpcReduction="20000"/>
          </a:bodyPr>
          <a:lstStyle/>
          <a:p>
            <a:r>
              <a:rPr lang="en-US" altLang="en-US" dirty="0"/>
              <a:t>The computer program will then assign 10, 20 and 30 subjects to the groups.  </a:t>
            </a:r>
          </a:p>
          <a:p>
            <a:pPr lvl="1"/>
            <a:r>
              <a:rPr lang="en-US" altLang="en-US" dirty="0"/>
              <a:t>In group one you would expect .17 by chance or 1.7, </a:t>
            </a:r>
          </a:p>
          <a:p>
            <a:pPr lvl="1"/>
            <a:r>
              <a:rPr lang="en-US" altLang="en-US" dirty="0"/>
              <a:t>in group two you would expect .33 or 6.6 </a:t>
            </a:r>
          </a:p>
          <a:p>
            <a:pPr lvl="1"/>
            <a:r>
              <a:rPr lang="en-US" altLang="en-US" dirty="0"/>
              <a:t>and in group 3 you would expect .50 or 15 would be classified correctly by chance alone.  </a:t>
            </a:r>
          </a:p>
          <a:p>
            <a:pPr lvl="1"/>
            <a:r>
              <a:rPr lang="en-US" altLang="en-US" dirty="0"/>
              <a:t>If you add these up 1.7 + 6.6 + 15 you get 23.3 cases would be classified correctly by chance alone.  </a:t>
            </a:r>
          </a:p>
          <a:p>
            <a:pPr lvl="1"/>
            <a:r>
              <a:rPr lang="en-US" altLang="en-US" dirty="0"/>
              <a:t>So you hope that you classification works better than that.</a:t>
            </a:r>
          </a:p>
        </p:txBody>
      </p:sp>
    </p:spTree>
    <p:extLst>
      <p:ext uri="{BB962C8B-B14F-4D97-AF65-F5344CB8AC3E}">
        <p14:creationId xmlns:p14="http://schemas.microsoft.com/office/powerpoint/2010/main" val="11251476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Evaluating Classification</a:t>
            </a:r>
          </a:p>
        </p:txBody>
      </p:sp>
      <p:sp>
        <p:nvSpPr>
          <p:cNvPr id="38915" name="Rectangle 3"/>
          <p:cNvSpPr>
            <a:spLocks noGrp="1" noChangeArrowheads="1"/>
          </p:cNvSpPr>
          <p:nvPr>
            <p:ph type="body" idx="1"/>
          </p:nvPr>
        </p:nvSpPr>
        <p:spPr/>
        <p:txBody>
          <a:bodyPr>
            <a:normAutofit fontScale="77500" lnSpcReduction="20000"/>
          </a:bodyPr>
          <a:lstStyle/>
          <a:p>
            <a:r>
              <a:rPr lang="en-US" altLang="en-US"/>
              <a:t>Cross-Validation – </a:t>
            </a:r>
          </a:p>
          <a:p>
            <a:pPr lvl="1"/>
            <a:r>
              <a:rPr lang="en-US" altLang="en-US"/>
              <a:t>To see if your classification works well, one of the easiest methods is to split the data in half randomly, forming two new data sets.  </a:t>
            </a:r>
          </a:p>
          <a:p>
            <a:pPr lvl="1"/>
            <a:r>
              <a:rPr lang="en-US" altLang="en-US"/>
              <a:t>Estimate the classification on half of the data and then apply it to the other half to see if it does equally as well.  This allows you to see how well the classification generalizes to new data. </a:t>
            </a:r>
          </a:p>
        </p:txBody>
      </p:sp>
    </p:spTree>
    <p:extLst>
      <p:ext uri="{BB962C8B-B14F-4D97-AF65-F5344CB8AC3E}">
        <p14:creationId xmlns:p14="http://schemas.microsoft.com/office/powerpoint/2010/main" val="348665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Basics</a:t>
            </a:r>
          </a:p>
        </p:txBody>
      </p:sp>
      <p:sp>
        <p:nvSpPr>
          <p:cNvPr id="15363" name="Rectangle 3"/>
          <p:cNvSpPr>
            <a:spLocks noGrp="1" noChangeArrowheads="1"/>
          </p:cNvSpPr>
          <p:nvPr>
            <p:ph idx="1"/>
          </p:nvPr>
        </p:nvSpPr>
        <p:spPr/>
        <p:txBody>
          <a:bodyPr/>
          <a:lstStyle/>
          <a:p>
            <a:r>
              <a:rPr lang="en-US" altLang="en-US"/>
              <a:t>Predictors can be given higher priority in a hierarchical analysis giving essentially what would be a discriminate function analysis with covariates (a discrim version of MANCOVA)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Questions</a:t>
            </a:r>
          </a:p>
        </p:txBody>
      </p:sp>
      <p:sp>
        <p:nvSpPr>
          <p:cNvPr id="25603" name="Rectangle 3"/>
          <p:cNvSpPr>
            <a:spLocks noGrp="1" noChangeArrowheads="1"/>
          </p:cNvSpPr>
          <p:nvPr>
            <p:ph idx="1"/>
          </p:nvPr>
        </p:nvSpPr>
        <p:spPr/>
        <p:txBody>
          <a:bodyPr>
            <a:normAutofit fontScale="92500" lnSpcReduction="20000"/>
          </a:bodyPr>
          <a:lstStyle/>
          <a:p>
            <a:r>
              <a:rPr lang="en-US" altLang="en-US" dirty="0"/>
              <a:t>The primary goal is to find a dimension(s) that groups differ on and create classification functions </a:t>
            </a:r>
          </a:p>
          <a:p>
            <a:r>
              <a:rPr lang="en-US" altLang="en-US" dirty="0"/>
              <a:t>Can group membership be accurately predicted by a set of predictors?  </a:t>
            </a:r>
          </a:p>
          <a:p>
            <a:pPr lvl="1"/>
            <a:r>
              <a:rPr lang="en-US" altLang="en-US" dirty="0"/>
              <a:t>Essentially the same question as MANOVA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Questions</a:t>
            </a:r>
          </a:p>
        </p:txBody>
      </p:sp>
      <p:sp>
        <p:nvSpPr>
          <p:cNvPr id="16387" name="Rectangle 3"/>
          <p:cNvSpPr>
            <a:spLocks noGrp="1" noChangeArrowheads="1"/>
          </p:cNvSpPr>
          <p:nvPr>
            <p:ph idx="1"/>
          </p:nvPr>
        </p:nvSpPr>
        <p:spPr>
          <a:xfrm>
            <a:off x="1295400" y="2556932"/>
            <a:ext cx="9982199" cy="3615268"/>
          </a:xfrm>
        </p:spPr>
        <p:txBody>
          <a:bodyPr>
            <a:normAutofit fontScale="77500" lnSpcReduction="20000"/>
          </a:bodyPr>
          <a:lstStyle/>
          <a:p>
            <a:r>
              <a:rPr lang="en-US" altLang="en-US" dirty="0"/>
              <a:t>Along how many dimensions do groups differ reliably?  </a:t>
            </a:r>
          </a:p>
          <a:p>
            <a:pPr lvl="1"/>
            <a:r>
              <a:rPr lang="en-US" altLang="en-US" dirty="0"/>
              <a:t>creates discriminate functions (like canonical correlations) and each is assessed for significance.  </a:t>
            </a:r>
          </a:p>
          <a:p>
            <a:pPr lvl="1"/>
            <a:r>
              <a:rPr lang="en-US" altLang="en-US" dirty="0"/>
              <a:t>Usually the first one or two discriminate functions are worth while and the rest are garbage.  </a:t>
            </a:r>
          </a:p>
          <a:p>
            <a:pPr lvl="1"/>
            <a:r>
              <a:rPr lang="en-US" altLang="en-US" dirty="0"/>
              <a:t>Each </a:t>
            </a:r>
            <a:r>
              <a:rPr lang="en-US" altLang="en-US" dirty="0" err="1"/>
              <a:t>discrim</a:t>
            </a:r>
            <a:r>
              <a:rPr lang="en-US" altLang="en-US" dirty="0"/>
              <a:t> function is orthogonal to the previous and the number of dimensions (discriminant functions) is equal to either the g - 1 or p, which ever is smaller.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Questions</a:t>
            </a:r>
          </a:p>
        </p:txBody>
      </p:sp>
      <p:sp>
        <p:nvSpPr>
          <p:cNvPr id="20483" name="Rectangle 3"/>
          <p:cNvSpPr>
            <a:spLocks noGrp="1" noChangeArrowheads="1"/>
          </p:cNvSpPr>
          <p:nvPr>
            <p:ph idx="1"/>
          </p:nvPr>
        </p:nvSpPr>
        <p:spPr/>
        <p:txBody>
          <a:bodyPr>
            <a:normAutofit fontScale="92500" lnSpcReduction="10000"/>
          </a:bodyPr>
          <a:lstStyle/>
          <a:p>
            <a:r>
              <a:rPr lang="en-US" altLang="en-US"/>
              <a:t>Are the discriminate functions interpretable or meaningful?</a:t>
            </a:r>
          </a:p>
          <a:p>
            <a:pPr lvl="1"/>
            <a:r>
              <a:rPr lang="en-US" altLang="en-US"/>
              <a:t>Does a discrim function differentiate between groups in some meaningful way or is it just jibberish?</a:t>
            </a:r>
          </a:p>
          <a:p>
            <a:pPr lvl="1"/>
            <a:r>
              <a:rPr lang="en-US" altLang="en-US"/>
              <a:t>How do the discrim functions correlate with each predictor?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Questions</a:t>
            </a:r>
          </a:p>
        </p:txBody>
      </p:sp>
      <p:sp>
        <p:nvSpPr>
          <p:cNvPr id="21507" name="Rectangle 3"/>
          <p:cNvSpPr>
            <a:spLocks noGrp="1" noChangeArrowheads="1"/>
          </p:cNvSpPr>
          <p:nvPr>
            <p:ph idx="1"/>
          </p:nvPr>
        </p:nvSpPr>
        <p:spPr/>
        <p:txBody>
          <a:bodyPr>
            <a:normAutofit fontScale="85000" lnSpcReduction="20000"/>
          </a:bodyPr>
          <a:lstStyle/>
          <a:p>
            <a:r>
              <a:rPr lang="en-US" altLang="en-US"/>
              <a:t>Can we classify new (unclassified) subjects into groups?</a:t>
            </a:r>
          </a:p>
          <a:p>
            <a:pPr lvl="1"/>
            <a:r>
              <a:rPr lang="en-US" altLang="en-US"/>
              <a:t>Given the classification functions how accurate are we? And when we are inaccurate is there some pattern to the misclassification?</a:t>
            </a:r>
          </a:p>
          <a:p>
            <a:r>
              <a:rPr lang="en-US" altLang="en-US"/>
              <a:t>What is the strength of association between group membership and the predictors?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141</TotalTime>
  <Words>1658</Words>
  <Application>Microsoft Office PowerPoint</Application>
  <PresentationFormat>Widescreen</PresentationFormat>
  <Paragraphs>131</Paragraphs>
  <Slides>41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6" baseType="lpstr">
      <vt:lpstr>Arial</vt:lpstr>
      <vt:lpstr>Garamond</vt:lpstr>
      <vt:lpstr>Times New Roman</vt:lpstr>
      <vt:lpstr>Organic</vt:lpstr>
      <vt:lpstr>Equation</vt:lpstr>
      <vt:lpstr>Discriminant Function Analysis</vt:lpstr>
      <vt:lpstr>Basics</vt:lpstr>
      <vt:lpstr>Basics</vt:lpstr>
      <vt:lpstr>Basics</vt:lpstr>
      <vt:lpstr>Basics</vt:lpstr>
      <vt:lpstr>Questions</vt:lpstr>
      <vt:lpstr>Questions</vt:lpstr>
      <vt:lpstr>Questions</vt:lpstr>
      <vt:lpstr>Questions</vt:lpstr>
      <vt:lpstr>Questions</vt:lpstr>
      <vt:lpstr>Assumptions</vt:lpstr>
      <vt:lpstr>Assumptions</vt:lpstr>
      <vt:lpstr>Equations</vt:lpstr>
      <vt:lpstr>Equations – MANOVA review</vt:lpstr>
      <vt:lpstr>Equations – MANOVA review</vt:lpstr>
      <vt:lpstr>Equations – MANOVA review</vt:lpstr>
      <vt:lpstr>Equations – MANOVA review</vt:lpstr>
      <vt:lpstr>Equations</vt:lpstr>
      <vt:lpstr>Equations</vt:lpstr>
      <vt:lpstr>Equations</vt:lpstr>
      <vt:lpstr>Equations</vt:lpstr>
      <vt:lpstr>Equations</vt:lpstr>
      <vt:lpstr>Equations – Classification Formula</vt:lpstr>
      <vt:lpstr>Equations</vt:lpstr>
      <vt:lpstr>Equations</vt:lpstr>
      <vt:lpstr>Equations</vt:lpstr>
      <vt:lpstr>Equations</vt:lpstr>
      <vt:lpstr>Equations – Coefficients for Group 1</vt:lpstr>
      <vt:lpstr>Equations – Coefficients for Group 1</vt:lpstr>
      <vt:lpstr>Equations</vt:lpstr>
      <vt:lpstr>Types of Discriminant Function Analysis </vt:lpstr>
      <vt:lpstr>Number of Functions and percent of Variance</vt:lpstr>
      <vt:lpstr>Interpreting discriminant functions Part 1 – How do they separate groups?</vt:lpstr>
      <vt:lpstr>Interpreting discriminant functions Part 1 – How do they separate the groups?</vt:lpstr>
      <vt:lpstr>Interpreting discriminant functions Part 2 – Which variables are important?</vt:lpstr>
      <vt:lpstr>Interpreting discriminant functions Part 2 – Which variables are important?</vt:lpstr>
      <vt:lpstr>Loading Matrix</vt:lpstr>
      <vt:lpstr>Evaluating Classification</vt:lpstr>
      <vt:lpstr>Evaluating Classification</vt:lpstr>
      <vt:lpstr>Evaluating Classification</vt:lpstr>
      <vt:lpstr>Evaluating Classification</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Discriminant Function Analysis</dc:title>
  <dc:creator>Andrew Ainsworth</dc:creator>
  <cp:lastModifiedBy>Andrew Ainsworth</cp:lastModifiedBy>
  <cp:revision>12</cp:revision>
  <dcterms:created xsi:type="dcterms:W3CDTF">2004-04-13T20:46:06Z</dcterms:created>
  <dcterms:modified xsi:type="dcterms:W3CDTF">2019-04-17T01:42:07Z</dcterms:modified>
</cp:coreProperties>
</file>