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6"/>
  </p:notesMasterIdLst>
  <p:sldIdLst>
    <p:sldId id="256" r:id="rId2"/>
    <p:sldId id="363" r:id="rId3"/>
    <p:sldId id="366" r:id="rId4"/>
    <p:sldId id="364" r:id="rId5"/>
    <p:sldId id="278" r:id="rId6"/>
    <p:sldId id="279" r:id="rId7"/>
    <p:sldId id="259" r:id="rId8"/>
    <p:sldId id="280" r:id="rId9"/>
    <p:sldId id="281" r:id="rId10"/>
    <p:sldId id="282" r:id="rId11"/>
    <p:sldId id="283" r:id="rId12"/>
    <p:sldId id="284" r:id="rId13"/>
    <p:sldId id="285" r:id="rId14"/>
    <p:sldId id="369" r:id="rId15"/>
    <p:sldId id="360" r:id="rId16"/>
    <p:sldId id="361" r:id="rId17"/>
    <p:sldId id="362" r:id="rId18"/>
    <p:sldId id="288" r:id="rId19"/>
    <p:sldId id="289" r:id="rId20"/>
    <p:sldId id="290" r:id="rId21"/>
    <p:sldId id="291" r:id="rId22"/>
    <p:sldId id="292" r:id="rId23"/>
    <p:sldId id="293" r:id="rId24"/>
    <p:sldId id="294" r:id="rId25"/>
    <p:sldId id="295" r:id="rId26"/>
    <p:sldId id="296" r:id="rId27"/>
    <p:sldId id="368" r:id="rId28"/>
    <p:sldId id="299" r:id="rId29"/>
    <p:sldId id="300" r:id="rId30"/>
    <p:sldId id="301" r:id="rId31"/>
    <p:sldId id="302" r:id="rId32"/>
    <p:sldId id="303" r:id="rId33"/>
    <p:sldId id="304" r:id="rId34"/>
    <p:sldId id="418" r:id="rId35"/>
    <p:sldId id="305" r:id="rId36"/>
    <p:sldId id="306" r:id="rId37"/>
    <p:sldId id="260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67" r:id="rId47"/>
    <p:sldId id="286" r:id="rId48"/>
    <p:sldId id="287" r:id="rId49"/>
    <p:sldId id="413" r:id="rId50"/>
    <p:sldId id="414" r:id="rId51"/>
    <p:sldId id="415" r:id="rId52"/>
    <p:sldId id="416" r:id="rId53"/>
    <p:sldId id="417" r:id="rId54"/>
    <p:sldId id="319" r:id="rId55"/>
    <p:sldId id="320" r:id="rId56"/>
    <p:sldId id="321" r:id="rId57"/>
    <p:sldId id="322" r:id="rId58"/>
    <p:sldId id="323" r:id="rId59"/>
    <p:sldId id="324" r:id="rId60"/>
    <p:sldId id="325" r:id="rId61"/>
    <p:sldId id="326" r:id="rId62"/>
    <p:sldId id="327" r:id="rId63"/>
    <p:sldId id="328" r:id="rId64"/>
    <p:sldId id="329" r:id="rId65"/>
    <p:sldId id="330" r:id="rId66"/>
    <p:sldId id="331" r:id="rId67"/>
    <p:sldId id="337" r:id="rId68"/>
    <p:sldId id="338" r:id="rId69"/>
    <p:sldId id="339" r:id="rId70"/>
    <p:sldId id="340" r:id="rId71"/>
    <p:sldId id="341" r:id="rId72"/>
    <p:sldId id="342" r:id="rId73"/>
    <p:sldId id="343" r:id="rId74"/>
    <p:sldId id="344" r:id="rId75"/>
    <p:sldId id="345" r:id="rId76"/>
    <p:sldId id="346" r:id="rId77"/>
    <p:sldId id="347" r:id="rId78"/>
    <p:sldId id="348" r:id="rId79"/>
    <p:sldId id="349" r:id="rId80"/>
    <p:sldId id="350" r:id="rId81"/>
    <p:sldId id="351" r:id="rId82"/>
    <p:sldId id="352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32" r:id="rId91"/>
    <p:sldId id="333" r:id="rId92"/>
    <p:sldId id="334" r:id="rId93"/>
    <p:sldId id="335" r:id="rId94"/>
    <p:sldId id="336" r:id="rId95"/>
  </p:sldIdLst>
  <p:sldSz cx="12192000" cy="6858000"/>
  <p:notesSz cx="6877050" cy="91630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and Examples" id="{655B3637-AA04-4941-9ACA-E3329C5760AB}">
          <p14:sldIdLst>
            <p14:sldId id="256"/>
            <p14:sldId id="363"/>
            <p14:sldId id="366"/>
            <p14:sldId id="364"/>
          </p14:sldIdLst>
        </p14:section>
        <p14:section name="Intro to Factor Analysis" id="{8E924D81-9730-4758-B7D6-D669AF40AFB3}">
          <p14:sldIdLst>
            <p14:sldId id="278"/>
            <p14:sldId id="279"/>
            <p14:sldId id="259"/>
            <p14:sldId id="280"/>
            <p14:sldId id="281"/>
            <p14:sldId id="282"/>
            <p14:sldId id="283"/>
            <p14:sldId id="284"/>
            <p14:sldId id="285"/>
          </p14:sldIdLst>
        </p14:section>
        <p14:section name="Common Factor Model" id="{C17AFF19-4C99-44AA-A9A2-3E7209FC1BE5}">
          <p14:sldIdLst>
            <p14:sldId id="369"/>
            <p14:sldId id="360"/>
            <p14:sldId id="361"/>
            <p14:sldId id="362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  <p14:section name="FA Terms" id="{CB16C6C7-0F89-4575-868D-8D6C077631A5}">
          <p14:sldIdLst>
            <p14:sldId id="368"/>
            <p14:sldId id="299"/>
            <p14:sldId id="300"/>
            <p14:sldId id="301"/>
            <p14:sldId id="302"/>
            <p14:sldId id="303"/>
            <p14:sldId id="304"/>
            <p14:sldId id="418"/>
            <p14:sldId id="305"/>
            <p14:sldId id="306"/>
            <p14:sldId id="260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67"/>
            <p14:sldId id="286"/>
            <p14:sldId id="287"/>
            <p14:sldId id="413"/>
            <p14:sldId id="414"/>
            <p14:sldId id="415"/>
            <p14:sldId id="416"/>
            <p14:sldId id="417"/>
            <p14:sldId id="319"/>
            <p14:sldId id="320"/>
            <p14:sldId id="321"/>
            <p14:sldId id="322"/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</p14:sldIdLst>
        </p14:section>
        <p14:section name="Equations" id="{F2401EF8-1259-448B-BD37-CBE031380BC4}">
          <p14:sldIdLst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356"/>
            <p14:sldId id="357"/>
            <p14:sldId id="358"/>
            <p14:sldId id="359"/>
            <p14:sldId id="332"/>
          </p14:sldIdLst>
        </p14:section>
        <p14:section name="What Else?" id="{9A9B58E8-30A1-4808-9B61-DCB1D699BBFE}">
          <p14:sldIdLst>
            <p14:sldId id="333"/>
            <p14:sldId id="334"/>
            <p14:sldId id="335"/>
            <p14:sldId id="33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904" autoAdjust="0"/>
    <p:restoredTop sz="86486" autoAdjust="0"/>
  </p:normalViewPr>
  <p:slideViewPr>
    <p:cSldViewPr>
      <p:cViewPr varScale="1">
        <p:scale>
          <a:sx n="47" d="100"/>
          <a:sy n="47" d="100"/>
        </p:scale>
        <p:origin x="20" y="20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image" Target="../media/image23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9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w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w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image" Target="../media/image10.emf"/><Relationship Id="rId4" Type="http://schemas.openxmlformats.org/officeDocument/2006/relationships/image" Target="../media/image9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16.wmf"/><Relationship Id="rId1" Type="http://schemas.openxmlformats.org/officeDocument/2006/relationships/image" Target="../media/image15.wmf"/><Relationship Id="rId5" Type="http://schemas.openxmlformats.org/officeDocument/2006/relationships/image" Target="../media/image19.wmf"/><Relationship Id="rId4" Type="http://schemas.openxmlformats.org/officeDocument/2006/relationships/image" Target="../media/image18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9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5725" y="0"/>
            <a:ext cx="2979738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A9AD6D-BF4D-4A95-A228-E77F6C333D41}" type="datetimeFigureOut">
              <a:rPr lang="en-US" smtClean="0"/>
              <a:t>4/30/2019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8975" y="1146175"/>
            <a:ext cx="5499100" cy="3092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7388" y="4410075"/>
            <a:ext cx="5502275" cy="360838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04263"/>
            <a:ext cx="2979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5725" y="8704263"/>
            <a:ext cx="2979738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5AB7C-0727-4401-99C5-48E73D144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849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5AB7C-0727-4401-99C5-48E73D144D1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45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103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20B7257-D4E4-4E92-9D7A-1C02E1A7C81A}" type="slidenum">
              <a:rPr lang="en-GB">
                <a:latin typeface="Arial" pitchFamily="34" charset="0"/>
              </a:rPr>
              <a:pPr/>
              <a:t>15</a:t>
            </a:fld>
            <a:endParaRPr lang="en-GB">
              <a:latin typeface="Arial" pitchFamily="34" charset="0"/>
            </a:endParaRPr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457200" y="720725"/>
            <a:ext cx="6400800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597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B8BB043-378F-415C-8ED3-659C3CB8432F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8730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B5AB7C-0727-4401-99C5-48E73D144D1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58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039A5F14-0FDB-4223-9F39-516DA39590FF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06263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9F4597-727F-489E-8E2D-FF0BA2246AE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372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5D2F8D-4D17-4E91-AC62-C778E7B8E0C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036938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74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CF2D7F08-3C45-45B2-BBB0-D3C311D1090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9588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4217" y="4572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564217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847417" y="19812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847417" y="4114800"/>
            <a:ext cx="508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CSUN Psy524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4EB3B98F-D94D-4D63-9CFE-4D2C932D70E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07631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564217" y="457200"/>
            <a:ext cx="1036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564217" y="6265863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7752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347200" y="62484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DFCE87F2-6D0A-4E61-B3FB-50B8F47642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66990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1AFEC4-38D0-41A2-B499-D6860AD3366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6649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F7182-9855-4EE0-AFE6-A10ACD806D44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77108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2A239-04A0-428F-9516-E06B2A250A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9884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354EFC-22DF-4BC3-B2C7-6D745FCC02F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52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79E648-CC54-4B6F-9F61-BDFA2259519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4488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CDC22-1C2F-43B6-B549-3EC6996EB4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83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6BB22-05DB-4E2D-A97A-AA066F3AD77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3411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93A602-FD36-42F9-85E7-63BD9E8C494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3772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365760"/>
            <a:ext cx="10268712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10268712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D0B9043D-396D-40CB-97FB-DC4CC56381F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9948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44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4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3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package" Target="../embeddings/Microsoft_Excel_Worksheet1.xlsx"/><Relationship Id="rId7" Type="http://schemas.openxmlformats.org/officeDocument/2006/relationships/package" Target="../embeddings/Microsoft_Excel_Worksheet3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1.emf"/><Relationship Id="rId5" Type="http://schemas.openxmlformats.org/officeDocument/2006/relationships/package" Target="../embeddings/Microsoft_Excel_Worksheet2.xlsx"/><Relationship Id="rId10" Type="http://schemas.openxmlformats.org/officeDocument/2006/relationships/image" Target="../media/image9.w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6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13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3" Type="http://schemas.openxmlformats.org/officeDocument/2006/relationships/oleObject" Target="../embeddings/oleObject9.bin"/><Relationship Id="rId7" Type="http://schemas.openxmlformats.org/officeDocument/2006/relationships/oleObject" Target="../embeddings/oleObject11.bin"/><Relationship Id="rId12" Type="http://schemas.openxmlformats.org/officeDocument/2006/relationships/image" Target="../media/image1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10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2.bin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22.w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24.emf"/><Relationship Id="rId5" Type="http://schemas.openxmlformats.org/officeDocument/2006/relationships/package" Target="../embeddings/Microsoft_Excel_Worksheet5.xlsx"/><Relationship Id="rId4" Type="http://schemas.openxmlformats.org/officeDocument/2006/relationships/image" Target="../media/image23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25.e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emf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29.emf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4" Type="http://schemas.openxmlformats.org/officeDocument/2006/relationships/image" Target="../media/image30.emf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image" Target="../media/image31.emf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3" Type="http://schemas.openxmlformats.org/officeDocument/2006/relationships/oleObject" Target="../embeddings/oleObject19.bin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32.wmf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5.emf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6.wmf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4" Type="http://schemas.openxmlformats.org/officeDocument/2006/relationships/image" Target="../media/image38.wmf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4" Type="http://schemas.openxmlformats.org/officeDocument/2006/relationships/image" Target="../media/image39.wmf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4" Type="http://schemas.openxmlformats.org/officeDocument/2006/relationships/image" Target="../media/image40.wmf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4" Type="http://schemas.openxmlformats.org/officeDocument/2006/relationships/image" Target="../media/image41.wmf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3.vml"/><Relationship Id="rId4" Type="http://schemas.openxmlformats.org/officeDocument/2006/relationships/image" Target="../media/image42.wmf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4" Type="http://schemas.openxmlformats.org/officeDocument/2006/relationships/image" Target="../media/image43.wmf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44.wmf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4" Type="http://schemas.openxmlformats.org/officeDocument/2006/relationships/image" Target="../media/image45.w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46.wmf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wmf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4" Type="http://schemas.openxmlformats.org/officeDocument/2006/relationships/image" Target="../media/image48.wmf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/>
              <a:t>Factor Analysis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Psy 524</a:t>
            </a:r>
          </a:p>
          <a:p>
            <a:r>
              <a:rPr lang="en-US" altLang="en-US"/>
              <a:t>Dr. Andrew Ainsworth</a:t>
            </a:r>
          </a:p>
          <a:p>
            <a:r>
              <a:rPr lang="en-US" altLang="en-US"/>
              <a:t>Psychology Department</a:t>
            </a:r>
          </a:p>
          <a:p>
            <a:r>
              <a:rPr lang="en-US" altLang="en-US"/>
              <a:t>California State university, Northridge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Analysis Questions</a:t>
            </a:r>
            <a:endParaRPr lang="en-US" dirty="0"/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Three general goals: data reduction, describe relationships and test theories about relationships</a:t>
            </a:r>
          </a:p>
          <a:p>
            <a:pPr lvl="1"/>
            <a:r>
              <a:rPr lang="en-US"/>
              <a:t>How many interpretable factors exist in the data? or How many factors are needed to summarize the pattern of correlations?</a:t>
            </a:r>
          </a:p>
          <a:p>
            <a:pPr lvl="1"/>
            <a:r>
              <a:rPr lang="en-US"/>
              <a:t>What does each factor mean? Interpretation?</a:t>
            </a:r>
          </a:p>
          <a:p>
            <a:pPr lvl="1"/>
            <a:r>
              <a:rPr lang="en-US"/>
              <a:t>What is the percentage of variance in the data accounted for by the factors?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BF749-8DB6-42FF-8E6B-D89F8D8CA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74E36F-B734-42FB-9AB2-971E22F08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79683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Analysis Questions</a:t>
            </a:r>
            <a:endParaRPr lang="en-US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Which factors account for the most variance?</a:t>
            </a:r>
          </a:p>
          <a:p>
            <a:r>
              <a:rPr lang="en-US"/>
              <a:t>How well does the factor structure fit a given theory?</a:t>
            </a:r>
          </a:p>
          <a:p>
            <a:r>
              <a:rPr lang="en-US"/>
              <a:t>What would each subject’s score be if they could be measured directly on the factors?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693CF2-4448-4FC8-918D-F691E3E2D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845AA7-802E-4F34-B902-37021B68B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3730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FA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Exploratory FA</a:t>
            </a:r>
          </a:p>
          <a:p>
            <a:pPr lvl="1"/>
            <a:r>
              <a:rPr lang="en-US"/>
              <a:t>Summarizing data by grouping correlated variables</a:t>
            </a:r>
          </a:p>
          <a:p>
            <a:pPr lvl="1"/>
            <a:r>
              <a:rPr lang="en-US"/>
              <a:t>Investigating sets of measured variables related to theoretical constructs</a:t>
            </a:r>
          </a:p>
          <a:p>
            <a:pPr lvl="1"/>
            <a:r>
              <a:rPr lang="en-US"/>
              <a:t>Usually done near the onset of research</a:t>
            </a:r>
          </a:p>
          <a:p>
            <a:pPr lvl="1"/>
            <a:r>
              <a:rPr lang="en-US"/>
              <a:t>The type we are talking about in this lecture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C30BC-D30D-428F-91D3-24C3B8507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56459-A111-45A5-B0FC-9A5ACD2F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4171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FA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Confirmatory FA</a:t>
            </a:r>
          </a:p>
          <a:p>
            <a:pPr lvl="1"/>
            <a:r>
              <a:rPr lang="en-US"/>
              <a:t>More advanced technique</a:t>
            </a:r>
          </a:p>
          <a:p>
            <a:pPr lvl="1"/>
            <a:r>
              <a:rPr lang="en-US"/>
              <a:t>When factor structure is known or at least theorized</a:t>
            </a:r>
          </a:p>
          <a:p>
            <a:pPr lvl="1"/>
            <a:r>
              <a:rPr lang="en-US"/>
              <a:t>Testing generalization of factor structure to new data, etc.</a:t>
            </a:r>
          </a:p>
          <a:p>
            <a:pPr lvl="1"/>
            <a:r>
              <a:rPr lang="en-US"/>
              <a:t>This is often tested through Structural Equation Model methods (i.e., Psy534 topic)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0A996-07C8-4480-ACFD-326D546F8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B0385D-B25E-41AF-AF42-1E5CDC887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16636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9D45168-4367-4495-8C80-6D43C743C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FBFC6A-8BBA-4626-A54B-39D77CB184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As opposed to the not-so-common factor model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3B5349-9348-4D58-B1E0-BB18C647B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512006-BC46-4F5E-B652-01D0FF72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6EF7182-9855-4EE0-AFE6-A10ACD806D4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5224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Quick Detour: Classical Test Theory (CTT)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Assumes that every person has a true score on an item or a scale if we can only measure it directly without error</a:t>
            </a:r>
          </a:p>
          <a:p>
            <a:r>
              <a:rPr lang="en-GB" sz="3200" dirty="0"/>
              <a:t>CTT analyses assumes that a person’s test score is comprised of their “true” score plus some measurement error.  </a:t>
            </a:r>
          </a:p>
          <a:p>
            <a:r>
              <a:rPr lang="en-GB" sz="3200" dirty="0"/>
              <a:t>This is the common true score model</a:t>
            </a:r>
          </a:p>
          <a:p>
            <a:endParaRPr lang="en-GB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CSUN Psy524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759F3A6-3C79-4E23-8C30-68F0066C9EB0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205369"/>
              </p:ext>
            </p:extLst>
          </p:nvPr>
        </p:nvGraphicFramePr>
        <p:xfrm>
          <a:off x="3505200" y="5537447"/>
          <a:ext cx="3435350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145" name="Equation" r:id="rId4" imgW="672840" imgH="164880" progId="Equation.DSMT4">
                  <p:embed/>
                </p:oleObj>
              </mc:Choice>
              <mc:Fallback>
                <p:oleObj name="Equation" r:id="rId4" imgW="672840" imgH="164880" progId="Equation.DSMT4">
                  <p:embed/>
                  <p:pic>
                    <p:nvPicPr>
                      <p:cNvPr id="5122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5537447"/>
                        <a:ext cx="3435350" cy="9223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614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The common factor model is like the true score model where:</a:t>
            </a:r>
          </a:p>
          <a:p>
            <a:endParaRPr lang="en-US"/>
          </a:p>
          <a:p>
            <a:r>
              <a:rPr lang="en-US"/>
              <a:t>Except let’s think of it at the level of variance for a second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CSUN Psy524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759F3A6-3C79-4E23-8C30-68F0066C9EB0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5773537"/>
              </p:ext>
            </p:extLst>
          </p:nvPr>
        </p:nvGraphicFramePr>
        <p:xfrm>
          <a:off x="3124199" y="3048000"/>
          <a:ext cx="3694112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6" name="Equation" r:id="rId4" imgW="723600" imgH="228600" progId="Equation.DSMT4">
                  <p:embed/>
                </p:oleObj>
              </mc:Choice>
              <mc:Fallback>
                <p:oleObj name="Equation" r:id="rId4" imgW="723600" imgH="228600" progId="Equation.DSMT4">
                  <p:embed/>
                  <p:pic>
                    <p:nvPicPr>
                      <p:cNvPr id="614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199" y="3048000"/>
                        <a:ext cx="3694112" cy="12779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7166713"/>
              </p:ext>
            </p:extLst>
          </p:nvPr>
        </p:nvGraphicFramePr>
        <p:xfrm>
          <a:off x="2703511" y="5257800"/>
          <a:ext cx="453548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7" name="Equation" r:id="rId6" imgW="888840" imgH="253800" progId="Equation.DSMT4">
                  <p:embed/>
                </p:oleObj>
              </mc:Choice>
              <mc:Fallback>
                <p:oleObj name="Equation" r:id="rId6" imgW="888840" imgH="253800" progId="Equation.DSMT4">
                  <p:embed/>
                  <p:pic>
                    <p:nvPicPr>
                      <p:cNvPr id="614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3511" y="5257800"/>
                        <a:ext cx="4535487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7172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Since we don’t know T let’s replace that with what is called the “common variance” or the variance that this item shares with other items in the test</a:t>
            </a:r>
          </a:p>
          <a:p>
            <a:r>
              <a:rPr lang="en-US" sz="3600" dirty="0"/>
              <a:t>This is called communality and is indicated by h-squared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CSUN Psy524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759F3A6-3C79-4E23-8C30-68F0066C9EB0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7170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2061405"/>
              </p:ext>
            </p:extLst>
          </p:nvPr>
        </p:nvGraphicFramePr>
        <p:xfrm>
          <a:off x="3893343" y="4876800"/>
          <a:ext cx="4405313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193" name="Equation" r:id="rId3" imgW="863280" imgH="253800" progId="Equation.DSMT4">
                  <p:embed/>
                </p:oleObj>
              </mc:Choice>
              <mc:Fallback>
                <p:oleObj name="Equation" r:id="rId3" imgW="863280" imgH="253800" progId="Equation.DSMT4">
                  <p:embed/>
                  <p:pic>
                    <p:nvPicPr>
                      <p:cNvPr id="717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93343" y="4876800"/>
                        <a:ext cx="4405313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8196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The variance in each item making up a factor is separated into variance that is shared among all the items or “common variance” which is called h-squared</a:t>
            </a:r>
          </a:p>
          <a:p>
            <a:r>
              <a:rPr lang="en-US" sz="3200" dirty="0"/>
              <a:t>And unique variance (u-squared) which is made up of variance that is specific to this item and random error (but we can’t pull them apart)</a:t>
            </a:r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58728621"/>
              </p:ext>
            </p:extLst>
          </p:nvPr>
        </p:nvGraphicFramePr>
        <p:xfrm>
          <a:off x="3990181" y="5257800"/>
          <a:ext cx="4211637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597" name="Equation" r:id="rId4" imgW="825480" imgH="253800" progId="Equation.DSMT4">
                  <p:embed/>
                </p:oleObj>
              </mc:Choice>
              <mc:Fallback>
                <p:oleObj name="Equation" r:id="rId4" imgW="825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0181" y="5257800"/>
                        <a:ext cx="4211637" cy="1419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6E8E73-70AC-4956-B89C-25A60B829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B767F0-A6B4-495B-9DA8-6ED7906B0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73291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65760"/>
            <a:ext cx="10268712" cy="701039"/>
          </a:xfrm>
        </p:spPr>
        <p:txBody>
          <a:bodyPr/>
          <a:lstStyle/>
          <a:p>
            <a:r>
              <a:rPr lang="en-US" dirty="0"/>
              <a:t>Common Factor Model</a:t>
            </a:r>
          </a:p>
        </p:txBody>
      </p:sp>
      <p:graphicFrame>
        <p:nvGraphicFramePr>
          <p:cNvPr id="9218" name="Object 3"/>
          <p:cNvGraphicFramePr>
            <a:graphicFrameLocks noChangeAspect="1"/>
          </p:cNvGraphicFramePr>
          <p:nvPr/>
        </p:nvGraphicFramePr>
        <p:xfrm>
          <a:off x="2286001" y="1295400"/>
          <a:ext cx="7927975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0" name="Worksheet" r:id="rId3" imgW="5396472" imgH="777305" progId="Excel.Sheet.12">
                  <p:embed/>
                </p:oleObj>
              </mc:Choice>
              <mc:Fallback>
                <p:oleObj name="Worksheet" r:id="rId3" imgW="5396472" imgH="77730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1295400"/>
                        <a:ext cx="7927975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4"/>
          <p:cNvGraphicFramePr>
            <a:graphicFrameLocks noChangeAspect="1"/>
          </p:cNvGraphicFramePr>
          <p:nvPr/>
        </p:nvGraphicFramePr>
        <p:xfrm>
          <a:off x="2286001" y="3124200"/>
          <a:ext cx="6003925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1" name="Worksheet" r:id="rId5" imgW="3800475" imgH="962025" progId="Excel.Sheet.12">
                  <p:embed/>
                </p:oleObj>
              </mc:Choice>
              <mc:Fallback>
                <p:oleObj name="Worksheet" r:id="rId5" imgW="3800475" imgH="96202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3124200"/>
                        <a:ext cx="6003925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rot="10800000" flipV="1">
            <a:off x="7772400" y="2438400"/>
            <a:ext cx="1828800" cy="609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rot="16200000" flipH="1">
            <a:off x="7353300" y="2705100"/>
            <a:ext cx="609600" cy="762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20" name="Object 5"/>
          <p:cNvGraphicFramePr>
            <a:graphicFrameLocks noChangeAspect="1"/>
          </p:cNvGraphicFramePr>
          <p:nvPr/>
        </p:nvGraphicFramePr>
        <p:xfrm>
          <a:off x="2286000" y="4724401"/>
          <a:ext cx="60198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2" name="Worksheet" r:id="rId7" imgW="3800475" imgH="581025" progId="Excel.Sheet.12">
                  <p:embed/>
                </p:oleObj>
              </mc:Choice>
              <mc:Fallback>
                <p:oleObj name="Worksheet" r:id="rId7" imgW="3800475" imgH="58102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724401"/>
                        <a:ext cx="6019800" cy="822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Object 6"/>
          <p:cNvGraphicFramePr>
            <a:graphicFrameLocks noChangeAspect="1"/>
          </p:cNvGraphicFramePr>
          <p:nvPr/>
        </p:nvGraphicFramePr>
        <p:xfrm>
          <a:off x="2286001" y="5562601"/>
          <a:ext cx="3611563" cy="1217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53" name="Equation" r:id="rId9" imgW="825480" imgH="253800" progId="Equation.DSMT4">
                  <p:embed/>
                </p:oleObj>
              </mc:Choice>
              <mc:Fallback>
                <p:oleObj name="Equation" r:id="rId9" imgW="8254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1" y="5562601"/>
                        <a:ext cx="3611563" cy="1217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89449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C6CD-5169-4B95-B381-D938C67F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Analysis?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6D9D5-4201-45DB-8C95-AFD457829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Data Reduction/Pattern Identification</a:t>
            </a:r>
          </a:p>
          <a:p>
            <a:r>
              <a:rPr lang="en-US"/>
              <a:t>Measurement Theory/Psychometrics</a:t>
            </a:r>
          </a:p>
          <a:p>
            <a:pPr lvl="1"/>
            <a:r>
              <a:rPr lang="en-US"/>
              <a:t>Scale Creation</a:t>
            </a:r>
          </a:p>
          <a:p>
            <a:pPr lvl="1"/>
            <a:r>
              <a:rPr lang="en-US"/>
              <a:t>“Smart” Composite Creation</a:t>
            </a:r>
          </a:p>
          <a:p>
            <a:pPr lvl="1"/>
            <a:r>
              <a:rPr lang="en-US"/>
              <a:t>Test Theory/Development</a:t>
            </a:r>
          </a:p>
          <a:p>
            <a:pPr lvl="1"/>
            <a:r>
              <a:rPr lang="en-US"/>
              <a:t>Scale/Item Reliability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69C7-2055-4128-8F4B-A5B3F2580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CEEDF1-CBED-4711-BB2C-1B3225CE6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5039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39939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common factor model assumes that the commonalities represent variance that is due to the concept (i.e. factor) you are trying to measure</a:t>
            </a:r>
          </a:p>
          <a:p>
            <a:r>
              <a:rPr lang="en-US"/>
              <a:t>That’s great but how do we calculate communalities?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0CBF7C-EDA0-4FD9-836B-965CD5822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D1AE5A-EA84-46E2-A812-040B18716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074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607040" cy="48006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Let’s think about this as a regression approach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The multiple regression equation from before: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Or it’s more general form: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Now, let’s think about this more theoretically</a:t>
            </a:r>
          </a:p>
          <a:p>
            <a:endParaRPr lang="en-US" dirty="0"/>
          </a:p>
        </p:txBody>
      </p:sp>
      <p:graphicFrame>
        <p:nvGraphicFramePr>
          <p:cNvPr id="5632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7279070"/>
              </p:ext>
            </p:extLst>
          </p:nvPr>
        </p:nvGraphicFramePr>
        <p:xfrm>
          <a:off x="1295400" y="3839686"/>
          <a:ext cx="79375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4" name="Equation" r:id="rId3" imgW="3085920" imgH="228600" progId="Equation.DSMT4">
                  <p:embed/>
                </p:oleObj>
              </mc:Choice>
              <mc:Fallback>
                <p:oleObj name="Equation" r:id="rId3" imgW="308592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839686"/>
                        <a:ext cx="79375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324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8633493"/>
              </p:ext>
            </p:extLst>
          </p:nvPr>
        </p:nvGraphicFramePr>
        <p:xfrm>
          <a:off x="1295400" y="5181600"/>
          <a:ext cx="38560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9655" name="Equation" r:id="rId5" imgW="1498320" imgH="253800" progId="Equation.DSMT4">
                  <p:embed/>
                </p:oleObj>
              </mc:Choice>
              <mc:Fallback>
                <p:oleObj name="Equation" r:id="rId5" imgW="149832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5181600"/>
                        <a:ext cx="3856038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94EB04-3002-498F-A700-AC54AB35A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9AB3DE-EBE4-40EB-9C79-DF4FB0B13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64788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Still rethinking regression</a:t>
            </a:r>
          </a:p>
          <a:p>
            <a:pPr lvl="1"/>
            <a:r>
              <a:rPr lang="en-US"/>
              <a:t>So, theoretically items don’t make up a factor (e.g. depression), the factor should predict scores on the item</a:t>
            </a:r>
          </a:p>
          <a:p>
            <a:pPr lvl="1"/>
            <a:r>
              <a:rPr lang="en-US"/>
              <a:t>Example: if you know someone is “depressed” then you should be able to predict how they will respond to each item on the CES-D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646FC1-9BC4-4745-AE1B-583BD39AC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8990E-4313-4575-AB7B-5585F4F14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62724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828800"/>
            <a:ext cx="10287000" cy="4351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Regression Model Flipped Around</a:t>
            </a:r>
          </a:p>
          <a:p>
            <a:pPr lvl="1"/>
            <a:r>
              <a:rPr lang="en-US" dirty="0"/>
              <a:t>Let’s predict the item from the Factor(s)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Where        is the item on a scale</a:t>
            </a:r>
          </a:p>
          <a:p>
            <a:pPr lvl="1"/>
            <a:r>
              <a:rPr lang="en-US" dirty="0"/>
              <a:t>         is the relationship (loading) b/t factor and item</a:t>
            </a:r>
          </a:p>
          <a:p>
            <a:pPr lvl="1"/>
            <a:r>
              <a:rPr lang="en-US" dirty="0"/>
              <a:t>         is the Factor </a:t>
            </a:r>
          </a:p>
          <a:p>
            <a:pPr lvl="1"/>
            <a:r>
              <a:rPr lang="en-US" dirty="0"/>
              <a:t>         is the uniqueness predicting the item from the factor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6222322"/>
              </p:ext>
            </p:extLst>
          </p:nvPr>
        </p:nvGraphicFramePr>
        <p:xfrm>
          <a:off x="1300957" y="2667000"/>
          <a:ext cx="4367213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8" name="Equation" r:id="rId3" imgW="1231560" imgH="279360" progId="Equation.DSMT4">
                  <p:embed/>
                </p:oleObj>
              </mc:Choice>
              <mc:Fallback>
                <p:oleObj name="Equation" r:id="rId3" imgW="1231560" imgH="2793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0957" y="2667000"/>
                        <a:ext cx="4367213" cy="990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4346363"/>
              </p:ext>
            </p:extLst>
          </p:nvPr>
        </p:nvGraphicFramePr>
        <p:xfrm>
          <a:off x="2819400" y="3505200"/>
          <a:ext cx="430213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09" name="Equation" r:id="rId5" imgW="164880" imgH="228600" progId="Equation.DSMT4">
                  <p:embed/>
                </p:oleObj>
              </mc:Choice>
              <mc:Fallback>
                <p:oleObj name="Equation" r:id="rId5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505200"/>
                        <a:ext cx="430213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2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975233"/>
              </p:ext>
            </p:extLst>
          </p:nvPr>
        </p:nvGraphicFramePr>
        <p:xfrm>
          <a:off x="1445830" y="3893025"/>
          <a:ext cx="658813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0" name="Equation" r:id="rId7" imgW="241200" imgH="241200" progId="Equation.DSMT4">
                  <p:embed/>
                </p:oleObj>
              </mc:Choice>
              <mc:Fallback>
                <p:oleObj name="Equation" r:id="rId7" imgW="24120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5830" y="3893025"/>
                        <a:ext cx="658813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10205413"/>
              </p:ext>
            </p:extLst>
          </p:nvPr>
        </p:nvGraphicFramePr>
        <p:xfrm>
          <a:off x="1600200" y="4762178"/>
          <a:ext cx="484187" cy="658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1" name="Equation" r:id="rId9" imgW="177480" imgH="241200" progId="Equation.DSMT4">
                  <p:embed/>
                </p:oleObj>
              </mc:Choice>
              <mc:Fallback>
                <p:oleObj name="Equation" r:id="rId9" imgW="1774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762178"/>
                        <a:ext cx="484187" cy="658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00966001"/>
              </p:ext>
            </p:extLst>
          </p:nvPr>
        </p:nvGraphicFramePr>
        <p:xfrm>
          <a:off x="1616868" y="5176676"/>
          <a:ext cx="450850" cy="623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712" name="Equation" r:id="rId11" imgW="164880" imgH="228600" progId="Equation.DSMT4">
                  <p:embed/>
                </p:oleObj>
              </mc:Choice>
              <mc:Fallback>
                <p:oleObj name="Equation" r:id="rId11" imgW="1648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6868" y="5176676"/>
                        <a:ext cx="450850" cy="6238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60CC6-0EA6-44E5-A04C-E5C9264E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F659B88-7A97-43D8-8B6B-AD040AE88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182543"/>
            <a:ext cx="914400" cy="593725"/>
          </a:xfrm>
        </p:spPr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3978020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52600" y="5156538"/>
            <a:ext cx="4343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Notice the change in the direction of the arrows to indicate the flow of theoretical influence.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28600"/>
            <a:ext cx="4204668" cy="431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9397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248401" y="1905000"/>
            <a:ext cx="4217035" cy="43159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D2AF10F-AA40-4B5E-934F-52467DAF8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D6264C-BE2F-4FFA-B033-B90DFB66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B6CDC22-1C2F-43B6-B549-3EC6996EB402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5937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Communality</a:t>
            </a:r>
          </a:p>
          <a:p>
            <a:pPr lvl="1"/>
            <a:r>
              <a:rPr lang="en-US"/>
              <a:t>The communality is a measure of how much each item is explained by the Factor(s) and is therefore also a measure of how much each item is related to other items.</a:t>
            </a:r>
          </a:p>
          <a:p>
            <a:pPr lvl="1"/>
            <a:r>
              <a:rPr lang="en-US"/>
              <a:t>The communality for each item is calculated by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r>
              <a:rPr lang="en-US"/>
              <a:t>Whatever is left in an item is the uniqueness</a:t>
            </a:r>
            <a:endParaRPr lang="en-US" dirty="0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9681860"/>
              </p:ext>
            </p:extLst>
          </p:nvPr>
        </p:nvGraphicFramePr>
        <p:xfrm>
          <a:off x="1237488" y="4572000"/>
          <a:ext cx="2972516" cy="1042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692" name="Equation" r:id="rId3" imgW="723600" imgH="253800" progId="Equation.DSMT4">
                  <p:embed/>
                </p:oleObj>
              </mc:Choice>
              <mc:Fallback>
                <p:oleObj name="Equation" r:id="rId3" imgW="7236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488" y="4572000"/>
                        <a:ext cx="2972516" cy="10429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F44581-3F99-43EE-AD6A-6C872AC93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BEE7321-1797-4702-9541-C478DB29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275698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Common Factor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The big burning question</a:t>
            </a:r>
          </a:p>
          <a:p>
            <a:pPr lvl="1"/>
            <a:r>
              <a:rPr lang="en-US"/>
              <a:t>How do we predict items with factors we can’t measure directly?</a:t>
            </a:r>
          </a:p>
          <a:p>
            <a:pPr lvl="1"/>
            <a:r>
              <a:rPr lang="en-US"/>
              <a:t>This is where the mathematics comes in</a:t>
            </a:r>
          </a:p>
          <a:p>
            <a:pPr lvl="1"/>
            <a:r>
              <a:rPr lang="en-US"/>
              <a:t>Long story short, we use the same eigenvalue decomposition we used in canonical correlation to create vectors we use as proxies for the latent factors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B9CE57-75F0-4790-A86F-7E585A07F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2D1267-0E63-4FA1-90F7-7B1BD63E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44234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C53FB50-C2D3-4049-BF9A-7D560887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 Terms and Matrices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A37F08-6868-40C4-8E1D-81D4B5BBA3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I’ve always wanted to learn a new language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CD7975-1817-49E3-83A9-E02A5B5C5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AA1422-94F7-46B7-A163-BB7FCC8CE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6EF7182-9855-4EE0-AFE6-A10ACD806D44}" type="slidenum">
              <a:rPr lang="en-US" altLang="en-US" smtClean="0"/>
              <a:pPr/>
              <a:t>27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68939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Analysis Terms</a:t>
            </a:r>
            <a:endParaRPr lang="en-US" dirty="0"/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/>
              <a:t>Observed Correlation Matrix – is the matrix of correlations between all of your items</a:t>
            </a:r>
          </a:p>
          <a:p>
            <a:r>
              <a:rPr lang="en-US"/>
              <a:t>Reproduced Correlation Matrix – the correlation that is “reproduced” by the factor model</a:t>
            </a:r>
          </a:p>
          <a:p>
            <a:r>
              <a:rPr lang="en-US"/>
              <a:t>Residual Correlation Matrix – the difference between the Observed and Reproduced correlation matrices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7C4B90-637D-4D41-8BB8-23D3DD401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485123-4F96-437B-B97E-87A8750E4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974008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Analysis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/>
              <a:t>Extraction – refers to 2 steps in the process</a:t>
            </a:r>
          </a:p>
          <a:p>
            <a:pPr lvl="1"/>
            <a:r>
              <a:rPr lang="en-US"/>
              <a:t>Method of extraction (there are dozens)</a:t>
            </a:r>
          </a:p>
          <a:p>
            <a:pPr lvl="2"/>
            <a:r>
              <a:rPr lang="en-US"/>
              <a:t>PCA is one method</a:t>
            </a:r>
          </a:p>
          <a:p>
            <a:pPr lvl="2"/>
            <a:r>
              <a:rPr lang="en-US"/>
              <a:t>FA refers to a whole mess of them</a:t>
            </a:r>
          </a:p>
          <a:p>
            <a:pPr lvl="1"/>
            <a:r>
              <a:rPr lang="en-US"/>
              <a:t>Number of factors to “extract”</a:t>
            </a:r>
          </a:p>
          <a:p>
            <a:r>
              <a:rPr lang="en-US"/>
              <a:t>Loading – is a measure of relationship (analogous to correlation) between each item and the factor(s); the </a:t>
            </a:r>
            <a:r>
              <a:rPr lang="en-US">
                <a:sym typeface="Symbol"/>
              </a:rPr>
              <a:t>’s </a:t>
            </a:r>
            <a:r>
              <a:rPr lang="en-US"/>
              <a:t>in the common factor model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E890CB-BB1E-4822-9CD3-0A96D7918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1C2B52-F57B-47A0-AC97-F4752445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29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8188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548640"/>
          </a:xfrm>
        </p:spPr>
        <p:txBody>
          <a:bodyPr>
            <a:normAutofit/>
          </a:bodyPr>
          <a:lstStyle/>
          <a:p>
            <a:r>
              <a:rPr lang="en-US" sz="3200" dirty="0"/>
              <a:t>Correlation Matrix – Math Anxiety Scale (MAS)</a:t>
            </a:r>
          </a:p>
        </p:txBody>
      </p:sp>
      <p:graphicFrame>
        <p:nvGraphicFramePr>
          <p:cNvPr id="205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13969444"/>
              </p:ext>
            </p:extLst>
          </p:nvPr>
        </p:nvGraphicFramePr>
        <p:xfrm>
          <a:off x="1143000" y="1066800"/>
          <a:ext cx="10061697" cy="533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15" name="Worksheet" r:id="rId3" imgW="8720373" imgH="4622124" progId="Excel.Sheet.12">
                  <p:embed/>
                </p:oleObj>
              </mc:Choice>
              <mc:Fallback>
                <p:oleObj name="Worksheet" r:id="rId3" imgW="8720373" imgH="4622124" progId="Excel.Sheet.12">
                  <p:embed/>
                  <p:pic>
                    <p:nvPicPr>
                      <p:cNvPr id="205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066800"/>
                        <a:ext cx="10061697" cy="533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Matrices</a:t>
            </a:r>
            <a:endParaRPr lang="en-US" dirty="0"/>
          </a:p>
        </p:txBody>
      </p:sp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8859759"/>
              </p:ext>
            </p:extLst>
          </p:nvPr>
        </p:nvGraphicFramePr>
        <p:xfrm>
          <a:off x="1742281" y="1872774"/>
          <a:ext cx="8707437" cy="259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6" name="Worksheet" r:id="rId3" imgW="8439150" imgH="2562225" progId="Excel.Sheet.12">
                  <p:embed/>
                </p:oleObj>
              </mc:Choice>
              <mc:Fallback>
                <p:oleObj name="Worksheet" r:id="rId3" imgW="8439150" imgH="256222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281" y="1872774"/>
                        <a:ext cx="8707437" cy="259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/>
        </p:nvGraphicFramePr>
        <p:xfrm>
          <a:off x="2514600" y="4648201"/>
          <a:ext cx="7013542" cy="173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27" name="Worksheet" r:id="rId5" imgW="5476875" imgH="1362075" progId="Excel.Sheet.12">
                  <p:embed/>
                </p:oleObj>
              </mc:Choice>
              <mc:Fallback>
                <p:oleObj name="Worksheet" r:id="rId5" imgW="5476875" imgH="136207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648201"/>
                        <a:ext cx="7013542" cy="173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DB0F2-913A-4C5F-81D0-36832F3D1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94256E-CD07-4786-BF82-DD5E2107E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194863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Matrices</a:t>
            </a:r>
            <a:endParaRPr lang="en-US" dirty="0"/>
          </a:p>
        </p:txBody>
      </p:sp>
      <p:graphicFrame>
        <p:nvGraphicFramePr>
          <p:cNvPr id="65537" name="Object 1"/>
          <p:cNvGraphicFramePr>
            <a:graphicFrameLocks noChangeAspect="1"/>
          </p:cNvGraphicFramePr>
          <p:nvPr/>
        </p:nvGraphicFramePr>
        <p:xfrm>
          <a:off x="3967164" y="1597025"/>
          <a:ext cx="3971925" cy="4940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40" name="Worksheet" r:id="rId3" imgW="2105025" imgH="2600325" progId="Excel.Sheet.12">
                  <p:embed/>
                </p:oleObj>
              </mc:Choice>
              <mc:Fallback>
                <p:oleObj name="Worksheet" r:id="rId3" imgW="2105025" imgH="2600325" progId="Excel.Sheet.1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7164" y="1597025"/>
                        <a:ext cx="3971925" cy="4940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4CD89-CCFD-4A5D-9821-D2A28791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BA693-C1BE-4FDD-9484-C80B27A78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06072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Analysis Terms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Factor Scores – the factor model is used to generate a combination of the items to generate a single score for the factor</a:t>
            </a:r>
          </a:p>
          <a:p>
            <a:r>
              <a:rPr lang="en-US"/>
              <a:t>Factor Coefficient matrix – coefficients used to calculate factor scores (like regression coefficients)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22276A-8EBC-41EB-96CA-7B90BAC1F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26C2BF-D868-4692-A767-0DA2C93B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480434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Analysis Terms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4800600"/>
          </a:xfrm>
        </p:spPr>
        <p:txBody>
          <a:bodyPr>
            <a:normAutofit/>
          </a:bodyPr>
          <a:lstStyle/>
          <a:p>
            <a:r>
              <a:rPr lang="en-US" sz="3600" dirty="0"/>
              <a:t>Rotation – used to mathematically convert the factors so they are easier to interpret</a:t>
            </a:r>
          </a:p>
          <a:p>
            <a:pPr lvl="1"/>
            <a:r>
              <a:rPr lang="en-US" sz="3200" dirty="0"/>
              <a:t>Orthogonal – keeps factors independent</a:t>
            </a:r>
          </a:p>
          <a:p>
            <a:pPr lvl="2"/>
            <a:r>
              <a:rPr lang="en-US" sz="2800" dirty="0"/>
              <a:t>There is only one matrix and it is rotated</a:t>
            </a:r>
          </a:p>
          <a:p>
            <a:pPr lvl="2"/>
            <a:r>
              <a:rPr lang="en-US" sz="2800" dirty="0"/>
              <a:t>Interpret the rotated loading matrix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DA4B9-F22F-4408-9C49-01FFBC37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0006B-CF7F-463A-A3E9-8923C803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9581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 Analysis Terms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515600" cy="4800600"/>
          </a:xfrm>
        </p:spPr>
        <p:txBody>
          <a:bodyPr>
            <a:normAutofit lnSpcReduction="10000"/>
          </a:bodyPr>
          <a:lstStyle/>
          <a:p>
            <a:r>
              <a:rPr lang="en-US" sz="3600" dirty="0"/>
              <a:t>Rotation – used to mathematically convert the factors so they are easier to interpret</a:t>
            </a:r>
          </a:p>
          <a:p>
            <a:pPr lvl="1"/>
            <a:r>
              <a:rPr lang="en-US" sz="3200" dirty="0"/>
              <a:t>Oblique – allows factors to correlate</a:t>
            </a:r>
          </a:p>
          <a:p>
            <a:pPr lvl="2"/>
            <a:r>
              <a:rPr lang="en-US" sz="2800" b="1" dirty="0"/>
              <a:t>Factor Correlation Matrix </a:t>
            </a:r>
            <a:r>
              <a:rPr lang="en-US" sz="2800" dirty="0"/>
              <a:t>– correlation between the factors</a:t>
            </a:r>
          </a:p>
          <a:p>
            <a:pPr lvl="2"/>
            <a:r>
              <a:rPr lang="en-US" sz="2800" b="1" dirty="0"/>
              <a:t>Structure Matrix </a:t>
            </a:r>
            <a:r>
              <a:rPr lang="en-US" sz="2800" dirty="0"/>
              <a:t>– correlation between factors and variables </a:t>
            </a:r>
          </a:p>
          <a:p>
            <a:pPr lvl="2"/>
            <a:r>
              <a:rPr lang="en-US" sz="2800" b="1" dirty="0"/>
              <a:t>Pattern Matrix </a:t>
            </a:r>
            <a:r>
              <a:rPr lang="en-US" sz="2800" dirty="0"/>
              <a:t>– unique relationship between each factor and an item uncontaminated by overlap between the factors (i.e. the relationship between an item an a factor that is not shared by other factors); this is the matrix you interpret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9DA4B9-F22F-4408-9C49-01FFBC371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A0006B-CF7F-463A-A3E9-8923C8038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01595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Factor Analysis Terms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4876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Simple Structure – refers to the ease of interpretability of the factors (what they mean).  </a:t>
            </a:r>
          </a:p>
          <a:p>
            <a:pPr lvl="1"/>
            <a:r>
              <a:rPr lang="en-US" dirty="0"/>
              <a:t>Achieved when an item only loads highly on a single factor when multiple factors exist (previous slide)</a:t>
            </a:r>
          </a:p>
          <a:p>
            <a:pPr lvl="1"/>
            <a:r>
              <a:rPr lang="en-US" dirty="0"/>
              <a:t>Lack of complex loadings (items load highly on multiple factors simultaneously</a:t>
            </a:r>
          </a:p>
          <a:p>
            <a:pPr lvl="2"/>
            <a:r>
              <a:rPr lang="en-US" dirty="0"/>
              <a:t>NOTE: Typically a “good” factor makes sense, has simple structure and is interpretable. 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358810-F96A-4C45-A4BB-85AAE743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1B58D-D4AA-4AEA-98D1-44E73326D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85269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vs. Complex Loading</a:t>
            </a:r>
            <a:endParaRPr lang="en-US" dirty="0"/>
          </a:p>
        </p:txBody>
      </p:sp>
      <p:pic>
        <p:nvPicPr>
          <p:cNvPr id="624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00801" y="2133601"/>
            <a:ext cx="3248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24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619376" y="2133601"/>
            <a:ext cx="3248025" cy="3324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07C1DE-0BA7-4898-9692-9F11831AE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7270E-EF75-4412-AA08-DD5EDE296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6168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Problems w/ FA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No simple statistical test</a:t>
            </a:r>
          </a:p>
          <a:p>
            <a:r>
              <a:rPr lang="en-US" altLang="en-US" dirty="0"/>
              <a:t>Mix of “art” and “science”</a:t>
            </a:r>
          </a:p>
          <a:p>
            <a:pPr lvl="1"/>
            <a:r>
              <a:rPr lang="en-US" altLang="en-US" dirty="0"/>
              <a:t>Extraction and rotation methods</a:t>
            </a:r>
          </a:p>
          <a:p>
            <a:pPr lvl="1"/>
            <a:r>
              <a:rPr lang="en-US" altLang="en-US" dirty="0"/>
              <a:t># Factors to extract</a:t>
            </a:r>
          </a:p>
          <a:p>
            <a:pPr lvl="1"/>
            <a:r>
              <a:rPr lang="en-US" altLang="en-US" dirty="0"/>
              <a:t>Communality estimates</a:t>
            </a:r>
          </a:p>
          <a:p>
            <a:r>
              <a:rPr lang="en-US" altLang="en-US" dirty="0"/>
              <a:t>Last resort/Life (research) saver</a:t>
            </a:r>
          </a:p>
          <a:p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FBDAD-277B-4904-8CA2-D1F30836D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315B4-31BE-41A7-8B75-FC86DC53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Assumptions</a:t>
            </a:r>
            <a:endParaRPr lang="en-US" alt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When you assume…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AB8796-4B36-45C2-87E1-56CF40D21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B401F-7D8C-4C6F-AC0C-3CF07EA2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6EF7182-9855-4EE0-AFE6-A10ACD806D4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375512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Assumptions – reliable correlations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Assumes reliable correlations</a:t>
            </a:r>
          </a:p>
          <a:p>
            <a:pPr lvl="1"/>
            <a:r>
              <a:rPr lang="en-US" altLang="en-US" dirty="0"/>
              <a:t>Highly affected by missing data, outlying cases, non-normal and truncated data</a:t>
            </a:r>
          </a:p>
          <a:p>
            <a:pPr lvl="1"/>
            <a:r>
              <a:rPr lang="en-US" altLang="en-US" dirty="0"/>
              <a:t>Data screening methods (e.g. transformations, etc.) can greatly improve poor factor analytic results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2E8276-6405-4263-ADD1-EB21BDCC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2B86-FA72-4CD3-BD8E-9F7C5A62D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9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>
            <a:extLst>
              <a:ext uri="{FF2B5EF4-FFF2-40B4-BE49-F238E27FC236}">
                <a16:creationId xmlns:a16="http://schemas.microsoft.com/office/drawing/2014/main" id="{55EEEAD3-A450-4B68-A66A-ED116D8CF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200" y="685800"/>
            <a:ext cx="3493213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7194E8B-7186-425F-B2C3-BE920E0C8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685800"/>
            <a:ext cx="3493645" cy="518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ABD0B-60E9-4F15-A7B8-7B790BA6F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E12AF9-DE7E-4A16-BEEB-380B09FEA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8B6CDC22-1C2F-43B6-B549-3EC6996EB402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6317766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Assumptions – Sample Size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10439400" cy="4953000"/>
          </a:xfrm>
        </p:spPr>
        <p:txBody>
          <a:bodyPr>
            <a:normAutofit fontScale="92500"/>
          </a:bodyPr>
          <a:lstStyle/>
          <a:p>
            <a:r>
              <a:rPr lang="en-US" altLang="en-US" dirty="0"/>
              <a:t>Sample Size and Missing Data</a:t>
            </a:r>
          </a:p>
          <a:p>
            <a:pPr lvl="1"/>
            <a:r>
              <a:rPr lang="en-US" altLang="en-US" dirty="0"/>
              <a:t>True missing data (MCAR) are handled in the usual ways (Data Screening Chapter) but regression methods may overfit</a:t>
            </a:r>
          </a:p>
          <a:p>
            <a:pPr lvl="1"/>
            <a:r>
              <a:rPr lang="en-US" altLang="en-US" dirty="0"/>
              <a:t>Factor analysis needs large samples and it is </a:t>
            </a:r>
            <a:r>
              <a:rPr lang="en-US" altLang="en-US" u="sng" dirty="0"/>
              <a:t>one of the only major limitations</a:t>
            </a:r>
          </a:p>
          <a:p>
            <a:pPr lvl="2"/>
            <a:r>
              <a:rPr lang="en-US" altLang="en-US" dirty="0">
                <a:sym typeface="Wingdings" panose="05000000000000000000" pitchFamily="2" charset="2"/>
              </a:rPr>
              <a:t>Correlation Reliability  ; # Subjects </a:t>
            </a:r>
          </a:p>
          <a:p>
            <a:pPr lvl="2"/>
            <a:r>
              <a:rPr lang="en-US" altLang="en-US" dirty="0"/>
              <a:t>Need “enough” subjects for stable estimates</a:t>
            </a:r>
          </a:p>
          <a:p>
            <a:pPr lvl="2"/>
            <a:r>
              <a:rPr lang="en-US" altLang="en-US" dirty="0"/>
              <a:t>Also, items </a:t>
            </a:r>
            <a:r>
              <a:rPr lang="en-US" altLang="en-US" dirty="0">
                <a:sym typeface="Wingdings" panose="05000000000000000000" pitchFamily="2" charset="2"/>
              </a:rPr>
              <a:t> ; subjects 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1B1B9C-EFA7-4E5F-82FA-585545711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E63ED5-B431-4B62-939B-D7F5C3D74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9074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Assumptions – Sample Size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4800600"/>
          </a:xfrm>
        </p:spPr>
        <p:txBody>
          <a:bodyPr>
            <a:normAutofit/>
          </a:bodyPr>
          <a:lstStyle/>
          <a:p>
            <a:r>
              <a:rPr lang="en-US" altLang="en-US" dirty="0" err="1"/>
              <a:t>Comrey</a:t>
            </a:r>
            <a:r>
              <a:rPr lang="en-US" altLang="en-US" dirty="0"/>
              <a:t> and Lee</a:t>
            </a:r>
          </a:p>
          <a:p>
            <a:pPr lvl="1"/>
            <a:r>
              <a:rPr lang="en-US" altLang="en-US" dirty="0"/>
              <a:t>50 very poor, 100 poor, 200 fair, 300 good, 500 very good and 1000+ excellent </a:t>
            </a:r>
          </a:p>
          <a:p>
            <a:pPr lvl="1"/>
            <a:r>
              <a:rPr lang="en-US" altLang="en-US" dirty="0"/>
              <a:t>Shoot for minimum of 300 usually</a:t>
            </a:r>
          </a:p>
          <a:p>
            <a:pPr lvl="1"/>
            <a:r>
              <a:rPr lang="en-US" altLang="en-US" dirty="0"/>
              <a:t>More highly correlated the “marker variables”, less subjects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EB79E4-B02B-44E4-8172-7674B1182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B244E-4DB8-433E-A021-4535E12A8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41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457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Assumptions - Distribution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Normality</a:t>
            </a:r>
          </a:p>
          <a:p>
            <a:pPr lvl="1"/>
            <a:r>
              <a:rPr lang="en-US" altLang="en-US" dirty="0"/>
              <a:t>Univariate – good but not necessary</a:t>
            </a:r>
          </a:p>
          <a:p>
            <a:pPr lvl="1"/>
            <a:r>
              <a:rPr lang="en-US" altLang="en-US" dirty="0"/>
              <a:t>Multivariate – is assumed when assessing number of factors; however, usually tested univariately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5D6A54-0A27-4B81-B09C-2C2470B40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6A29E-D735-4A2A-90BD-1FEDCE312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96567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Assumptions - Relationships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Multicollinearity/Singularity</a:t>
            </a:r>
          </a:p>
          <a:p>
            <a:pPr lvl="1"/>
            <a:r>
              <a:rPr lang="en-US" altLang="en-US" dirty="0"/>
              <a:t>In PCA it is not problem; no inversions</a:t>
            </a:r>
          </a:p>
          <a:p>
            <a:pPr lvl="1"/>
            <a:r>
              <a:rPr lang="en-US" altLang="en-US" dirty="0"/>
              <a:t>In FA, if det(R) or any eigenvalue approaches 0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r>
              <a:rPr lang="en-US" altLang="en-US" dirty="0"/>
              <a:t> multicollinearity is likely</a:t>
            </a:r>
          </a:p>
          <a:p>
            <a:pPr lvl="1"/>
            <a:r>
              <a:rPr lang="en-US" altLang="en-US" dirty="0"/>
              <a:t>Also investigate inter-item SMCs approaching 1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69E26-4E97-4025-BCDE-ECE4E390A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94D70C-2461-4FCD-8324-A5BB944D0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3147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Assumptions – “Factorable”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439400" cy="4800600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Factorable R matrix</a:t>
            </a:r>
          </a:p>
          <a:p>
            <a:pPr lvl="1"/>
            <a:r>
              <a:rPr lang="en-US" altLang="en-US" dirty="0"/>
              <a:t>Inter-item correlations &gt; .30 or FA is unlikely</a:t>
            </a:r>
          </a:p>
          <a:p>
            <a:pPr lvl="1"/>
            <a:r>
              <a:rPr lang="en-US" altLang="en-US" dirty="0"/>
              <a:t>Large inter-item correlations necessary but not sufficient</a:t>
            </a:r>
          </a:p>
          <a:p>
            <a:pPr lvl="2"/>
            <a:r>
              <a:rPr lang="en-US" altLang="en-US" dirty="0"/>
              <a:t>Duos</a:t>
            </a:r>
          </a:p>
          <a:p>
            <a:pPr lvl="2"/>
            <a:r>
              <a:rPr lang="en-US" altLang="en-US" dirty="0"/>
              <a:t>Multidimensionality</a:t>
            </a:r>
          </a:p>
          <a:p>
            <a:pPr lvl="1"/>
            <a:r>
              <a:rPr lang="en-US" altLang="en-US" dirty="0"/>
              <a:t>Matrix of partials adjusted for other variables</a:t>
            </a:r>
          </a:p>
          <a:p>
            <a:pPr lvl="1"/>
            <a:r>
              <a:rPr lang="en-US" altLang="en-US" dirty="0"/>
              <a:t>Other tests with other assumptions </a:t>
            </a:r>
          </a:p>
          <a:p>
            <a:pPr lvl="2"/>
            <a:r>
              <a:rPr lang="en-US" altLang="en-US" dirty="0"/>
              <a:t>(e.g., tetrachoric or </a:t>
            </a:r>
            <a:r>
              <a:rPr lang="en-US" altLang="en-US" dirty="0" err="1"/>
              <a:t>polychoric</a:t>
            </a:r>
            <a:r>
              <a:rPr lang="en-US" altLang="en-US" dirty="0"/>
              <a:t> correlations)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D2FE08-A88F-4E81-B0B4-4B79997EB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093540-F4FC-40E2-88CF-621757E7C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0582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Assumptions – “Good” Variables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Variables as outliers</a:t>
            </a:r>
          </a:p>
          <a:p>
            <a:pPr lvl="1"/>
            <a:r>
              <a:rPr lang="en-US" altLang="en-US"/>
              <a:t>Some variables don’t work</a:t>
            </a:r>
          </a:p>
          <a:p>
            <a:pPr lvl="1"/>
            <a:r>
              <a:rPr lang="en-US" altLang="en-US"/>
              <a:t>Explain very little variance</a:t>
            </a:r>
          </a:p>
          <a:p>
            <a:pPr lvl="1"/>
            <a:r>
              <a:rPr lang="en-US" altLang="en-US"/>
              <a:t>Relates poorly with factor</a:t>
            </a:r>
          </a:p>
          <a:p>
            <a:pPr lvl="1"/>
            <a:r>
              <a:rPr lang="en-US" altLang="en-US"/>
              <a:t>Low SMCs with other items</a:t>
            </a:r>
          </a:p>
          <a:p>
            <a:pPr lvl="1"/>
            <a:r>
              <a:rPr lang="en-US" altLang="en-US"/>
              <a:t>Low loadings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12D878-DD45-44C6-AB2A-98E06F2D0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01C53-EAA3-4F36-84BD-D81CDE1E0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45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361781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1E5ECC-5D0C-4906-9F0E-B7955682E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Extraction and Rotation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BE6BD-9230-4A56-A295-1F93048739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So many choices…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3FEB096-C198-4735-97E2-C39539CF0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FC7C60-35D2-4817-980C-77DA3DDD1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6EF7182-9855-4EE0-AFE6-A10ACD806D44}" type="slidenum">
              <a:rPr lang="en-US" altLang="en-US" smtClean="0"/>
              <a:pPr/>
              <a:t>46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158121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Extraction Methods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There are many (dozens at least)</a:t>
            </a:r>
          </a:p>
          <a:p>
            <a:r>
              <a:rPr lang="en-US" altLang="en-US"/>
              <a:t>All extract orthoganal sets of factors (components) that reproduce the R matrix</a:t>
            </a:r>
          </a:p>
          <a:p>
            <a:r>
              <a:rPr lang="en-US" altLang="en-US"/>
              <a:t>Different techniques – some maximize variance, others minimize the residual matrix (R – reproduced R)</a:t>
            </a:r>
          </a:p>
          <a:p>
            <a:r>
              <a:rPr lang="en-US" altLang="en-US"/>
              <a:t>With large stable sample they all should be relatively the same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326E32C-9A20-4C8F-9416-E17A2985E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52900F-77AA-4331-BEF8-98CC823C4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47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772798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Extraction Methods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Usually un-interpretable without rotation (next)</a:t>
            </a:r>
          </a:p>
          <a:p>
            <a:r>
              <a:rPr lang="en-US" altLang="en-US" dirty="0"/>
              <a:t>Differ in output depending on combinations of:</a:t>
            </a:r>
          </a:p>
          <a:p>
            <a:pPr lvl="1"/>
            <a:r>
              <a:rPr lang="en-US" altLang="en-US" dirty="0"/>
              <a:t>Extraction method</a:t>
            </a:r>
          </a:p>
          <a:p>
            <a:pPr lvl="1"/>
            <a:r>
              <a:rPr lang="en-US" altLang="en-US" dirty="0"/>
              <a:t>Communality estimates</a:t>
            </a:r>
          </a:p>
          <a:p>
            <a:pPr lvl="1"/>
            <a:r>
              <a:rPr lang="en-US" altLang="en-US" dirty="0"/>
              <a:t>Number of factors extracted</a:t>
            </a:r>
          </a:p>
          <a:p>
            <a:pPr lvl="1"/>
            <a:r>
              <a:rPr lang="en-US" altLang="en-US" dirty="0"/>
              <a:t>Rotational Method</a:t>
            </a:r>
          </a:p>
          <a:p>
            <a:pPr lvl="1"/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751098-7941-42F7-A287-EB32A02AB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10A7A-BB81-42E2-84E3-0E05AF059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48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469333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381000"/>
            <a:ext cx="10268712" cy="1325562"/>
          </a:xfrm>
        </p:spPr>
        <p:txBody>
          <a:bodyPr>
            <a:normAutofit/>
          </a:bodyPr>
          <a:lstStyle/>
          <a:p>
            <a:r>
              <a:rPr lang="en-US" sz="4000" dirty="0"/>
              <a:t>Extraction Methods: FA (family) vs. PCA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 (family) produces factors; PCA produces components</a:t>
            </a:r>
          </a:p>
          <a:p>
            <a:r>
              <a:rPr lang="en-US" dirty="0"/>
              <a:t>Factors cause variables; components are aggregates of the variables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Psy534 - Factor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759F3A6-3C79-4E23-8C30-68F0066C9EB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Factor Analysis (FA)?</a:t>
            </a:r>
            <a:endParaRPr lang="en-US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FA and PCA (principal components analysis) are methods of data reduction</a:t>
            </a:r>
          </a:p>
          <a:p>
            <a:pPr lvl="1"/>
            <a:r>
              <a:rPr lang="en-US"/>
              <a:t>Take many variables and explain them with a few “factors” or “components”</a:t>
            </a:r>
          </a:p>
          <a:p>
            <a:pPr lvl="1"/>
            <a:r>
              <a:rPr lang="en-US"/>
              <a:t>Correlated variables are grouped together and separated from other variables with low or no correlation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6C135-734D-42E7-94F5-425004F43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4D4F4B-39F2-4704-82D7-04DD65D61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1101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8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Conceptual FA vs. PCA</a:t>
            </a:r>
            <a:endParaRPr lang="en-US" dirty="0"/>
          </a:p>
        </p:txBody>
      </p:sp>
      <p:graphicFrame>
        <p:nvGraphicFramePr>
          <p:cNvPr id="63491" name="Object 3"/>
          <p:cNvGraphicFramePr>
            <a:graphicFrameLocks noChangeAspect="1"/>
          </p:cNvGraphicFramePr>
          <p:nvPr>
            <p:extLst/>
          </p:nvPr>
        </p:nvGraphicFramePr>
        <p:xfrm>
          <a:off x="1295400" y="2405742"/>
          <a:ext cx="8150225" cy="287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237" name="VISIO" r:id="rId3" imgW="5292360" imgH="1863360" progId="Visio.Drawing.11">
                  <p:embed/>
                </p:oleObj>
              </mc:Choice>
              <mc:Fallback>
                <p:oleObj name="VISIO" r:id="rId3" imgW="5292360" imgH="1863360" progId="Visio.Drawing.11">
                  <p:embed/>
                  <p:pic>
                    <p:nvPicPr>
                      <p:cNvPr id="63491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05742"/>
                        <a:ext cx="8150225" cy="287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Psy534 - Factor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759F3A6-3C79-4E23-8C30-68F0066C9EB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8912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Extraction Methods: FA (family) vs. PCA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4876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FA analyzes only the variance shared among the variables (common variance without unique variance)</a:t>
            </a:r>
          </a:p>
          <a:p>
            <a:pPr lvl="1"/>
            <a:r>
              <a:rPr lang="en-US" dirty="0"/>
              <a:t>PCA analyzes all of the variance</a:t>
            </a:r>
          </a:p>
          <a:p>
            <a:r>
              <a:rPr lang="en-US" dirty="0"/>
              <a:t>FA: “What are the underlying processes that could produce these correlations?”</a:t>
            </a:r>
          </a:p>
          <a:p>
            <a:pPr lvl="1"/>
            <a:r>
              <a:rPr lang="en-US" dirty="0"/>
              <a:t>PCA: Just summarize empirical associations, very data driven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Psy534 - Factor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759F3A6-3C79-4E23-8C30-68F0066C9EB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508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Extraction Methods: FA (family) vs. PCA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4800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PCA vs. FA (family)</a:t>
            </a:r>
          </a:p>
          <a:p>
            <a:pPr lvl="1"/>
            <a:r>
              <a:rPr lang="en-US" dirty="0"/>
              <a:t>PCA begins with 1s in the diagonal of the correlation matrix</a:t>
            </a:r>
          </a:p>
          <a:p>
            <a:pPr lvl="1"/>
            <a:r>
              <a:rPr lang="en-US" dirty="0"/>
              <a:t>All variance extracted</a:t>
            </a:r>
          </a:p>
          <a:p>
            <a:pPr lvl="1"/>
            <a:r>
              <a:rPr lang="en-US" dirty="0"/>
              <a:t>Each variable giving equal weight initially</a:t>
            </a:r>
          </a:p>
          <a:p>
            <a:pPr lvl="1"/>
            <a:r>
              <a:rPr lang="en-US" dirty="0"/>
              <a:t>Commonalities are estimated as the output of the model and are typically inflated</a:t>
            </a:r>
          </a:p>
          <a:p>
            <a:pPr lvl="1"/>
            <a:r>
              <a:rPr lang="en-US" dirty="0"/>
              <a:t>Can often lead to an over extraction of factors as well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Psy534 - Factor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759F3A6-3C79-4E23-8C30-68F0066C9EB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9782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Extraction Methods: FA (family) vs. PCA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PCA vs. FA (family)</a:t>
            </a:r>
          </a:p>
          <a:p>
            <a:pPr lvl="1"/>
            <a:r>
              <a:rPr lang="en-US" dirty="0"/>
              <a:t>FA begins by trying to only use the common variance</a:t>
            </a:r>
          </a:p>
          <a:p>
            <a:pPr lvl="1"/>
            <a:r>
              <a:rPr lang="en-US" dirty="0"/>
              <a:t>This is done by estimating the communality values (e.g. SMC) and placing them in the diagonal of the correlations matrix</a:t>
            </a:r>
          </a:p>
          <a:p>
            <a:pPr lvl="1"/>
            <a:r>
              <a:rPr lang="en-US" dirty="0"/>
              <a:t>Analyzes only common variance</a:t>
            </a:r>
          </a:p>
          <a:p>
            <a:pPr lvl="1"/>
            <a:r>
              <a:rPr lang="en-US" dirty="0"/>
              <a:t>Outputs a more realistic (often smaller) communality estimate</a:t>
            </a:r>
          </a:p>
          <a:p>
            <a:pPr lvl="1"/>
            <a:r>
              <a:rPr lang="en-US" dirty="0"/>
              <a:t>Usually results in far fewer factors overall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Psy534 - Factor Analysis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1759F3A6-3C79-4E23-8C30-68F0066C9EB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39121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Extraction Methods: FA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Principal (Axis) Factors</a:t>
            </a:r>
          </a:p>
          <a:p>
            <a:pPr lvl="1"/>
            <a:r>
              <a:rPr lang="en-US" altLang="en-US"/>
              <a:t>Estimates of communalities (SMC) are in the diagonal; used as starting values for the communality estimation (iterative)</a:t>
            </a:r>
          </a:p>
          <a:p>
            <a:pPr lvl="1"/>
            <a:r>
              <a:rPr lang="en-US" altLang="en-US"/>
              <a:t>Removes unique and error variance</a:t>
            </a:r>
          </a:p>
          <a:p>
            <a:pPr lvl="1"/>
            <a:r>
              <a:rPr lang="en-US" altLang="en-US"/>
              <a:t>Solution depends on quality of the initial communality estimates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621043-101B-4CA8-A87E-ECCF397D6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46A0DF-F9C7-4D0E-BE09-E0FA6E36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54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3986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Extraction Methods: FA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Maximum Likelihood</a:t>
            </a:r>
          </a:p>
          <a:p>
            <a:pPr lvl="1"/>
            <a:r>
              <a:rPr lang="en-US" altLang="en-US"/>
              <a:t>Computationally intensive method for estimating loadings that maximize the likelihood (probability) of the correlation matrix.</a:t>
            </a:r>
          </a:p>
          <a:p>
            <a:r>
              <a:rPr lang="en-US" altLang="en-US"/>
              <a:t>Unweighted least squares – ignores diagonal and tries to minimize off diagonal residuals</a:t>
            </a:r>
          </a:p>
          <a:p>
            <a:pPr lvl="1"/>
            <a:r>
              <a:rPr lang="en-US" altLang="en-US"/>
              <a:t>Communalites are derived from the solution</a:t>
            </a:r>
          </a:p>
          <a:p>
            <a:pPr lvl="1"/>
            <a:r>
              <a:rPr lang="en-US" altLang="en-US"/>
              <a:t>Originally called Minimum Residual method (Comrey)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430062-8B25-476E-AD50-3C76E5A89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7C394-1E53-403B-AB56-83C2F998D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55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2488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Extraction Methods: FA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Generalized (weighted) least squares </a:t>
            </a:r>
          </a:p>
          <a:p>
            <a:pPr lvl="1"/>
            <a:r>
              <a:rPr lang="en-US" altLang="en-US"/>
              <a:t>Also minimizes the off diagonal residuals</a:t>
            </a:r>
          </a:p>
          <a:p>
            <a:pPr lvl="1"/>
            <a:r>
              <a:rPr lang="en-US" altLang="en-US"/>
              <a:t>Variables with larger communalities are given more weight in the analysis</a:t>
            </a:r>
          </a:p>
          <a:p>
            <a:r>
              <a:rPr lang="en-US" altLang="en-US"/>
              <a:t>Many Other methods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882F2A-683B-4275-A15A-092FE8E01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7B093C-26DE-4C88-B52F-4EC52D516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56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45124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Rotation Methods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en-US"/>
              <a:t>After extraction (regardless of method) good luck interpreting result</a:t>
            </a:r>
          </a:p>
          <a:p>
            <a:r>
              <a:rPr lang="en-US" altLang="en-US"/>
              <a:t>Rotation is used to improve interpretability and utility</a:t>
            </a:r>
          </a:p>
          <a:p>
            <a:r>
              <a:rPr lang="en-US" altLang="en-US"/>
              <a:t>A orthogonally rotated solution is mathematically equivalent to un-rotated and other orthogonal solutions</a:t>
            </a:r>
          </a:p>
          <a:p>
            <a:r>
              <a:rPr lang="en-US" altLang="en-US"/>
              <a:t>Stable and large N -&gt; same result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8A25A7-B2ED-4E6B-9271-49EBE27A7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B24EE9-2D81-4D52-8BB8-254960561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57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270394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Geometric Rotation</a:t>
            </a:r>
            <a:endParaRPr lang="en-US" altLang="en-US" dirty="0"/>
          </a:p>
        </p:txBody>
      </p:sp>
      <p:pic>
        <p:nvPicPr>
          <p:cNvPr id="54276" name="Picture 4" descr="rotation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481"/>
          <a:stretch/>
        </p:blipFill>
        <p:spPr>
          <a:xfrm>
            <a:off x="1261872" y="2157661"/>
            <a:ext cx="4072128" cy="4352560"/>
          </a:xfrm>
        </p:spPr>
      </p:pic>
      <p:pic>
        <p:nvPicPr>
          <p:cNvPr id="4" name="Picture 4" descr="rotation">
            <a:extLst>
              <a:ext uri="{FF2B5EF4-FFF2-40B4-BE49-F238E27FC236}">
                <a16:creationId xmlns:a16="http://schemas.microsoft.com/office/drawing/2014/main" id="{EC6481D2-456C-4F56-9B71-1F03B098826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579"/>
          <a:stretch/>
        </p:blipFill>
        <p:spPr>
          <a:xfrm>
            <a:off x="6172200" y="1944317"/>
            <a:ext cx="4033865" cy="4569563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52AC2-A4EC-41EC-9C3A-85EC3842F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8CE2A1-648B-488F-B8B4-0CDF72C1D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58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185142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Geometric Rotation</a:t>
            </a:r>
          </a:p>
        </p:txBody>
      </p:sp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Factor extraction equivalent to coordinate planes</a:t>
            </a:r>
          </a:p>
          <a:p>
            <a:r>
              <a:rPr lang="en-US" altLang="en-US"/>
              <a:t>Factors are the axes</a:t>
            </a:r>
          </a:p>
          <a:p>
            <a:r>
              <a:rPr lang="en-US" altLang="en-US"/>
              <a:t>Length of the line from the origin to the variable coordinates is equal to the communality for that variable</a:t>
            </a:r>
          </a:p>
          <a:p>
            <a:r>
              <a:rPr lang="en-US" altLang="en-US"/>
              <a:t>Orthogonal Factors are at right angles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203610-9F04-4B17-9272-F3CA53A54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E9D435-F437-417B-AC83-86F7350E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59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5929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FA?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Patterns of correlations are identified and either used as descriptive (PCA) or as indicative of underlying theory (FA)</a:t>
            </a:r>
          </a:p>
          <a:p>
            <a:r>
              <a:rPr lang="en-US"/>
              <a:t>Process of providing an operational definition for latent construct (through a regression like equation)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4B626-C0B2-4737-BE1E-4E73D055C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89E8F1-E60D-45A9-A146-B90ED143B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086099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Geometric Rotation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Factor loadings are found by dropping a line from the variable coordinates to the factor at a right angle</a:t>
            </a:r>
          </a:p>
          <a:p>
            <a:r>
              <a:rPr lang="en-US" altLang="en-US"/>
              <a:t>Repositioning the axes changes the loadings on the factor but keeps the relative positioning of the points the same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04DEF8-BD50-43D1-83A9-49F9E9CC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93E02-F98C-49AD-8FDF-CEEECA459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45326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Rotation Methods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Orthogonal vs. Oblique</a:t>
            </a:r>
          </a:p>
          <a:p>
            <a:pPr lvl="1"/>
            <a:r>
              <a:rPr lang="en-US" altLang="en-US"/>
              <a:t>Orthogonal rotation keeps factors un-correlated while increasing the meaning of the factors</a:t>
            </a:r>
          </a:p>
          <a:p>
            <a:pPr lvl="1"/>
            <a:r>
              <a:rPr lang="en-US" altLang="en-US"/>
              <a:t>Oblique rotation allows the factors to correlate leading to a conceptually clearer picture but a nightmare for explanation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E957F8-A856-4C24-BE5F-FC74B1542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18031-6ACE-4E11-B90E-20AF2ED53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10459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Rotation Methods: Orthogonal 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47244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Varimax – most popular</a:t>
            </a:r>
          </a:p>
          <a:p>
            <a:pPr lvl="1"/>
            <a:r>
              <a:rPr lang="en-US" altLang="en-US" dirty="0"/>
              <a:t>Simple structure by maximizing variance of loadings within factors across variables</a:t>
            </a:r>
          </a:p>
          <a:p>
            <a:pPr lvl="1"/>
            <a:r>
              <a:rPr lang="en-US" altLang="en-US" dirty="0"/>
              <a:t>Makes large loading larger and small loadings smaller</a:t>
            </a:r>
          </a:p>
          <a:p>
            <a:pPr lvl="1"/>
            <a:r>
              <a:rPr lang="en-US" altLang="en-US" dirty="0"/>
              <a:t>Spreads the variance from first (largest) factor to other smaller factors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5747AE-DE79-4C98-850C-1ECF85EBE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0A0AA3-2628-4BD6-8A17-4E28F74A9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7943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Rotation Methods: Orthogonal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48768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 err="1"/>
              <a:t>Quartimax</a:t>
            </a:r>
            <a:endParaRPr lang="en-US" altLang="en-US" dirty="0"/>
          </a:p>
          <a:p>
            <a:pPr lvl="1"/>
            <a:r>
              <a:rPr lang="en-US" altLang="en-US" dirty="0"/>
              <a:t>Opposite of Varimax</a:t>
            </a:r>
          </a:p>
          <a:p>
            <a:pPr lvl="1"/>
            <a:r>
              <a:rPr lang="en-US" altLang="en-US" dirty="0"/>
              <a:t>Simplifies variables by maximizing variance with variables across factors</a:t>
            </a:r>
          </a:p>
          <a:p>
            <a:pPr lvl="1"/>
            <a:r>
              <a:rPr lang="en-US" altLang="en-US" dirty="0"/>
              <a:t>Varimax works on the columns of the loading matrix; </a:t>
            </a:r>
            <a:r>
              <a:rPr lang="en-US" altLang="en-US" dirty="0" err="1"/>
              <a:t>Quartimax</a:t>
            </a:r>
            <a:r>
              <a:rPr lang="en-US" altLang="en-US" dirty="0"/>
              <a:t> works on the rows</a:t>
            </a:r>
          </a:p>
          <a:p>
            <a:pPr lvl="1"/>
            <a:r>
              <a:rPr lang="en-US" altLang="en-US" dirty="0"/>
              <a:t>Not used as often; simplifying variables is not usually a goal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C1314A-0600-4781-A78F-E9B727E11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498A5F-97FE-4939-8F6C-85E1A38C7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0141408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Rotation Methods: Orthogonal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err="1"/>
              <a:t>Equamax</a:t>
            </a:r>
            <a:r>
              <a:rPr lang="en-US" altLang="en-US" dirty="0"/>
              <a:t> is a hybrid of the earlier two that tries to simultaneously simplify factors and variables</a:t>
            </a:r>
          </a:p>
          <a:p>
            <a:pPr lvl="1"/>
            <a:r>
              <a:rPr lang="en-US" altLang="en-US" dirty="0"/>
              <a:t>Not that popular either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4D9DCB-0F00-45B2-B27C-41D6DA37D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D098C-C684-40BA-9067-4FC5457E5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1129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Rotation Methods: Oblique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4800600"/>
          </a:xfrm>
        </p:spPr>
        <p:txBody>
          <a:bodyPr>
            <a:normAutofit/>
          </a:bodyPr>
          <a:lstStyle/>
          <a:p>
            <a:r>
              <a:rPr lang="en-US" altLang="en-US" dirty="0"/>
              <a:t>Direct </a:t>
            </a:r>
            <a:r>
              <a:rPr lang="en-US" altLang="en-US" dirty="0" err="1"/>
              <a:t>Oblimin</a:t>
            </a:r>
            <a:endParaRPr lang="en-US" altLang="en-US" dirty="0"/>
          </a:p>
          <a:p>
            <a:pPr lvl="1"/>
            <a:r>
              <a:rPr lang="en-US" altLang="en-US" dirty="0"/>
              <a:t>Begins with an unrotated solution </a:t>
            </a:r>
          </a:p>
          <a:p>
            <a:pPr lvl="1"/>
            <a:r>
              <a:rPr lang="en-US" altLang="en-US" dirty="0"/>
              <a:t>Has a parameter (gamma in SPSS) that allows the user to define the amount of correlation acceptable; gamma values near -4 -&gt; orthogonal, 0 leads to mild correlations (also direct </a:t>
            </a:r>
            <a:r>
              <a:rPr lang="en-US" altLang="en-US" dirty="0" err="1"/>
              <a:t>quartimin</a:t>
            </a:r>
            <a:r>
              <a:rPr lang="en-US" altLang="en-US" dirty="0"/>
              <a:t>) and 1 highly correlated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E7CCF-1B4E-4BF0-ADB9-6A66EA41D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0AB579-A83A-4947-874D-F0455EAB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1579098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Rotation Methods: Oblique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Oblique Rotation Techniques</a:t>
            </a:r>
          </a:p>
          <a:p>
            <a:pPr lvl="1"/>
            <a:r>
              <a:rPr lang="en-US" altLang="en-US"/>
              <a:t>Promax </a:t>
            </a:r>
          </a:p>
          <a:p>
            <a:pPr lvl="2"/>
            <a:r>
              <a:rPr lang="en-US" altLang="en-US"/>
              <a:t>Solution is rotated maximally with an orthogonal rotation</a:t>
            </a:r>
          </a:p>
          <a:p>
            <a:pPr lvl="2"/>
            <a:r>
              <a:rPr lang="en-US" altLang="en-US"/>
              <a:t>This is followed by oblique rotation</a:t>
            </a:r>
          </a:p>
          <a:p>
            <a:pPr lvl="2"/>
            <a:r>
              <a:rPr lang="en-US" altLang="en-US"/>
              <a:t>Orthogonal loadings are raised to powers in order to drive down small loadings</a:t>
            </a:r>
          </a:p>
          <a:p>
            <a:pPr lvl="2"/>
            <a:r>
              <a:rPr lang="en-US" altLang="en-US"/>
              <a:t>Simple structure is reached</a:t>
            </a:r>
          </a:p>
          <a:p>
            <a:pPr lvl="2"/>
            <a:r>
              <a:rPr lang="en-US" altLang="en-US"/>
              <a:t>Easy and quick method</a:t>
            </a:r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87F826-669E-4EE5-9E4C-29F8180C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521C7-F3A7-4A21-940E-F0A2940F7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68810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Equations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 super skimpy look into the equations with an example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211AC-8D24-478B-A5EE-68FC1A85D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955D00-D775-4B3F-A8A8-F3CD066E4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56EF7182-9855-4EE0-AFE6-A10ACD806D44}" type="slidenum">
              <a:rPr lang="en-US" altLang="en-US" smtClean="0"/>
              <a:pPr/>
              <a:t>67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846660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Extraction</a:t>
            </a:r>
            <a:br>
              <a:rPr lang="en-US" altLang="en-US"/>
            </a:br>
            <a:r>
              <a:rPr lang="en-US" altLang="en-US"/>
              <a:t>Principal Components Analysis</a:t>
            </a:r>
          </a:p>
        </p:txBody>
      </p:sp>
      <p:graphicFrame>
        <p:nvGraphicFramePr>
          <p:cNvPr id="6148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0096427"/>
              </p:ext>
            </p:extLst>
          </p:nvPr>
        </p:nvGraphicFramePr>
        <p:xfrm>
          <a:off x="1447800" y="2057400"/>
          <a:ext cx="9172575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60" name="Worksheet" r:id="rId3" imgW="3057620" imgH="1142899" progId="Excel.Sheet.8">
                  <p:embed/>
                </p:oleObj>
              </mc:Choice>
              <mc:Fallback>
                <p:oleObj name="Worksheet" r:id="rId3" imgW="3057620" imgH="1142899" progId="Excel.Sheet.8">
                  <p:embed/>
                  <p:pic>
                    <p:nvPicPr>
                      <p:cNvPr id="614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2057400"/>
                        <a:ext cx="9172575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907CA-C0EE-46F1-82FE-0D259DCA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FDEB3-E625-499F-91A3-14AEAA201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46649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9" name="Rectangle 7"/>
          <p:cNvSpPr>
            <a:spLocks noGrp="1" noChangeArrowheads="1"/>
          </p:cNvSpPr>
          <p:nvPr>
            <p:ph type="body" idx="4294967295"/>
          </p:nvPr>
        </p:nvSpPr>
        <p:spPr>
          <a:xfrm>
            <a:off x="1096963" y="1981200"/>
            <a:ext cx="9952037" cy="46482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Correlation matrix w/ 1s in the </a:t>
            </a:r>
            <a:r>
              <a:rPr lang="en-US" altLang="en-US" dirty="0" err="1"/>
              <a:t>diag</a:t>
            </a: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Large correlation between Cost and Lift and another between Depth and Powder</a:t>
            </a:r>
          </a:p>
          <a:p>
            <a:pPr lvl="1"/>
            <a:r>
              <a:rPr lang="en-US" altLang="en-US" dirty="0"/>
              <a:t>Looks like two possible factors</a:t>
            </a:r>
          </a:p>
        </p:txBody>
      </p:sp>
      <p:sp>
        <p:nvSpPr>
          <p:cNvPr id="8197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Extraction</a:t>
            </a:r>
          </a:p>
        </p:txBody>
      </p:sp>
      <p:graphicFrame>
        <p:nvGraphicFramePr>
          <p:cNvPr id="819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931154"/>
              </p:ext>
            </p:extLst>
          </p:nvPr>
        </p:nvGraphicFramePr>
        <p:xfrm>
          <a:off x="1524000" y="2667000"/>
          <a:ext cx="8532628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5786" name="Worksheet" r:id="rId3" imgW="3057620" imgH="819248" progId="Excel.Sheet.8">
                  <p:embed/>
                </p:oleObj>
              </mc:Choice>
              <mc:Fallback>
                <p:oleObj name="Worksheet" r:id="rId3" imgW="3057620" imgH="819248" progId="Excel.Sheet.8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667000"/>
                        <a:ext cx="8532628" cy="2286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B74E6-FC2B-4027-BC41-8FCE57BF3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99F634-71FA-4240-BB7D-9B0195AE3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69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238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is FA?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FA and PCA are not much different than canonical correlation in terms of generating canonical variates from linear combinations of variables</a:t>
            </a:r>
          </a:p>
          <a:p>
            <a:pPr lvl="1"/>
            <a:r>
              <a:rPr lang="en-US" altLang="en-US"/>
              <a:t>Although there are now no “sides” of the equation</a:t>
            </a:r>
          </a:p>
          <a:p>
            <a:pPr lvl="1"/>
            <a:r>
              <a:rPr lang="en-US" altLang="en-US"/>
              <a:t>And your not necessarily correlating the “factors”, “components”, “variates”, etc.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176EBC-A1D5-4187-9E57-3667BA0BA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8EF51A-DB7E-4273-AC4D-85C801E43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Extraction</a:t>
            </a:r>
          </a:p>
        </p:txBody>
      </p:sp>
      <p:graphicFrame>
        <p:nvGraphicFramePr>
          <p:cNvPr id="10369" name="Object 129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8970517"/>
              </p:ext>
            </p:extLst>
          </p:nvPr>
        </p:nvGraphicFramePr>
        <p:xfrm>
          <a:off x="457200" y="3139440"/>
          <a:ext cx="9906000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09" name="Worksheet" r:id="rId3" imgW="4333901" imgH="1466819" progId="Excel.Sheet.8">
                  <p:embed/>
                </p:oleObj>
              </mc:Choice>
              <mc:Fallback>
                <p:oleObj name="Worksheet" r:id="rId3" imgW="4333901" imgH="1466819" progId="Excel.Sheet.8">
                  <p:embed/>
                  <p:pic>
                    <p:nvPicPr>
                      <p:cNvPr id="10369" name="Object 1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139440"/>
                        <a:ext cx="9906000" cy="3352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143B3-E0FB-48FA-8E21-99EFDACA1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  <a:endParaRPr lang="en-US" alt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347F64-9799-49A3-997A-5954D81C4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CF2D7F08-3C45-45B2-BBB0-D3C311D1090B}" type="slidenum">
              <a:rPr lang="en-US" altLang="en-US" smtClean="0"/>
              <a:pPr/>
              <a:t>70</a:t>
            </a:fld>
            <a:endParaRPr lang="en-US" alt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863505"/>
            <a:ext cx="10268712" cy="141309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dirty="0"/>
              <a:t>Reconfigure the variance of the correlation matrix into eigenvalues and eigenvectors</a:t>
            </a:r>
          </a:p>
        </p:txBody>
      </p:sp>
    </p:spTree>
    <p:extLst>
      <p:ext uri="{BB962C8B-B14F-4D97-AF65-F5344CB8AC3E}">
        <p14:creationId xmlns:p14="http://schemas.microsoft.com/office/powerpoint/2010/main" val="26360867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Extraction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L=V’RV</a:t>
            </a:r>
          </a:p>
          <a:p>
            <a:pPr lvl="1"/>
            <a:r>
              <a:rPr lang="en-US" altLang="en-US"/>
              <a:t>Where L is the eigenvalue matrix and V is the eigenvector matrix.</a:t>
            </a:r>
          </a:p>
          <a:p>
            <a:pPr lvl="1"/>
            <a:r>
              <a:rPr lang="en-US" altLang="en-US"/>
              <a:t>This diagonalized the R matrix and reorganized the variance into eigenvalues</a:t>
            </a:r>
          </a:p>
          <a:p>
            <a:pPr lvl="1"/>
            <a:r>
              <a:rPr lang="en-US" altLang="en-US"/>
              <a:t>A 4 x 4 matrix can be summarized by 4 numbers instead of 16.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DBDD84-FBB4-4B62-A380-6A9DFF41F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D2354F-BF6A-41C7-BFEA-6E52ED0A7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71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579283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Extraction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R=VLV’</a:t>
            </a:r>
          </a:p>
          <a:p>
            <a:pPr lvl="1"/>
            <a:r>
              <a:rPr lang="en-US" altLang="en-US"/>
              <a:t>This exactly reproduces the R matrix if all eigenvalues are used</a:t>
            </a:r>
          </a:p>
          <a:p>
            <a:pPr lvl="2"/>
            <a:r>
              <a:rPr lang="en-US" altLang="en-US"/>
              <a:t>SPSS matrix output ‘factor_extraction.sps’</a:t>
            </a:r>
          </a:p>
          <a:p>
            <a:pPr lvl="1"/>
            <a:r>
              <a:rPr lang="en-US" altLang="en-US"/>
              <a:t>Gets pretty close even when you use only the eigenvalues larger than 1.</a:t>
            </a:r>
          </a:p>
          <a:p>
            <a:pPr lvl="2"/>
            <a:r>
              <a:rPr lang="en-US" altLang="en-US"/>
              <a:t>More SPSS matrix output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3DEC03D-E508-4B8E-A333-95433C23A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5E6524-9576-4BCF-8F86-4ADE3008B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72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54741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2000" y="1635473"/>
            <a:ext cx="10363200" cy="5070127"/>
          </a:xfrm>
        </p:spPr>
        <p:txBody>
          <a:bodyPr>
            <a:normAutofit fontScale="77500" lnSpcReduction="20000"/>
          </a:bodyPr>
          <a:lstStyle/>
          <a:p>
            <a:endParaRPr lang="en-US" altLang="en-US" dirty="0"/>
          </a:p>
          <a:p>
            <a:r>
              <a:rPr lang="en-US" altLang="en-US" dirty="0"/>
              <a:t>Since R=VLV’ </a:t>
            </a:r>
            <a:r>
              <a:rPr lang="en-US" altLang="en-US" dirty="0">
                <a:sym typeface="Wingdings" panose="05000000000000000000" pitchFamily="2" charset="2"/>
              </a:rPr>
              <a:t>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Then </a:t>
            </a:r>
            <a:r>
              <a:rPr lang="en-US" altLang="en-US" dirty="0">
                <a:sym typeface="Wingdings" panose="05000000000000000000" pitchFamily="2" charset="2"/>
              </a:rPr>
              <a:t> 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r>
              <a:rPr lang="en-US" altLang="en-US" dirty="0">
                <a:sym typeface="Wingdings" panose="05000000000000000000" pitchFamily="2" charset="2"/>
              </a:rPr>
              <a:t>And  </a:t>
            </a:r>
          </a:p>
          <a:p>
            <a:endParaRPr lang="en-US" altLang="en-US" dirty="0">
              <a:sym typeface="Wingdings" panose="05000000000000000000" pitchFamily="2" charset="2"/>
            </a:endParaRPr>
          </a:p>
          <a:p>
            <a:pPr lvl="1"/>
            <a:r>
              <a:rPr lang="en-US" altLang="en-US" sz="3100" dirty="0">
                <a:sym typeface="Wingdings" panose="05000000000000000000" pitchFamily="2" charset="2"/>
              </a:rPr>
              <a:t>𝑅=𝐴𝐴′, where A is the loading matrix and A′ is the transpose of the loading matrix.</a:t>
            </a:r>
          </a:p>
          <a:p>
            <a:pPr lvl="1"/>
            <a:r>
              <a:rPr lang="en-US" altLang="en-US" sz="3100" dirty="0">
                <a:sym typeface="Wingdings" panose="05000000000000000000" pitchFamily="2" charset="2"/>
              </a:rPr>
              <a:t>See SPSS output from matrix syntax.</a:t>
            </a:r>
            <a:endParaRPr lang="en-US" altLang="en-US" sz="3100" dirty="0"/>
          </a:p>
        </p:txBody>
      </p: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Extraction</a:t>
            </a:r>
          </a:p>
        </p:txBody>
      </p:sp>
      <p:graphicFrame>
        <p:nvGraphicFramePr>
          <p:cNvPr id="13317" name="Object 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973121"/>
              </p:ext>
            </p:extLst>
          </p:nvPr>
        </p:nvGraphicFramePr>
        <p:xfrm>
          <a:off x="4343400" y="1981200"/>
          <a:ext cx="3124200" cy="6988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6" name="Equation" r:id="rId3" imgW="965160" imgH="215640" progId="Equation.DSMT4">
                  <p:embed/>
                </p:oleObj>
              </mc:Choice>
              <mc:Fallback>
                <p:oleObj name="Equation" r:id="rId3" imgW="965160" imgH="215640" progId="Equation.DSMT4">
                  <p:embed/>
                  <p:pic>
                    <p:nvPicPr>
                      <p:cNvPr id="1331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981200"/>
                        <a:ext cx="3124200" cy="6988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77D1B-249B-4DC1-99B3-11140DAFC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52205-AF71-4D4C-90D9-44677D539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4EB3B98F-D94D-4D63-9CFE-4D2C932D70E6}" type="slidenum">
              <a:rPr lang="en-US" altLang="en-US" smtClean="0"/>
              <a:pPr/>
              <a:t>73</a:t>
            </a:fld>
            <a:endParaRPr lang="en-US" altLang="en-US"/>
          </a:p>
        </p:txBody>
      </p:sp>
      <p:graphicFrame>
        <p:nvGraphicFramePr>
          <p:cNvPr id="13319" name="Object 7"/>
          <p:cNvGraphicFramePr>
            <a:graphicFrameLocks noGrp="1" noChangeAspect="1"/>
          </p:cNvGraphicFramePr>
          <p:nvPr>
            <p:ph sz="quarter" idx="4294967295"/>
            <p:extLst>
              <p:ext uri="{D42A27DB-BD31-4B8C-83A1-F6EECF244321}">
                <p14:modId xmlns:p14="http://schemas.microsoft.com/office/powerpoint/2010/main" val="2971701227"/>
              </p:ext>
            </p:extLst>
          </p:nvPr>
        </p:nvGraphicFramePr>
        <p:xfrm>
          <a:off x="2667000" y="3165528"/>
          <a:ext cx="3797268" cy="78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7" name="Equation" r:id="rId5" imgW="1168200" imgH="241200" progId="Equation.DSMT4">
                  <p:embed/>
                </p:oleObj>
              </mc:Choice>
              <mc:Fallback>
                <p:oleObj name="Equation" r:id="rId5" imgW="1168200" imgH="241200" progId="Equation.DSMT4">
                  <p:embed/>
                  <p:pic>
                    <p:nvPicPr>
                      <p:cNvPr id="133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165528"/>
                        <a:ext cx="3797268" cy="784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1903516"/>
              </p:ext>
            </p:extLst>
          </p:nvPr>
        </p:nvGraphicFramePr>
        <p:xfrm>
          <a:off x="2514600" y="4375882"/>
          <a:ext cx="4248364" cy="7842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858" name="Equation" r:id="rId7" imgW="1307880" imgH="241200" progId="Equation.DSMT4">
                  <p:embed/>
                </p:oleObj>
              </mc:Choice>
              <mc:Fallback>
                <p:oleObj name="Equation" r:id="rId7" imgW="1307880" imgH="241200" progId="Equation.DSMT4">
                  <p:embed/>
                  <p:pic>
                    <p:nvPicPr>
                      <p:cNvPr id="13321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4375882"/>
                        <a:ext cx="4248364" cy="7842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267692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Extraction</a:t>
            </a:r>
          </a:p>
        </p:txBody>
      </p:sp>
      <p:graphicFrame>
        <p:nvGraphicFramePr>
          <p:cNvPr id="14340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7757784"/>
              </p:ext>
            </p:extLst>
          </p:nvPr>
        </p:nvGraphicFramePr>
        <p:xfrm>
          <a:off x="3076956" y="1691322"/>
          <a:ext cx="5486400" cy="22575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857" name="Worksheet" r:id="rId3" imgW="1936906" imgH="796971" progId="Excel.Sheet.8">
                  <p:embed/>
                </p:oleObj>
              </mc:Choice>
              <mc:Fallback>
                <p:oleObj name="Worksheet" r:id="rId3" imgW="1936906" imgH="796971" progId="Excel.Sheet.8">
                  <p:embed/>
                  <p:pic>
                    <p:nvPicPr>
                      <p:cNvPr id="143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6956" y="1691322"/>
                        <a:ext cx="5486400" cy="22575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2" name="Rectangle 6"/>
          <p:cNvSpPr>
            <a:spLocks noGrp="1" noChangeArrowheads="1"/>
          </p:cNvSpPr>
          <p:nvPr>
            <p:ph type="body" idx="4294967295"/>
          </p:nvPr>
        </p:nvSpPr>
        <p:spPr>
          <a:xfrm>
            <a:off x="1096963" y="4121150"/>
            <a:ext cx="9723437" cy="2327275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3200" dirty="0"/>
              <a:t>Here we see that factor 1 is mostly Depth and Powder (Snow Condition Factor)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Factor 2 is mostly Cost and Lift, which is a resort factor</a:t>
            </a:r>
          </a:p>
          <a:p>
            <a:pPr>
              <a:lnSpc>
                <a:spcPct val="90000"/>
              </a:lnSpc>
            </a:pPr>
            <a:r>
              <a:rPr lang="en-US" altLang="en-US" sz="3200" dirty="0"/>
              <a:t>Both factors have complex loadings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5DAC8F-0269-4EC1-B8A1-BDC7ABFDF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BEF953-D203-428E-A62E-088279CB3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74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058814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Orthogonal Rotation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/>
              <a:t>Factor extraction is usually followed by rotation in order to maximize large correlation and minimize small correlations</a:t>
            </a:r>
          </a:p>
          <a:p>
            <a:r>
              <a:rPr lang="en-US" altLang="en-US"/>
              <a:t>Rotation usually increases simple structure and interpretability.</a:t>
            </a:r>
          </a:p>
          <a:p>
            <a:r>
              <a:rPr lang="en-US" altLang="en-US"/>
              <a:t>The most commonly used is the Varimax variance maximizing procedure which maximizes factor loading variance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58F4CA-7B85-482A-A59A-F9E013DD1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AE389-C240-44EB-86FE-9B6F9F0F2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75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16670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Orthogonal Rotation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1325563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3600" dirty="0"/>
              <a:t>The unrotated loading matrix is multiplied by a transformation matrix which is based on angle of rotation</a:t>
            </a:r>
          </a:p>
        </p:txBody>
      </p:sp>
      <p:graphicFrame>
        <p:nvGraphicFramePr>
          <p:cNvPr id="2458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8951987"/>
              </p:ext>
            </p:extLst>
          </p:nvPr>
        </p:nvGraphicFramePr>
        <p:xfrm>
          <a:off x="2209800" y="3154363"/>
          <a:ext cx="7772400" cy="34877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881" name="Equation" r:id="rId3" imgW="3441600" imgH="1422360" progId="Equation.DSMT4">
                  <p:embed/>
                </p:oleObj>
              </mc:Choice>
              <mc:Fallback>
                <p:oleObj name="Equation" r:id="rId3" imgW="3441600" imgH="1422360" progId="Equation.DSMT4">
                  <p:embed/>
                  <p:pic>
                    <p:nvPicPr>
                      <p:cNvPr id="2458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54363"/>
                        <a:ext cx="7772400" cy="34877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A278A5-8AEE-45F7-AED8-4D360777C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362B28-F6DB-4DC1-A5BB-236F0D11F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76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665643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Other Stuff</a:t>
            </a:r>
          </a:p>
        </p:txBody>
      </p:sp>
      <p:pic>
        <p:nvPicPr>
          <p:cNvPr id="25604" name="Picture 4" descr="other_fa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81200"/>
            <a:ext cx="5684922" cy="3200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6ADF43-809D-497A-B1CF-C86E0E5CC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30416-8B96-4735-B6D9-0E4E5D275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CF2D7F08-3C45-45B2-BBB0-D3C311D1090B}" type="slidenum">
              <a:rPr lang="en-US" altLang="en-US" smtClean="0"/>
              <a:pPr/>
              <a:t>77</a:t>
            </a:fld>
            <a:endParaRPr lang="en-US" alt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4953000" cy="41148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Communalities are found from the factor solution by the sum of the squared loadings</a:t>
            </a:r>
          </a:p>
          <a:p>
            <a:pPr lvl="1"/>
            <a:r>
              <a:rPr lang="en-US" altLang="en-US" sz="2800" dirty="0"/>
              <a:t>97% of cost is accounted for by Factors 1 and 2</a:t>
            </a:r>
          </a:p>
        </p:txBody>
      </p:sp>
    </p:spTree>
    <p:extLst>
      <p:ext uri="{BB962C8B-B14F-4D97-AF65-F5344CB8AC3E}">
        <p14:creationId xmlns:p14="http://schemas.microsoft.com/office/powerpoint/2010/main" val="55993098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Other Stuff</a:t>
            </a:r>
          </a:p>
        </p:txBody>
      </p:sp>
      <p:pic>
        <p:nvPicPr>
          <p:cNvPr id="30724" name="Picture 4" descr="other_fa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84248"/>
            <a:ext cx="5684924" cy="3200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D6285F-7D01-4525-8345-291178115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F471-EBCB-42BD-AB48-A933E1B51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CF2D7F08-3C45-45B2-BBB0-D3C311D1090B}" type="slidenum">
              <a:rPr lang="en-US" altLang="en-US" smtClean="0"/>
              <a:pPr/>
              <a:t>78</a:t>
            </a:fld>
            <a:endParaRPr lang="en-US" altLang="en-US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4648200" cy="45720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Proportion of variance in a variable set accounted for by a factor is the SSLs for a factor divided by the number of variables</a:t>
            </a:r>
          </a:p>
          <a:p>
            <a:pPr lvl="1"/>
            <a:r>
              <a:rPr lang="en-US" altLang="en-US" sz="2800" dirty="0"/>
              <a:t>For factor 1 1.994/4 is .50</a:t>
            </a:r>
          </a:p>
        </p:txBody>
      </p:sp>
    </p:spTree>
    <p:extLst>
      <p:ext uri="{BB962C8B-B14F-4D97-AF65-F5344CB8AC3E}">
        <p14:creationId xmlns:p14="http://schemas.microsoft.com/office/powerpoint/2010/main" val="20948969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Other Stuff</a:t>
            </a:r>
          </a:p>
        </p:txBody>
      </p:sp>
      <p:pic>
        <p:nvPicPr>
          <p:cNvPr id="31748" name="Picture 4" descr="other_factor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984248"/>
            <a:ext cx="5684924" cy="3200400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89318C-ED55-45EB-9DEE-A3A37115E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B96512-346B-4203-9880-AFC4AED7E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CF2D7F08-3C45-45B2-BBB0-D3C311D1090B}" type="slidenum">
              <a:rPr lang="en-US" altLang="en-US" smtClean="0"/>
              <a:pPr/>
              <a:t>79</a:t>
            </a:fld>
            <a:endParaRPr lang="en-US" alt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5800" y="1981200"/>
            <a:ext cx="4800600" cy="4648200"/>
          </a:xfrm>
        </p:spPr>
        <p:txBody>
          <a:bodyPr>
            <a:normAutofit/>
          </a:bodyPr>
          <a:lstStyle/>
          <a:p>
            <a:r>
              <a:rPr lang="en-US" altLang="en-US" sz="3200" dirty="0"/>
              <a:t>The proportion of covariance in a variable set accounted for by a factor is the SSLs divided by the total communality (or total SSLs across factors)</a:t>
            </a:r>
          </a:p>
          <a:p>
            <a:pPr lvl="1"/>
            <a:r>
              <a:rPr lang="en-US" altLang="en-US" sz="2800" dirty="0"/>
              <a:t>1.994/3.915 = .51</a:t>
            </a:r>
          </a:p>
        </p:txBody>
      </p:sp>
    </p:spTree>
    <p:extLst>
      <p:ext uri="{BB962C8B-B14F-4D97-AF65-F5344CB8AC3E}">
        <p14:creationId xmlns:p14="http://schemas.microsoft.com/office/powerpoint/2010/main" val="24674197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84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381000"/>
            <a:ext cx="59436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61865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Other Stuff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The residual correlation matrix is found by subtracting the reproduced correlation matrix from the original correlation matrix.</a:t>
            </a:r>
          </a:p>
          <a:p>
            <a:pPr lvl="1"/>
            <a:r>
              <a:rPr lang="en-US" altLang="en-US"/>
              <a:t>See matrix syntax output</a:t>
            </a:r>
          </a:p>
          <a:p>
            <a:pPr lvl="1"/>
            <a:r>
              <a:rPr lang="en-US" altLang="en-US"/>
              <a:t>For a “good” factor solution these should be pretty small.</a:t>
            </a:r>
          </a:p>
          <a:p>
            <a:pPr lvl="1"/>
            <a:r>
              <a:rPr lang="en-US" altLang="en-US"/>
              <a:t>The average should be below .05 or so.</a:t>
            </a:r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66BCD-A5AE-4CC0-BE1E-D04C453B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7260B-79DF-47CE-8CCD-109BAD2FD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CF2D7F08-3C45-45B2-BBB0-D3C311D1090B}" type="slidenum">
              <a:rPr lang="en-US" altLang="en-US" smtClean="0"/>
              <a:pPr/>
              <a:t>80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6260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Other Stuff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Factor weight matrix is found by dividing the loading matrix by the correlation matrix</a:t>
            </a:r>
          </a:p>
          <a:p>
            <a:pPr lvl="1"/>
            <a:r>
              <a:rPr lang="en-US" altLang="en-US"/>
              <a:t>See matrix output</a:t>
            </a:r>
          </a:p>
        </p:txBody>
      </p:sp>
      <p:graphicFrame>
        <p:nvGraphicFramePr>
          <p:cNvPr id="2662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8450257"/>
              </p:ext>
            </p:extLst>
          </p:nvPr>
        </p:nvGraphicFramePr>
        <p:xfrm>
          <a:off x="2895600" y="4317365"/>
          <a:ext cx="6400800" cy="200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04" name="Equation" r:id="rId3" imgW="609480" imgH="190440" progId="Equation.DSMT4">
                  <p:embed/>
                </p:oleObj>
              </mc:Choice>
              <mc:Fallback>
                <p:oleObj name="Equation" r:id="rId3" imgW="609480" imgH="190440" progId="Equation.DSMT4">
                  <p:embed/>
                  <p:pic>
                    <p:nvPicPr>
                      <p:cNvPr id="2662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317365"/>
                        <a:ext cx="6400800" cy="200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125074-7668-4E3C-9765-BF2B26B1A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C9FC32-F820-4F92-ABFA-1A4805A32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81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51577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Other Stuff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Factors scores are found by multiplying the standardized scores for each individual by the factor weight matrix and adding them up.</a:t>
            </a:r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5292328"/>
              </p:ext>
            </p:extLst>
          </p:nvPr>
        </p:nvGraphicFramePr>
        <p:xfrm>
          <a:off x="3457956" y="4597400"/>
          <a:ext cx="4724400" cy="157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28" name="Equation" r:id="rId3" imgW="495000" imgH="164880" progId="Equation.DSMT4">
                  <p:embed/>
                </p:oleObj>
              </mc:Choice>
              <mc:Fallback>
                <p:oleObj name="Equation" r:id="rId3" imgW="495000" imgH="164880" progId="Equation.DSMT4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7956" y="4597400"/>
                        <a:ext cx="4724400" cy="157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E215A2-915E-45E9-9025-DF031F596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01ECD-9B9A-494F-B03E-4FA2EE7A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82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19211594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Other Stuff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You can also estimate what each subject would score on the (standardized) variables</a:t>
            </a:r>
          </a:p>
        </p:txBody>
      </p:sp>
      <p:graphicFrame>
        <p:nvGraphicFramePr>
          <p:cNvPr id="286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54081135"/>
              </p:ext>
            </p:extLst>
          </p:nvPr>
        </p:nvGraphicFramePr>
        <p:xfrm>
          <a:off x="3619500" y="4267200"/>
          <a:ext cx="4953000" cy="1447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2" name="Equation" r:id="rId3" imgW="533160" imgH="164880" progId="Equation.DSMT4">
                  <p:embed/>
                </p:oleObj>
              </mc:Choice>
              <mc:Fallback>
                <p:oleObj name="Equation" r:id="rId3" imgW="533160" imgH="164880" progId="Equation.DSMT4">
                  <p:embed/>
                  <p:pic>
                    <p:nvPicPr>
                      <p:cNvPr id="286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19500" y="4267200"/>
                        <a:ext cx="4953000" cy="1447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6E4645-8F3C-4974-BD65-82BE5A16E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01634-AA58-445A-9228-4431A47A9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83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640612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Oblique Rotation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0"/>
            <a:ext cx="10268712" cy="4724400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dirty="0"/>
              <a:t>In oblique rotation the steps for extraction are taken</a:t>
            </a:r>
          </a:p>
          <a:p>
            <a:pPr lvl="1"/>
            <a:r>
              <a:rPr lang="en-US" altLang="en-US" dirty="0"/>
              <a:t>The variables are assessed for the unique relationship between each factor and the variables (removing relationships that are shared by multiple factors)</a:t>
            </a:r>
          </a:p>
          <a:p>
            <a:pPr lvl="1"/>
            <a:r>
              <a:rPr lang="en-US" altLang="en-US" dirty="0"/>
              <a:t>The matrix of unique relationships is called the pattern matrix.</a:t>
            </a:r>
          </a:p>
          <a:p>
            <a:pPr lvl="1"/>
            <a:r>
              <a:rPr lang="en-US" altLang="en-US" dirty="0"/>
              <a:t>The pattern matrix is treated like the loading matrix in orthogonal rotation.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3C6A27-A3FB-4326-8388-762F3C5E14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A0D5CD-2381-4DED-9D51-CE5BC9158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84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7886872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Oblique Rotation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1"/>
            <a:ext cx="10268712" cy="1905000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/>
              <a:t>The Factor weight matrix and factor scores are found in the same way</a:t>
            </a:r>
          </a:p>
          <a:p>
            <a:r>
              <a:rPr lang="en-US" altLang="en-US" dirty="0"/>
              <a:t>The factor scores are used to find correlations between the variables.</a:t>
            </a:r>
          </a:p>
        </p:txBody>
      </p:sp>
      <p:graphicFrame>
        <p:nvGraphicFramePr>
          <p:cNvPr id="399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87324251"/>
              </p:ext>
            </p:extLst>
          </p:nvPr>
        </p:nvGraphicFramePr>
        <p:xfrm>
          <a:off x="2057400" y="3733800"/>
          <a:ext cx="5486400" cy="27810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76" name="Equation" r:id="rId3" imgW="1803240" imgH="914400" progId="Equation.DSMT4">
                  <p:embed/>
                </p:oleObj>
              </mc:Choice>
              <mc:Fallback>
                <p:oleObj name="Equation" r:id="rId3" imgW="1803240" imgH="914400" progId="Equation.DSMT4">
                  <p:embed/>
                  <p:pic>
                    <p:nvPicPr>
                      <p:cNvPr id="3994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733800"/>
                        <a:ext cx="5486400" cy="27810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E07F8D-5A41-462E-95AD-15210EBCE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89394-E16F-4A4A-81F4-CD9043391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85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941991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514600"/>
            <a:ext cx="4800600" cy="1325562"/>
          </a:xfrm>
        </p:spPr>
        <p:txBody>
          <a:bodyPr/>
          <a:lstStyle/>
          <a:p>
            <a:r>
              <a:rPr lang="en-US" altLang="en-US" dirty="0"/>
              <a:t>Equations – Oblique Rotation</a:t>
            </a:r>
          </a:p>
        </p:txBody>
      </p:sp>
      <p:graphicFrame>
        <p:nvGraphicFramePr>
          <p:cNvPr id="4096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2012865"/>
              </p:ext>
            </p:extLst>
          </p:nvPr>
        </p:nvGraphicFramePr>
        <p:xfrm>
          <a:off x="6705600" y="228600"/>
          <a:ext cx="4800600" cy="640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5000" name="Equation" r:id="rId3" imgW="1562040" imgH="2082600" progId="Equation.DSMT4">
                  <p:embed/>
                </p:oleObj>
              </mc:Choice>
              <mc:Fallback>
                <p:oleObj name="Equation" r:id="rId3" imgW="1562040" imgH="2082600" progId="Equation.DSMT4">
                  <p:embed/>
                  <p:pic>
                    <p:nvPicPr>
                      <p:cNvPr id="4096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28600"/>
                        <a:ext cx="4800600" cy="640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4048808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Oblique Rotation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Once you have the factor scores you can calculate the correlations between the factors (phi matrix; </a:t>
            </a:r>
            <a:r>
              <a:rPr lang="el-GR" altLang="en-US"/>
              <a:t>Φ</a:t>
            </a:r>
            <a:r>
              <a:rPr lang="en-US" altLang="en-US"/>
              <a:t>)</a:t>
            </a:r>
            <a:endParaRPr lang="el-GR" altLang="en-US"/>
          </a:p>
        </p:txBody>
      </p:sp>
      <p:graphicFrame>
        <p:nvGraphicFramePr>
          <p:cNvPr id="4198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6837930"/>
              </p:ext>
            </p:extLst>
          </p:nvPr>
        </p:nvGraphicFramePr>
        <p:xfrm>
          <a:off x="3419856" y="4441190"/>
          <a:ext cx="4800600" cy="187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024" name="Equation" r:id="rId3" imgW="1104840" imgH="431640" progId="Equation.DSMT4">
                  <p:embed/>
                </p:oleObj>
              </mc:Choice>
              <mc:Fallback>
                <p:oleObj name="Equation" r:id="rId3" imgW="1104840" imgH="431640" progId="Equation.DSMT4">
                  <p:embed/>
                  <p:pic>
                    <p:nvPicPr>
                      <p:cNvPr id="4198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856" y="4441190"/>
                        <a:ext cx="4800600" cy="1876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145EC3-2C6D-4BF2-8756-16BBE455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5363F6-A89F-48A0-B22C-A2C8BFBC1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87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87349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Oblique Rotation</a:t>
            </a:r>
          </a:p>
        </p:txBody>
      </p:sp>
      <p:graphicFrame>
        <p:nvGraphicFramePr>
          <p:cNvPr id="43013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2947465"/>
              </p:ext>
            </p:extLst>
          </p:nvPr>
        </p:nvGraphicFramePr>
        <p:xfrm>
          <a:off x="457200" y="2819400"/>
          <a:ext cx="10342959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048" name="Equation" r:id="rId3" imgW="4317840" imgH="1143000" progId="Equation.DSMT4">
                  <p:embed/>
                </p:oleObj>
              </mc:Choice>
              <mc:Fallback>
                <p:oleObj name="Equation" r:id="rId3" imgW="4317840" imgH="1143000" progId="Equation.DSMT4">
                  <p:embed/>
                  <p:pic>
                    <p:nvPicPr>
                      <p:cNvPr id="4301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819400"/>
                        <a:ext cx="10342959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216BC-BC85-4EB5-ABE5-F715E68E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8F7995-637B-4D88-9794-DB1AA27BC2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88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89055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Oblique Rotation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828801"/>
            <a:ext cx="10268712" cy="1752600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dirty="0"/>
              <a:t>The structure matrix is the (zero-order) correlations between the variables and the factors.</a:t>
            </a:r>
          </a:p>
        </p:txBody>
      </p:sp>
      <p:graphicFrame>
        <p:nvGraphicFramePr>
          <p:cNvPr id="4403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8812626"/>
              </p:ext>
            </p:extLst>
          </p:nvPr>
        </p:nvGraphicFramePr>
        <p:xfrm>
          <a:off x="1237488" y="3429000"/>
          <a:ext cx="9322025" cy="32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8072" name="Equation" r:id="rId3" imgW="3327120" imgH="1143000" progId="Equation.DSMT4">
                  <p:embed/>
                </p:oleObj>
              </mc:Choice>
              <mc:Fallback>
                <p:oleObj name="Equation" r:id="rId3" imgW="3327120" imgH="1143000" progId="Equation.DSMT4">
                  <p:embed/>
                  <p:pic>
                    <p:nvPicPr>
                      <p:cNvPr id="4403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7488" y="3429000"/>
                        <a:ext cx="9322025" cy="32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CC24064-A186-485B-9024-BC1586D4F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CC2C4-F243-40DD-928C-8096CFC4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89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27766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General Steps to FA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Step 1: Selecting and Measuring a set of items in a given domain</a:t>
            </a:r>
          </a:p>
          <a:p>
            <a:r>
              <a:rPr lang="en-US"/>
              <a:t>Step 2: Data screening in order to prepare the correlation matrix</a:t>
            </a:r>
          </a:p>
          <a:p>
            <a:r>
              <a:rPr lang="en-US"/>
              <a:t>Step 3: Factor Extraction</a:t>
            </a:r>
          </a:p>
          <a:p>
            <a:r>
              <a:rPr lang="en-US"/>
              <a:t>Step 4: Factor Rotation to increase interpretability </a:t>
            </a:r>
          </a:p>
          <a:p>
            <a:r>
              <a:rPr lang="en-US"/>
              <a:t>Step 5: Interpretation</a:t>
            </a:r>
          </a:p>
          <a:p>
            <a:r>
              <a:rPr lang="en-US"/>
              <a:t>Step 6: Further Validation and Reliability of the measures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9EAD85-15B9-4CEA-B72D-CC601DAD9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FE1022-80D9-458B-989C-D533398B9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103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Equations – Oblique Rotation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With oblique rotation the reproduced factor matrix is found be multiplying the structure matrix by the pattern matrix.</a:t>
            </a:r>
          </a:p>
        </p:txBody>
      </p:sp>
      <p:graphicFrame>
        <p:nvGraphicFramePr>
          <p:cNvPr id="4506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2274092"/>
              </p:ext>
            </p:extLst>
          </p:nvPr>
        </p:nvGraphicFramePr>
        <p:xfrm>
          <a:off x="3124200" y="4572000"/>
          <a:ext cx="4648200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096" name="Equation" r:id="rId3" imgW="660240" imgH="241200" progId="Equation.DSMT4">
                  <p:embed/>
                </p:oleObj>
              </mc:Choice>
              <mc:Fallback>
                <p:oleObj name="Equation" r:id="rId3" imgW="660240" imgH="241200" progId="Equation.DSMT4">
                  <p:embed/>
                  <p:pic>
                    <p:nvPicPr>
                      <p:cNvPr id="4506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4572000"/>
                        <a:ext cx="4648200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4166ED-6107-4AB0-BA70-48FF142DA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0CFD86-C2CA-4B15-8173-CEFCFB7A3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90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5887034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else?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/>
              <a:t>How many factors do you extract?</a:t>
            </a:r>
          </a:p>
          <a:p>
            <a:pPr lvl="1"/>
            <a:r>
              <a:rPr lang="en-US" altLang="en-US"/>
              <a:t>One convention is to extract all factors with eigenvalues greater than 1 (e.g. PCA)</a:t>
            </a:r>
          </a:p>
          <a:p>
            <a:pPr lvl="1"/>
            <a:r>
              <a:rPr lang="en-US" altLang="en-US"/>
              <a:t>Another is to extract all factors with non-negative eigenvalues</a:t>
            </a:r>
          </a:p>
          <a:p>
            <a:pPr lvl="1"/>
            <a:r>
              <a:rPr lang="en-US" altLang="en-US"/>
              <a:t>Yet another is to look at the scree plot</a:t>
            </a:r>
          </a:p>
          <a:p>
            <a:pPr lvl="1"/>
            <a:r>
              <a:rPr lang="en-US" altLang="en-US"/>
              <a:t>Number based on theory</a:t>
            </a:r>
          </a:p>
          <a:p>
            <a:pPr lvl="1"/>
            <a:r>
              <a:rPr lang="en-US" altLang="en-US"/>
              <a:t>Try multiple numbers and see what gives best interpretation.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2166E-4402-4DA2-9ACF-6C173205F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020FF5-1D5B-458A-B68F-1B76B9D52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91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6363576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13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Eigenvalues greater than 1</a:t>
            </a:r>
          </a:p>
        </p:txBody>
      </p:sp>
      <p:pic>
        <p:nvPicPr>
          <p:cNvPr id="47111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813" y="1752600"/>
            <a:ext cx="10300275" cy="4114800"/>
          </a:xfr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406588-08CE-4527-9CED-61B2FD40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59470-923E-4FAF-A0E0-9222F4B22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92500" lnSpcReduction="10000"/>
          </a:bodyPr>
          <a:lstStyle/>
          <a:p>
            <a:fld id="{DFCE87F2-6D0A-4E61-B3FB-50B8F4764237}" type="slidenum">
              <a:rPr lang="en-US" altLang="en-US" smtClean="0"/>
              <a:pPr/>
              <a:t>92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805260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Scree Plot</a:t>
            </a:r>
          </a:p>
        </p:txBody>
      </p:sp>
      <p:graphicFrame>
        <p:nvGraphicFramePr>
          <p:cNvPr id="49156" name="Object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2443369"/>
              </p:ext>
            </p:extLst>
          </p:nvPr>
        </p:nvGraphicFramePr>
        <p:xfrm>
          <a:off x="2667000" y="1671002"/>
          <a:ext cx="6248400" cy="499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120" name="Picture" r:id="rId3" imgW="5356800" imgH="4285440" progId="StaticMetafile">
                  <p:embed/>
                </p:oleObj>
              </mc:Choice>
              <mc:Fallback>
                <p:oleObj name="Picture" r:id="rId3" imgW="5356800" imgH="4285440" progId="StaticMetafile">
                  <p:embed/>
                  <p:pic>
                    <p:nvPicPr>
                      <p:cNvPr id="4915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671002"/>
                        <a:ext cx="6248400" cy="499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E9163F-8C2E-4EE4-8BA1-CA8717098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A47CC8-2EF0-4AA9-BE92-14C2F106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93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770206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else?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/>
              <a:t>How do you know when the factor structure is good?</a:t>
            </a:r>
          </a:p>
          <a:p>
            <a:pPr lvl="1"/>
            <a:r>
              <a:rPr lang="en-US" altLang="en-US"/>
              <a:t>When it makes sense and has a simple (relatively) structure.</a:t>
            </a:r>
          </a:p>
          <a:p>
            <a:r>
              <a:rPr lang="en-US" altLang="en-US"/>
              <a:t>How do you interpret factors?</a:t>
            </a:r>
          </a:p>
          <a:p>
            <a:pPr lvl="1"/>
            <a:r>
              <a:rPr lang="en-US" altLang="en-US"/>
              <a:t>Good question, that is where the true art of this comes in.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A533B2-CA88-4E59-812E-4ABEC864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/>
              <a:t>CSUN Psy524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D73D86-3478-4005-908D-8557A51DD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E51AFEC4-38D0-41A2-B499-D6860AD33663}" type="slidenum">
              <a:rPr lang="en-US" altLang="en-US" smtClean="0"/>
              <a:pPr/>
              <a:t>94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5233160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View</Template>
  <TotalTime>422</TotalTime>
  <Words>3497</Words>
  <Application>Microsoft Office PowerPoint</Application>
  <PresentationFormat>Widescreen</PresentationFormat>
  <Paragraphs>567</Paragraphs>
  <Slides>94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94</vt:i4>
      </vt:variant>
    </vt:vector>
  </HeadingPairs>
  <TitlesOfParts>
    <vt:vector size="105" baseType="lpstr">
      <vt:lpstr>Arial</vt:lpstr>
      <vt:lpstr>Calibri</vt:lpstr>
      <vt:lpstr>Century Schoolbook</vt:lpstr>
      <vt:lpstr>Symbol</vt:lpstr>
      <vt:lpstr>Wingdings</vt:lpstr>
      <vt:lpstr>Wingdings 2</vt:lpstr>
      <vt:lpstr>View</vt:lpstr>
      <vt:lpstr>Worksheet</vt:lpstr>
      <vt:lpstr>Equation</vt:lpstr>
      <vt:lpstr>VISIO</vt:lpstr>
      <vt:lpstr>Picture</vt:lpstr>
      <vt:lpstr>Factor Analysis</vt:lpstr>
      <vt:lpstr>Factor Analysis?</vt:lpstr>
      <vt:lpstr>Correlation Matrix – Math Anxiety Scale (MAS)</vt:lpstr>
      <vt:lpstr>PowerPoint Presentation</vt:lpstr>
      <vt:lpstr>What is Factor Analysis (FA)?</vt:lpstr>
      <vt:lpstr>What is FA?</vt:lpstr>
      <vt:lpstr>What is FA?</vt:lpstr>
      <vt:lpstr>PowerPoint Presentation</vt:lpstr>
      <vt:lpstr>General Steps to FA</vt:lpstr>
      <vt:lpstr>Factor Analysis Questions</vt:lpstr>
      <vt:lpstr>Factor Analysis Questions</vt:lpstr>
      <vt:lpstr>Types of FA</vt:lpstr>
      <vt:lpstr>Types of FA</vt:lpstr>
      <vt:lpstr>Common Factor Model</vt:lpstr>
      <vt:lpstr>Quick Detour: Classical Test Theory (CTT)</vt:lpstr>
      <vt:lpstr>Common Factor Model</vt:lpstr>
      <vt:lpstr>Common Factor Model</vt:lpstr>
      <vt:lpstr>Common Factor Model</vt:lpstr>
      <vt:lpstr>Common Factor Model</vt:lpstr>
      <vt:lpstr>Common Factor Model</vt:lpstr>
      <vt:lpstr>Common Factor Model</vt:lpstr>
      <vt:lpstr>Common Factor Model</vt:lpstr>
      <vt:lpstr>Common Factor Model</vt:lpstr>
      <vt:lpstr>PowerPoint Presentation</vt:lpstr>
      <vt:lpstr>Common Factor Model</vt:lpstr>
      <vt:lpstr>Common Factor Model</vt:lpstr>
      <vt:lpstr>FA Terms and Matrices</vt:lpstr>
      <vt:lpstr>Factor Analysis Terms</vt:lpstr>
      <vt:lpstr>Factor Analysis Terms</vt:lpstr>
      <vt:lpstr>Matrices</vt:lpstr>
      <vt:lpstr>Matrices</vt:lpstr>
      <vt:lpstr>Factor Analysis Terms</vt:lpstr>
      <vt:lpstr>Factor Analysis Terms</vt:lpstr>
      <vt:lpstr>Factor Analysis Terms</vt:lpstr>
      <vt:lpstr>Factor Analysis Terms</vt:lpstr>
      <vt:lpstr>Simple vs. Complex Loading</vt:lpstr>
      <vt:lpstr>Problems w/ FA</vt:lpstr>
      <vt:lpstr>Assumptions</vt:lpstr>
      <vt:lpstr>Assumptions – reliable correlations</vt:lpstr>
      <vt:lpstr>Assumptions – Sample Size</vt:lpstr>
      <vt:lpstr>Assumptions – Sample Size</vt:lpstr>
      <vt:lpstr>Assumptions - Distribution</vt:lpstr>
      <vt:lpstr>Assumptions - Relationships</vt:lpstr>
      <vt:lpstr>Assumptions – “Factorable”</vt:lpstr>
      <vt:lpstr>Assumptions – “Good” Variables</vt:lpstr>
      <vt:lpstr>Extraction and Rotation</vt:lpstr>
      <vt:lpstr>Extraction Methods</vt:lpstr>
      <vt:lpstr>Extraction Methods</vt:lpstr>
      <vt:lpstr>Extraction Methods: FA (family) vs. PCA</vt:lpstr>
      <vt:lpstr>Conceptual FA vs. PCA</vt:lpstr>
      <vt:lpstr>Extraction Methods: FA (family) vs. PCA</vt:lpstr>
      <vt:lpstr>Extraction Methods: FA (family) vs. PCA</vt:lpstr>
      <vt:lpstr>Extraction Methods: FA (family) vs. PCA</vt:lpstr>
      <vt:lpstr>Extraction Methods: FA</vt:lpstr>
      <vt:lpstr>Extraction Methods: FA</vt:lpstr>
      <vt:lpstr>Extraction Methods: FA</vt:lpstr>
      <vt:lpstr>Rotation Methods</vt:lpstr>
      <vt:lpstr>Geometric Rotation</vt:lpstr>
      <vt:lpstr>Geometric Rotation</vt:lpstr>
      <vt:lpstr>Geometric Rotation</vt:lpstr>
      <vt:lpstr>Rotation Methods</vt:lpstr>
      <vt:lpstr>Rotation Methods: Orthogonal </vt:lpstr>
      <vt:lpstr>Rotation Methods: Orthogonal</vt:lpstr>
      <vt:lpstr>Rotation Methods: Orthogonal</vt:lpstr>
      <vt:lpstr>Rotation Methods: Oblique</vt:lpstr>
      <vt:lpstr>Rotation Methods: Oblique</vt:lpstr>
      <vt:lpstr>Equations</vt:lpstr>
      <vt:lpstr>Equations – Extraction Principal Components Analysis</vt:lpstr>
      <vt:lpstr>Equations – Extraction</vt:lpstr>
      <vt:lpstr>Equations – Extraction</vt:lpstr>
      <vt:lpstr>Equations – Extraction</vt:lpstr>
      <vt:lpstr>Equations – Extraction</vt:lpstr>
      <vt:lpstr>Equations – Extraction</vt:lpstr>
      <vt:lpstr>Equations – Extraction</vt:lpstr>
      <vt:lpstr>Equations – Orthogonal Rotation</vt:lpstr>
      <vt:lpstr>Equations – Orthogonal Rotation</vt:lpstr>
      <vt:lpstr>Equations – Other Stuff</vt:lpstr>
      <vt:lpstr>Equations – Other Stuff</vt:lpstr>
      <vt:lpstr>Equations – Other Stuff</vt:lpstr>
      <vt:lpstr>Equations – Other Stuff</vt:lpstr>
      <vt:lpstr>Equations – Other Stuff</vt:lpstr>
      <vt:lpstr>Equations – Other Stuff</vt:lpstr>
      <vt:lpstr>Equations – Other Stuff</vt:lpstr>
      <vt:lpstr>Equations – Oblique Rotation</vt:lpstr>
      <vt:lpstr>Equations – Oblique Rotation</vt:lpstr>
      <vt:lpstr>Equations – Oblique Rotation</vt:lpstr>
      <vt:lpstr>Equations – Oblique Rotation</vt:lpstr>
      <vt:lpstr>Equations – Oblique Rotation</vt:lpstr>
      <vt:lpstr>Equations – Oblique Rotation</vt:lpstr>
      <vt:lpstr>Equations – Oblique Rotation</vt:lpstr>
      <vt:lpstr>What else?</vt:lpstr>
      <vt:lpstr>Eigenvalues greater than 1</vt:lpstr>
      <vt:lpstr>Scree Plot</vt:lpstr>
      <vt:lpstr>What else?</vt:lpstr>
    </vt:vector>
  </TitlesOfParts>
  <Company>UCLA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 Analysis</dc:title>
  <dc:creator>Andrew Ainsworth</dc:creator>
  <cp:lastModifiedBy>Andrew Ainsworth</cp:lastModifiedBy>
  <cp:revision>26</cp:revision>
  <dcterms:created xsi:type="dcterms:W3CDTF">2004-04-29T08:46:23Z</dcterms:created>
  <dcterms:modified xsi:type="dcterms:W3CDTF">2019-05-01T06:50:45Z</dcterms:modified>
</cp:coreProperties>
</file>