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8"/>
  </p:notesMasterIdLst>
  <p:sldIdLst>
    <p:sldId id="256" r:id="rId2"/>
    <p:sldId id="264" r:id="rId3"/>
    <p:sldId id="265" r:id="rId4"/>
    <p:sldId id="266" r:id="rId5"/>
    <p:sldId id="267" r:id="rId6"/>
    <p:sldId id="289" r:id="rId7"/>
    <p:sldId id="268" r:id="rId8"/>
    <p:sldId id="262" r:id="rId9"/>
    <p:sldId id="269" r:id="rId10"/>
    <p:sldId id="270" r:id="rId11"/>
    <p:sldId id="278" r:id="rId12"/>
    <p:sldId id="271" r:id="rId13"/>
    <p:sldId id="272" r:id="rId14"/>
    <p:sldId id="274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276" r:id="rId26"/>
    <p:sldId id="277" r:id="rId27"/>
    <p:sldId id="288" r:id="rId28"/>
    <p:sldId id="286" r:id="rId29"/>
    <p:sldId id="287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11" r:id="rId40"/>
    <p:sldId id="312" r:id="rId41"/>
    <p:sldId id="313" r:id="rId42"/>
    <p:sldId id="314" r:id="rId43"/>
    <p:sldId id="315" r:id="rId44"/>
    <p:sldId id="316" r:id="rId45"/>
    <p:sldId id="317" r:id="rId46"/>
    <p:sldId id="318" r:id="rId47"/>
    <p:sldId id="319" r:id="rId48"/>
    <p:sldId id="320" r:id="rId49"/>
    <p:sldId id="321" r:id="rId50"/>
    <p:sldId id="322" r:id="rId51"/>
    <p:sldId id="323" r:id="rId52"/>
    <p:sldId id="324" r:id="rId53"/>
    <p:sldId id="325" r:id="rId54"/>
    <p:sldId id="326" r:id="rId55"/>
    <p:sldId id="327" r:id="rId56"/>
    <p:sldId id="328" r:id="rId5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595" autoAdjust="0"/>
  </p:normalViewPr>
  <p:slideViewPr>
    <p:cSldViewPr>
      <p:cViewPr varScale="1">
        <p:scale>
          <a:sx n="63" d="100"/>
          <a:sy n="63" d="100"/>
        </p:scale>
        <p:origin x="770" y="2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B83D9-B42F-4035-A81E-8EDF659265D6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759BE8-9F01-41AA-8CBD-44A7F69E7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6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59BE8-9F01-41AA-8CBD-44A7F69E7C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71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914400"/>
            <a:ext cx="11582400" cy="2514600"/>
            <a:chOff x="0" y="576"/>
            <a:chExt cx="5472" cy="1584"/>
          </a:xfrm>
        </p:grpSpPr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" name="Freeform 10"/>
            <p:cNvSpPr>
              <a:spLocks noChangeArrowheads="1"/>
            </p:cNvSpPr>
            <p:nvPr/>
          </p:nvSpPr>
          <p:spPr bwMode="auto">
            <a:xfrm>
              <a:off x="384" y="960"/>
              <a:ext cx="144" cy="913"/>
            </a:xfrm>
            <a:custGeom>
              <a:avLst/>
              <a:gdLst>
                <a:gd name="T0" fmla="*/ 21 w 1000"/>
                <a:gd name="T1" fmla="*/ 834 h 1000"/>
                <a:gd name="T2" fmla="*/ 0 w 1000"/>
                <a:gd name="T3" fmla="*/ 834 h 1000"/>
                <a:gd name="T4" fmla="*/ 0 w 1000"/>
                <a:gd name="T5" fmla="*/ 0 h 1000"/>
                <a:gd name="T6" fmla="*/ 21 w 1000"/>
                <a:gd name="T7" fmla="*/ 0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mpd="sng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11"/>
            <p:cNvSpPr>
              <a:spLocks noChangeArrowheads="1"/>
            </p:cNvSpPr>
            <p:nvPr/>
          </p:nvSpPr>
          <p:spPr bwMode="auto">
            <a:xfrm>
              <a:off x="4944" y="762"/>
              <a:ext cx="165" cy="864"/>
            </a:xfrm>
            <a:custGeom>
              <a:avLst/>
              <a:gdLst>
                <a:gd name="T0" fmla="*/ 0 w 1000"/>
                <a:gd name="T1" fmla="*/ 0 h 1000"/>
                <a:gd name="T2" fmla="*/ 27 w 1000"/>
                <a:gd name="T3" fmla="*/ 0 h 1000"/>
                <a:gd name="T4" fmla="*/ 27 w 1000"/>
                <a:gd name="T5" fmla="*/ 746 h 1000"/>
                <a:gd name="T6" fmla="*/ 0 w 1000"/>
                <a:gd name="T7" fmla="*/ 746 h 10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77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048000" y="3581400"/>
            <a:ext cx="75184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27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117600" y="1443038"/>
            <a:ext cx="9448800" cy="1600200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A34E0A9E-D59E-40B6-9FB2-BC5E66F292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8450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4664B2-1E5E-4C72-9F47-A574C448FF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7643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1752" y="96838"/>
            <a:ext cx="2559049" cy="5999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42484" y="96838"/>
            <a:ext cx="7476067" cy="59991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AE63F2-D2DD-4E28-9817-F84FBFDFA7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5563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590A4B-964B-431A-9676-BA8B0A1A4C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4675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CE43FF-889D-409F-89A6-8C40D6F4CE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4525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FA9A4D-9698-419D-91D7-1F332A577D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9926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5767" y="1981200"/>
            <a:ext cx="500591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4885" y="1981200"/>
            <a:ext cx="5005916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B0DE28-6C41-42FD-B829-4DC56C4C23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7398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9D3795-8F97-43CA-9716-E0DA2DE5A7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0552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46772F-15E1-4FBE-80FE-746A3BB131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56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4EA3B3-2FCF-43D1-B3B7-86AAD09B1D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615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2E4902-2885-44C1-BB06-5E0224FD5F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8690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D92650-E35D-48DD-8460-C0C1FF78B9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9694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1377950"/>
            <a:ext cx="28448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930400" y="1377950"/>
            <a:ext cx="9652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242485" y="96839"/>
            <a:ext cx="9544049" cy="141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65768" y="1981200"/>
            <a:ext cx="10215033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61533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704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5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9408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0AF1033F-03F1-4F93-A07A-1472176D06B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3" name="Freeform 9"/>
          <p:cNvSpPr>
            <a:spLocks noChangeArrowheads="1"/>
          </p:cNvSpPr>
          <p:nvPr/>
        </p:nvSpPr>
        <p:spPr bwMode="auto">
          <a:xfrm>
            <a:off x="1117600" y="561975"/>
            <a:ext cx="203200" cy="1066800"/>
          </a:xfrm>
          <a:custGeom>
            <a:avLst/>
            <a:gdLst>
              <a:gd name="T0" fmla="*/ 23225760 w 1000"/>
              <a:gd name="T1" fmla="*/ 1138062240 h 1000"/>
              <a:gd name="T2" fmla="*/ 0 w 1000"/>
              <a:gd name="T3" fmla="*/ 1138062240 h 1000"/>
              <a:gd name="T4" fmla="*/ 0 w 1000"/>
              <a:gd name="T5" fmla="*/ 0 h 1000"/>
              <a:gd name="T6" fmla="*/ 23225760 w 1000"/>
              <a:gd name="T7" fmla="*/ 0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" name="Freeform 10"/>
          <p:cNvSpPr>
            <a:spLocks noChangeArrowheads="1"/>
          </p:cNvSpPr>
          <p:nvPr/>
        </p:nvSpPr>
        <p:spPr bwMode="auto">
          <a:xfrm>
            <a:off x="11017251" y="269875"/>
            <a:ext cx="203200" cy="1073150"/>
          </a:xfrm>
          <a:custGeom>
            <a:avLst/>
            <a:gdLst>
              <a:gd name="T0" fmla="*/ 0 w 1000"/>
              <a:gd name="T1" fmla="*/ 0 h 1000"/>
              <a:gd name="T2" fmla="*/ 23225760 w 1000"/>
              <a:gd name="T3" fmla="*/ 0 h 1000"/>
              <a:gd name="T4" fmla="*/ 23225760 w 1000"/>
              <a:gd name="T5" fmla="*/ 1151650923 h 1000"/>
              <a:gd name="T6" fmla="*/ 0 w 1000"/>
              <a:gd name="T7" fmla="*/ 1151650923 h 10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5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¡"/>
        <a:defRPr sz="2800">
          <a:solidFill>
            <a:schemeClr val="tx1"/>
          </a:solidFill>
          <a:latin typeface="+mn-lt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0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1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2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3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3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3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7.w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Multiple Regression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/>
              <a:t>When</a:t>
            </a:r>
            <a:r>
              <a:rPr lang="en-US" altLang="en-US"/>
              <a:t> simple regression just isn’t enough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0A9E-D59E-40B6-9FB2-BC5E66F292DA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Is each X contributing to the prediction of Y?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Test if each regression coefficient is significantly different than zero given the variables standard error.</a:t>
            </a:r>
            <a:br>
              <a:rPr lang="en-US" altLang="en-US"/>
            </a:br>
            <a:endParaRPr lang="en-US" altLang="en-US"/>
          </a:p>
          <a:p>
            <a:pPr lvl="1" eaLnBrk="1" hangingPunct="1"/>
            <a:r>
              <a:rPr lang="en-US" altLang="en-US"/>
              <a:t>T-test for each regression coefficient, 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43FF-889D-409F-89A6-8C40D6F4CE4A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Which X is contributing the most to the prediction of Y?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2486" y="1981200"/>
            <a:ext cx="8892116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Cannot interpret relative size of Bs because each are relative to the variables scale but Betas (standardized Bs) can be interpreted.</a:t>
            </a:r>
            <a:br>
              <a:rPr lang="en-US" altLang="en-US" sz="2800" dirty="0"/>
            </a:b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a being the grand mean on y</a:t>
            </a:r>
            <a:br>
              <a:rPr lang="en-US" altLang="en-US" sz="2800" dirty="0"/>
            </a:br>
            <a:r>
              <a:rPr lang="en-US" altLang="en-US" sz="2800" dirty="0"/>
              <a:t>a is zero when y is standardized</a:t>
            </a:r>
          </a:p>
        </p:txBody>
      </p:sp>
      <p:sp>
        <p:nvSpPr>
          <p:cNvPr id="13316" name="Rectangle 5"/>
          <p:cNvSpPr>
            <a:spLocks noChangeArrowheads="1"/>
          </p:cNvSpPr>
          <p:nvPr/>
        </p:nvSpPr>
        <p:spPr bwMode="auto">
          <a:xfrm>
            <a:off x="15240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331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2063333"/>
              </p:ext>
            </p:extLst>
          </p:nvPr>
        </p:nvGraphicFramePr>
        <p:xfrm>
          <a:off x="1713493" y="3352800"/>
          <a:ext cx="7467600" cy="1338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name="Equation" r:id="rId3" imgW="2552700" imgH="457200" progId="Equation.DSMT4">
                  <p:embed/>
                </p:oleObj>
              </mc:Choice>
              <mc:Fallback>
                <p:oleObj name="Equation" r:id="rId3" imgW="255270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3493" y="3352800"/>
                        <a:ext cx="7467600" cy="1338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43FF-889D-409F-89A6-8C40D6F4CE4A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Can you predict future scores?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Can the regression be generalized to other data</a:t>
            </a:r>
            <a:br>
              <a:rPr lang="en-US" altLang="en-US" sz="2800"/>
            </a:br>
            <a:endParaRPr lang="en-US" altLang="en-US" sz="2800"/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Can be done by randomly separating a data set into two halves,</a:t>
            </a:r>
            <a:br>
              <a:rPr lang="en-US" altLang="en-US" sz="2800"/>
            </a:br>
            <a:endParaRPr lang="en-US" altLang="en-US" sz="2800"/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Estimate regression equation with one half</a:t>
            </a:r>
            <a:br>
              <a:rPr lang="en-US" altLang="en-US" sz="2800"/>
            </a:br>
            <a:endParaRPr lang="en-US" altLang="en-US" sz="2800"/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Apply it to the other half and see if it predicts</a:t>
            </a:r>
            <a:br>
              <a:rPr lang="en-US" altLang="en-US" sz="2800"/>
            </a:br>
            <a:endParaRPr lang="en-US" altLang="en-US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43FF-889D-409F-89A6-8C40D6F4CE4A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Sample size for MR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4289" y="1752600"/>
            <a:ext cx="10263715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There is no exact number to consider</a:t>
            </a:r>
            <a:br>
              <a:rPr lang="en-US" altLang="en-US" sz="2800" dirty="0"/>
            </a:br>
            <a:endParaRPr lang="en-US" altLang="en-US" sz="28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Need enough subjects for a “stable” correlation matrix</a:t>
            </a:r>
            <a:br>
              <a:rPr lang="en-US" altLang="en-US" sz="2800" dirty="0"/>
            </a:br>
            <a:endParaRPr lang="en-US" altLang="en-US" sz="28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T and F recommend 50 + 8m, where m is the number of predictors</a:t>
            </a:r>
            <a:br>
              <a:rPr lang="en-US" altLang="en-US" sz="2800" dirty="0"/>
            </a:br>
            <a:endParaRPr lang="en-US" altLang="en-US" sz="28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If there is a lot of “noise” in the data you may need more than that </a:t>
            </a:r>
            <a:br>
              <a:rPr lang="en-US" altLang="en-US" sz="2400" dirty="0"/>
            </a:br>
            <a:endParaRPr lang="en-US" altLang="en-US" sz="24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If little noise you can get by with less</a:t>
            </a:r>
            <a:br>
              <a:rPr lang="en-US" altLang="en-US" sz="2400" dirty="0"/>
            </a:b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If interested generalizing prediction than you need at least double the recommended subjects.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43FF-889D-409F-89A6-8C40D6F4CE4A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GLM and Matrix Algebra</a:t>
            </a:r>
            <a:br>
              <a:rPr lang="en-US" altLang="en-US"/>
            </a:br>
            <a:r>
              <a:rPr lang="en-US" altLang="en-US"/>
              <a:t>Ch. 18 and Appendix A </a:t>
            </a:r>
            <a:r>
              <a:rPr lang="en-US" altLang="en-US" sz="2800"/>
              <a:t>(T and F</a:t>
            </a:r>
            <a:r>
              <a:rPr lang="en-US" altLang="en-US" sz="2800" dirty="0"/>
              <a:t>,</a:t>
            </a:r>
            <a:r>
              <a:rPr lang="en-US" altLang="en-US" sz="2800"/>
              <a:t> 2019 )</a:t>
            </a:r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2485" y="1981200"/>
            <a:ext cx="9120715" cy="4572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General Linear Model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Think of it as a generalized form of regression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1524000" y="31252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638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4929991"/>
              </p:ext>
            </p:extLst>
          </p:nvPr>
        </p:nvGraphicFramePr>
        <p:xfrm>
          <a:off x="1261535" y="2965173"/>
          <a:ext cx="8001000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1" name="Equation" r:id="rId3" imgW="1803400" imgH="241300" progId="Equation.DSMT4">
                  <p:embed/>
                </p:oleObj>
              </mc:Choice>
              <mc:Fallback>
                <p:oleObj name="Equation" r:id="rId3" imgW="1803400" imgH="241300" progId="Equation.DSMT4">
                  <p:embed/>
                  <p:pic>
                    <p:nvPicPr>
                      <p:cNvPr id="1638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1535" y="2965173"/>
                        <a:ext cx="8001000" cy="1058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43FF-889D-409F-89A6-8C40D6F4CE4A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Regular old linear regression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2485" y="1828800"/>
            <a:ext cx="8857191" cy="685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/>
              <a:t>With four </a:t>
            </a:r>
            <a:r>
              <a:rPr lang="en-US"/>
              <a:t>observations                                is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  <a:defRPr/>
            </a:pPr>
            <a:endParaRPr lang="en-US" dirty="0"/>
          </a:p>
          <a:p>
            <a:pPr>
              <a:lnSpc>
                <a:spcPct val="90000"/>
              </a:lnSpc>
              <a:defRPr/>
            </a:pPr>
            <a:endParaRPr lang="en-US" dirty="0"/>
          </a:p>
          <a:p>
            <a:pPr>
              <a:lnSpc>
                <a:spcPct val="90000"/>
              </a:lnSpc>
              <a:defRPr/>
            </a:pPr>
            <a:endParaRPr lang="en-US" dirty="0"/>
          </a:p>
          <a:p>
            <a:pPr>
              <a:lnSpc>
                <a:spcPct val="90000"/>
              </a:lnSpc>
              <a:defRPr/>
            </a:pPr>
            <a:endParaRPr lang="en-US" dirty="0"/>
          </a:p>
          <a:p>
            <a:pPr marL="182880" indent="0">
              <a:lnSpc>
                <a:spcPct val="90000"/>
              </a:lnSpc>
              <a:buNone/>
              <a:defRPr/>
            </a:pPr>
            <a:endParaRPr lang="en-US" dirty="0"/>
          </a:p>
          <a:p>
            <a:pPr>
              <a:lnSpc>
                <a:spcPct val="90000"/>
              </a:lnSpc>
              <a:defRPr/>
            </a:pPr>
            <a:endParaRPr lang="en-US" dirty="0"/>
          </a:p>
          <a:p>
            <a:pPr>
              <a:lnSpc>
                <a:spcPct val="90000"/>
              </a:lnSpc>
              <a:defRPr/>
            </a:pPr>
            <a:endParaRPr lang="en-US" dirty="0"/>
          </a:p>
        </p:txBody>
      </p:sp>
      <p:sp>
        <p:nvSpPr>
          <p:cNvPr id="2" name="Rectangle 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2819400" y="2895601"/>
            <a:ext cx="6096000" cy="3029099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43FF-889D-409F-89A6-8C40D6F4CE4A}" type="slidenum">
              <a:rPr lang="en-US" altLang="en-US" smtClean="0"/>
              <a:pPr/>
              <a:t>15</a:t>
            </a:fld>
            <a:endParaRPr lang="en-US" altLang="en-US"/>
          </a:p>
        </p:txBody>
      </p:sp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1FD3E53C-8571-4665-ADD1-BBDCD1FA77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6907762"/>
              </p:ext>
            </p:extLst>
          </p:nvPr>
        </p:nvGraphicFramePr>
        <p:xfrm>
          <a:off x="5867400" y="1676400"/>
          <a:ext cx="3466192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2" name="Equation" r:id="rId4" imgW="1028520" imgH="228600" progId="Equation.DSMT4">
                  <p:embed/>
                </p:oleObj>
              </mc:Choice>
              <mc:Fallback>
                <p:oleObj name="Equation" r:id="rId4" imgW="1028520" imgH="228600" progId="Equation.DSMT4">
                  <p:embed/>
                  <p:pic>
                    <p:nvPicPr>
                      <p:cNvPr id="9" name="Object 4">
                        <a:extLst>
                          <a:ext uri="{FF2B5EF4-FFF2-40B4-BE49-F238E27FC236}">
                            <a16:creationId xmlns:a16="http://schemas.microsoft.com/office/drawing/2014/main" id="{1FD3E53C-8571-4665-ADD1-BBDCD1FA77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676400"/>
                        <a:ext cx="3466192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Regular old linear regression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We know y and we know the predictor values, the unknown is the weights so we need to solve for it</a:t>
            </a:r>
          </a:p>
          <a:p>
            <a:r>
              <a:rPr lang="en-US" altLang="en-US"/>
              <a:t>This is where matrix algebra comes in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43FF-889D-409F-89A6-8C40D6F4CE4A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Regression and Matrix Algebra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The above can also be conceptualized as: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But what’s missing? </a:t>
            </a:r>
          </a:p>
        </p:txBody>
      </p:sp>
      <p:sp>
        <p:nvSpPr>
          <p:cNvPr id="4" name="Rectangle 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971801" y="2971801"/>
            <a:ext cx="6557949" cy="2891625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43FF-889D-409F-89A6-8C40D6F4CE4A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Regression and Matrix Algebra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4369" y="1616075"/>
            <a:ext cx="9044515" cy="4525963"/>
          </a:xfrm>
        </p:spPr>
        <p:txBody>
          <a:bodyPr/>
          <a:lstStyle/>
          <a:p>
            <a:r>
              <a:rPr lang="en-US" altLang="en-US" sz="2800" dirty="0"/>
              <a:t>We can bring the intercept in by simply altering the design matrix with a column of 1s:</a:t>
            </a:r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</p:txBody>
      </p:sp>
      <p:sp>
        <p:nvSpPr>
          <p:cNvPr id="4" name="Rectangle 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091368" y="2511996"/>
            <a:ext cx="8562344" cy="2974404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graphicFrame>
        <p:nvGraphicFramePr>
          <p:cNvPr id="20486" name="Object 1"/>
          <p:cNvGraphicFramePr>
            <a:graphicFrameLocks noChangeAspect="1"/>
          </p:cNvGraphicFramePr>
          <p:nvPr/>
        </p:nvGraphicFramePr>
        <p:xfrm>
          <a:off x="2286001" y="5486400"/>
          <a:ext cx="4283075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" name="Equation" r:id="rId4" imgW="1079280" imgH="279360" progId="Equation.DSMT4">
                  <p:embed/>
                </p:oleObj>
              </mc:Choice>
              <mc:Fallback>
                <p:oleObj name="Equation" r:id="rId4" imgW="1079280" imgH="27936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1" y="5486400"/>
                        <a:ext cx="4283075" cy="109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43FF-889D-409F-89A6-8C40D6F4CE4A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Column of 1s???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In regression, if you regress an outcome onto a constant of 1s you get back the mean of that variable.</a:t>
            </a:r>
          </a:p>
          <a:p>
            <a:r>
              <a:rPr lang="en-US" altLang="en-US"/>
              <a:t>This only works in the matrix approach, if you try the “by hand” approach to regressing an outcome onto a constant you’ll get zero</a:t>
            </a:r>
          </a:p>
          <a:p>
            <a:r>
              <a:rPr lang="en-US" altLang="en-US"/>
              <a:t>Computer programs like SPSS, Excel, etc. use the matrix approach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43FF-889D-409F-89A6-8C40D6F4CE4A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Multiple Regression (MR)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Predicting one DV from a set of predictors, the DV should be interval/ratio or at least assumed I/R if using Likert scale for instance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43FF-889D-409F-89A6-8C40D6F4CE4A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7010400" y="1752601"/>
            <a:ext cx="4267200" cy="4373563"/>
          </a:xfrm>
        </p:spPr>
        <p:txBody>
          <a:bodyPr/>
          <a:lstStyle/>
          <a:p>
            <a:r>
              <a:rPr lang="en-US" altLang="en-US" dirty="0"/>
              <a:t>Here is a small sample data set</a:t>
            </a:r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2209800" y="1600200"/>
          <a:ext cx="4554538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4" name="Worksheet" r:id="rId3" imgW="2476438" imgH="2486088" progId="Excel.Sheet.12">
                  <p:embed/>
                </p:oleObj>
              </mc:Choice>
              <mc:Fallback>
                <p:oleObj name="Worksheet" r:id="rId3" imgW="2476438" imgH="2486088" progId="Excel.Sheet.1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600200"/>
                        <a:ext cx="4554538" cy="457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43FF-889D-409F-89A6-8C40D6F4CE4A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- normal</a:t>
            </a:r>
          </a:p>
        </p:txBody>
      </p:sp>
      <p:graphicFrame>
        <p:nvGraphicFramePr>
          <p:cNvPr id="23555" name="Object 4"/>
          <p:cNvGraphicFramePr>
            <a:graphicFrameLocks noChangeAspect="1"/>
          </p:cNvGraphicFramePr>
          <p:nvPr/>
        </p:nvGraphicFramePr>
        <p:xfrm>
          <a:off x="1752600" y="1981200"/>
          <a:ext cx="8656638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7" name="Worksheet" r:id="rId3" imgW="7962986" imgH="3114764" progId="Excel.Sheet.12">
                  <p:embed/>
                </p:oleObj>
              </mc:Choice>
              <mc:Fallback>
                <p:oleObj name="Worksheet" r:id="rId3" imgW="7962986" imgH="3114764" progId="Excel.Sheet.1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981200"/>
                        <a:ext cx="8656638" cy="441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43FF-889D-409F-89A6-8C40D6F4CE4A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– constant only</a:t>
            </a:r>
          </a:p>
        </p:txBody>
      </p:sp>
      <p:graphicFrame>
        <p:nvGraphicFramePr>
          <p:cNvPr id="24579" name="Object 2"/>
          <p:cNvGraphicFramePr>
            <a:graphicFrameLocks noChangeAspect="1"/>
          </p:cNvGraphicFramePr>
          <p:nvPr/>
        </p:nvGraphicFramePr>
        <p:xfrm>
          <a:off x="1676401" y="1828800"/>
          <a:ext cx="8791575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1" name="Worksheet" r:id="rId3" imgW="7943820" imgH="3305067" progId="Excel.Sheet.12">
                  <p:embed/>
                </p:oleObj>
              </mc:Choice>
              <mc:Fallback>
                <p:oleObj name="Worksheet" r:id="rId3" imgW="7943820" imgH="3305067" progId="Excel.Sheet.1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1" y="1828800"/>
                        <a:ext cx="8791575" cy="426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43FF-889D-409F-89A6-8C40D6F4CE4A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- normal</a:t>
            </a:r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1676400" y="1981200"/>
          <a:ext cx="8851900" cy="44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5" name="Worksheet" r:id="rId3" imgW="7962986" imgH="3495640" progId="Excel.Sheet.12">
                  <p:embed/>
                </p:oleObj>
              </mc:Choice>
              <mc:Fallback>
                <p:oleObj name="Worksheet" r:id="rId3" imgW="7962986" imgH="3495640" progId="Excel.Sheet.1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981200"/>
                        <a:ext cx="8851900" cy="449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43FF-889D-409F-89A6-8C40D6F4CE4A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Solving for Bs Matrix Style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/>
              <a:t>In regular algebra you can solve for b</a:t>
            </a:r>
            <a:br>
              <a:rPr lang="en-US" altLang="en-US" sz="2400"/>
            </a:br>
            <a:r>
              <a:rPr lang="en-US" altLang="en-US" sz="2400"/>
              <a:t>y = x * b -&gt; y/x = b</a:t>
            </a:r>
            <a:br>
              <a:rPr lang="en-US" altLang="en-US" sz="2400"/>
            </a:br>
            <a:endParaRPr lang="en-US" altLang="en-US" sz="2400"/>
          </a:p>
          <a:p>
            <a:pPr>
              <a:lnSpc>
                <a:spcPct val="80000"/>
              </a:lnSpc>
            </a:pPr>
            <a:r>
              <a:rPr lang="en-US" altLang="en-US" sz="2400"/>
              <a:t>Another way to divide is to multiply by 1/x (inverse)</a:t>
            </a:r>
            <a:br>
              <a:rPr lang="en-US" altLang="en-US" sz="2400"/>
            </a:br>
            <a:endParaRPr lang="en-US" altLang="en-US" sz="2400"/>
          </a:p>
          <a:p>
            <a:pPr>
              <a:lnSpc>
                <a:spcPct val="80000"/>
              </a:lnSpc>
            </a:pPr>
            <a:r>
              <a:rPr lang="en-US" altLang="en-US" sz="2400"/>
              <a:t>Can’t just divide in matrix algebra you must multiply by inverse of the X matrix:</a:t>
            </a:r>
            <a:br>
              <a:rPr lang="en-US" altLang="en-US" sz="2400" b="1"/>
            </a:br>
            <a:endParaRPr lang="en-US" altLang="en-US" sz="2400" b="1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b="1"/>
              <a:t>	B = Y * X</a:t>
            </a:r>
            <a:r>
              <a:rPr lang="en-US" altLang="en-US" sz="2400" b="1" baseline="30000"/>
              <a:t>-1</a:t>
            </a:r>
            <a:br>
              <a:rPr lang="en-US" altLang="en-US" sz="2400"/>
            </a:br>
            <a:endParaRPr lang="en-US" altLang="en-US" sz="2400"/>
          </a:p>
          <a:p>
            <a:pPr>
              <a:lnSpc>
                <a:spcPct val="80000"/>
              </a:lnSpc>
            </a:pPr>
            <a:r>
              <a:rPr lang="en-US" altLang="en-US" sz="2400"/>
              <a:t>But in order to take the inverse the X matrix must be a square matrix (which rarely, if ever, happens)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43FF-889D-409F-89A6-8C40D6F4CE4A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Pseudoinverse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2486" y="1981200"/>
            <a:ext cx="10416114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The pseudoinverse - A pseudoinverse is a matrix that acts like an inverse matrix for non-square matrices:</a:t>
            </a:r>
            <a:br>
              <a:rPr lang="en-US" altLang="en-US" sz="2800" dirty="0"/>
            </a:b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Example: The Moore-Penrose pseudoinverse </a:t>
            </a:r>
            <a:br>
              <a:rPr lang="en-US" altLang="en-US" sz="2800" dirty="0"/>
            </a:b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A</a:t>
            </a:r>
            <a:r>
              <a:rPr lang="en-US" altLang="en-US" sz="2800" baseline="30000" dirty="0"/>
              <a:t>pseudo-1</a:t>
            </a:r>
            <a:r>
              <a:rPr lang="en-US" altLang="en-US" sz="2800" dirty="0"/>
              <a:t>=(A’A)</a:t>
            </a:r>
            <a:r>
              <a:rPr lang="en-US" altLang="en-US" sz="2800" baseline="30000" dirty="0"/>
              <a:t>-1 </a:t>
            </a:r>
            <a:r>
              <a:rPr lang="en-US" altLang="en-US" sz="2800" dirty="0"/>
              <a:t>*A’</a:t>
            </a:r>
            <a:br>
              <a:rPr lang="en-US" altLang="en-US" sz="2800" dirty="0"/>
            </a:b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The inverse of (A’A) is defined because it is square (so long as A is full rank, in other words no multicollinearity/singularity)</a:t>
            </a:r>
            <a:br>
              <a:rPr lang="en-US" altLang="en-US" sz="2800" dirty="0"/>
            </a:br>
            <a:endParaRPr lang="en-US" alt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43FF-889D-409F-89A6-8C40D6F4CE4A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Estimation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goal of an estimator is to provide an estimate of a particular statistic based on the data</a:t>
            </a:r>
            <a:br>
              <a:rPr lang="en-US" altLang="en-US"/>
            </a:br>
            <a:endParaRPr lang="en-US" altLang="en-US"/>
          </a:p>
          <a:p>
            <a:pPr eaLnBrk="1" hangingPunct="1"/>
            <a:r>
              <a:rPr lang="en-US" altLang="en-US"/>
              <a:t>There are several ways to characterize estimators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43FF-889D-409F-89A6-8C40D6F4CE4A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 Estimators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bias </a:t>
            </a:r>
            <a:br>
              <a:rPr lang="en-US" altLang="en-US"/>
            </a:br>
            <a:endParaRPr lang="en-US" altLang="en-US"/>
          </a:p>
          <a:p>
            <a:pPr lvl="1" eaLnBrk="1" hangingPunct="1"/>
            <a:r>
              <a:rPr lang="en-US" altLang="en-US"/>
              <a:t>an unbiased estimator converges to the true value with large enough sample size</a:t>
            </a:r>
            <a:br>
              <a:rPr lang="en-US" altLang="en-US"/>
            </a:br>
            <a:endParaRPr lang="en-US" altLang="en-US"/>
          </a:p>
          <a:p>
            <a:pPr lvl="1" eaLnBrk="1" hangingPunct="1"/>
            <a:r>
              <a:rPr lang="en-US" altLang="en-US"/>
              <a:t>Each parameter is neither consistently over or under estimated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43FF-889D-409F-89A6-8C40D6F4CE4A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 Estimators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likelihood</a:t>
            </a:r>
            <a:br>
              <a:rPr lang="en-US" altLang="en-US"/>
            </a:br>
            <a:endParaRPr lang="en-US" altLang="en-US"/>
          </a:p>
          <a:p>
            <a:pPr lvl="1" eaLnBrk="1" hangingPunct="1"/>
            <a:r>
              <a:rPr lang="en-US" altLang="en-US"/>
              <a:t>the maximum likelihood (ML) estimator is the one that makes the observed data most likely</a:t>
            </a:r>
            <a:br>
              <a:rPr lang="en-US" altLang="en-US"/>
            </a:br>
            <a:endParaRPr lang="en-US" altLang="en-US" dirty="0"/>
          </a:p>
          <a:p>
            <a:pPr lvl="1" eaLnBrk="1" hangingPunct="1"/>
            <a:r>
              <a:rPr lang="en-US" altLang="en-US"/>
              <a:t>ML estimators are not always unbiased for small N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43FF-889D-409F-89A6-8C40D6F4CE4A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 Estimators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variance</a:t>
            </a:r>
            <a:br>
              <a:rPr lang="en-US" altLang="en-US"/>
            </a:br>
            <a:endParaRPr lang="en-US" altLang="en-US"/>
          </a:p>
          <a:p>
            <a:pPr lvl="1" eaLnBrk="1" hangingPunct="1"/>
            <a:r>
              <a:rPr lang="en-US" altLang="en-US"/>
              <a:t>an estimator with lower variance is more efficient, in the sense that it is likely to be closer to the true value over samples</a:t>
            </a:r>
            <a:br>
              <a:rPr lang="en-US" altLang="en-US"/>
            </a:br>
            <a:endParaRPr lang="en-US" altLang="en-US"/>
          </a:p>
          <a:p>
            <a:pPr lvl="1" eaLnBrk="1" hangingPunct="1"/>
            <a:r>
              <a:rPr lang="en-US" altLang="en-US"/>
              <a:t>the “best” estimator is the one with minimum variance of all estimators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43FF-889D-409F-89A6-8C40D6F4CE4A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Assumptions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2485" y="1752600"/>
            <a:ext cx="9044515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Y must be normally distributed (no skewness or outliers)</a:t>
            </a:r>
            <a:br>
              <a:rPr lang="en-US" altLang="en-US" sz="2800" dirty="0"/>
            </a:b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X’s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do not need to be normally distributed, but if they are it makes for a stronger interpretation</a:t>
            </a:r>
            <a:br>
              <a:rPr lang="en-US" altLang="en-US" sz="2400" dirty="0"/>
            </a:br>
            <a:endParaRPr lang="en-US" alt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linear relationship w/ Y</a:t>
            </a:r>
            <a:br>
              <a:rPr lang="en-US" altLang="en-US" sz="2400" dirty="0"/>
            </a:b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no multivariate outliers among </a:t>
            </a:r>
            <a:r>
              <a:rPr lang="en-US" altLang="en-US" sz="2800" dirty="0" err="1"/>
              <a:t>Xs</a:t>
            </a:r>
            <a:r>
              <a:rPr lang="en-US" altLang="en-US" sz="2800" dirty="0"/>
              <a:t> predicting Y</a:t>
            </a:r>
            <a:br>
              <a:rPr lang="en-US" altLang="en-US" sz="2800" dirty="0"/>
            </a:br>
            <a:endParaRPr lang="en-US" alt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43FF-889D-409F-89A6-8C40D6F4CE4A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Types of Regression Analysis</a:t>
            </a:r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Doing it standard, forward and backward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966D-249B-4383-8ABD-F9F6B4217A58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2785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Standard Regression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Standard or Simultaneous Regression</a:t>
            </a:r>
            <a:br>
              <a:rPr lang="en-US" altLang="en-US"/>
            </a:br>
            <a:endParaRPr lang="en-US" altLang="en-US"/>
          </a:p>
          <a:p>
            <a:pPr lvl="1"/>
            <a:r>
              <a:rPr lang="en-US" altLang="en-US"/>
              <a:t>Put all of the predictors in at one time and the coefficients are calculated for all of them controlling for all others</a:t>
            </a:r>
            <a:br>
              <a:rPr lang="en-US" altLang="en-US"/>
            </a:br>
            <a:endParaRPr lang="en-US" altLang="en-US"/>
          </a:p>
          <a:p>
            <a:pPr lvl="1"/>
            <a:r>
              <a:rPr lang="en-US" altLang="en-US"/>
              <a:t>Method equals enter in SPSS</a:t>
            </a:r>
            <a:br>
              <a:rPr lang="en-US" altLang="en-US"/>
            </a:br>
            <a:r>
              <a:rPr lang="en-US" altLang="en-US"/>
              <a:t>Sequential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8DB6-25E5-4E7C-852D-9B2E2AB784BF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64458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Forward Sequential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What does a predictor add to the prediction equation, over and above the variables already in the equation?</a:t>
            </a:r>
            <a:br>
              <a:rPr lang="en-US" altLang="en-US" sz="2800"/>
            </a:br>
            <a:endParaRPr lang="en-US" altLang="en-US" sz="2800"/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You think the X1 is a more important predictor and your interest in X2 is what does it add to the X1 -&gt; Y prediction</a:t>
            </a:r>
            <a:br>
              <a:rPr lang="en-US" altLang="en-US" sz="2800"/>
            </a:br>
            <a:endParaRPr lang="en-US" altLang="en-US" sz="2800"/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Real Forward Sequential in SPSS is setting it to Enter and using the blocks function (user specified)</a:t>
            </a:r>
            <a:br>
              <a:rPr lang="en-US" altLang="en-US" sz="2800"/>
            </a:br>
            <a:endParaRPr lang="en-US" altLang="en-US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8DB6-25E5-4E7C-852D-9B2E2AB784BF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18185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Statistical Forward Sequential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1"/>
            <a:ext cx="10972800" cy="4876799"/>
          </a:xfrm>
        </p:spPr>
        <p:txBody>
          <a:bodyPr/>
          <a:lstStyle/>
          <a:p>
            <a:r>
              <a:rPr lang="en-US" altLang="en-US" sz="2800" dirty="0"/>
              <a:t>Starts with Y’=a, all potential predictors are assessed and compared to an Entry Criterion; the variable with the lowest F probability (p&lt;.05) enters it into the equation</a:t>
            </a:r>
          </a:p>
          <a:p>
            <a:r>
              <a:rPr lang="en-US" altLang="en-US" sz="2800" dirty="0"/>
              <a:t>Remaining predictors are re-evaluated given the new equation (Y’=a + </a:t>
            </a:r>
            <a:r>
              <a:rPr lang="en-US" altLang="en-US" sz="2800" dirty="0" err="1"/>
              <a:t>Xfirst</a:t>
            </a:r>
            <a:r>
              <a:rPr lang="en-US" altLang="en-US" sz="2800" dirty="0"/>
              <a:t> entered) and the next variable with the lowest probability enters, </a:t>
            </a:r>
            <a:r>
              <a:rPr lang="en-US" altLang="en-US" sz="2800" dirty="0" err="1"/>
              <a:t>etc</a:t>
            </a:r>
            <a:r>
              <a:rPr lang="en-US" altLang="en-US" sz="2800" dirty="0"/>
              <a:t>… </a:t>
            </a:r>
          </a:p>
          <a:p>
            <a:r>
              <a:rPr lang="en-US" altLang="en-US" sz="2800" dirty="0"/>
              <a:t>This continues until either all of the variables are entered or no other variables meet the entry criterion.  </a:t>
            </a:r>
          </a:p>
          <a:p>
            <a:r>
              <a:rPr lang="en-US" altLang="en-US" sz="2800" dirty="0"/>
              <a:t>Once variables enter the equation they remain.  </a:t>
            </a:r>
          </a:p>
          <a:p>
            <a:r>
              <a:rPr lang="en-US" altLang="en-US" sz="2800" dirty="0"/>
              <a:t>Method equals Forward in SPSS</a:t>
            </a:r>
            <a:br>
              <a:rPr lang="en-US" altLang="en-US" sz="2800" dirty="0"/>
            </a:br>
            <a:endParaRPr lang="en-US" alt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8DB6-25E5-4E7C-852D-9B2E2AB784BF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31375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Backward Sequential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1"/>
            <a:ext cx="10972800" cy="5105399"/>
          </a:xfrm>
        </p:spPr>
        <p:txBody>
          <a:bodyPr/>
          <a:lstStyle/>
          <a:p>
            <a:r>
              <a:rPr lang="en-US" altLang="en-US" sz="2800" dirty="0"/>
              <a:t>Can predictors be removed from an equation without hurting the prediction of Y?  In other words, can a prediction equation be simplified?</a:t>
            </a:r>
            <a:br>
              <a:rPr lang="en-US" altLang="en-US" sz="2800" dirty="0"/>
            </a:br>
            <a:endParaRPr lang="en-US" altLang="en-US" sz="2800" dirty="0"/>
          </a:p>
          <a:p>
            <a:r>
              <a:rPr lang="en-US" altLang="en-US" sz="2800" dirty="0"/>
              <a:t>You know there are a set of predictors of a certain variable and you want to know if any of them can be removed without weakening the prediction</a:t>
            </a:r>
            <a:br>
              <a:rPr lang="en-US" altLang="en-US" sz="2800" dirty="0"/>
            </a:br>
            <a:endParaRPr lang="en-US" altLang="en-US" sz="2800" dirty="0"/>
          </a:p>
          <a:p>
            <a:r>
              <a:rPr lang="en-US" altLang="en-US" sz="2800" dirty="0"/>
              <a:t>In SPSS put all predictors in block one method equals enter, in block 2 any variables you want removed method equals removed, </a:t>
            </a:r>
            <a:r>
              <a:rPr lang="en-US" altLang="en-US" sz="2800" dirty="0" err="1"/>
              <a:t>etc</a:t>
            </a:r>
            <a:r>
              <a:rPr lang="en-US" altLang="en-US" sz="2800" dirty="0"/>
              <a:t>…</a:t>
            </a:r>
            <a:br>
              <a:rPr lang="en-US" altLang="en-US" sz="2800" dirty="0"/>
            </a:br>
            <a:endParaRPr lang="en-US" alt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8DB6-25E5-4E7C-852D-9B2E2AB784BF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66702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Statistical backward sequential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1"/>
            <a:ext cx="10972800" cy="5029199"/>
          </a:xfrm>
        </p:spPr>
        <p:txBody>
          <a:bodyPr/>
          <a:lstStyle/>
          <a:p>
            <a:r>
              <a:rPr lang="en-US" altLang="en-US" sz="2400" dirty="0"/>
              <a:t>All variables entered in and then each are tested against an Exit Criteria; F probability is above a set criteria (p&gt;.10).  </a:t>
            </a:r>
            <a:br>
              <a:rPr lang="en-US" altLang="en-US" sz="2400" dirty="0"/>
            </a:br>
            <a:endParaRPr lang="en-US" altLang="en-US" sz="2400" dirty="0"/>
          </a:p>
          <a:p>
            <a:r>
              <a:rPr lang="en-US" altLang="en-US" sz="2400" dirty="0"/>
              <a:t>The variable with the worst probability is then removed.  </a:t>
            </a:r>
            <a:br>
              <a:rPr lang="en-US" altLang="en-US" sz="2400" dirty="0"/>
            </a:br>
            <a:endParaRPr lang="en-US" altLang="en-US" sz="2400" dirty="0"/>
          </a:p>
          <a:p>
            <a:r>
              <a:rPr lang="en-US" altLang="en-US" sz="2400" dirty="0"/>
              <a:t>Re-evaluation of remaining variables given the new equation and the next variable with the worst probability is then removed.  </a:t>
            </a:r>
            <a:br>
              <a:rPr lang="en-US" altLang="en-US" sz="2400" dirty="0"/>
            </a:br>
            <a:endParaRPr lang="en-US" altLang="en-US" sz="2400" dirty="0"/>
          </a:p>
          <a:p>
            <a:r>
              <a:rPr lang="en-US" altLang="en-US" sz="2400" dirty="0"/>
              <a:t>This continues until all variables meet the criteria or all variables removed.</a:t>
            </a:r>
            <a:br>
              <a:rPr lang="en-US" altLang="en-US" sz="2400" dirty="0"/>
            </a:br>
            <a:endParaRPr lang="en-US" altLang="en-US" sz="2400" dirty="0"/>
          </a:p>
          <a:p>
            <a:r>
              <a:rPr lang="en-US" altLang="en-US" sz="2400" dirty="0"/>
              <a:t>In SPSS this is setting method equals backward.</a:t>
            </a:r>
            <a:br>
              <a:rPr lang="en-US" altLang="en-US" sz="2400" dirty="0"/>
            </a:br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8DB6-25E5-4E7C-852D-9B2E2AB784BF}" type="slidenum">
              <a:rPr lang="en-US" altLang="en-US" smtClean="0"/>
              <a:pPr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02145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Stepwise (Purely Statistical Regression)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1"/>
            <a:ext cx="10972800" cy="4952999"/>
          </a:xfrm>
        </p:spPr>
        <p:txBody>
          <a:bodyPr/>
          <a:lstStyle/>
          <a:p>
            <a:r>
              <a:rPr lang="en-US" altLang="en-US" sz="2800" dirty="0"/>
              <a:t>at each step of the analysis variables are tested for both entry and exit criteria.  </a:t>
            </a:r>
            <a:br>
              <a:rPr lang="en-US" altLang="en-US" sz="2800" dirty="0"/>
            </a:br>
            <a:endParaRPr lang="en-US" altLang="en-US" sz="2800" dirty="0"/>
          </a:p>
          <a:p>
            <a:r>
              <a:rPr lang="en-US" altLang="en-US" sz="2800" dirty="0"/>
              <a:t>Starts with intercept only then tests all of the variables to see if any match entry criteria.  </a:t>
            </a:r>
            <a:br>
              <a:rPr lang="en-US" altLang="en-US" sz="2800" dirty="0"/>
            </a:br>
            <a:endParaRPr lang="en-US" altLang="en-US" sz="2800" dirty="0"/>
          </a:p>
          <a:p>
            <a:r>
              <a:rPr lang="en-US" altLang="en-US" sz="2800" dirty="0"/>
              <a:t>Any matches enter the equation</a:t>
            </a:r>
            <a:br>
              <a:rPr lang="en-US" altLang="en-US" sz="2800" dirty="0"/>
            </a:br>
            <a:endParaRPr lang="en-US" altLang="en-US" sz="2800" dirty="0"/>
          </a:p>
          <a:p>
            <a:r>
              <a:rPr lang="en-US" altLang="en-US" sz="2800" dirty="0"/>
              <a:t>The next step tests un-entered variables for both entry and entered variables for exit criteria, and so on…</a:t>
            </a:r>
            <a:br>
              <a:rPr lang="en-US" altLang="en-US" sz="2800" dirty="0"/>
            </a:br>
            <a:endParaRPr lang="en-US" alt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8DB6-25E5-4E7C-852D-9B2E2AB784BF}" type="slidenum">
              <a:rPr lang="en-US" altLang="en-US" smtClean="0"/>
              <a:pPr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77733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Stepwise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This cycles through adding and removing variables until none meet the entry or exit criteria</a:t>
            </a:r>
            <a:br>
              <a:rPr lang="en-US" altLang="en-US" sz="2800"/>
            </a:br>
            <a:endParaRPr lang="en-US" altLang="en-US" sz="2800"/>
          </a:p>
          <a:p>
            <a:pPr eaLnBrk="1" hangingPunct="1"/>
            <a:r>
              <a:rPr lang="en-US" altLang="en-US" sz="2800"/>
              <a:t>Variables can be added or removed over and over given the new state of the equation each time.</a:t>
            </a:r>
            <a:br>
              <a:rPr lang="en-US" altLang="en-US" sz="2800"/>
            </a:br>
            <a:endParaRPr lang="en-US" altLang="en-US" sz="2800"/>
          </a:p>
          <a:p>
            <a:pPr eaLnBrk="1" hangingPunct="1"/>
            <a:r>
              <a:rPr lang="en-US" altLang="en-US" sz="2800"/>
              <a:t>Considered a very post-hoc type of analysis and is not recommended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8DB6-25E5-4E7C-852D-9B2E2AB784BF}" type="slidenum">
              <a:rPr lang="en-US" altLang="en-US" smtClean="0"/>
              <a:pPr/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90259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Types of Correlations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Partials, Parts, Semi-partials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966D-249B-4383-8ABD-F9F6B4217A58}" type="slidenum">
              <a:rPr lang="en-US" altLang="en-US" smtClean="0"/>
              <a:pPr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41640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74638"/>
            <a:ext cx="102870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Ballantine</a:t>
            </a:r>
            <a:r>
              <a:rPr lang="en-US" altLang="en-US" sz="4000" dirty="0"/>
              <a:t> </a:t>
            </a:r>
          </a:p>
        </p:txBody>
      </p:sp>
      <p:graphicFrame>
        <p:nvGraphicFramePr>
          <p:cNvPr id="13315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1828800" y="1828800"/>
          <a:ext cx="4038600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0" name="VISIO" r:id="rId3" imgW="1875600" imgH="1875600" progId="Visio.Drawing.6">
                  <p:embed/>
                </p:oleObj>
              </mc:Choice>
              <mc:Fallback>
                <p:oleObj name="VISIO" r:id="rId3" imgW="1875600" imgH="18756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828800"/>
                        <a:ext cx="4038600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Rectangle 5"/>
          <p:cNvSpPr>
            <a:spLocks noChangeArrowheads="1"/>
          </p:cNvSpPr>
          <p:nvPr/>
        </p:nvSpPr>
        <p:spPr bwMode="auto">
          <a:xfrm>
            <a:off x="1524000" y="23061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17" name="Rectangle 10"/>
          <p:cNvSpPr>
            <a:spLocks noChangeArrowheads="1"/>
          </p:cNvSpPr>
          <p:nvPr/>
        </p:nvSpPr>
        <p:spPr bwMode="auto">
          <a:xfrm>
            <a:off x="1524000" y="2939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3318" name="Object 9"/>
          <p:cNvGraphicFramePr>
            <a:graphicFrameLocks noChangeAspect="1"/>
          </p:cNvGraphicFramePr>
          <p:nvPr/>
        </p:nvGraphicFramePr>
        <p:xfrm>
          <a:off x="6858001" y="3124200"/>
          <a:ext cx="2747963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1" name="Equation" r:id="rId5" imgW="647700" imgH="787400" progId="Equation.DSMT4">
                  <p:embed/>
                </p:oleObj>
              </mc:Choice>
              <mc:Fallback>
                <p:oleObj name="Equation" r:id="rId5" imgW="647700" imgH="787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1" y="3124200"/>
                        <a:ext cx="2747963" cy="335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" name="Rectangle 12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Regular Correlation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	(Zero – Order, Pearson)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0A4B-964B-431A-9676-BA8B0A1A4CB5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6868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MV Outliers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Leverage – distance of score from distribution</a:t>
            </a:r>
            <a:br>
              <a:rPr lang="en-US" altLang="en-US" sz="2800"/>
            </a:br>
            <a:endParaRPr lang="en-US" altLang="en-US" sz="2800"/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Discrepancy – misalignment of score and the rest of the data </a:t>
            </a:r>
            <a:br>
              <a:rPr lang="en-US" altLang="en-US" sz="2800"/>
            </a:br>
            <a:endParaRPr lang="en-US" altLang="en-US" sz="2800"/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Influence – change in regression equation with and without value</a:t>
            </a:r>
            <a:br>
              <a:rPr lang="en-US" altLang="en-US" sz="2800"/>
            </a:br>
            <a:endParaRPr lang="en-US" altLang="en-US" sz="2800"/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Mahalanobis distance and </a:t>
            </a:r>
            <a:r>
              <a:rPr lang="en-US" altLang="en-US" sz="2800">
                <a:sym typeface="Symbol" panose="05050102010706020507" pitchFamily="18" charset="2"/>
              </a:rPr>
              <a:t></a:t>
            </a:r>
            <a:r>
              <a:rPr lang="en-US" altLang="en-US" sz="2800"/>
              <a:t>2</a:t>
            </a:r>
            <a:br>
              <a:rPr lang="en-US" altLang="en-US" sz="2800"/>
            </a:br>
            <a:endParaRPr lang="en-US" altLang="en-US" sz="28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43FF-889D-409F-89A6-8C40D6F4CE4A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74638"/>
            <a:ext cx="102108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Standard Regression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197600" y="1600201"/>
            <a:ext cx="5384800" cy="487679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Partial Correlation</a:t>
            </a:r>
            <a:br>
              <a:rPr lang="en-US" altLang="en-US" dirty="0"/>
            </a:br>
            <a:endParaRPr lang="en-US" altLang="en-US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/>
              <a:t>correlation between Y and X1 with the influence of X2 removed from both</a:t>
            </a:r>
            <a:br>
              <a:rPr lang="en-US" altLang="en-US" sz="2800" dirty="0"/>
            </a:br>
            <a:endParaRPr lang="en-US" altLang="en-US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 err="1"/>
              <a:t>Yres</a:t>
            </a:r>
            <a:r>
              <a:rPr lang="en-US" altLang="en-US" sz="2800" dirty="0"/>
              <a:t>, X1res</a:t>
            </a:r>
            <a:br>
              <a:rPr lang="en-US" altLang="en-US" sz="2800" dirty="0"/>
            </a:br>
            <a:endParaRPr lang="en-US" altLang="en-US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/>
              <a:t>area a/(a + e) for x1 and b/(b + e) for x2 in the </a:t>
            </a:r>
            <a:r>
              <a:rPr lang="en-US" altLang="en-US" sz="2800" dirty="0" err="1"/>
              <a:t>ballantine</a:t>
            </a:r>
            <a:br>
              <a:rPr lang="en-US" altLang="en-US" sz="2800" dirty="0"/>
            </a:br>
            <a:endParaRPr lang="en-US" altLang="en-US" sz="2800" dirty="0"/>
          </a:p>
        </p:txBody>
      </p:sp>
      <p:graphicFrame>
        <p:nvGraphicFramePr>
          <p:cNvPr id="14342" name="Object 7"/>
          <p:cNvGraphicFramePr>
            <a:graphicFrameLocks noChangeAspect="1"/>
          </p:cNvGraphicFramePr>
          <p:nvPr/>
        </p:nvGraphicFramePr>
        <p:xfrm>
          <a:off x="2057400" y="2133600"/>
          <a:ext cx="3810000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7" name="VISIO" r:id="rId3" imgW="1875600" imgH="1875600" progId="Visio.Drawing.6">
                  <p:embed/>
                </p:oleObj>
              </mc:Choice>
              <mc:Fallback>
                <p:oleObj name="VISIO" r:id="rId3" imgW="1875600" imgH="18756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133600"/>
                        <a:ext cx="3810000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0A4B-964B-431A-9676-BA8B0A1A4CB5}" type="slidenum">
              <a:rPr lang="en-US" altLang="en-US" smtClean="0"/>
              <a:pPr/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97028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74638"/>
            <a:ext cx="10363200" cy="1143000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Semipartial</a:t>
            </a:r>
            <a:r>
              <a:rPr lang="en-US" altLang="en-US" dirty="0"/>
              <a:t> or Part Correlation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correlation between Y and X1 with the influence of X2 removed from X1 only</a:t>
            </a:r>
            <a:br>
              <a:rPr lang="en-US" altLang="en-US" sz="2800" dirty="0"/>
            </a:br>
            <a:endParaRPr lang="en-US" altLang="en-US" sz="2800" dirty="0"/>
          </a:p>
          <a:p>
            <a:pPr eaLnBrk="1" hangingPunct="1"/>
            <a:r>
              <a:rPr lang="en-US" altLang="en-US" sz="2800" dirty="0"/>
              <a:t>Y, X1res</a:t>
            </a:r>
            <a:br>
              <a:rPr lang="en-US" altLang="en-US" sz="2800" dirty="0"/>
            </a:br>
            <a:endParaRPr lang="en-US" altLang="en-US" sz="2800" dirty="0"/>
          </a:p>
          <a:p>
            <a:pPr eaLnBrk="1" hangingPunct="1"/>
            <a:r>
              <a:rPr lang="en-US" altLang="en-US" sz="2800" dirty="0"/>
              <a:t>area a/(a + b + c + e) for x1 and b/(a + b + c +e) for x2 </a:t>
            </a:r>
            <a:br>
              <a:rPr lang="en-US" altLang="en-US" sz="2800" dirty="0"/>
            </a:br>
            <a:endParaRPr lang="en-US" altLang="en-US" sz="2800" dirty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1524000" y="23061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2286000" y="1981200"/>
          <a:ext cx="3657600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1" name="VISIO" r:id="rId3" imgW="1875600" imgH="1875600" progId="Visio.Drawing.6">
                  <p:embed/>
                </p:oleObj>
              </mc:Choice>
              <mc:Fallback>
                <p:oleObj name="VISIO" r:id="rId3" imgW="1875600" imgH="18756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981200"/>
                        <a:ext cx="3657600" cy="365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0A4B-964B-431A-9676-BA8B0A1A4CB5}" type="slidenum">
              <a:rPr lang="en-US" altLang="en-US" smtClean="0"/>
              <a:pPr/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64653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Semipartials and Bs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Bs and semipartials are very similar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B is the amount of change in Y for every unit change in X, while controlling for other Xs on Xi.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Semipartials are measures of the relationship between Y and Xi controlling for other Xs on Xi.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8DB6-25E5-4E7C-852D-9B2E2AB784BF}" type="slidenum">
              <a:rPr lang="en-US" altLang="en-US" smtClean="0"/>
              <a:pPr/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20079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 dirty="0"/>
              <a:t>Sequential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019800" y="1600201"/>
            <a:ext cx="55626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Assuming x1 enters first </a:t>
            </a:r>
            <a:br>
              <a:rPr lang="en-US" altLang="en-US" sz="2800" dirty="0"/>
            </a:b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The partial correlations would be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	(a + c)/(a + c + e) for x1 and unchanged for x2</a:t>
            </a:r>
            <a:br>
              <a:rPr lang="en-US" altLang="en-US" sz="2800" dirty="0"/>
            </a:b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The part correlation would be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	(a + c)/(a + b + c + e) for x1 and x2 is unchanged.</a:t>
            </a:r>
            <a:br>
              <a:rPr lang="en-US" altLang="en-US" sz="2800" dirty="0"/>
            </a:br>
            <a:endParaRPr lang="en-US" altLang="en-US" sz="2800" dirty="0"/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1524000" y="23061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1981200" y="1981200"/>
          <a:ext cx="39624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5" name="VISIO" r:id="rId3" imgW="1875600" imgH="1875600" progId="Visio.Drawing.6">
                  <p:embed/>
                </p:oleObj>
              </mc:Choice>
              <mc:Fallback>
                <p:oleObj name="VISIO" r:id="rId3" imgW="1875600" imgH="18756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981200"/>
                        <a:ext cx="3962400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0A4B-964B-431A-9676-BA8B0A1A4CB5}" type="slidenum">
              <a:rPr lang="en-US" altLang="en-US" smtClean="0"/>
              <a:pPr/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1485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Advanced Regression</a:t>
            </a:r>
            <a:br>
              <a:rPr lang="en-US" altLang="en-US" sz="4000"/>
            </a:br>
            <a:endParaRPr lang="en-US" altLang="en-US" sz="4000"/>
          </a:p>
        </p:txBody>
      </p:sp>
      <p:sp>
        <p:nvSpPr>
          <p:cNvPr id="18435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Moderation, Mediation and Curve Estimation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2966D-249B-4383-8ABD-F9F6B4217A58}" type="slidenum">
              <a:rPr lang="en-US" altLang="en-US" smtClean="0"/>
              <a:pPr/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49987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Centering the data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If you want to include powers, Moderation (interactions) or mediation you should first center the data 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Subtract the mean from every score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You don’t need to standardize by dividing by the SD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This helps form creating multicollinearity in the data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8DB6-25E5-4E7C-852D-9B2E2AB784BF}" type="slidenum">
              <a:rPr lang="en-US" altLang="en-US" smtClean="0"/>
              <a:pPr/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01611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Moderation (interaction)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7135" y="1821657"/>
            <a:ext cx="11714747" cy="4114800"/>
          </a:xfrm>
        </p:spPr>
        <p:txBody>
          <a:bodyPr/>
          <a:lstStyle/>
          <a:p>
            <a:r>
              <a:rPr lang="en-US" altLang="en-US" sz="2800" dirty="0"/>
              <a:t>Testing for moderation can be accomplished by simply cross multiplying the variables and adding the new variable in as another predictor</a:t>
            </a:r>
          </a:p>
          <a:p>
            <a:r>
              <a:rPr lang="en-US" altLang="en-US" sz="2800" dirty="0"/>
              <a:t>If A and B are predictors of Y</a:t>
            </a:r>
          </a:p>
          <a:p>
            <a:pPr lvl="1"/>
            <a:r>
              <a:rPr lang="en-US" altLang="en-US" sz="2400" dirty="0"/>
              <a:t>First Center A and B separately (if they don’t already have a meaningful zero)</a:t>
            </a:r>
          </a:p>
          <a:p>
            <a:pPr lvl="1"/>
            <a:r>
              <a:rPr lang="en-US" altLang="en-US" sz="2400" dirty="0"/>
              <a:t>Multiply the Centered A and B variables to create AB</a:t>
            </a:r>
          </a:p>
          <a:p>
            <a:pPr lvl="1"/>
            <a:r>
              <a:rPr lang="en-US" altLang="en-US" sz="2400" dirty="0"/>
              <a:t>Use A, B and AB as predictors of Y</a:t>
            </a:r>
          </a:p>
          <a:p>
            <a:pPr lvl="1"/>
            <a:r>
              <a:rPr lang="en-US" altLang="en-US" sz="2400" dirty="0"/>
              <a:t>If the slope predicting Y from AB is significant than A moderates B and vice versa (i.e., there is an interaction)</a:t>
            </a:r>
            <a:br>
              <a:rPr lang="en-US" altLang="en-US" sz="2400" dirty="0"/>
            </a:br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8DB6-25E5-4E7C-852D-9B2E2AB784BF}" type="slidenum">
              <a:rPr lang="en-US" altLang="en-US" smtClean="0"/>
              <a:pPr/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67143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Mediation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/>
              <a:t>Regression can be used to test if a mediating effect is present in the data</a:t>
            </a:r>
            <a:br>
              <a:rPr lang="en-US" altLang="en-US" sz="2800" dirty="0"/>
            </a:br>
            <a:endParaRPr lang="en-US" altLang="en-US" sz="2800" dirty="0"/>
          </a:p>
          <a:p>
            <a:r>
              <a:rPr lang="en-US" altLang="en-US" sz="2800" dirty="0"/>
              <a:t>Defined - a given variable functions as a mediator to the extent that it accounts for the relation between a predictor and an outcome variable</a:t>
            </a:r>
            <a:br>
              <a:rPr lang="en-US" altLang="en-US" sz="2800" dirty="0"/>
            </a:br>
            <a:endParaRPr lang="en-US" altLang="en-US" sz="2800" dirty="0"/>
          </a:p>
          <a:p>
            <a:r>
              <a:rPr lang="en-US" altLang="en-US" sz="2800" dirty="0"/>
              <a:t>Often though of as an indirect effect of one variable on another.  </a:t>
            </a:r>
          </a:p>
          <a:p>
            <a:pPr lvl="1"/>
            <a:r>
              <a:rPr lang="en-US" altLang="en-US" sz="2400" dirty="0"/>
              <a:t>X predicts Y through Z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8DB6-25E5-4E7C-852D-9B2E2AB784BF}" type="slidenum">
              <a:rPr lang="en-US" altLang="en-US" smtClean="0"/>
              <a:pPr/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24991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81200" y="1752600"/>
            <a:ext cx="8229600" cy="4876800"/>
          </a:xfrm>
        </p:spPr>
        <p:txBody>
          <a:bodyPr/>
          <a:lstStyle/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C is the total effect of X on Y</a:t>
            </a:r>
          </a:p>
        </p:txBody>
      </p:sp>
      <p:pic>
        <p:nvPicPr>
          <p:cNvPr id="22530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238" y="3209926"/>
            <a:ext cx="5186362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3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667125"/>
            <a:ext cx="3886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3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Mediation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8DB6-25E5-4E7C-852D-9B2E2AB784BF}" type="slidenum">
              <a:rPr lang="en-US" altLang="en-US" smtClean="0"/>
              <a:pPr/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48904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238" y="3209926"/>
            <a:ext cx="5186362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3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667125"/>
            <a:ext cx="3886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3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Mediation</a:t>
            </a:r>
          </a:p>
        </p:txBody>
      </p:sp>
      <p:pic>
        <p:nvPicPr>
          <p:cNvPr id="103437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276" y="2219325"/>
            <a:ext cx="160972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38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1" y="2219325"/>
            <a:ext cx="1725613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7DA224B-A487-4B5C-8DD7-CCDBBEABD8A8}"/>
              </a:ext>
            </a:extLst>
          </p:cNvPr>
          <p:cNvPicPr>
            <a:picLocks noChangeAspect="1" noChangeArrowheads="1"/>
          </p:cNvPicPr>
          <p:nvPr>
            <p:extLst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926" y="1143001"/>
            <a:ext cx="574675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40" name="Picture 1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667125"/>
            <a:ext cx="3886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76800"/>
          </a:xfrm>
        </p:spPr>
        <p:txBody>
          <a:bodyPr/>
          <a:lstStyle/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C is the total effect of X on Y</a:t>
            </a:r>
          </a:p>
          <a:p>
            <a:pPr eaLnBrk="1" hangingPunct="1"/>
            <a:r>
              <a:rPr lang="en-US" altLang="en-US" dirty="0"/>
              <a:t>A*B is the indirect effect</a:t>
            </a:r>
          </a:p>
          <a:p>
            <a:pPr eaLnBrk="1" hangingPunct="1"/>
            <a:r>
              <a:rPr lang="en-US" altLang="en-US" dirty="0"/>
              <a:t>C’ is the direct effect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8DB6-25E5-4E7C-852D-9B2E2AB784BF}" type="slidenum">
              <a:rPr lang="en-US" altLang="en-US" smtClean="0"/>
              <a:pPr/>
              <a:t>49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6706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Homoskedasticity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Homoskedasticity</a:t>
            </a:r>
            <a:r>
              <a:rPr lang="en-US" altLang="en-US" dirty="0"/>
              <a:t> – variance on Y is the same at all values of X</a:t>
            </a:r>
          </a:p>
          <a:p>
            <a:pPr eaLnBrk="1" hangingPunct="1"/>
            <a:r>
              <a:rPr lang="en-US" altLang="en-US" dirty="0"/>
              <a:t>When predictors are categorical this is referred to as homogeneity of variance. 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43FF-889D-409F-89A6-8C40D6F4CE4A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Mediation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4 steps to establishing mediation (Baron and Kenny/ Regression Method)</a:t>
            </a:r>
          </a:p>
          <a:p>
            <a:pPr lvl="2"/>
            <a:r>
              <a:rPr lang="en-US" altLang="en-US"/>
              <a:t>Establish x predicts y significantly</a:t>
            </a:r>
          </a:p>
          <a:p>
            <a:pPr lvl="2"/>
            <a:r>
              <a:rPr lang="en-US" altLang="en-US"/>
              <a:t>Establish z predicts y significantly</a:t>
            </a:r>
          </a:p>
          <a:p>
            <a:pPr lvl="2"/>
            <a:r>
              <a:rPr lang="en-US" altLang="en-US"/>
              <a:t>Establish x predicts z significantly</a:t>
            </a:r>
          </a:p>
          <a:p>
            <a:pPr lvl="2"/>
            <a:r>
              <a:rPr lang="en-US" altLang="en-US"/>
              <a:t>Establish that x no longer predicts y when both x and z are in the prediction (C’ is zero or at least non-significant)</a:t>
            </a:r>
          </a:p>
          <a:p>
            <a:r>
              <a:rPr lang="en-US" altLang="en-US"/>
              <a:t>Partial Mediation – steps 1-3 are the same but in step 4 C’ is less than C but still significant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8DB6-25E5-4E7C-852D-9B2E2AB784BF}" type="slidenum">
              <a:rPr lang="en-US" altLang="en-US" smtClean="0"/>
              <a:pPr/>
              <a:t>50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50706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531" y="2120106"/>
            <a:ext cx="5214938" cy="349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4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495800"/>
            <a:ext cx="39893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Mediation</a:t>
            </a:r>
          </a:p>
        </p:txBody>
      </p:sp>
      <p:sp>
        <p:nvSpPr>
          <p:cNvPr id="24585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Baron and Kenny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8DB6-25E5-4E7C-852D-9B2E2AB784BF}" type="slidenum">
              <a:rPr lang="en-US" altLang="en-US" smtClean="0"/>
              <a:pPr/>
              <a:t>51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69885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057401"/>
            <a:ext cx="5214938" cy="349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4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048000"/>
            <a:ext cx="179705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Mediation</a:t>
            </a:r>
          </a:p>
        </p:txBody>
      </p:sp>
      <p:sp>
        <p:nvSpPr>
          <p:cNvPr id="24585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Baron and Kenny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8DB6-25E5-4E7C-852D-9B2E2AB784BF}" type="slidenum">
              <a:rPr lang="en-US" altLang="en-US" smtClean="0"/>
              <a:pPr/>
              <a:t>52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86843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057401"/>
            <a:ext cx="5214938" cy="349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Mediation</a:t>
            </a:r>
          </a:p>
        </p:txBody>
      </p:sp>
      <p:pic>
        <p:nvPicPr>
          <p:cNvPr id="1054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226" y="2971801"/>
            <a:ext cx="1755775" cy="141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85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Baron and Kenny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8DB6-25E5-4E7C-852D-9B2E2AB784BF}" type="slidenum">
              <a:rPr lang="en-US" altLang="en-US" smtClean="0"/>
              <a:pPr/>
              <a:t>53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70910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057401"/>
            <a:ext cx="5214938" cy="349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4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495800"/>
            <a:ext cx="39893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4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048000"/>
            <a:ext cx="179705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47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057526"/>
            <a:ext cx="1785938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48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495800"/>
            <a:ext cx="39893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Mediation</a:t>
            </a:r>
          </a:p>
        </p:txBody>
      </p:sp>
      <p:sp>
        <p:nvSpPr>
          <p:cNvPr id="24585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Baron and Kenny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8DB6-25E5-4E7C-852D-9B2E2AB784BF}" type="slidenum">
              <a:rPr lang="en-US" altLang="en-US" smtClean="0"/>
              <a:pPr/>
              <a:t>54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281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Mediation</a:t>
            </a:r>
          </a:p>
        </p:txBody>
      </p:sp>
      <p:sp>
        <p:nvSpPr>
          <p:cNvPr id="25602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Sobel Method – Indirect Effect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Where a and b are the unstandardized regression coefficients for paths a and b</a:t>
            </a:r>
          </a:p>
          <a:p>
            <a:r>
              <a:rPr lang="en-US" altLang="en-US"/>
              <a:t>And sa and sb are the standard errors for paths a and b</a:t>
            </a:r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>
            <p:extLst/>
          </p:nvPr>
        </p:nvGraphicFramePr>
        <p:xfrm>
          <a:off x="914400" y="2057400"/>
          <a:ext cx="556895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3" name="Equation" r:id="rId3" imgW="1320480" imgH="469800" progId="Equation.DSMT4">
                  <p:embed/>
                </p:oleObj>
              </mc:Choice>
              <mc:Fallback>
                <p:oleObj name="Equation" r:id="rId3" imgW="13204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057400"/>
                        <a:ext cx="5568950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8DB6-25E5-4E7C-852D-9B2E2AB784BF}" type="slidenum">
              <a:rPr lang="en-US" altLang="en-US" smtClean="0"/>
              <a:pPr/>
              <a:t>55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34345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Powers 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1"/>
            <a:ext cx="10972800" cy="5029199"/>
          </a:xfrm>
        </p:spPr>
        <p:txBody>
          <a:bodyPr/>
          <a:lstStyle/>
          <a:p>
            <a:r>
              <a:rPr lang="en-US" altLang="en-US" dirty="0"/>
              <a:t>Even though we’re talking about linear regression the equations can be altered to account for curves and interactions between variables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Adding squares, cubes, etc. to account for curves in the relationship</a:t>
            </a:r>
          </a:p>
          <a:p>
            <a:endParaRPr lang="en-US" altLang="en-US" dirty="0"/>
          </a:p>
          <a:p>
            <a:r>
              <a:rPr lang="en-US" altLang="en-US" dirty="0"/>
              <a:t>If you think X can predict an curved Y simply square X and add X2 as an additional predictor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B8DB6-25E5-4E7C-852D-9B2E2AB784BF}" type="slidenum">
              <a:rPr lang="en-US" altLang="en-US" smtClean="0"/>
              <a:pPr/>
              <a:t>56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6924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Multicollinearity/Singularity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Tolerance = 1 – SMC (Squared Multiple Correlation)</a:t>
            </a:r>
          </a:p>
          <a:p>
            <a:pPr lvl="1" eaLnBrk="1" hangingPunct="1"/>
            <a:r>
              <a:rPr lang="en-US" altLang="en-US"/>
              <a:t>Low tolerance values &lt;.01 indicate problems</a:t>
            </a:r>
          </a:p>
          <a:p>
            <a:pPr eaLnBrk="1" hangingPunct="1"/>
            <a:r>
              <a:rPr lang="en-US" altLang="en-US"/>
              <a:t>Condition Index and Variance</a:t>
            </a:r>
          </a:p>
          <a:p>
            <a:pPr lvl="1" eaLnBrk="1" hangingPunct="1"/>
            <a:r>
              <a:rPr lang="en-US" altLang="en-US"/>
              <a:t>Condition Index &gt; 30</a:t>
            </a:r>
          </a:p>
          <a:p>
            <a:pPr lvl="1" eaLnBrk="1" hangingPunct="1"/>
            <a:r>
              <a:rPr lang="en-US" altLang="en-US"/>
              <a:t>Plus variance on two separate variables &gt; .50.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43FF-889D-409F-89A6-8C40D6F4CE4A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Regression Equation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3276600"/>
            <a:ext cx="8763001" cy="2819400"/>
          </a:xfrm>
        </p:spPr>
        <p:txBody>
          <a:bodyPr/>
          <a:lstStyle/>
          <a:p>
            <a:pPr eaLnBrk="1" hangingPunct="1"/>
            <a:r>
              <a:rPr lang="en-US" altLang="en-US" dirty="0"/>
              <a:t>What is a?</a:t>
            </a:r>
            <a:br>
              <a:rPr lang="en-US" altLang="en-US" dirty="0"/>
            </a:br>
            <a:endParaRPr lang="en-US" altLang="en-US" dirty="0"/>
          </a:p>
          <a:p>
            <a:pPr eaLnBrk="1" hangingPunct="1"/>
            <a:r>
              <a:rPr lang="en-US" altLang="en-US" dirty="0"/>
              <a:t>What are the </a:t>
            </a:r>
            <a:r>
              <a:rPr lang="en-US" altLang="en-US" dirty="0" err="1"/>
              <a:t>Bs</a:t>
            </a:r>
            <a:r>
              <a:rPr lang="en-US" altLang="en-US" dirty="0"/>
              <a:t>?</a:t>
            </a:r>
            <a:br>
              <a:rPr lang="en-US" altLang="en-US" dirty="0"/>
            </a:br>
            <a:endParaRPr lang="en-US" altLang="en-US" dirty="0"/>
          </a:p>
          <a:p>
            <a:pPr eaLnBrk="1" hangingPunct="1"/>
            <a:r>
              <a:rPr lang="en-US" altLang="en-US" dirty="0"/>
              <a:t>Why y predicted and not y?</a:t>
            </a:r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1524000" y="31300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922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5075246"/>
              </p:ext>
            </p:extLst>
          </p:nvPr>
        </p:nvGraphicFramePr>
        <p:xfrm>
          <a:off x="1381125" y="2024876"/>
          <a:ext cx="670560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Equation" r:id="rId3" imgW="1485900" imgH="228600" progId="Equation.DSMT4">
                  <p:embed/>
                </p:oleObj>
              </mc:Choice>
              <mc:Fallback>
                <p:oleObj name="Equation" r:id="rId3" imgW="14859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1125" y="2024876"/>
                        <a:ext cx="6705600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43FF-889D-409F-89A6-8C40D6F4CE4A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Questions asked by Multiple Regression</a:t>
            </a:r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“</a:t>
            </a:r>
            <a:r>
              <a:rPr lang="en-US" altLang="en-US"/>
              <a:t>Like, why am I doing this?”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0A9E-D59E-40B6-9FB2-BC5E66F292DA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Can you predict Y given the set of Xs?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/>
              <a:t>Anova summary table – significance test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/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R</a:t>
            </a:r>
            <a:r>
              <a:rPr lang="en-US" altLang="en-US" sz="2400" baseline="30000"/>
              <a:t>2</a:t>
            </a:r>
            <a:r>
              <a:rPr lang="en-US" altLang="en-US" sz="2400"/>
              <a:t> (multiple correlation squared) – variation in Y accounted for by the set of predictors</a:t>
            </a:r>
            <a:br>
              <a:rPr lang="en-US" altLang="en-US" sz="2400"/>
            </a:br>
            <a:endParaRPr lang="en-US" altLang="en-US" sz="2400"/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Adjusted R</a:t>
            </a:r>
            <a:r>
              <a:rPr lang="en-US" altLang="en-US" sz="2400" baseline="30000"/>
              <a:t>2</a:t>
            </a:r>
            <a:r>
              <a:rPr lang="en-US" altLang="en-US" sz="2400"/>
              <a:t> – sample variation around R</a:t>
            </a:r>
            <a:r>
              <a:rPr lang="en-US" altLang="en-US" sz="2400" baseline="30000"/>
              <a:t>2</a:t>
            </a:r>
            <a:r>
              <a:rPr lang="en-US" altLang="en-US" sz="2400"/>
              <a:t> can only lead to inflation of the value.  The adjustment takes into account the size of the sample and number of predictors to adjust the value to be a better estimate of the population value.</a:t>
            </a:r>
            <a:br>
              <a:rPr lang="en-US" altLang="en-US" sz="2400"/>
            </a:br>
            <a:endParaRPr lang="en-US" altLang="en-US" sz="2400"/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R</a:t>
            </a:r>
            <a:r>
              <a:rPr lang="en-US" altLang="en-US" sz="2400" baseline="30000"/>
              <a:t>2</a:t>
            </a:r>
            <a:r>
              <a:rPr lang="en-US" altLang="en-US" sz="2400"/>
              <a:t> is similar to η</a:t>
            </a:r>
            <a:r>
              <a:rPr lang="en-US" altLang="en-US" sz="2400" baseline="30000"/>
              <a:t>2</a:t>
            </a:r>
            <a:r>
              <a:rPr lang="en-US" altLang="en-US" sz="2400"/>
              <a:t> value but will be a little smaller because R</a:t>
            </a:r>
            <a:r>
              <a:rPr lang="en-US" altLang="en-US" sz="2400" baseline="30000"/>
              <a:t>2</a:t>
            </a:r>
            <a:r>
              <a:rPr lang="en-US" altLang="en-US" sz="2400"/>
              <a:t> only looks at linear relationship while η</a:t>
            </a:r>
            <a:r>
              <a:rPr lang="en-US" altLang="en-US" sz="2400" baseline="30000"/>
              <a:t>2</a:t>
            </a:r>
            <a:r>
              <a:rPr lang="en-US" altLang="en-US" sz="2400"/>
              <a:t> will account for non-linear relationships.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E43FF-889D-409F-89A6-8C40D6F4CE4A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Axis</Template>
  <TotalTime>412</TotalTime>
  <Words>1163</Words>
  <Application>Microsoft Office PowerPoint</Application>
  <PresentationFormat>Widescreen</PresentationFormat>
  <Paragraphs>305</Paragraphs>
  <Slides>56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56</vt:i4>
      </vt:variant>
    </vt:vector>
  </HeadingPairs>
  <TitlesOfParts>
    <vt:vector size="65" baseType="lpstr">
      <vt:lpstr>Arial</vt:lpstr>
      <vt:lpstr>Calibri</vt:lpstr>
      <vt:lpstr>Symbol</vt:lpstr>
      <vt:lpstr>Times New Roman</vt:lpstr>
      <vt:lpstr>Wingdings</vt:lpstr>
      <vt:lpstr>Axis</vt:lpstr>
      <vt:lpstr>Equation</vt:lpstr>
      <vt:lpstr>Worksheet</vt:lpstr>
      <vt:lpstr>VISIO</vt:lpstr>
      <vt:lpstr>Multiple Regression</vt:lpstr>
      <vt:lpstr>Multiple Regression (MR)</vt:lpstr>
      <vt:lpstr>Assumptions</vt:lpstr>
      <vt:lpstr>MV Outliers</vt:lpstr>
      <vt:lpstr>Homoskedasticity</vt:lpstr>
      <vt:lpstr>Multicollinearity/Singularity</vt:lpstr>
      <vt:lpstr>Regression Equation</vt:lpstr>
      <vt:lpstr>Questions asked by Multiple Regression</vt:lpstr>
      <vt:lpstr>Can you predict Y given the set of Xs?</vt:lpstr>
      <vt:lpstr>Is each X contributing to the prediction of Y?</vt:lpstr>
      <vt:lpstr>Which X is contributing the most to the prediction of Y?</vt:lpstr>
      <vt:lpstr>Can you predict future scores?</vt:lpstr>
      <vt:lpstr>Sample size for MR</vt:lpstr>
      <vt:lpstr>GLM and Matrix Algebra Ch. 18 and Appendix A (T and F, 2019 )</vt:lpstr>
      <vt:lpstr>Regular old linear regression</vt:lpstr>
      <vt:lpstr>Regular old linear regression</vt:lpstr>
      <vt:lpstr>Regression and Matrix Algebra</vt:lpstr>
      <vt:lpstr>Regression and Matrix Algebra</vt:lpstr>
      <vt:lpstr>Column of 1s???</vt:lpstr>
      <vt:lpstr>Example</vt:lpstr>
      <vt:lpstr>Example - normal</vt:lpstr>
      <vt:lpstr>Example – constant only</vt:lpstr>
      <vt:lpstr>Example - normal</vt:lpstr>
      <vt:lpstr>Solving for Bs Matrix Style</vt:lpstr>
      <vt:lpstr>Pseudoinverse</vt:lpstr>
      <vt:lpstr>Estimation</vt:lpstr>
      <vt:lpstr>B Estimators</vt:lpstr>
      <vt:lpstr>B Estimators</vt:lpstr>
      <vt:lpstr>B Estimators</vt:lpstr>
      <vt:lpstr>Types of Regression Analysis</vt:lpstr>
      <vt:lpstr>Standard Regression</vt:lpstr>
      <vt:lpstr>Forward Sequential</vt:lpstr>
      <vt:lpstr>Statistical Forward Sequential</vt:lpstr>
      <vt:lpstr>Backward Sequential</vt:lpstr>
      <vt:lpstr>Statistical backward sequential</vt:lpstr>
      <vt:lpstr>Stepwise (Purely Statistical Regression)</vt:lpstr>
      <vt:lpstr>Stepwise</vt:lpstr>
      <vt:lpstr>Types of Correlations</vt:lpstr>
      <vt:lpstr>Ballantine </vt:lpstr>
      <vt:lpstr>Standard Regression</vt:lpstr>
      <vt:lpstr>Semipartial or Part Correlation</vt:lpstr>
      <vt:lpstr>Semipartials and Bs</vt:lpstr>
      <vt:lpstr>Sequential</vt:lpstr>
      <vt:lpstr>Advanced Regression </vt:lpstr>
      <vt:lpstr>Centering the data</vt:lpstr>
      <vt:lpstr>Moderation (interaction) </vt:lpstr>
      <vt:lpstr>Mediation</vt:lpstr>
      <vt:lpstr>Mediation</vt:lpstr>
      <vt:lpstr>Mediation</vt:lpstr>
      <vt:lpstr>Mediation</vt:lpstr>
      <vt:lpstr>Mediation</vt:lpstr>
      <vt:lpstr>Mediation</vt:lpstr>
      <vt:lpstr>Mediation</vt:lpstr>
      <vt:lpstr>Mediation</vt:lpstr>
      <vt:lpstr>Mediation</vt:lpstr>
      <vt:lpstr>Powers </vt:lpstr>
    </vt:vector>
  </TitlesOfParts>
  <Company>UCLA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Lectures 5 Multiple Regression: Basics</dc:title>
  <dc:creator>Andrew Ainsworth</dc:creator>
  <cp:lastModifiedBy>Andrew Ainsworth</cp:lastModifiedBy>
  <cp:revision>20</cp:revision>
  <dcterms:created xsi:type="dcterms:W3CDTF">2004-02-16T09:45:34Z</dcterms:created>
  <dcterms:modified xsi:type="dcterms:W3CDTF">2019-01-30T07:16:33Z</dcterms:modified>
</cp:coreProperties>
</file>