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notesMasterIdLst>
    <p:notesMasterId r:id="rId81"/>
  </p:notesMasterIdLst>
  <p:sldIdLst>
    <p:sldId id="256" r:id="rId2"/>
    <p:sldId id="258" r:id="rId3"/>
    <p:sldId id="367" r:id="rId4"/>
    <p:sldId id="265" r:id="rId5"/>
    <p:sldId id="264" r:id="rId6"/>
    <p:sldId id="268" r:id="rId7"/>
    <p:sldId id="270" r:id="rId8"/>
    <p:sldId id="275" r:id="rId9"/>
    <p:sldId id="278" r:id="rId10"/>
    <p:sldId id="277" r:id="rId11"/>
    <p:sldId id="280" r:id="rId12"/>
    <p:sldId id="288" r:id="rId13"/>
    <p:sldId id="289" r:id="rId14"/>
    <p:sldId id="293" r:id="rId15"/>
    <p:sldId id="366" r:id="rId16"/>
    <p:sldId id="297" r:id="rId17"/>
    <p:sldId id="301" r:id="rId18"/>
    <p:sldId id="304" r:id="rId19"/>
    <p:sldId id="307" r:id="rId20"/>
    <p:sldId id="308" r:id="rId21"/>
    <p:sldId id="311" r:id="rId22"/>
    <p:sldId id="313" r:id="rId23"/>
    <p:sldId id="320" r:id="rId24"/>
    <p:sldId id="319" r:id="rId25"/>
    <p:sldId id="327" r:id="rId26"/>
    <p:sldId id="330" r:id="rId27"/>
    <p:sldId id="332" r:id="rId28"/>
    <p:sldId id="333" r:id="rId29"/>
    <p:sldId id="340" r:id="rId30"/>
    <p:sldId id="346" r:id="rId31"/>
    <p:sldId id="355" r:id="rId32"/>
    <p:sldId id="359" r:id="rId33"/>
    <p:sldId id="361" r:id="rId34"/>
    <p:sldId id="365" r:id="rId35"/>
    <p:sldId id="368" r:id="rId36"/>
    <p:sldId id="257" r:id="rId37"/>
    <p:sldId id="369" r:id="rId38"/>
    <p:sldId id="259" r:id="rId39"/>
    <p:sldId id="260" r:id="rId40"/>
    <p:sldId id="261" r:id="rId41"/>
    <p:sldId id="262" r:id="rId42"/>
    <p:sldId id="263" r:id="rId43"/>
    <p:sldId id="370" r:id="rId44"/>
    <p:sldId id="371" r:id="rId45"/>
    <p:sldId id="372" r:id="rId46"/>
    <p:sldId id="266" r:id="rId47"/>
    <p:sldId id="267" r:id="rId48"/>
    <p:sldId id="373" r:id="rId49"/>
    <p:sldId id="269" r:id="rId50"/>
    <p:sldId id="271" r:id="rId51"/>
    <p:sldId id="272" r:id="rId52"/>
    <p:sldId id="273" r:id="rId53"/>
    <p:sldId id="274" r:id="rId54"/>
    <p:sldId id="374" r:id="rId55"/>
    <p:sldId id="276" r:id="rId56"/>
    <p:sldId id="375" r:id="rId57"/>
    <p:sldId id="376" r:id="rId58"/>
    <p:sldId id="377" r:id="rId59"/>
    <p:sldId id="281" r:id="rId60"/>
    <p:sldId id="282" r:id="rId61"/>
    <p:sldId id="283" r:id="rId62"/>
    <p:sldId id="284" r:id="rId63"/>
    <p:sldId id="285" r:id="rId64"/>
    <p:sldId id="286" r:id="rId65"/>
    <p:sldId id="287" r:id="rId66"/>
    <p:sldId id="378" r:id="rId67"/>
    <p:sldId id="379" r:id="rId68"/>
    <p:sldId id="290" r:id="rId69"/>
    <p:sldId id="291" r:id="rId70"/>
    <p:sldId id="292" r:id="rId71"/>
    <p:sldId id="380" r:id="rId72"/>
    <p:sldId id="294" r:id="rId73"/>
    <p:sldId id="295" r:id="rId74"/>
    <p:sldId id="296" r:id="rId75"/>
    <p:sldId id="381" r:id="rId76"/>
    <p:sldId id="298" r:id="rId77"/>
    <p:sldId id="299" r:id="rId78"/>
    <p:sldId id="300" r:id="rId79"/>
    <p:sldId id="382" r:id="rId80"/>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22" autoAdjust="0"/>
    <p:restoredTop sz="86486" autoAdjust="0"/>
  </p:normalViewPr>
  <p:slideViewPr>
    <p:cSldViewPr>
      <p:cViewPr varScale="1">
        <p:scale>
          <a:sx n="58" d="100"/>
          <a:sy n="58" d="100"/>
        </p:scale>
        <p:origin x="232" y="2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F0BA4-5BEE-4A9F-A7BF-DC6506F327D6}" type="datetimeFigureOut">
              <a:rPr lang="en-US" smtClean="0"/>
              <a:t>3/10/2019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ECE971-6D59-457D-82FE-2046BC459840}" type="slidenum">
              <a:rPr lang="en-US" smtClean="0"/>
              <a:t>‹#›</a:t>
            </a:fld>
            <a:endParaRPr lang="en-US"/>
          </a:p>
        </p:txBody>
      </p:sp>
    </p:spTree>
    <p:extLst>
      <p:ext uri="{BB962C8B-B14F-4D97-AF65-F5344CB8AC3E}">
        <p14:creationId xmlns:p14="http://schemas.microsoft.com/office/powerpoint/2010/main" val="767171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F5DBB5A-A3E2-4010-8C43-B6EF898357D7}" type="slidenum">
              <a:rPr lang="en-US" smtClean="0"/>
              <a:t>79</a:t>
            </a:fld>
            <a:endParaRPr lang="en-US"/>
          </a:p>
        </p:txBody>
      </p:sp>
    </p:spTree>
    <p:extLst>
      <p:ext uri="{BB962C8B-B14F-4D97-AF65-F5344CB8AC3E}">
        <p14:creationId xmlns:p14="http://schemas.microsoft.com/office/powerpoint/2010/main" val="143892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1913729-8812-47DF-8E3E-937A94564E59}"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9203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E59AC1F9-67AD-40D2-B780-2B7A79D954AA}" type="slidenum">
              <a:rPr lang="en-US" altLang="en-US" smtClean="0"/>
              <a:pPr/>
              <a:t>‹#›</a:t>
            </a:fld>
            <a:endParaRPr lang="en-US" altLang="en-US"/>
          </a:p>
        </p:txBody>
      </p:sp>
    </p:spTree>
    <p:extLst>
      <p:ext uri="{BB962C8B-B14F-4D97-AF65-F5344CB8AC3E}">
        <p14:creationId xmlns:p14="http://schemas.microsoft.com/office/powerpoint/2010/main" val="201987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632E522-F826-4C98-AE9B-A6E81A0EA32D}" type="slidenum">
              <a:rPr lang="en-US" altLang="en-US" smtClean="0"/>
              <a:pPr/>
              <a:t>‹#›</a:t>
            </a:fld>
            <a:endParaRPr lang="en-US" alt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95073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0" y="304801"/>
            <a:ext cx="10058400" cy="1431925"/>
          </a:xfrm>
        </p:spPr>
        <p:txBody>
          <a:bodyPr/>
          <a:lstStyle/>
          <a:p>
            <a:r>
              <a:rPr lang="en-US"/>
              <a:t>Click to edit Master title style</a:t>
            </a:r>
          </a:p>
        </p:txBody>
      </p:sp>
      <p:sp>
        <p:nvSpPr>
          <p:cNvPr id="3" name="Text Placeholder 2"/>
          <p:cNvSpPr>
            <a:spLocks noGrp="1"/>
          </p:cNvSpPr>
          <p:nvPr>
            <p:ph type="body" sz="half" idx="1"/>
          </p:nvPr>
        </p:nvSpPr>
        <p:spPr>
          <a:xfrm>
            <a:off x="14224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53200" y="1981200"/>
            <a:ext cx="49276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422400" y="6248400"/>
            <a:ext cx="2540000" cy="457200"/>
          </a:xfrm>
        </p:spPr>
        <p:txBody>
          <a:bodyPr/>
          <a:lstStyle>
            <a:lvl1pPr>
              <a:defRPr/>
            </a:lvl1pPr>
          </a:lstStyle>
          <a:p>
            <a:endParaRPr lang="en-US" altLang="en-US"/>
          </a:p>
        </p:txBody>
      </p:sp>
      <p:sp>
        <p:nvSpPr>
          <p:cNvPr id="6" name="Footer Placeholder 5"/>
          <p:cNvSpPr>
            <a:spLocks noGrp="1"/>
          </p:cNvSpPr>
          <p:nvPr>
            <p:ph type="ftr" sz="quarter" idx="11"/>
          </p:nvPr>
        </p:nvSpPr>
        <p:spPr>
          <a:xfrm>
            <a:off x="4572000" y="6248400"/>
            <a:ext cx="3860800" cy="45720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940800" y="6248400"/>
            <a:ext cx="2540000" cy="457200"/>
          </a:xfrm>
        </p:spPr>
        <p:txBody>
          <a:bodyPr/>
          <a:lstStyle>
            <a:lvl1pPr>
              <a:defRPr/>
            </a:lvl1pPr>
          </a:lstStyle>
          <a:p>
            <a:fld id="{91EFE2A5-2C65-43F8-8582-5669D3A93A79}" type="slidenum">
              <a:rPr lang="en-US" altLang="en-US"/>
              <a:pPr/>
              <a:t>‹#›</a:t>
            </a:fld>
            <a:endParaRPr lang="en-US" altLang="en-US"/>
          </a:p>
        </p:txBody>
      </p:sp>
    </p:spTree>
    <p:extLst>
      <p:ext uri="{BB962C8B-B14F-4D97-AF65-F5344CB8AC3E}">
        <p14:creationId xmlns:p14="http://schemas.microsoft.com/office/powerpoint/2010/main" val="760930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99144" y="2268586"/>
            <a:ext cx="9720073" cy="4023360"/>
          </a:xfrm>
        </p:spPr>
        <p:txBody>
          <a:bodyPr>
            <a:normAutofit/>
          </a:bodyPr>
          <a:lstStyle>
            <a:lvl1pPr marL="571500" indent="-571500">
              <a:buFont typeface="Wingdings" panose="05000000000000000000" pitchFamily="2" charset="2"/>
              <a:buChar char="§"/>
              <a:defRPr sz="4400"/>
            </a:lvl1pPr>
            <a:lvl2pPr marL="699516" indent="-571500">
              <a:buFont typeface="Wingdings" panose="05000000000000000000" pitchFamily="2" charset="2"/>
              <a:buChar char="§"/>
              <a:defRPr sz="4000"/>
            </a:lvl2pPr>
            <a:lvl3pPr marL="768096" indent="-457200">
              <a:buFont typeface="Wingdings" panose="05000000000000000000" pitchFamily="2" charset="2"/>
              <a:buChar char="§"/>
              <a:defRPr sz="3200"/>
            </a:lvl3pPr>
            <a:lvl4pPr marL="914400" indent="-457200">
              <a:buFont typeface="Wingdings" panose="05000000000000000000" pitchFamily="2" charset="2"/>
              <a:buChar char="§"/>
              <a:defRPr sz="3200"/>
            </a:lvl4pPr>
            <a:lvl5pPr marL="1097280" indent="-457200">
              <a:buFont typeface="Wingdings" panose="05000000000000000000" pitchFamily="2" charset="2"/>
              <a:buChar char="§"/>
              <a:defRPr sz="3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BC9DDE9D-BC5B-40E7-AE81-9737E43F9F23}" type="slidenum">
              <a:rPr lang="en-US" altLang="en-US" smtClean="0"/>
              <a:pPr/>
              <a:t>‹#›</a:t>
            </a:fld>
            <a:endParaRPr lang="en-US" altLang="en-US"/>
          </a:p>
        </p:txBody>
      </p:sp>
    </p:spTree>
    <p:extLst>
      <p:ext uri="{BB962C8B-B14F-4D97-AF65-F5344CB8AC3E}">
        <p14:creationId xmlns:p14="http://schemas.microsoft.com/office/powerpoint/2010/main" val="251029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7AC98293-244A-4C28-83EE-1A91A06D7673}"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664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353DFBFA-13CF-4F0A-872E-806C0851E83E}" type="slidenum">
              <a:rPr lang="en-US" altLang="en-US" smtClean="0"/>
              <a:pPr/>
              <a:t>‹#›</a:t>
            </a:fld>
            <a:endParaRPr lang="en-US" altLang="en-US"/>
          </a:p>
        </p:txBody>
      </p:sp>
    </p:spTree>
    <p:extLst>
      <p:ext uri="{BB962C8B-B14F-4D97-AF65-F5344CB8AC3E}">
        <p14:creationId xmlns:p14="http://schemas.microsoft.com/office/powerpoint/2010/main" val="30688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BB403FFA-9106-42ED-B1A8-8F894C11F961}" type="slidenum">
              <a:rPr lang="en-US" altLang="en-US" smtClean="0"/>
              <a:pPr/>
              <a:t>‹#›</a:t>
            </a:fld>
            <a:endParaRPr lang="en-US" altLang="en-US"/>
          </a:p>
        </p:txBody>
      </p:sp>
    </p:spTree>
    <p:extLst>
      <p:ext uri="{BB962C8B-B14F-4D97-AF65-F5344CB8AC3E}">
        <p14:creationId xmlns:p14="http://schemas.microsoft.com/office/powerpoint/2010/main" val="224447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A7716E74-D0EB-4EE1-9315-CC32F7B6E4D1}" type="slidenum">
              <a:rPr lang="en-US" altLang="en-US" smtClean="0"/>
              <a:pPr/>
              <a:t>‹#›</a:t>
            </a:fld>
            <a:endParaRPr lang="en-US" altLang="en-US"/>
          </a:p>
        </p:txBody>
      </p:sp>
    </p:spTree>
    <p:extLst>
      <p:ext uri="{BB962C8B-B14F-4D97-AF65-F5344CB8AC3E}">
        <p14:creationId xmlns:p14="http://schemas.microsoft.com/office/powerpoint/2010/main" val="1939678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99D9F0E0-7FFD-42DE-8B5B-1881E57D75B9}" type="slidenum">
              <a:rPr lang="en-US" altLang="en-US" smtClean="0"/>
              <a:pPr/>
              <a:t>‹#›</a:t>
            </a:fld>
            <a:endParaRPr lang="en-US" altLang="en-US"/>
          </a:p>
        </p:txBody>
      </p:sp>
    </p:spTree>
    <p:extLst>
      <p:ext uri="{BB962C8B-B14F-4D97-AF65-F5344CB8AC3E}">
        <p14:creationId xmlns:p14="http://schemas.microsoft.com/office/powerpoint/2010/main" val="2581223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0E4912F1-101F-4AB1-A91F-78F70A3356F7}" type="slidenum">
              <a:rPr lang="en-US" altLang="en-US" smtClean="0"/>
              <a:pPr/>
              <a:t>‹#›</a:t>
            </a:fld>
            <a:endParaRPr lang="en-US" altLang="en-US"/>
          </a:p>
        </p:txBody>
      </p:sp>
    </p:spTree>
    <p:extLst>
      <p:ext uri="{BB962C8B-B14F-4D97-AF65-F5344CB8AC3E}">
        <p14:creationId xmlns:p14="http://schemas.microsoft.com/office/powerpoint/2010/main" val="1293778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038F8E7-2CD0-42AF-A589-21F96D2DE9E1}" type="slidenum">
              <a:rPr lang="en-US" altLang="en-US" smtClean="0"/>
              <a:pPr/>
              <a:t>‹#›</a:t>
            </a:fld>
            <a:endParaRPr lang="en-US" alt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8148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endParaRPr lang="en-US" alt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lt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3C2C56D-8673-4DB2-9BEB-D958E4E1B5B1}" type="slidenum">
              <a:rPr lang="en-US" altLang="en-US" smtClean="0"/>
              <a:pPr/>
              <a:t>‹#›</a:t>
            </a:fld>
            <a:endParaRPr lang="en-US" alt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57955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emf"/></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6.wmf"/><Relationship Id="rId5" Type="http://schemas.openxmlformats.org/officeDocument/2006/relationships/oleObject" Target="../embeddings/oleObject3.bin"/><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0.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1.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12.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3.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4.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5.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6.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8.w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9.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20.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21.w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22.w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23.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4.w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25.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26.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7.w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23.vml"/><Relationship Id="rId4" Type="http://schemas.openxmlformats.org/officeDocument/2006/relationships/image" Target="../media/image28.wmf"/></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24.vml"/><Relationship Id="rId4" Type="http://schemas.openxmlformats.org/officeDocument/2006/relationships/image" Target="../media/image29.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ltLang="en-US" dirty="0"/>
              <a:t>MANOVA Basics</a:t>
            </a:r>
          </a:p>
        </p:txBody>
      </p:sp>
      <p:sp>
        <p:nvSpPr>
          <p:cNvPr id="2051" name="Rectangle 3"/>
          <p:cNvSpPr>
            <a:spLocks noGrp="1" noChangeArrowheads="1"/>
          </p:cNvSpPr>
          <p:nvPr>
            <p:ph type="subTitle" idx="1"/>
          </p:nvPr>
        </p:nvSpPr>
        <p:spPr>
          <a:xfrm>
            <a:off x="8610600" y="4960137"/>
            <a:ext cx="3429000" cy="1463040"/>
          </a:xfrm>
        </p:spPr>
        <p:txBody>
          <a:bodyPr>
            <a:normAutofit/>
          </a:bodyPr>
          <a:lstStyle/>
          <a:p>
            <a:r>
              <a:rPr lang="en-US" altLang="en-US" sz="1600" dirty="0" err="1"/>
              <a:t>Psy</a:t>
            </a:r>
            <a:r>
              <a:rPr lang="en-US" altLang="en-US" sz="1600" dirty="0"/>
              <a:t> 524</a:t>
            </a:r>
          </a:p>
          <a:p>
            <a:r>
              <a:rPr lang="en-US" altLang="en-US" sz="1600" dirty="0"/>
              <a:t>Andrew Ainsworth, PhD</a:t>
            </a:r>
          </a:p>
          <a:p>
            <a:r>
              <a:rPr lang="en-US" altLang="en-US" sz="1600" dirty="0"/>
              <a:t>Psychology Department</a:t>
            </a:r>
          </a:p>
          <a:p>
            <a:r>
              <a:rPr lang="en-US" altLang="en-US" sz="1600" dirty="0"/>
              <a:t>California State University, Northridge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Kinds of Research Questions asked by MANOVA</a:t>
            </a:r>
          </a:p>
        </p:txBody>
      </p:sp>
      <p:sp>
        <p:nvSpPr>
          <p:cNvPr id="24579" name="Rectangle 3"/>
          <p:cNvSpPr>
            <a:spLocks noGrp="1" noChangeArrowheads="1"/>
          </p:cNvSpPr>
          <p:nvPr>
            <p:ph idx="1"/>
          </p:nvPr>
        </p:nvSpPr>
        <p:spPr/>
        <p:txBody>
          <a:bodyPr>
            <a:normAutofit/>
          </a:bodyPr>
          <a:lstStyle/>
          <a:p>
            <a:r>
              <a:rPr lang="en-US" altLang="en-US" dirty="0"/>
              <a:t>Mainly the same as ANOVA just with linearly combined DVs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t>Multivariate: Are there any main effects?</a:t>
            </a:r>
          </a:p>
        </p:txBody>
      </p:sp>
      <p:sp>
        <p:nvSpPr>
          <p:cNvPr id="27651" name="Rectangle 3"/>
          <p:cNvSpPr>
            <a:spLocks noGrp="1" noChangeArrowheads="1"/>
          </p:cNvSpPr>
          <p:nvPr>
            <p:ph idx="1"/>
          </p:nvPr>
        </p:nvSpPr>
        <p:spPr/>
        <p:txBody>
          <a:bodyPr>
            <a:normAutofit fontScale="92500" lnSpcReduction="10000"/>
          </a:bodyPr>
          <a:lstStyle/>
          <a:p>
            <a:r>
              <a:rPr lang="en-US" altLang="en-US" dirty="0"/>
              <a:t>Effect for 1 IV holding all other effects constant</a:t>
            </a:r>
          </a:p>
          <a:p>
            <a:pPr lvl="1"/>
            <a:r>
              <a:rPr lang="en-US" altLang="en-US" dirty="0"/>
              <a:t>Controlling for other effects by averaging over them in a factorial design</a:t>
            </a:r>
          </a:p>
          <a:p>
            <a:pPr lvl="1"/>
            <a:r>
              <a:rPr lang="en-US" altLang="en-US" dirty="0"/>
              <a:t>Holding extraneous variables constant or counterbalancing/randomizing their effects</a:t>
            </a:r>
          </a:p>
          <a:p>
            <a:pPr lvl="1"/>
            <a:r>
              <a:rPr lang="en-US" altLang="en-US" dirty="0"/>
              <a:t>Using covariates to adjust the composite DV in order to create a state of “pseudo equality”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en-US" dirty="0"/>
              <a:t>Multivariate: Are there any main effects?</a:t>
            </a:r>
          </a:p>
        </p:txBody>
      </p:sp>
      <p:sp>
        <p:nvSpPr>
          <p:cNvPr id="36867" name="Rectangle 3"/>
          <p:cNvSpPr>
            <a:spLocks noGrp="1" noChangeArrowheads="1"/>
          </p:cNvSpPr>
          <p:nvPr>
            <p:ph idx="1"/>
          </p:nvPr>
        </p:nvSpPr>
        <p:spPr/>
        <p:txBody>
          <a:bodyPr/>
          <a:lstStyle/>
          <a:p>
            <a:r>
              <a:rPr lang="en-US" altLang="en-US"/>
              <a:t>Tests of main effects are orthogonal if they are completely crossed and equal samples in each cell, they are only linked by a common error term</a:t>
            </a:r>
            <a:br>
              <a:rPr lang="en-US" altLang="en-US"/>
            </a:b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t>Multivariate: Are there any interactions among the IVs?</a:t>
            </a:r>
          </a:p>
        </p:txBody>
      </p:sp>
      <p:sp>
        <p:nvSpPr>
          <p:cNvPr id="37891" name="Rectangle 3"/>
          <p:cNvSpPr>
            <a:spLocks noGrp="1" noChangeArrowheads="1"/>
          </p:cNvSpPr>
          <p:nvPr>
            <p:ph idx="1"/>
          </p:nvPr>
        </p:nvSpPr>
        <p:spPr/>
        <p:txBody>
          <a:bodyPr>
            <a:normAutofit fontScale="92500" lnSpcReduction="20000"/>
          </a:bodyPr>
          <a:lstStyle/>
          <a:p>
            <a:r>
              <a:rPr lang="en-US" altLang="en-US" dirty="0"/>
              <a:t>Does change in the linearly combined DV for one IV depend on the levels of another IV?</a:t>
            </a:r>
          </a:p>
          <a:p>
            <a:pPr lvl="1"/>
            <a:r>
              <a:rPr lang="en-US" altLang="en-US" dirty="0"/>
              <a:t>For example: Given three types of treatment, does one treatment work better for men and another work better for women?</a:t>
            </a:r>
          </a:p>
          <a:p>
            <a:pPr lvl="1"/>
            <a:r>
              <a:rPr lang="en-US" altLang="en-US" dirty="0"/>
              <a:t>If equal samples in each cell then one interaction is independent of main effects and other interactions.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altLang="en-US" dirty="0"/>
              <a:t>Univariate: Which DVs are most important?</a:t>
            </a:r>
          </a:p>
        </p:txBody>
      </p:sp>
      <p:sp>
        <p:nvSpPr>
          <p:cNvPr id="41987" name="Rectangle 3"/>
          <p:cNvSpPr>
            <a:spLocks noGrp="1" noChangeArrowheads="1"/>
          </p:cNvSpPr>
          <p:nvPr>
            <p:ph idx="1"/>
          </p:nvPr>
        </p:nvSpPr>
        <p:spPr/>
        <p:txBody>
          <a:bodyPr>
            <a:normAutofit fontScale="92500" lnSpcReduction="10000"/>
          </a:bodyPr>
          <a:lstStyle/>
          <a:p>
            <a:r>
              <a:rPr lang="en-US" altLang="en-US" dirty="0"/>
              <a:t>If there are any significant main effects or interactions, on which individual DV is there the most change (difference), if any, “caused” by the levels of the IV?</a:t>
            </a:r>
          </a:p>
          <a:p>
            <a:pPr lvl="1"/>
            <a:r>
              <a:rPr lang="en-US" altLang="en-US" dirty="0"/>
              <a:t>You can follow a significant MANOVA with individual ANOVAs in order to see on which DV is there large, medium, small or no effect.</a:t>
            </a:r>
            <a:br>
              <a:rPr lang="en-US" altLang="en-US" dirty="0"/>
            </a:b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en-US" dirty="0"/>
              <a:t>Univariate: Which DVs are most important?</a:t>
            </a:r>
          </a:p>
        </p:txBody>
      </p:sp>
      <p:sp>
        <p:nvSpPr>
          <p:cNvPr id="132099" name="Rectangle 3"/>
          <p:cNvSpPr>
            <a:spLocks noGrp="1" noChangeArrowheads="1"/>
          </p:cNvSpPr>
          <p:nvPr>
            <p:ph idx="1"/>
          </p:nvPr>
        </p:nvSpPr>
        <p:spPr/>
        <p:txBody>
          <a:bodyPr/>
          <a:lstStyle/>
          <a:p>
            <a:r>
              <a:rPr lang="en-US" altLang="en-US"/>
              <a:t>Another procedure is the Roy-Bargman step-down procedure which uses ANCOVA on each individual DV, with higher priority DVs as covariates.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a:t>What are the parameter estimates?</a:t>
            </a:r>
          </a:p>
        </p:txBody>
      </p:sp>
      <p:sp>
        <p:nvSpPr>
          <p:cNvPr id="46083" name="Rectangle 3"/>
          <p:cNvSpPr>
            <a:spLocks noGrp="1" noChangeArrowheads="1"/>
          </p:cNvSpPr>
          <p:nvPr>
            <p:ph idx="1"/>
          </p:nvPr>
        </p:nvSpPr>
        <p:spPr/>
        <p:txBody>
          <a:bodyPr>
            <a:normAutofit fontScale="85000" lnSpcReduction="20000"/>
          </a:bodyPr>
          <a:lstStyle/>
          <a:p>
            <a:r>
              <a:rPr lang="en-US" altLang="en-US" dirty="0"/>
              <a:t>Marginal means are the best population estimates for the main effects and cell mean are the best estimates of interactions</a:t>
            </a:r>
          </a:p>
          <a:p>
            <a:r>
              <a:rPr lang="en-US" altLang="en-US" dirty="0"/>
              <a:t>When the Roy-</a:t>
            </a:r>
            <a:r>
              <a:rPr lang="en-US" altLang="en-US" dirty="0" err="1"/>
              <a:t>Bargman</a:t>
            </a:r>
            <a:r>
              <a:rPr lang="en-US" altLang="en-US" dirty="0"/>
              <a:t> step procedure is used then the interpretation is the best estimates of adjusted population values</a:t>
            </a:r>
          </a:p>
          <a:p>
            <a:r>
              <a:rPr lang="en-US" altLang="en-US" dirty="0"/>
              <a:t>All parameters are accompanied by standard error and/or confidence intervals.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en-US" dirty="0"/>
              <a:t>Which levels of the IV are significantly different? – Follow up tests</a:t>
            </a:r>
          </a:p>
        </p:txBody>
      </p:sp>
      <p:sp>
        <p:nvSpPr>
          <p:cNvPr id="50179" name="Rectangle 3"/>
          <p:cNvSpPr>
            <a:spLocks noGrp="1" noChangeArrowheads="1"/>
          </p:cNvSpPr>
          <p:nvPr>
            <p:ph idx="1"/>
          </p:nvPr>
        </p:nvSpPr>
        <p:spPr/>
        <p:txBody>
          <a:bodyPr>
            <a:normAutofit/>
          </a:bodyPr>
          <a:lstStyle/>
          <a:p>
            <a:r>
              <a:rPr lang="en-US" altLang="en-US" dirty="0"/>
              <a:t>Follow-up on significant main effects</a:t>
            </a:r>
          </a:p>
          <a:p>
            <a:r>
              <a:rPr lang="en-US" altLang="en-US" dirty="0"/>
              <a:t>Decompose any significant interactions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How strong is the IV(s)/composite DV association?</a:t>
            </a:r>
          </a:p>
        </p:txBody>
      </p:sp>
      <p:sp>
        <p:nvSpPr>
          <p:cNvPr id="53251" name="Rectangle 3"/>
          <p:cNvSpPr>
            <a:spLocks noGrp="1" noChangeArrowheads="1"/>
          </p:cNvSpPr>
          <p:nvPr>
            <p:ph idx="1"/>
          </p:nvPr>
        </p:nvSpPr>
        <p:spPr/>
        <p:txBody>
          <a:bodyPr/>
          <a:lstStyle/>
          <a:p>
            <a:r>
              <a:rPr lang="en-US" altLang="en-US" dirty="0"/>
              <a:t>What is the proportion of the composite DV explained by each IV?</a:t>
            </a:r>
          </a:p>
          <a:p>
            <a:pPr lvl="1"/>
            <a:r>
              <a:rPr lang="en-US" altLang="en-US" dirty="0"/>
              <a:t>Can be measured </a:t>
            </a:r>
            <a:r>
              <a:rPr lang="en-US" altLang="en-US" dirty="0" err="1"/>
              <a:t>multivariately</a:t>
            </a:r>
            <a:r>
              <a:rPr lang="en-US" altLang="en-US" dirty="0"/>
              <a:t> and </a:t>
            </a:r>
            <a:r>
              <a:rPr lang="en-US" altLang="en-US" dirty="0" err="1"/>
              <a:t>univariately</a:t>
            </a:r>
            <a:r>
              <a:rPr lang="en-US" altLang="en-US" dirty="0"/>
              <a:t> (i.e., per DV)</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Additional MANCOVA Question</a:t>
            </a:r>
          </a:p>
        </p:txBody>
      </p:sp>
      <p:sp>
        <p:nvSpPr>
          <p:cNvPr id="56323" name="Rectangle 3"/>
          <p:cNvSpPr>
            <a:spLocks noGrp="1" noChangeArrowheads="1"/>
          </p:cNvSpPr>
          <p:nvPr>
            <p:ph idx="1"/>
          </p:nvPr>
        </p:nvSpPr>
        <p:spPr/>
        <p:txBody>
          <a:bodyPr/>
          <a:lstStyle/>
          <a:p>
            <a:r>
              <a:rPr lang="en-US" altLang="en-US"/>
              <a:t>Does use of covariates significantly adjust the composite DV scores?</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a:t>Multivariate Analysis of Variance</a:t>
            </a:r>
          </a:p>
        </p:txBody>
      </p:sp>
      <p:sp>
        <p:nvSpPr>
          <p:cNvPr id="4099" name="Rectangle 3"/>
          <p:cNvSpPr>
            <a:spLocks noGrp="1" noChangeArrowheads="1"/>
          </p:cNvSpPr>
          <p:nvPr>
            <p:ph idx="1"/>
          </p:nvPr>
        </p:nvSpPr>
        <p:spPr/>
        <p:txBody>
          <a:bodyPr>
            <a:normAutofit fontScale="92500" lnSpcReduction="10000"/>
          </a:bodyPr>
          <a:lstStyle/>
          <a:p>
            <a:r>
              <a:rPr lang="en-US" altLang="en-US" dirty="0"/>
              <a:t>an extension of ANOVA in which main effects and interactions are assessed on a combination of DVs</a:t>
            </a:r>
            <a:br>
              <a:rPr lang="en-US" altLang="en-US" dirty="0"/>
            </a:br>
            <a:endParaRPr lang="en-US" altLang="en-US" dirty="0"/>
          </a:p>
          <a:p>
            <a:r>
              <a:rPr lang="en-US" altLang="en-US" dirty="0"/>
              <a:t>MANOVA tests whether mean differences among groups on a combination of DVs is likely to occur by chance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4"/>
          <p:cNvSpPr>
            <a:spLocks noGrp="1" noChangeArrowheads="1"/>
          </p:cNvSpPr>
          <p:nvPr>
            <p:ph type="title"/>
          </p:nvPr>
        </p:nvSpPr>
        <p:spPr/>
        <p:txBody>
          <a:bodyPr/>
          <a:lstStyle/>
          <a:p>
            <a:r>
              <a:rPr lang="en-US" altLang="en-US"/>
              <a:t>Can MANOVA be used when assumptions are violated in repeated measure ANOVA?</a:t>
            </a:r>
          </a:p>
        </p:txBody>
      </p:sp>
      <p:sp>
        <p:nvSpPr>
          <p:cNvPr id="57347" name="Rectangle 3"/>
          <p:cNvSpPr>
            <a:spLocks noGrp="1" noChangeArrowheads="1"/>
          </p:cNvSpPr>
          <p:nvPr>
            <p:ph idx="1"/>
          </p:nvPr>
        </p:nvSpPr>
        <p:spPr/>
        <p:txBody>
          <a:bodyPr>
            <a:normAutofit fontScale="85000" lnSpcReduction="20000"/>
          </a:bodyPr>
          <a:lstStyle/>
          <a:p>
            <a:r>
              <a:rPr lang="en-US" altLang="en-US"/>
              <a:t>The test of sphericity in repeated measures ANOVA is often violated</a:t>
            </a:r>
          </a:p>
          <a:p>
            <a:r>
              <a:rPr lang="en-US" altLang="en-US"/>
              <a:t>Corrections include:</a:t>
            </a:r>
          </a:p>
          <a:p>
            <a:pPr lvl="1"/>
            <a:r>
              <a:rPr lang="en-US" altLang="en-US"/>
              <a:t>adjustments of the degrees of freedom (e.g. Huynh-Feldt adjustment)</a:t>
            </a:r>
          </a:p>
          <a:p>
            <a:pPr lvl="1"/>
            <a:r>
              <a:rPr lang="en-US" altLang="en-US"/>
              <a:t>decomposing the test into multiple paired tests (e.g. trend analysis) or </a:t>
            </a:r>
          </a:p>
          <a:p>
            <a:pPr lvl="1"/>
            <a:r>
              <a:rPr lang="en-US" altLang="en-US"/>
              <a:t>treating the repeated levels as multiple DVs (e.g. profile analysis which we will talk about next)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ctrTitle"/>
          </p:nvPr>
        </p:nvSpPr>
        <p:spPr/>
        <p:txBody>
          <a:bodyPr/>
          <a:lstStyle/>
          <a:p>
            <a:r>
              <a:rPr lang="en-US" altLang="en-US"/>
              <a:t>Assumptions of MANOVA</a:t>
            </a:r>
          </a:p>
        </p:txBody>
      </p:sp>
      <p:sp>
        <p:nvSpPr>
          <p:cNvPr id="9" name="Subtitle 8"/>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ltLang="en-US"/>
              <a:t>Theoretical Considerations</a:t>
            </a:r>
          </a:p>
        </p:txBody>
      </p:sp>
      <p:sp>
        <p:nvSpPr>
          <p:cNvPr id="64515" name="Rectangle 3"/>
          <p:cNvSpPr>
            <a:spLocks noGrp="1" noChangeArrowheads="1"/>
          </p:cNvSpPr>
          <p:nvPr>
            <p:ph idx="1"/>
          </p:nvPr>
        </p:nvSpPr>
        <p:spPr/>
        <p:txBody>
          <a:bodyPr>
            <a:normAutofit/>
          </a:bodyPr>
          <a:lstStyle/>
          <a:p>
            <a:r>
              <a:rPr lang="en-US" altLang="en-US" dirty="0"/>
              <a:t>The interpretation of MANOVA results are always taken in the context of the research design. </a:t>
            </a:r>
          </a:p>
          <a:p>
            <a:endParaRPr lang="en-US" altLang="en-US" dirty="0"/>
          </a:p>
          <a:p>
            <a:pPr lvl="1"/>
            <a:r>
              <a:rPr lang="en-US" altLang="en-US" dirty="0"/>
              <a:t>Once again, fancy statistics do not make up for poor design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en-US"/>
              <a:t>Theoretical Considerations</a:t>
            </a:r>
          </a:p>
        </p:txBody>
      </p:sp>
      <p:sp>
        <p:nvSpPr>
          <p:cNvPr id="71683" name="Rectangle 3"/>
          <p:cNvSpPr>
            <a:spLocks noGrp="1" noChangeArrowheads="1"/>
          </p:cNvSpPr>
          <p:nvPr>
            <p:ph idx="1"/>
          </p:nvPr>
        </p:nvSpPr>
        <p:spPr>
          <a:xfrm>
            <a:off x="999144" y="2268586"/>
            <a:ext cx="10735656" cy="4023360"/>
          </a:xfrm>
        </p:spPr>
        <p:txBody>
          <a:bodyPr>
            <a:normAutofit fontScale="85000" lnSpcReduction="20000"/>
          </a:bodyPr>
          <a:lstStyle/>
          <a:p>
            <a:r>
              <a:rPr lang="en-US" altLang="en-US" dirty="0"/>
              <a:t>Choice of DVs also needs to be carefully considered, highly correlated DVs severely weaken the power of the analysis.</a:t>
            </a:r>
          </a:p>
          <a:p>
            <a:r>
              <a:rPr lang="en-US" altLang="en-US" dirty="0"/>
              <a:t>Choice of the order in which DVs are entered in the stepdown analysis has an impact on interpretation, DVs that are causally (in theory) more important need to be given higher priority</a:t>
            </a:r>
          </a:p>
          <a:p>
            <a:r>
              <a:rPr lang="en-US" altLang="en-US" dirty="0"/>
              <a:t>Generalizability is limited to the population studied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en-US"/>
              <a:t>Missing data, unequal samples, number of subjects and power</a:t>
            </a:r>
          </a:p>
        </p:txBody>
      </p:sp>
      <p:sp>
        <p:nvSpPr>
          <p:cNvPr id="70659" name="Rectangle 3"/>
          <p:cNvSpPr>
            <a:spLocks noGrp="1" noChangeArrowheads="1"/>
          </p:cNvSpPr>
          <p:nvPr>
            <p:ph idx="1"/>
          </p:nvPr>
        </p:nvSpPr>
        <p:spPr/>
        <p:txBody>
          <a:bodyPr>
            <a:normAutofit fontScale="77500" lnSpcReduction="20000"/>
          </a:bodyPr>
          <a:lstStyle/>
          <a:p>
            <a:r>
              <a:rPr lang="en-US" altLang="en-US"/>
              <a:t>Missing data needs to be handled in the usual ways</a:t>
            </a:r>
          </a:p>
          <a:p>
            <a:r>
              <a:rPr lang="en-US" altLang="en-US"/>
              <a:t>Unequal samples cause non-orthogonality and the total sums of squares is less than all of the effects and error added up.  This is handled by using either:</a:t>
            </a:r>
          </a:p>
          <a:p>
            <a:pPr lvl="1"/>
            <a:r>
              <a:rPr lang="en-US" altLang="en-US"/>
              <a:t>Type 3 sums of squares assumes the data was intended to be equal and the lack of balance does not reflect anything meaningful</a:t>
            </a:r>
          </a:p>
          <a:p>
            <a:pPr lvl="1"/>
            <a:r>
              <a:rPr lang="en-US" altLang="en-US"/>
              <a:t>Type 1 sums of square which weights the samples by size and emphasizes the difference in samples is meaningful</a:t>
            </a:r>
            <a:br>
              <a:rPr lang="en-US" altLang="en-US"/>
            </a:br>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en-US"/>
              <a:t>Missing data, unequal samples, number of subjects and power</a:t>
            </a:r>
          </a:p>
        </p:txBody>
      </p:sp>
      <p:sp>
        <p:nvSpPr>
          <p:cNvPr id="78851" name="Rectangle 3"/>
          <p:cNvSpPr>
            <a:spLocks noGrp="1" noChangeArrowheads="1"/>
          </p:cNvSpPr>
          <p:nvPr>
            <p:ph idx="1"/>
          </p:nvPr>
        </p:nvSpPr>
        <p:spPr/>
        <p:txBody>
          <a:bodyPr>
            <a:normAutofit fontScale="77500" lnSpcReduction="20000"/>
          </a:bodyPr>
          <a:lstStyle/>
          <a:p>
            <a:r>
              <a:rPr lang="en-US" altLang="en-US"/>
              <a:t>You need more cases than DVs in every cell of the design and this can become difficult when the design becomes complex</a:t>
            </a:r>
            <a:br>
              <a:rPr lang="en-US" altLang="en-US"/>
            </a:br>
            <a:endParaRPr lang="en-US" altLang="en-US"/>
          </a:p>
          <a:p>
            <a:r>
              <a:rPr lang="en-US" altLang="en-US"/>
              <a:t>If there are more DVs than cases in any cell the cell will become singular and cannot be inverted.  If there are only a few cases more than DVs the assumption of equality of covariance matrices is likely to be rejected.</a:t>
            </a:r>
            <a:br>
              <a:rPr lang="en-US" altLang="en-US"/>
            </a:br>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en-US"/>
              <a:t>Missing data, unequal samples, number of subjects and power</a:t>
            </a:r>
          </a:p>
        </p:txBody>
      </p:sp>
      <p:sp>
        <p:nvSpPr>
          <p:cNvPr id="81923" name="Rectangle 3"/>
          <p:cNvSpPr>
            <a:spLocks noGrp="1" noChangeArrowheads="1"/>
          </p:cNvSpPr>
          <p:nvPr>
            <p:ph idx="1"/>
          </p:nvPr>
        </p:nvSpPr>
        <p:spPr/>
        <p:txBody>
          <a:bodyPr>
            <a:normAutofit fontScale="77500" lnSpcReduction="20000"/>
          </a:bodyPr>
          <a:lstStyle/>
          <a:p>
            <a:r>
              <a:rPr lang="en-US" altLang="en-US"/>
              <a:t>Plus, with a small cases/DV ratio power is likely to be very small and the chance of finding a significant effect, even when there is one, is very unlikely</a:t>
            </a:r>
            <a:br>
              <a:rPr lang="en-US" altLang="en-US"/>
            </a:br>
            <a:endParaRPr lang="en-US" altLang="en-US"/>
          </a:p>
          <a:p>
            <a:r>
              <a:rPr lang="en-US" altLang="en-US"/>
              <a:t>you can use programs like GANOVA to calculate power in MANOVA designs or you can estimate it by picking the DV with the smallest effect expected and calculate power on that variable in a univariate method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en-US"/>
              <a:t>Missing data, unequal samples, number of subjects and power</a:t>
            </a:r>
          </a:p>
        </p:txBody>
      </p:sp>
      <p:sp>
        <p:nvSpPr>
          <p:cNvPr id="83971" name="Rectangle 3"/>
          <p:cNvSpPr>
            <a:spLocks noGrp="1" noChangeArrowheads="1"/>
          </p:cNvSpPr>
          <p:nvPr>
            <p:ph idx="1"/>
          </p:nvPr>
        </p:nvSpPr>
        <p:spPr/>
        <p:txBody>
          <a:bodyPr>
            <a:normAutofit lnSpcReduction="10000"/>
          </a:bodyPr>
          <a:lstStyle/>
          <a:p>
            <a:r>
              <a:rPr lang="en-US" altLang="en-US"/>
              <a:t>Power in MANOVA also depends on the relationships among the DVs.  </a:t>
            </a:r>
          </a:p>
          <a:p>
            <a:pPr lvl="1"/>
            <a:r>
              <a:rPr lang="en-US" altLang="en-US"/>
              <a:t>Power is highest when the pooled within cell correlation is high and negative.  If the pooled within correlation is positive, zero or moderately negative the power is much less</a:t>
            </a:r>
            <a:br>
              <a:rPr lang="en-US" altLang="en-US"/>
            </a:br>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dirty="0"/>
              <a:t>Assumptions</a:t>
            </a:r>
          </a:p>
        </p:txBody>
      </p:sp>
      <p:sp>
        <p:nvSpPr>
          <p:cNvPr id="84995" name="Rectangle 3"/>
          <p:cNvSpPr>
            <a:spLocks noGrp="1" noChangeArrowheads="1"/>
          </p:cNvSpPr>
          <p:nvPr>
            <p:ph idx="1"/>
          </p:nvPr>
        </p:nvSpPr>
        <p:spPr/>
        <p:txBody>
          <a:bodyPr>
            <a:normAutofit fontScale="92500"/>
          </a:bodyPr>
          <a:lstStyle/>
          <a:p>
            <a:r>
              <a:rPr lang="en-US" altLang="en-US" dirty="0"/>
              <a:t>Multivariate Normality</a:t>
            </a:r>
          </a:p>
          <a:p>
            <a:pPr lvl="1"/>
            <a:r>
              <a:rPr lang="en-US" altLang="en-US" dirty="0"/>
              <a:t>If there is at least 20 cases in the smallest cell the test is robust to violations of multivariate normality even when there is unequal n.</a:t>
            </a:r>
          </a:p>
          <a:p>
            <a:pPr lvl="1"/>
            <a:r>
              <a:rPr lang="en-US" altLang="en-US" dirty="0"/>
              <a:t>If you have smaller unbalanced designs than the assumption is assessed on the basis of researcher judgment.</a:t>
            </a:r>
          </a:p>
          <a:p>
            <a:pPr marL="0" indent="0">
              <a:buNone/>
            </a:pPr>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dirty="0"/>
              <a:t>assumptions</a:t>
            </a:r>
          </a:p>
        </p:txBody>
      </p:sp>
      <p:sp>
        <p:nvSpPr>
          <p:cNvPr id="93187" name="Rectangle 3"/>
          <p:cNvSpPr>
            <a:spLocks noGrp="1" noChangeArrowheads="1"/>
          </p:cNvSpPr>
          <p:nvPr>
            <p:ph idx="1"/>
          </p:nvPr>
        </p:nvSpPr>
        <p:spPr>
          <a:xfrm>
            <a:off x="999144" y="2268586"/>
            <a:ext cx="10735656" cy="4437014"/>
          </a:xfrm>
        </p:spPr>
        <p:txBody>
          <a:bodyPr>
            <a:normAutofit/>
          </a:bodyPr>
          <a:lstStyle/>
          <a:p>
            <a:r>
              <a:rPr lang="en-US" altLang="en-US" dirty="0"/>
              <a:t>Absence of outliers - univariate and multivariate in every cell of the design</a:t>
            </a:r>
          </a:p>
          <a:p>
            <a:r>
              <a:rPr lang="en-US" altLang="en-US" dirty="0"/>
              <a:t>Linearity - MANOVA and MANCOVA assume linear relationships (DVs, CVs, DV/CV pairs)</a:t>
            </a:r>
          </a:p>
          <a:p>
            <a:pPr lvl="1"/>
            <a:r>
              <a:rPr lang="en-US" altLang="en-US" dirty="0"/>
              <a:t>Deviations from linearity reduce power:</a:t>
            </a:r>
          </a:p>
          <a:p>
            <a:pPr lvl="2"/>
            <a:r>
              <a:rPr lang="en-US" altLang="en-US" dirty="0"/>
              <a:t>Linear combinations do not maximize difference b/w groups</a:t>
            </a:r>
          </a:p>
          <a:p>
            <a:pPr lvl="2"/>
            <a:r>
              <a:rPr lang="en-US" altLang="en-US" dirty="0"/>
              <a:t>CVs do not maximally adjust the error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t>Special case of canonical correlation</a:t>
            </a:r>
          </a:p>
        </p:txBody>
      </p:sp>
      <p:sp>
        <p:nvSpPr>
          <p:cNvPr id="2" name="Content Placeholder 1"/>
          <p:cNvSpPr>
            <a:spLocks noGrp="1"/>
          </p:cNvSpPr>
          <p:nvPr>
            <p:ph idx="1"/>
          </p:nvPr>
        </p:nvSpPr>
        <p:spPr/>
        <p:txBody>
          <a:bodyPr/>
          <a:lstStyle/>
          <a:p>
            <a:r>
              <a:rPr lang="en-US" dirty="0"/>
              <a:t>Continuous Ys on one side</a:t>
            </a:r>
          </a:p>
          <a:p>
            <a:r>
              <a:rPr lang="en-US" dirty="0"/>
              <a:t>Categorical </a:t>
            </a:r>
            <a:r>
              <a:rPr lang="en-US" dirty="0" err="1"/>
              <a:t>Xs</a:t>
            </a:r>
            <a:r>
              <a:rPr lang="en-US" dirty="0"/>
              <a:t> on the other</a:t>
            </a:r>
          </a:p>
        </p:txBody>
      </p:sp>
    </p:spTree>
    <p:extLst>
      <p:ext uri="{BB962C8B-B14F-4D97-AF65-F5344CB8AC3E}">
        <p14:creationId xmlns:p14="http://schemas.microsoft.com/office/powerpoint/2010/main" val="19148518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r>
              <a:rPr lang="en-US" altLang="en-US" dirty="0" err="1"/>
              <a:t>ASsumptions</a:t>
            </a:r>
            <a:endParaRPr lang="en-US" altLang="en-US" dirty="0"/>
          </a:p>
        </p:txBody>
      </p:sp>
      <p:sp>
        <p:nvSpPr>
          <p:cNvPr id="102403" name="Rectangle 3"/>
          <p:cNvSpPr>
            <a:spLocks noGrp="1" noChangeArrowheads="1"/>
          </p:cNvSpPr>
          <p:nvPr>
            <p:ph idx="1"/>
          </p:nvPr>
        </p:nvSpPr>
        <p:spPr/>
        <p:txBody>
          <a:bodyPr>
            <a:normAutofit/>
          </a:bodyPr>
          <a:lstStyle/>
          <a:p>
            <a:r>
              <a:rPr lang="en-US" altLang="en-US" dirty="0"/>
              <a:t>Homogeneity of Regression</a:t>
            </a:r>
          </a:p>
          <a:p>
            <a:r>
              <a:rPr lang="en-US" altLang="en-US" dirty="0"/>
              <a:t>Reliability of CVs</a:t>
            </a:r>
          </a:p>
          <a:p>
            <a:pPr lvl="1"/>
            <a:r>
              <a:rPr lang="en-US" altLang="en-US" dirty="0"/>
              <a:t>Applies to DVs in stepdown procedure</a:t>
            </a:r>
          </a:p>
          <a:p>
            <a:r>
              <a:rPr lang="en-US" altLang="en-US" dirty="0"/>
              <a:t>No Multicollinearity/Singularity</a:t>
            </a:r>
          </a:p>
          <a:p>
            <a:pPr lvl="1"/>
            <a:r>
              <a:rPr lang="en-US" altLang="en-US" dirty="0"/>
              <a:t>Tested in each cell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ltLang="en-US" dirty="0" err="1"/>
              <a:t>ASsumptions</a:t>
            </a:r>
            <a:endParaRPr lang="en-US" altLang="en-US" dirty="0"/>
          </a:p>
        </p:txBody>
      </p:sp>
      <p:sp>
        <p:nvSpPr>
          <p:cNvPr id="111619" name="Rectangle 3"/>
          <p:cNvSpPr>
            <a:spLocks noGrp="1" noChangeArrowheads="1"/>
          </p:cNvSpPr>
          <p:nvPr>
            <p:ph idx="1"/>
          </p:nvPr>
        </p:nvSpPr>
        <p:spPr>
          <a:xfrm>
            <a:off x="999144" y="2268586"/>
            <a:ext cx="10811856" cy="4023360"/>
          </a:xfrm>
        </p:spPr>
        <p:txBody>
          <a:bodyPr>
            <a:normAutofit lnSpcReduction="10000"/>
          </a:bodyPr>
          <a:lstStyle/>
          <a:p>
            <a:r>
              <a:rPr lang="en-US" altLang="en-US" dirty="0"/>
              <a:t>Homogeneity of Covariance Matrices - multivariate equivalent of homogeneity of variance.  </a:t>
            </a:r>
          </a:p>
          <a:p>
            <a:pPr lvl="1"/>
            <a:r>
              <a:rPr lang="en-US" altLang="en-US" dirty="0"/>
              <a:t>Assumes that the variance/covariance matrix in each cell of the design is sampled from the same population so they can be reasonably pooled together to make an error term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altLang="en-US" dirty="0"/>
              <a:t>assumptions</a:t>
            </a:r>
          </a:p>
        </p:txBody>
      </p:sp>
      <p:sp>
        <p:nvSpPr>
          <p:cNvPr id="115715" name="Rectangle 3"/>
          <p:cNvSpPr>
            <a:spLocks noGrp="1" noChangeArrowheads="1"/>
          </p:cNvSpPr>
          <p:nvPr>
            <p:ph idx="1"/>
          </p:nvPr>
        </p:nvSpPr>
        <p:spPr/>
        <p:txBody>
          <a:bodyPr/>
          <a:lstStyle/>
          <a:p>
            <a:r>
              <a:rPr lang="en-US" altLang="en-US" dirty="0"/>
              <a:t>Homogeneity of Covariance Matrices – </a:t>
            </a:r>
          </a:p>
          <a:p>
            <a:pPr lvl="1"/>
            <a:r>
              <a:rPr lang="en-US" altLang="en-US" dirty="0"/>
              <a:t>If sample sizes are equal MANOVA has been shown to be robust to violations so Box’s M test can be ignored (it is highly sensitive anyway)</a:t>
            </a:r>
            <a:br>
              <a:rPr lang="en-US" altLang="en-US" dirty="0"/>
            </a:br>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ltLang="en-US" dirty="0"/>
              <a:t>assumptions</a:t>
            </a:r>
          </a:p>
        </p:txBody>
      </p:sp>
      <p:sp>
        <p:nvSpPr>
          <p:cNvPr id="117763" name="Rectangle 3"/>
          <p:cNvSpPr>
            <a:spLocks noGrp="1" noChangeArrowheads="1"/>
          </p:cNvSpPr>
          <p:nvPr>
            <p:ph idx="1"/>
          </p:nvPr>
        </p:nvSpPr>
        <p:spPr/>
        <p:txBody>
          <a:bodyPr>
            <a:normAutofit/>
          </a:bodyPr>
          <a:lstStyle/>
          <a:p>
            <a:r>
              <a:rPr lang="en-US" altLang="en-US" dirty="0"/>
              <a:t>Homogeneity of Covariance Matrices – </a:t>
            </a:r>
          </a:p>
          <a:p>
            <a:pPr lvl="1"/>
            <a:r>
              <a:rPr lang="en-US" altLang="en-US" dirty="0"/>
              <a:t>If sample sizes are unequal than evaluate Box’s M test at alpha &lt; .001.  </a:t>
            </a:r>
          </a:p>
          <a:p>
            <a:pPr lvl="1"/>
            <a:r>
              <a:rPr lang="en-US" altLang="en-US" dirty="0"/>
              <a:t>If this is met than a violation has occurred and the robustness of the test is questionable.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dirty="0"/>
              <a:t>assumptions</a:t>
            </a:r>
          </a:p>
        </p:txBody>
      </p:sp>
      <p:sp>
        <p:nvSpPr>
          <p:cNvPr id="121859" name="Rectangle 3"/>
          <p:cNvSpPr>
            <a:spLocks noGrp="1" noChangeArrowheads="1"/>
          </p:cNvSpPr>
          <p:nvPr>
            <p:ph idx="1"/>
          </p:nvPr>
        </p:nvSpPr>
        <p:spPr>
          <a:xfrm>
            <a:off x="999144" y="2268586"/>
            <a:ext cx="10888056" cy="4023360"/>
          </a:xfrm>
        </p:spPr>
        <p:txBody>
          <a:bodyPr>
            <a:normAutofit fontScale="92500" lnSpcReduction="20000"/>
          </a:bodyPr>
          <a:lstStyle/>
          <a:p>
            <a:r>
              <a:rPr lang="en-US" altLang="en-US" dirty="0"/>
              <a:t>Homogeneity of Covariance Matrices – if violated look then at the data:</a:t>
            </a:r>
          </a:p>
          <a:p>
            <a:pPr lvl="1"/>
            <a:r>
              <a:rPr lang="en-US" altLang="en-US" dirty="0"/>
              <a:t>If cells with larger samples have larger variances than the test is most likely robust</a:t>
            </a:r>
          </a:p>
          <a:p>
            <a:pPr lvl="1"/>
            <a:r>
              <a:rPr lang="en-US" altLang="en-US" dirty="0"/>
              <a:t>If the cells with fewer cases have larger variances than only null hypotheses are retained with confidence but to reject them is questionable.  Use of a more stringent criterion (Pillai’s criteria instead of Wilk’s; more on this later)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ctrTitle"/>
          </p:nvPr>
        </p:nvSpPr>
        <p:spPr/>
        <p:txBody>
          <a:bodyPr/>
          <a:lstStyle/>
          <a:p>
            <a:r>
              <a:rPr lang="en-US" altLang="en-US" dirty="0"/>
              <a:t>MANOVA - Equations</a:t>
            </a:r>
          </a:p>
        </p:txBody>
      </p:sp>
      <p:sp>
        <p:nvSpPr>
          <p:cNvPr id="4" name="Slide Number Placeholder 3"/>
          <p:cNvSpPr>
            <a:spLocks noGrp="1"/>
          </p:cNvSpPr>
          <p:nvPr>
            <p:ph type="sldNum" sz="quarter" idx="12"/>
          </p:nvPr>
        </p:nvSpPr>
        <p:spPr/>
        <p:txBody>
          <a:bodyPr/>
          <a:lstStyle/>
          <a:p>
            <a:fld id="{B0923362-8C3A-4B72-B171-F967861C1652}" type="slidenum">
              <a:rPr lang="en-US" altLang="en-US" smtClean="0"/>
              <a:pPr/>
              <a:t>35</a:t>
            </a:fld>
            <a:endParaRPr lang="en-US" altLang="en-US"/>
          </a:p>
        </p:txBody>
      </p:sp>
      <p:sp>
        <p:nvSpPr>
          <p:cNvPr id="3" name="Subtitle 2">
            <a:extLst>
              <a:ext uri="{FF2B5EF4-FFF2-40B4-BE49-F238E27FC236}">
                <a16:creationId xmlns:a16="http://schemas.microsoft.com/office/drawing/2014/main" id="{1FE9FAFF-B2ED-4EEE-935D-46269B51B8E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78122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altLang="en-US"/>
              <a:t>Data design for MANOVA</a:t>
            </a:r>
          </a:p>
        </p:txBody>
      </p:sp>
      <p:graphicFrame>
        <p:nvGraphicFramePr>
          <p:cNvPr id="136596" name="Object 404"/>
          <p:cNvGraphicFramePr>
            <a:graphicFrameLocks noGrp="1" noChangeAspect="1"/>
          </p:cNvGraphicFramePr>
          <p:nvPr>
            <p:ph idx="1"/>
            <p:extLst/>
          </p:nvPr>
        </p:nvGraphicFramePr>
        <p:xfrm>
          <a:off x="1069847" y="1828800"/>
          <a:ext cx="8430293" cy="4876800"/>
        </p:xfrm>
        <a:graphic>
          <a:graphicData uri="http://schemas.openxmlformats.org/presentationml/2006/ole">
            <mc:AlternateContent xmlns:mc="http://schemas.openxmlformats.org/markup-compatibility/2006">
              <mc:Choice xmlns:v="urn:schemas-microsoft-com:vml" Requires="v">
                <p:oleObj spid="_x0000_s1029" name="Document" r:id="rId3" imgW="4338310" imgH="2509772" progId="Word.Document.8">
                  <p:embed/>
                </p:oleObj>
              </mc:Choice>
              <mc:Fallback>
                <p:oleObj name="Document" r:id="rId3" imgW="4338310" imgH="2509772" progId="Word.Document.8">
                  <p:embed/>
                  <p:pic>
                    <p:nvPicPr>
                      <p:cNvPr id="136596" name="Object 40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847" y="1828800"/>
                        <a:ext cx="8430293" cy="4876800"/>
                      </a:xfrm>
                      <a:prstGeom prst="rect">
                        <a:avLst/>
                      </a:prstGeom>
                      <a:noFill/>
                      <a:ln>
                        <a:noFill/>
                      </a:ln>
                      <a:effectLs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36</a:t>
            </a:fld>
            <a:endParaRPr lang="en-US" altLang="en-US"/>
          </a:p>
        </p:txBody>
      </p:sp>
    </p:spTree>
    <p:extLst>
      <p:ext uri="{BB962C8B-B14F-4D97-AF65-F5344CB8AC3E}">
        <p14:creationId xmlns:p14="http://schemas.microsoft.com/office/powerpoint/2010/main" val="36152687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en-US"/>
              <a:t>Data design for MANOVA</a:t>
            </a:r>
          </a:p>
        </p:txBody>
      </p:sp>
      <p:pic>
        <p:nvPicPr>
          <p:cNvPr id="139269" name="Picture 5" descr="manovadata"/>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1069975" y="2406590"/>
            <a:ext cx="10058400" cy="3479920"/>
          </a:xfrm>
        </p:spPr>
      </p:pic>
      <p:sp>
        <p:nvSpPr>
          <p:cNvPr id="4" name="Slide Number Placeholder 3"/>
          <p:cNvSpPr>
            <a:spLocks noGrp="1"/>
          </p:cNvSpPr>
          <p:nvPr>
            <p:ph type="sldNum" sz="quarter" idx="12"/>
          </p:nvPr>
        </p:nvSpPr>
        <p:spPr/>
        <p:txBody>
          <a:bodyPr/>
          <a:lstStyle/>
          <a:p>
            <a:fld id="{690E3225-BE71-407B-B846-06BB15F51FA7}" type="slidenum">
              <a:rPr lang="en-US" altLang="en-US" smtClean="0"/>
              <a:pPr/>
              <a:t>37</a:t>
            </a:fld>
            <a:endParaRPr lang="en-US" altLang="en-US"/>
          </a:p>
        </p:txBody>
      </p:sp>
    </p:spTree>
    <p:extLst>
      <p:ext uri="{BB962C8B-B14F-4D97-AF65-F5344CB8AC3E}">
        <p14:creationId xmlns:p14="http://schemas.microsoft.com/office/powerpoint/2010/main" val="311692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r>
              <a:rPr lang="en-US" altLang="en-US"/>
              <a:t>Steps to MANOVA</a:t>
            </a:r>
          </a:p>
        </p:txBody>
      </p:sp>
      <p:sp>
        <p:nvSpPr>
          <p:cNvPr id="141315" name="Rectangle 3"/>
          <p:cNvSpPr>
            <a:spLocks noGrp="1" noChangeArrowheads="1"/>
          </p:cNvSpPr>
          <p:nvPr>
            <p:ph idx="1"/>
          </p:nvPr>
        </p:nvSpPr>
        <p:spPr/>
        <p:txBody>
          <a:bodyPr/>
          <a:lstStyle/>
          <a:p>
            <a:r>
              <a:rPr lang="en-US" altLang="en-US"/>
              <a:t>MANOVA is a multivariate generalization of ANOVA, so there are analogous parts to the simpler ANOVA equations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38</a:t>
            </a:fld>
            <a:endParaRPr lang="en-US" altLang="en-US"/>
          </a:p>
        </p:txBody>
      </p:sp>
    </p:spTree>
    <p:extLst>
      <p:ext uri="{BB962C8B-B14F-4D97-AF65-F5344CB8AC3E}">
        <p14:creationId xmlns:p14="http://schemas.microsoft.com/office/powerpoint/2010/main" val="4058741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Steps to MANOVA</a:t>
            </a:r>
          </a:p>
        </p:txBody>
      </p:sp>
      <p:sp>
        <p:nvSpPr>
          <p:cNvPr id="142339" name="Rectangle 3"/>
          <p:cNvSpPr>
            <a:spLocks noGrp="1" noChangeArrowheads="1"/>
          </p:cNvSpPr>
          <p:nvPr>
            <p:ph type="body" sz="half" idx="1"/>
          </p:nvPr>
        </p:nvSpPr>
        <p:spPr/>
        <p:txBody>
          <a:bodyPr/>
          <a:lstStyle/>
          <a:p>
            <a:r>
              <a:rPr lang="en-US" altLang="en-US"/>
              <a:t>ANOVA – </a:t>
            </a:r>
          </a:p>
        </p:txBody>
      </p:sp>
      <p:sp>
        <p:nvSpPr>
          <p:cNvPr id="142345" name="Rectangle 9"/>
          <p:cNvSpPr>
            <a:spLocks noChangeArrowheads="1"/>
          </p:cNvSpPr>
          <p:nvPr/>
        </p:nvSpPr>
        <p:spPr bwMode="auto">
          <a:xfrm>
            <a:off x="1524000" y="29204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2344" name="Object 8"/>
          <p:cNvGraphicFramePr>
            <a:graphicFrameLocks noChangeAspect="1"/>
          </p:cNvGraphicFramePr>
          <p:nvPr/>
        </p:nvGraphicFramePr>
        <p:xfrm>
          <a:off x="2057400" y="2743200"/>
          <a:ext cx="8001000" cy="1143000"/>
        </p:xfrm>
        <a:graphic>
          <a:graphicData uri="http://schemas.openxmlformats.org/presentationml/2006/ole">
            <mc:AlternateContent xmlns:mc="http://schemas.openxmlformats.org/markup-compatibility/2006">
              <mc:Choice xmlns:v="urn:schemas-microsoft-com:vml" Requires="v">
                <p:oleObj spid="_x0000_s2056" name="Equation" r:id="rId3" imgW="3556000" imgH="406400" progId="Equation.DSMT4">
                  <p:embed/>
                </p:oleObj>
              </mc:Choice>
              <mc:Fallback>
                <p:oleObj name="Equation" r:id="rId3" imgW="3556000" imgH="406400" progId="Equation.DSMT4">
                  <p:embed/>
                  <p:pic>
                    <p:nvPicPr>
                      <p:cNvPr id="14234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2743200"/>
                        <a:ext cx="8001000"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2346" name="Rectangle 10"/>
          <p:cNvSpPr>
            <a:spLocks noChangeArrowheads="1"/>
          </p:cNvSpPr>
          <p:nvPr/>
        </p:nvSpPr>
        <p:spPr bwMode="auto">
          <a:xfrm>
            <a:off x="1524000" y="333005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2343" name="Object 7"/>
          <p:cNvGraphicFramePr>
            <a:graphicFrameLocks noChangeAspect="1"/>
          </p:cNvGraphicFramePr>
          <p:nvPr/>
        </p:nvGraphicFramePr>
        <p:xfrm>
          <a:off x="2590801" y="4419600"/>
          <a:ext cx="7038975" cy="1028700"/>
        </p:xfrm>
        <a:graphic>
          <a:graphicData uri="http://schemas.openxmlformats.org/presentationml/2006/ole">
            <mc:AlternateContent xmlns:mc="http://schemas.openxmlformats.org/markup-compatibility/2006">
              <mc:Choice xmlns:v="urn:schemas-microsoft-com:vml" Requires="v">
                <p:oleObj spid="_x0000_s2057" name="Equation" r:id="rId5" imgW="1625600" imgH="241300" progId="Equation.DSMT4">
                  <p:embed/>
                </p:oleObj>
              </mc:Choice>
              <mc:Fallback>
                <p:oleObj name="Equation" r:id="rId5" imgW="1625600" imgH="241300" progId="Equation.DSMT4">
                  <p:embed/>
                  <p:pic>
                    <p:nvPicPr>
                      <p:cNvPr id="142343"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801" y="4419600"/>
                        <a:ext cx="7038975"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Slide Number Placeholder 4"/>
          <p:cNvSpPr>
            <a:spLocks noGrp="1"/>
          </p:cNvSpPr>
          <p:nvPr>
            <p:ph type="sldNum" sz="quarter" idx="12"/>
          </p:nvPr>
        </p:nvSpPr>
        <p:spPr/>
        <p:txBody>
          <a:bodyPr/>
          <a:lstStyle/>
          <a:p>
            <a:fld id="{75FF8C6B-8AF3-4CE1-A05D-3C0A18D24D05}" type="slidenum">
              <a:rPr lang="en-US" altLang="en-US" smtClean="0"/>
              <a:pPr/>
              <a:t>39</a:t>
            </a:fld>
            <a:endParaRPr lang="en-US" altLang="en-US"/>
          </a:p>
        </p:txBody>
      </p:sp>
    </p:spTree>
    <p:extLst>
      <p:ext uri="{BB962C8B-B14F-4D97-AF65-F5344CB8AC3E}">
        <p14:creationId xmlns:p14="http://schemas.microsoft.com/office/powerpoint/2010/main" val="22241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MANOVA</a:t>
            </a:r>
          </a:p>
        </p:txBody>
      </p:sp>
      <p:sp>
        <p:nvSpPr>
          <p:cNvPr id="12291" name="Rectangle 3"/>
          <p:cNvSpPr>
            <a:spLocks noGrp="1" noChangeArrowheads="1"/>
          </p:cNvSpPr>
          <p:nvPr>
            <p:ph idx="1"/>
          </p:nvPr>
        </p:nvSpPr>
        <p:spPr>
          <a:xfrm>
            <a:off x="999144" y="2268586"/>
            <a:ext cx="10964256" cy="4023360"/>
          </a:xfrm>
        </p:spPr>
        <p:txBody>
          <a:bodyPr>
            <a:normAutofit fontScale="85000" lnSpcReduction="20000"/>
          </a:bodyPr>
          <a:lstStyle/>
          <a:p>
            <a:r>
              <a:rPr lang="en-US" altLang="en-US" dirty="0"/>
              <a:t>A new DV is created that is a linear combination of the individual DVs that maximizes the difference between groups.</a:t>
            </a:r>
          </a:p>
          <a:p>
            <a:r>
              <a:rPr lang="en-US" altLang="en-US" dirty="0"/>
              <a:t>In factorial designs a different linear combination of the DVs is created for each main effect and interaction that maximizes the group difference separately.</a:t>
            </a:r>
          </a:p>
          <a:p>
            <a:r>
              <a:rPr lang="en-US" altLang="en-US" dirty="0"/>
              <a:t>Also when the IVs have more than one level the DVs can be recombined to maximize paired comparisons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r>
              <a:rPr lang="en-US" altLang="en-US"/>
              <a:t>Steps to MANOVA</a:t>
            </a:r>
          </a:p>
        </p:txBody>
      </p:sp>
      <p:sp>
        <p:nvSpPr>
          <p:cNvPr id="143363" name="Rectangle 3"/>
          <p:cNvSpPr>
            <a:spLocks noGrp="1" noChangeArrowheads="1"/>
          </p:cNvSpPr>
          <p:nvPr>
            <p:ph idx="1"/>
          </p:nvPr>
        </p:nvSpPr>
        <p:spPr>
          <a:xfrm>
            <a:off x="1016370" y="1752600"/>
            <a:ext cx="9720073" cy="4023360"/>
          </a:xfrm>
        </p:spPr>
        <p:txBody>
          <a:bodyPr/>
          <a:lstStyle/>
          <a:p>
            <a:r>
              <a:rPr lang="en-US" altLang="en-US" dirty="0"/>
              <a:t>When you have more than one IV the interaction looks something like this:</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40</a:t>
            </a:fld>
            <a:endParaRPr lang="en-US" altLang="en-US"/>
          </a:p>
        </p:txBody>
      </p:sp>
      <p:sp>
        <p:nvSpPr>
          <p:cNvPr id="143365" name="Rectangle 5"/>
          <p:cNvSpPr>
            <a:spLocks noChangeArrowheads="1"/>
          </p:cNvSpPr>
          <p:nvPr/>
        </p:nvSpPr>
        <p:spPr bwMode="auto">
          <a:xfrm>
            <a:off x="1524000" y="28109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3364" name="Object 4"/>
          <p:cNvGraphicFramePr>
            <a:graphicFrameLocks noChangeAspect="1"/>
          </p:cNvGraphicFramePr>
          <p:nvPr>
            <p:extLst>
              <p:ext uri="{D42A27DB-BD31-4B8C-83A1-F6EECF244321}">
                <p14:modId xmlns:p14="http://schemas.microsoft.com/office/powerpoint/2010/main" val="1305096453"/>
              </p:ext>
            </p:extLst>
          </p:nvPr>
        </p:nvGraphicFramePr>
        <p:xfrm>
          <a:off x="1870574" y="3235266"/>
          <a:ext cx="8686800" cy="1828800"/>
        </p:xfrm>
        <a:graphic>
          <a:graphicData uri="http://schemas.openxmlformats.org/presentationml/2006/ole">
            <mc:AlternateContent xmlns:mc="http://schemas.openxmlformats.org/markup-compatibility/2006">
              <mc:Choice xmlns:v="urn:schemas-microsoft-com:vml" Requires="v">
                <p:oleObj spid="_x0000_s3080" name="Equation" r:id="rId3" imgW="4508500" imgH="863600" progId="Equation.DSMT4">
                  <p:embed/>
                </p:oleObj>
              </mc:Choice>
              <mc:Fallback>
                <p:oleObj name="Equation" r:id="rId3" imgW="4508500" imgH="863600" progId="Equation.DSMT4">
                  <p:embed/>
                  <p:pic>
                    <p:nvPicPr>
                      <p:cNvPr id="1433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0574" y="3235266"/>
                        <a:ext cx="8686800" cy="182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367" name="Rectangle 7"/>
          <p:cNvSpPr>
            <a:spLocks noChangeArrowheads="1"/>
          </p:cNvSpPr>
          <p:nvPr/>
        </p:nvSpPr>
        <p:spPr bwMode="auto">
          <a:xfrm>
            <a:off x="1524000" y="31252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3366" name="Object 6"/>
          <p:cNvGraphicFramePr>
            <a:graphicFrameLocks noChangeAspect="1"/>
          </p:cNvGraphicFramePr>
          <p:nvPr/>
        </p:nvGraphicFramePr>
        <p:xfrm>
          <a:off x="3438526" y="5248276"/>
          <a:ext cx="5476875" cy="860425"/>
        </p:xfrm>
        <a:graphic>
          <a:graphicData uri="http://schemas.openxmlformats.org/presentationml/2006/ole">
            <mc:AlternateContent xmlns:mc="http://schemas.openxmlformats.org/markup-compatibility/2006">
              <mc:Choice xmlns:v="urn:schemas-microsoft-com:vml" Requires="v">
                <p:oleObj spid="_x0000_s3081" name="Equation" r:id="rId5" imgW="1511300" imgH="241300" progId="Equation.DSMT4">
                  <p:embed/>
                </p:oleObj>
              </mc:Choice>
              <mc:Fallback>
                <p:oleObj name="Equation" r:id="rId5" imgW="1511300" imgH="241300" progId="Equation.DSMT4">
                  <p:embed/>
                  <p:pic>
                    <p:nvPicPr>
                      <p:cNvPr id="143366"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8526" y="5248276"/>
                        <a:ext cx="54768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00306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en-US"/>
              <a:t>Steps to MANOVA</a:t>
            </a:r>
          </a:p>
        </p:txBody>
      </p:sp>
      <p:sp>
        <p:nvSpPr>
          <p:cNvPr id="144387" name="Rectangle 3"/>
          <p:cNvSpPr>
            <a:spLocks noGrp="1" noChangeArrowheads="1"/>
          </p:cNvSpPr>
          <p:nvPr>
            <p:ph idx="1"/>
          </p:nvPr>
        </p:nvSpPr>
        <p:spPr/>
        <p:txBody>
          <a:bodyPr/>
          <a:lstStyle/>
          <a:p>
            <a:r>
              <a:rPr lang="en-US" altLang="en-US"/>
              <a:t>The full factorial design is: </a:t>
            </a:r>
          </a:p>
        </p:txBody>
      </p:sp>
      <p:sp>
        <p:nvSpPr>
          <p:cNvPr id="144389" name="Rectangle 5"/>
          <p:cNvSpPr>
            <a:spLocks noChangeArrowheads="1"/>
          </p:cNvSpPr>
          <p:nvPr/>
        </p:nvSpPr>
        <p:spPr bwMode="auto">
          <a:xfrm>
            <a:off x="1524000" y="2634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4388" name="Object 4"/>
          <p:cNvGraphicFramePr>
            <a:graphicFrameLocks noChangeAspect="1"/>
          </p:cNvGraphicFramePr>
          <p:nvPr/>
        </p:nvGraphicFramePr>
        <p:xfrm>
          <a:off x="1524000" y="3025776"/>
          <a:ext cx="9144000" cy="2765425"/>
        </p:xfrm>
        <a:graphic>
          <a:graphicData uri="http://schemas.openxmlformats.org/presentationml/2006/ole">
            <mc:AlternateContent xmlns:mc="http://schemas.openxmlformats.org/markup-compatibility/2006">
              <mc:Choice xmlns:v="urn:schemas-microsoft-com:vml" Requires="v">
                <p:oleObj spid="_x0000_s4101" name="Equation" r:id="rId3" imgW="4508500" imgH="1219200" progId="Equation.DSMT4">
                  <p:embed/>
                </p:oleObj>
              </mc:Choice>
              <mc:Fallback>
                <p:oleObj name="Equation" r:id="rId3" imgW="4508500" imgH="1219200" progId="Equation.DSMT4">
                  <p:embed/>
                  <p:pic>
                    <p:nvPicPr>
                      <p:cNvPr id="14438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3025776"/>
                        <a:ext cx="9144000" cy="276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41</a:t>
            </a:fld>
            <a:endParaRPr lang="en-US" altLang="en-US"/>
          </a:p>
        </p:txBody>
      </p:sp>
    </p:spTree>
    <p:extLst>
      <p:ext uri="{BB962C8B-B14F-4D97-AF65-F5344CB8AC3E}">
        <p14:creationId xmlns:p14="http://schemas.microsoft.com/office/powerpoint/2010/main" val="6899628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Steps to MANOVA</a:t>
            </a:r>
          </a:p>
        </p:txBody>
      </p:sp>
      <p:sp>
        <p:nvSpPr>
          <p:cNvPr id="145411" name="Rectangle 3"/>
          <p:cNvSpPr>
            <a:spLocks noGrp="1" noChangeArrowheads="1"/>
          </p:cNvSpPr>
          <p:nvPr>
            <p:ph idx="1"/>
          </p:nvPr>
        </p:nvSpPr>
        <p:spPr>
          <a:xfrm>
            <a:off x="1069848" y="1752600"/>
            <a:ext cx="10058400" cy="4800600"/>
          </a:xfrm>
        </p:spPr>
        <p:txBody>
          <a:bodyPr>
            <a:normAutofit fontScale="77500" lnSpcReduction="20000"/>
          </a:bodyPr>
          <a:lstStyle/>
          <a:p>
            <a:r>
              <a:rPr lang="en-US" altLang="en-US" dirty="0"/>
              <a:t>MANOVA - You need to think in terms of matrices</a:t>
            </a:r>
          </a:p>
          <a:p>
            <a:pPr lvl="1"/>
            <a:r>
              <a:rPr lang="en-US" altLang="en-US" dirty="0"/>
              <a:t>Each subject now has multiple scores, there is a matrix of responses in each cell</a:t>
            </a:r>
          </a:p>
          <a:p>
            <a:pPr lvl="1"/>
            <a:r>
              <a:rPr lang="en-US" altLang="en-US" dirty="0"/>
              <a:t>Matrices of difference scores are calculated and the matrix squared</a:t>
            </a:r>
          </a:p>
          <a:p>
            <a:pPr lvl="1"/>
            <a:r>
              <a:rPr lang="en-US" altLang="en-US" dirty="0"/>
              <a:t>When the squared differences are summed you get a sum-of-squares-and-cross-products-matrix (S) which is the matrix counterpart to the sums of squares.</a:t>
            </a:r>
          </a:p>
          <a:p>
            <a:pPr lvl="1"/>
            <a:r>
              <a:rPr lang="en-US" altLang="en-US" dirty="0"/>
              <a:t>The determinants of the various S matrices are found and ratios between them are used to test hypotheses about the effects of the IVs on linear combination(s) of the DVs</a:t>
            </a:r>
          </a:p>
          <a:p>
            <a:pPr lvl="1"/>
            <a:r>
              <a:rPr lang="en-US" altLang="en-US" dirty="0"/>
              <a:t>In MANCOVA the S matrices are adjusted for by one or more covariates</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42</a:t>
            </a:fld>
            <a:endParaRPr lang="en-US" altLang="en-US"/>
          </a:p>
        </p:txBody>
      </p:sp>
    </p:spTree>
    <p:extLst>
      <p:ext uri="{BB962C8B-B14F-4D97-AF65-F5344CB8AC3E}">
        <p14:creationId xmlns:p14="http://schemas.microsoft.com/office/powerpoint/2010/main" val="22316585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p:txBody>
          <a:bodyPr/>
          <a:lstStyle/>
          <a:p>
            <a:r>
              <a:rPr lang="en-US" altLang="en-US"/>
              <a:t>Matrix Equations</a:t>
            </a:r>
          </a:p>
        </p:txBody>
      </p:sp>
      <p:sp>
        <p:nvSpPr>
          <p:cNvPr id="158723" name="Rectangle 3"/>
          <p:cNvSpPr>
            <a:spLocks noGrp="1" noChangeArrowheads="1"/>
          </p:cNvSpPr>
          <p:nvPr>
            <p:ph idx="1"/>
          </p:nvPr>
        </p:nvSpPr>
        <p:spPr/>
        <p:txBody>
          <a:bodyPr/>
          <a:lstStyle/>
          <a:p>
            <a:r>
              <a:rPr lang="en-US" altLang="en-US"/>
              <a:t>If you take the three subjects in the treatment/mild disability cell:</a:t>
            </a:r>
          </a:p>
        </p:txBody>
      </p:sp>
      <p:sp>
        <p:nvSpPr>
          <p:cNvPr id="158725"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8724" name="Object 4"/>
          <p:cNvGraphicFramePr>
            <a:graphicFrameLocks noChangeAspect="1"/>
          </p:cNvGraphicFramePr>
          <p:nvPr>
            <p:extLst>
              <p:ext uri="{D42A27DB-BD31-4B8C-83A1-F6EECF244321}">
                <p14:modId xmlns:p14="http://schemas.microsoft.com/office/powerpoint/2010/main" val="1983521814"/>
              </p:ext>
            </p:extLst>
          </p:nvPr>
        </p:nvGraphicFramePr>
        <p:xfrm>
          <a:off x="2150364" y="3957515"/>
          <a:ext cx="7467600" cy="2312988"/>
        </p:xfrm>
        <a:graphic>
          <a:graphicData uri="http://schemas.openxmlformats.org/presentationml/2006/ole">
            <mc:AlternateContent xmlns:mc="http://schemas.openxmlformats.org/markup-compatibility/2006">
              <mc:Choice xmlns:v="urn:schemas-microsoft-com:vml" Requires="v">
                <p:oleObj spid="_x0000_s5125" name="Equation" r:id="rId3" imgW="1473200" imgH="457200" progId="Equation.DSMT4">
                  <p:embed/>
                </p:oleObj>
              </mc:Choice>
              <mc:Fallback>
                <p:oleObj name="Equation" r:id="rId3" imgW="1473200" imgH="457200" progId="Equation.DSMT4">
                  <p:embed/>
                  <p:pic>
                    <p:nvPicPr>
                      <p:cNvPr id="15872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0364" y="3957515"/>
                        <a:ext cx="7467600" cy="2312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43</a:t>
            </a:fld>
            <a:endParaRPr lang="en-US" altLang="en-US"/>
          </a:p>
        </p:txBody>
      </p:sp>
    </p:spTree>
    <p:extLst>
      <p:ext uri="{BB962C8B-B14F-4D97-AF65-F5344CB8AC3E}">
        <p14:creationId xmlns:p14="http://schemas.microsoft.com/office/powerpoint/2010/main" val="24211888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Matrix Equations</a:t>
            </a:r>
          </a:p>
        </p:txBody>
      </p:sp>
      <p:sp>
        <p:nvSpPr>
          <p:cNvPr id="146435" name="Rectangle 3"/>
          <p:cNvSpPr>
            <a:spLocks noGrp="1" noChangeArrowheads="1"/>
          </p:cNvSpPr>
          <p:nvPr>
            <p:ph idx="1"/>
          </p:nvPr>
        </p:nvSpPr>
        <p:spPr/>
        <p:txBody>
          <a:bodyPr/>
          <a:lstStyle/>
          <a:p>
            <a:r>
              <a:rPr lang="en-US" altLang="en-US"/>
              <a:t>You can get the means for disability by averaging over subjects and treatments</a:t>
            </a:r>
          </a:p>
        </p:txBody>
      </p:sp>
      <p:sp>
        <p:nvSpPr>
          <p:cNvPr id="146437"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6436" name="Object 4"/>
          <p:cNvGraphicFramePr>
            <a:graphicFrameLocks noChangeAspect="1"/>
          </p:cNvGraphicFramePr>
          <p:nvPr>
            <p:extLst>
              <p:ext uri="{D42A27DB-BD31-4B8C-83A1-F6EECF244321}">
                <p14:modId xmlns:p14="http://schemas.microsoft.com/office/powerpoint/2010/main" val="2441866259"/>
              </p:ext>
            </p:extLst>
          </p:nvPr>
        </p:nvGraphicFramePr>
        <p:xfrm>
          <a:off x="2286000" y="4114800"/>
          <a:ext cx="7620000" cy="1412875"/>
        </p:xfrm>
        <a:graphic>
          <a:graphicData uri="http://schemas.openxmlformats.org/presentationml/2006/ole">
            <mc:AlternateContent xmlns:mc="http://schemas.openxmlformats.org/markup-compatibility/2006">
              <mc:Choice xmlns:v="urn:schemas-microsoft-com:vml" Requires="v">
                <p:oleObj spid="_x0000_s6149" name="Equation" r:id="rId3" imgW="2463800" imgH="457200" progId="Equation.DSMT4">
                  <p:embed/>
                </p:oleObj>
              </mc:Choice>
              <mc:Fallback>
                <p:oleObj name="Equation" r:id="rId3" imgW="2463800" imgH="457200" progId="Equation.DSMT4">
                  <p:embed/>
                  <p:pic>
                    <p:nvPicPr>
                      <p:cNvPr id="14643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114800"/>
                        <a:ext cx="762000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44</a:t>
            </a:fld>
            <a:endParaRPr lang="en-US" altLang="en-US"/>
          </a:p>
        </p:txBody>
      </p:sp>
    </p:spTree>
    <p:extLst>
      <p:ext uri="{BB962C8B-B14F-4D97-AF65-F5344CB8AC3E}">
        <p14:creationId xmlns:p14="http://schemas.microsoft.com/office/powerpoint/2010/main" val="3348883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en-US"/>
              <a:t>Matrix Equations</a:t>
            </a:r>
          </a:p>
        </p:txBody>
      </p:sp>
      <p:sp>
        <p:nvSpPr>
          <p:cNvPr id="147459" name="Rectangle 3"/>
          <p:cNvSpPr>
            <a:spLocks noGrp="1" noChangeArrowheads="1"/>
          </p:cNvSpPr>
          <p:nvPr>
            <p:ph idx="1"/>
          </p:nvPr>
        </p:nvSpPr>
        <p:spPr/>
        <p:txBody>
          <a:bodyPr/>
          <a:lstStyle/>
          <a:p>
            <a:r>
              <a:rPr lang="en-US" altLang="en-US"/>
              <a:t>Means for treatment by averaging over subjects and disabilities</a:t>
            </a:r>
          </a:p>
        </p:txBody>
      </p:sp>
      <p:sp>
        <p:nvSpPr>
          <p:cNvPr id="147461"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47460" name="Object 4"/>
          <p:cNvGraphicFramePr>
            <a:graphicFrameLocks noChangeAspect="1"/>
          </p:cNvGraphicFramePr>
          <p:nvPr>
            <p:extLst>
              <p:ext uri="{D42A27DB-BD31-4B8C-83A1-F6EECF244321}">
                <p14:modId xmlns:p14="http://schemas.microsoft.com/office/powerpoint/2010/main" val="3219540229"/>
              </p:ext>
            </p:extLst>
          </p:nvPr>
        </p:nvGraphicFramePr>
        <p:xfrm>
          <a:off x="2400300" y="3962400"/>
          <a:ext cx="7391400" cy="2163763"/>
        </p:xfrm>
        <a:graphic>
          <a:graphicData uri="http://schemas.openxmlformats.org/presentationml/2006/ole">
            <mc:AlternateContent xmlns:mc="http://schemas.openxmlformats.org/markup-compatibility/2006">
              <mc:Choice xmlns:v="urn:schemas-microsoft-com:vml" Requires="v">
                <p:oleObj spid="_x0000_s7173" name="Equation" r:id="rId3" imgW="1562100" imgH="457200" progId="Equation.DSMT4">
                  <p:embed/>
                </p:oleObj>
              </mc:Choice>
              <mc:Fallback>
                <p:oleObj name="Equation" r:id="rId3" imgW="1562100" imgH="457200" progId="Equation.DSMT4">
                  <p:embed/>
                  <p:pic>
                    <p:nvPicPr>
                      <p:cNvPr id="14746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0300" y="3962400"/>
                        <a:ext cx="7391400" cy="2163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45</a:t>
            </a:fld>
            <a:endParaRPr lang="en-US" altLang="en-US"/>
          </a:p>
        </p:txBody>
      </p:sp>
    </p:spTree>
    <p:extLst>
      <p:ext uri="{BB962C8B-B14F-4D97-AF65-F5344CB8AC3E}">
        <p14:creationId xmlns:p14="http://schemas.microsoft.com/office/powerpoint/2010/main" val="11443341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en-US"/>
              <a:t>Matrix Equations</a:t>
            </a:r>
          </a:p>
        </p:txBody>
      </p:sp>
      <p:sp>
        <p:nvSpPr>
          <p:cNvPr id="154627" name="Rectangle 3"/>
          <p:cNvSpPr>
            <a:spLocks noGrp="1" noChangeArrowheads="1"/>
          </p:cNvSpPr>
          <p:nvPr>
            <p:ph idx="1"/>
          </p:nvPr>
        </p:nvSpPr>
        <p:spPr/>
        <p:txBody>
          <a:bodyPr/>
          <a:lstStyle/>
          <a:p>
            <a:r>
              <a:rPr lang="en-US" altLang="en-US"/>
              <a:t>The grand mean is found by averaging over subjects, disabilities and treatments.</a:t>
            </a:r>
          </a:p>
        </p:txBody>
      </p:sp>
      <p:graphicFrame>
        <p:nvGraphicFramePr>
          <p:cNvPr id="154628" name="Object 4"/>
          <p:cNvGraphicFramePr>
            <a:graphicFrameLocks noChangeAspect="1"/>
          </p:cNvGraphicFramePr>
          <p:nvPr>
            <p:extLst>
              <p:ext uri="{D42A27DB-BD31-4B8C-83A1-F6EECF244321}">
                <p14:modId xmlns:p14="http://schemas.microsoft.com/office/powerpoint/2010/main" val="1159213927"/>
              </p:ext>
            </p:extLst>
          </p:nvPr>
        </p:nvGraphicFramePr>
        <p:xfrm>
          <a:off x="3657600" y="3657600"/>
          <a:ext cx="5105400" cy="2525713"/>
        </p:xfrm>
        <a:graphic>
          <a:graphicData uri="http://schemas.openxmlformats.org/presentationml/2006/ole">
            <mc:AlternateContent xmlns:mc="http://schemas.openxmlformats.org/markup-compatibility/2006">
              <mc:Choice xmlns:v="urn:schemas-microsoft-com:vml" Requires="v">
                <p:oleObj spid="_x0000_s8197" name="Equation" r:id="rId3" imgW="927100" imgH="457200" progId="Equation.DSMT4">
                  <p:embed/>
                </p:oleObj>
              </mc:Choice>
              <mc:Fallback>
                <p:oleObj name="Equation" r:id="rId3" imgW="927100" imgH="457200" progId="Equation.DSMT4">
                  <p:embed/>
                  <p:pic>
                    <p:nvPicPr>
                      <p:cNvPr id="15462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57600" y="3657600"/>
                        <a:ext cx="5105400" cy="2525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46</a:t>
            </a:fld>
            <a:endParaRPr lang="en-US" altLang="en-US"/>
          </a:p>
        </p:txBody>
      </p:sp>
    </p:spTree>
    <p:extLst>
      <p:ext uri="{BB962C8B-B14F-4D97-AF65-F5344CB8AC3E}">
        <p14:creationId xmlns:p14="http://schemas.microsoft.com/office/powerpoint/2010/main" val="10526883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p:txBody>
          <a:bodyPr/>
          <a:lstStyle/>
          <a:p>
            <a:r>
              <a:rPr lang="en-US" altLang="en-US" dirty="0"/>
              <a:t>Matrix Equations</a:t>
            </a:r>
          </a:p>
        </p:txBody>
      </p:sp>
      <p:sp>
        <p:nvSpPr>
          <p:cNvPr id="155651" name="Rectangle 3"/>
          <p:cNvSpPr>
            <a:spLocks noGrp="1" noChangeArrowheads="1"/>
          </p:cNvSpPr>
          <p:nvPr>
            <p:ph idx="1"/>
          </p:nvPr>
        </p:nvSpPr>
        <p:spPr>
          <a:xfrm>
            <a:off x="1069848" y="2121408"/>
            <a:ext cx="10058400" cy="1688592"/>
          </a:xfrm>
        </p:spPr>
        <p:txBody>
          <a:bodyPr>
            <a:normAutofit fontScale="92500" lnSpcReduction="10000"/>
          </a:bodyPr>
          <a:lstStyle/>
          <a:p>
            <a:r>
              <a:rPr lang="en-US" altLang="en-US" dirty="0"/>
              <a:t>Differences are found by subtracting the matrices, for the first child in the mild/treatment group:</a:t>
            </a:r>
          </a:p>
        </p:txBody>
      </p:sp>
      <p:graphicFrame>
        <p:nvGraphicFramePr>
          <p:cNvPr id="155652" name="Object 4"/>
          <p:cNvGraphicFramePr>
            <a:graphicFrameLocks noChangeAspect="1"/>
          </p:cNvGraphicFramePr>
          <p:nvPr>
            <p:extLst>
              <p:ext uri="{D42A27DB-BD31-4B8C-83A1-F6EECF244321}">
                <p14:modId xmlns:p14="http://schemas.microsoft.com/office/powerpoint/2010/main" val="3799574221"/>
              </p:ext>
            </p:extLst>
          </p:nvPr>
        </p:nvGraphicFramePr>
        <p:xfrm>
          <a:off x="1845564" y="4405972"/>
          <a:ext cx="8077200" cy="1490662"/>
        </p:xfrm>
        <a:graphic>
          <a:graphicData uri="http://schemas.openxmlformats.org/presentationml/2006/ole">
            <mc:AlternateContent xmlns:mc="http://schemas.openxmlformats.org/markup-compatibility/2006">
              <mc:Choice xmlns:v="urn:schemas-microsoft-com:vml" Requires="v">
                <p:oleObj spid="_x0000_s9221" name="Equation" r:id="rId3" imgW="2476500" imgH="457200" progId="Equation.DSMT4">
                  <p:embed/>
                </p:oleObj>
              </mc:Choice>
              <mc:Fallback>
                <p:oleObj name="Equation" r:id="rId3" imgW="2476500" imgH="457200" progId="Equation.DSMT4">
                  <p:embed/>
                  <p:pic>
                    <p:nvPicPr>
                      <p:cNvPr id="15565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5564" y="4405972"/>
                        <a:ext cx="8077200" cy="1490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47</a:t>
            </a:fld>
            <a:endParaRPr lang="en-US" altLang="en-US"/>
          </a:p>
        </p:txBody>
      </p:sp>
    </p:spTree>
    <p:extLst>
      <p:ext uri="{BB962C8B-B14F-4D97-AF65-F5344CB8AC3E}">
        <p14:creationId xmlns:p14="http://schemas.microsoft.com/office/powerpoint/2010/main" val="10274496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en-US"/>
              <a:t>Matrix Equations</a:t>
            </a:r>
          </a:p>
        </p:txBody>
      </p:sp>
      <p:sp>
        <p:nvSpPr>
          <p:cNvPr id="156675" name="Rectangle 3"/>
          <p:cNvSpPr>
            <a:spLocks noGrp="1" noChangeArrowheads="1"/>
          </p:cNvSpPr>
          <p:nvPr>
            <p:ph idx="1"/>
          </p:nvPr>
        </p:nvSpPr>
        <p:spPr/>
        <p:txBody>
          <a:bodyPr/>
          <a:lstStyle/>
          <a:p>
            <a:r>
              <a:rPr lang="en-US" altLang="en-US"/>
              <a:t>Instead of squaring the matrices you simply multiply the matrix by its transpose, for the first child in the mild/treatment group:</a:t>
            </a:r>
          </a:p>
        </p:txBody>
      </p:sp>
      <p:sp>
        <p:nvSpPr>
          <p:cNvPr id="156677" name="Rectangle 5"/>
          <p:cNvSpPr>
            <a:spLocks noChangeArrowheads="1"/>
          </p:cNvSpPr>
          <p:nvPr/>
        </p:nvSpPr>
        <p:spPr bwMode="auto">
          <a:xfrm>
            <a:off x="1524000" y="3015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6676" name="Object 4"/>
          <p:cNvGraphicFramePr>
            <a:graphicFrameLocks noChangeAspect="1"/>
          </p:cNvGraphicFramePr>
          <p:nvPr>
            <p:extLst>
              <p:ext uri="{D42A27DB-BD31-4B8C-83A1-F6EECF244321}">
                <p14:modId xmlns:p14="http://schemas.microsoft.com/office/powerpoint/2010/main" val="2494566962"/>
              </p:ext>
            </p:extLst>
          </p:nvPr>
        </p:nvGraphicFramePr>
        <p:xfrm>
          <a:off x="838200" y="5019360"/>
          <a:ext cx="10861431" cy="1295400"/>
        </p:xfrm>
        <a:graphic>
          <a:graphicData uri="http://schemas.openxmlformats.org/presentationml/2006/ole">
            <mc:AlternateContent xmlns:mc="http://schemas.openxmlformats.org/markup-compatibility/2006">
              <mc:Choice xmlns:v="urn:schemas-microsoft-com:vml" Requires="v">
                <p:oleObj spid="_x0000_s10245" name="Equation" r:id="rId3" imgW="4318000" imgH="457200" progId="Equation.DSMT4">
                  <p:embed/>
                </p:oleObj>
              </mc:Choice>
              <mc:Fallback>
                <p:oleObj name="Equation" r:id="rId3" imgW="4318000" imgH="457200" progId="Equation.DSMT4">
                  <p:embed/>
                  <p:pic>
                    <p:nvPicPr>
                      <p:cNvPr id="15667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5019360"/>
                        <a:ext cx="10861431" cy="1295400"/>
                      </a:xfrm>
                      <a:prstGeom prst="rect">
                        <a:avLst/>
                      </a:prstGeom>
                      <a:noFill/>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48</a:t>
            </a:fld>
            <a:endParaRPr lang="en-US" altLang="en-US"/>
          </a:p>
        </p:txBody>
      </p:sp>
    </p:spTree>
    <p:extLst>
      <p:ext uri="{BB962C8B-B14F-4D97-AF65-F5344CB8AC3E}">
        <p14:creationId xmlns:p14="http://schemas.microsoft.com/office/powerpoint/2010/main" val="289779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p:txBody>
          <a:bodyPr/>
          <a:lstStyle/>
          <a:p>
            <a:r>
              <a:rPr lang="en-US" altLang="en-US"/>
              <a:t>Matrix Equations</a:t>
            </a:r>
          </a:p>
        </p:txBody>
      </p:sp>
      <p:sp>
        <p:nvSpPr>
          <p:cNvPr id="157699" name="Rectangle 3"/>
          <p:cNvSpPr>
            <a:spLocks noGrp="1" noChangeArrowheads="1"/>
          </p:cNvSpPr>
          <p:nvPr>
            <p:ph idx="1"/>
          </p:nvPr>
        </p:nvSpPr>
        <p:spPr>
          <a:xfrm>
            <a:off x="1069848" y="1672091"/>
            <a:ext cx="10058400" cy="2214109"/>
          </a:xfrm>
        </p:spPr>
        <p:txBody>
          <a:bodyPr>
            <a:normAutofit fontScale="92500" lnSpcReduction="10000"/>
          </a:bodyPr>
          <a:lstStyle/>
          <a:p>
            <a:r>
              <a:rPr lang="en-US" altLang="en-US" dirty="0"/>
              <a:t>This is done on the whole data set at the same time, reorganizing the data to get the appropriate S matrices.  The full break of sums of squares is:</a:t>
            </a:r>
          </a:p>
        </p:txBody>
      </p:sp>
      <p:sp>
        <p:nvSpPr>
          <p:cNvPr id="157701"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7700" name="Object 4"/>
          <p:cNvGraphicFramePr>
            <a:graphicFrameLocks noChangeAspect="1"/>
          </p:cNvGraphicFramePr>
          <p:nvPr>
            <p:extLst/>
          </p:nvPr>
        </p:nvGraphicFramePr>
        <p:xfrm>
          <a:off x="1981200" y="3721299"/>
          <a:ext cx="8534400" cy="2987675"/>
        </p:xfrm>
        <a:graphic>
          <a:graphicData uri="http://schemas.openxmlformats.org/presentationml/2006/ole">
            <mc:AlternateContent xmlns:mc="http://schemas.openxmlformats.org/markup-compatibility/2006">
              <mc:Choice xmlns:v="urn:schemas-microsoft-com:vml" Requires="v">
                <p:oleObj spid="_x0000_s11269" name="Equation" r:id="rId3" imgW="4000500" imgH="1397000" progId="Equation.DSMT4">
                  <p:embed/>
                </p:oleObj>
              </mc:Choice>
              <mc:Fallback>
                <p:oleObj name="Equation" r:id="rId3" imgW="4000500" imgH="1397000" progId="Equation.DSMT4">
                  <p:embed/>
                  <p:pic>
                    <p:nvPicPr>
                      <p:cNvPr id="15770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3721299"/>
                        <a:ext cx="8534400" cy="298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49</a:t>
            </a:fld>
            <a:endParaRPr lang="en-US" altLang="en-US"/>
          </a:p>
        </p:txBody>
      </p:sp>
    </p:spTree>
    <p:extLst>
      <p:ext uri="{BB962C8B-B14F-4D97-AF65-F5344CB8AC3E}">
        <p14:creationId xmlns:p14="http://schemas.microsoft.com/office/powerpoint/2010/main" val="558702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MANCOVA</a:t>
            </a:r>
          </a:p>
        </p:txBody>
      </p:sp>
      <p:sp>
        <p:nvSpPr>
          <p:cNvPr id="11267" name="Rectangle 3"/>
          <p:cNvSpPr>
            <a:spLocks noGrp="1" noChangeArrowheads="1"/>
          </p:cNvSpPr>
          <p:nvPr>
            <p:ph idx="1"/>
          </p:nvPr>
        </p:nvSpPr>
        <p:spPr/>
        <p:txBody>
          <a:bodyPr>
            <a:normAutofit fontScale="85000" lnSpcReduction="10000"/>
          </a:bodyPr>
          <a:lstStyle/>
          <a:p>
            <a:r>
              <a:rPr lang="en-US" altLang="en-US"/>
              <a:t>is the multivariate extension of ANCOVA where the linear combination of DVs is adjusted for by one or more continuous covariates.</a:t>
            </a:r>
            <a:br>
              <a:rPr lang="en-US" altLang="en-US"/>
            </a:br>
            <a:endParaRPr lang="en-US" altLang="en-US"/>
          </a:p>
          <a:p>
            <a:r>
              <a:rPr lang="en-US" altLang="en-US"/>
              <a:t>A covariate is a variable that is related to the DV, which you can’t manipulate, but you want to removes its (their) relationship from the DV before assessing differences on the IVs.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lstStyle/>
          <a:p>
            <a:r>
              <a:rPr lang="en-US" altLang="en-US"/>
              <a:t>Matrix Equations</a:t>
            </a:r>
          </a:p>
        </p:txBody>
      </p:sp>
      <p:sp>
        <p:nvSpPr>
          <p:cNvPr id="159747" name="Rectangle 3"/>
          <p:cNvSpPr>
            <a:spLocks noGrp="1" noChangeArrowheads="1"/>
          </p:cNvSpPr>
          <p:nvPr>
            <p:ph idx="1"/>
          </p:nvPr>
        </p:nvSpPr>
        <p:spPr>
          <a:xfrm>
            <a:off x="1069848" y="1556004"/>
            <a:ext cx="10058400" cy="1720596"/>
          </a:xfrm>
        </p:spPr>
        <p:txBody>
          <a:bodyPr>
            <a:normAutofit fontScale="92500" lnSpcReduction="10000"/>
          </a:bodyPr>
          <a:lstStyle/>
          <a:p>
            <a:r>
              <a:rPr lang="en-US" altLang="en-US" dirty="0"/>
              <a:t>If you go through this for every combination in the data you will get four S matrices (not including the S total matrix):</a:t>
            </a:r>
          </a:p>
        </p:txBody>
      </p:sp>
      <p:sp>
        <p:nvSpPr>
          <p:cNvPr id="159749" name="Rectangle 5"/>
          <p:cNvSpPr>
            <a:spLocks noChangeArrowheads="1"/>
          </p:cNvSpPr>
          <p:nvPr/>
        </p:nvSpPr>
        <p:spPr bwMode="auto">
          <a:xfrm>
            <a:off x="1524000" y="27728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59748" name="Object 4"/>
          <p:cNvGraphicFramePr>
            <a:graphicFrameLocks noChangeAspect="1"/>
          </p:cNvGraphicFramePr>
          <p:nvPr/>
        </p:nvGraphicFramePr>
        <p:xfrm>
          <a:off x="2133600" y="3581400"/>
          <a:ext cx="8077200" cy="2438400"/>
        </p:xfrm>
        <a:graphic>
          <a:graphicData uri="http://schemas.openxmlformats.org/presentationml/2006/ole">
            <mc:AlternateContent xmlns:mc="http://schemas.openxmlformats.org/markup-compatibility/2006">
              <mc:Choice xmlns:v="urn:schemas-microsoft-com:vml" Requires="v">
                <p:oleObj spid="_x0000_s12293" name="Equation" r:id="rId3" imgW="3124200" imgH="939800" progId="Equation.DSMT4">
                  <p:embed/>
                </p:oleObj>
              </mc:Choice>
              <mc:Fallback>
                <p:oleObj name="Equation" r:id="rId3" imgW="3124200" imgH="939800" progId="Equation.DSMT4">
                  <p:embed/>
                  <p:pic>
                    <p:nvPicPr>
                      <p:cNvPr id="1597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3581400"/>
                        <a:ext cx="8077200" cy="243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50</a:t>
            </a:fld>
            <a:endParaRPr lang="en-US" altLang="en-US"/>
          </a:p>
        </p:txBody>
      </p:sp>
    </p:spTree>
    <p:extLst>
      <p:ext uri="{BB962C8B-B14F-4D97-AF65-F5344CB8AC3E}">
        <p14:creationId xmlns:p14="http://schemas.microsoft.com/office/powerpoint/2010/main" val="8534769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r>
              <a:rPr lang="en-US" altLang="en-US"/>
              <a:t>Test Statistic – Wilk’s Lambda</a:t>
            </a:r>
          </a:p>
        </p:txBody>
      </p:sp>
      <p:sp>
        <p:nvSpPr>
          <p:cNvPr id="162819" name="Rectangle 3"/>
          <p:cNvSpPr>
            <a:spLocks noGrp="1" noChangeArrowheads="1"/>
          </p:cNvSpPr>
          <p:nvPr>
            <p:ph idx="1"/>
          </p:nvPr>
        </p:nvSpPr>
        <p:spPr/>
        <p:txBody>
          <a:bodyPr>
            <a:normAutofit fontScale="85000" lnSpcReduction="20000"/>
          </a:bodyPr>
          <a:lstStyle/>
          <a:p>
            <a:r>
              <a:rPr lang="en-US" altLang="en-US"/>
              <a:t>Once the S matrices are found the diagonals represent the sums of squares and the off diagonals are the cross products</a:t>
            </a:r>
          </a:p>
          <a:p>
            <a:r>
              <a:rPr lang="en-US" altLang="en-US"/>
              <a:t>The determinant of each matrix represents the generalized variance for that matrix</a:t>
            </a:r>
          </a:p>
          <a:p>
            <a:r>
              <a:rPr lang="en-US" altLang="en-US"/>
              <a:t>Using the determinants we can test for significance, there are many ways to this and one of the most is Wilk’s Lambda</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51</a:t>
            </a:fld>
            <a:endParaRPr lang="en-US" altLang="en-US"/>
          </a:p>
        </p:txBody>
      </p:sp>
    </p:spTree>
    <p:extLst>
      <p:ext uri="{BB962C8B-B14F-4D97-AF65-F5344CB8AC3E}">
        <p14:creationId xmlns:p14="http://schemas.microsoft.com/office/powerpoint/2010/main" val="9110614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lstStyle/>
          <a:p>
            <a:r>
              <a:rPr lang="en-US" altLang="en-US"/>
              <a:t>Test Statistic – Wilk’s Lambda</a:t>
            </a:r>
          </a:p>
        </p:txBody>
      </p:sp>
      <p:sp>
        <p:nvSpPr>
          <p:cNvPr id="163843" name="Rectangle 3"/>
          <p:cNvSpPr>
            <a:spLocks noGrp="1" noChangeArrowheads="1"/>
          </p:cNvSpPr>
          <p:nvPr>
            <p:ph idx="1"/>
          </p:nvPr>
        </p:nvSpPr>
        <p:spPr/>
        <p:txBody>
          <a:bodyPr/>
          <a:lstStyle/>
          <a:p>
            <a:r>
              <a:rPr lang="en-US" altLang="en-US"/>
              <a:t>this can be seen as the percent of non-overlap between the effect and the DVs. </a:t>
            </a:r>
          </a:p>
        </p:txBody>
      </p:sp>
      <p:sp>
        <p:nvSpPr>
          <p:cNvPr id="163845" name="Rectangle 5"/>
          <p:cNvSpPr>
            <a:spLocks noChangeArrowheads="1"/>
          </p:cNvSpPr>
          <p:nvPr/>
        </p:nvSpPr>
        <p:spPr bwMode="auto">
          <a:xfrm>
            <a:off x="1524000" y="29966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3844" name="Object 4"/>
          <p:cNvGraphicFramePr>
            <a:graphicFrameLocks noChangeAspect="1"/>
          </p:cNvGraphicFramePr>
          <p:nvPr>
            <p:extLst>
              <p:ext uri="{D42A27DB-BD31-4B8C-83A1-F6EECF244321}">
                <p14:modId xmlns:p14="http://schemas.microsoft.com/office/powerpoint/2010/main" val="222903591"/>
              </p:ext>
            </p:extLst>
          </p:nvPr>
        </p:nvGraphicFramePr>
        <p:xfrm>
          <a:off x="4076700" y="3962400"/>
          <a:ext cx="4038600" cy="1809750"/>
        </p:xfrm>
        <a:graphic>
          <a:graphicData uri="http://schemas.openxmlformats.org/presentationml/2006/ole">
            <mc:AlternateContent xmlns:mc="http://schemas.openxmlformats.org/markup-compatibility/2006">
              <mc:Choice xmlns:v="urn:schemas-microsoft-com:vml" Requires="v">
                <p:oleObj spid="_x0000_s13317" name="Equation" r:id="rId3" imgW="1104421" imgH="495085" progId="Equation.DSMT4">
                  <p:embed/>
                </p:oleObj>
              </mc:Choice>
              <mc:Fallback>
                <p:oleObj name="Equation" r:id="rId3" imgW="1104421" imgH="495085" progId="Equation.DSMT4">
                  <p:embed/>
                  <p:pic>
                    <p:nvPicPr>
                      <p:cNvPr id="1638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6700" y="3962400"/>
                        <a:ext cx="4038600" cy="180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52</a:t>
            </a:fld>
            <a:endParaRPr lang="en-US" altLang="en-US"/>
          </a:p>
        </p:txBody>
      </p:sp>
    </p:spTree>
    <p:extLst>
      <p:ext uri="{BB962C8B-B14F-4D97-AF65-F5344CB8AC3E}">
        <p14:creationId xmlns:p14="http://schemas.microsoft.com/office/powerpoint/2010/main" val="37795825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lstStyle/>
          <a:p>
            <a:r>
              <a:rPr lang="en-US" altLang="en-US"/>
              <a:t>Test Statistic – Wilk’s Lambda</a:t>
            </a:r>
          </a:p>
        </p:txBody>
      </p:sp>
      <p:sp>
        <p:nvSpPr>
          <p:cNvPr id="164867" name="Rectangle 3"/>
          <p:cNvSpPr>
            <a:spLocks noGrp="1" noChangeArrowheads="1"/>
          </p:cNvSpPr>
          <p:nvPr>
            <p:ph idx="1"/>
          </p:nvPr>
        </p:nvSpPr>
        <p:spPr/>
        <p:txBody>
          <a:bodyPr/>
          <a:lstStyle/>
          <a:p>
            <a:r>
              <a:rPr lang="en-US" altLang="en-US"/>
              <a:t>For the interaction this would be:</a:t>
            </a:r>
          </a:p>
        </p:txBody>
      </p:sp>
      <p:sp>
        <p:nvSpPr>
          <p:cNvPr id="164869" name="Rectangle 5"/>
          <p:cNvSpPr>
            <a:spLocks noChangeArrowheads="1"/>
          </p:cNvSpPr>
          <p:nvPr/>
        </p:nvSpPr>
        <p:spPr bwMode="auto">
          <a:xfrm>
            <a:off x="1524000" y="25442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4868" name="Object 4"/>
          <p:cNvGraphicFramePr>
            <a:graphicFrameLocks noChangeAspect="1"/>
          </p:cNvGraphicFramePr>
          <p:nvPr>
            <p:extLst/>
          </p:nvPr>
        </p:nvGraphicFramePr>
        <p:xfrm>
          <a:off x="1524000" y="2913579"/>
          <a:ext cx="8534400" cy="3206750"/>
        </p:xfrm>
        <a:graphic>
          <a:graphicData uri="http://schemas.openxmlformats.org/presentationml/2006/ole">
            <mc:AlternateContent xmlns:mc="http://schemas.openxmlformats.org/markup-compatibility/2006">
              <mc:Choice xmlns:v="urn:schemas-microsoft-com:vml" Requires="v">
                <p:oleObj spid="_x0000_s14341" name="Equation" r:id="rId3" imgW="4229100" imgH="1397000" progId="Equation.DSMT4">
                  <p:embed/>
                </p:oleObj>
              </mc:Choice>
              <mc:Fallback>
                <p:oleObj name="Equation" r:id="rId3" imgW="4229100" imgH="1397000" progId="Equation.DSMT4">
                  <p:embed/>
                  <p:pic>
                    <p:nvPicPr>
                      <p:cNvPr id="16486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2913579"/>
                        <a:ext cx="8534400" cy="320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53</a:t>
            </a:fld>
            <a:endParaRPr lang="en-US" altLang="en-US"/>
          </a:p>
        </p:txBody>
      </p:sp>
    </p:spTree>
    <p:extLst>
      <p:ext uri="{BB962C8B-B14F-4D97-AF65-F5344CB8AC3E}">
        <p14:creationId xmlns:p14="http://schemas.microsoft.com/office/powerpoint/2010/main" val="11173372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p:txBody>
          <a:bodyPr/>
          <a:lstStyle/>
          <a:p>
            <a:r>
              <a:rPr lang="en-US" altLang="en-US"/>
              <a:t>Test Statistic – Wilk’s Lambda</a:t>
            </a:r>
          </a:p>
        </p:txBody>
      </p:sp>
      <p:sp>
        <p:nvSpPr>
          <p:cNvPr id="165891" name="Rectangle 3"/>
          <p:cNvSpPr>
            <a:spLocks noGrp="1" noChangeArrowheads="1"/>
          </p:cNvSpPr>
          <p:nvPr>
            <p:ph idx="1"/>
          </p:nvPr>
        </p:nvSpPr>
        <p:spPr>
          <a:xfrm>
            <a:off x="1069848" y="1641348"/>
            <a:ext cx="10969752" cy="4050792"/>
          </a:xfrm>
        </p:spPr>
        <p:txBody>
          <a:bodyPr/>
          <a:lstStyle/>
          <a:p>
            <a:r>
              <a:rPr lang="en-US" altLang="en-US" dirty="0"/>
              <a:t>Approximate Multivariate F for Wilk’s Lambda is </a:t>
            </a:r>
          </a:p>
        </p:txBody>
      </p:sp>
      <p:sp>
        <p:nvSpPr>
          <p:cNvPr id="165893" name="Rectangle 5"/>
          <p:cNvSpPr>
            <a:spLocks noChangeArrowheads="1"/>
          </p:cNvSpPr>
          <p:nvPr/>
        </p:nvSpPr>
        <p:spPr bwMode="auto">
          <a:xfrm>
            <a:off x="1524000" y="23537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5892" name="Object 4"/>
          <p:cNvGraphicFramePr>
            <a:graphicFrameLocks noChangeAspect="1"/>
          </p:cNvGraphicFramePr>
          <p:nvPr>
            <p:extLst>
              <p:ext uri="{D42A27DB-BD31-4B8C-83A1-F6EECF244321}">
                <p14:modId xmlns:p14="http://schemas.microsoft.com/office/powerpoint/2010/main" val="1642152739"/>
              </p:ext>
            </p:extLst>
          </p:nvPr>
        </p:nvGraphicFramePr>
        <p:xfrm>
          <a:off x="3124200" y="2930267"/>
          <a:ext cx="6444669" cy="3814757"/>
        </p:xfrm>
        <a:graphic>
          <a:graphicData uri="http://schemas.openxmlformats.org/presentationml/2006/ole">
            <mc:AlternateContent xmlns:mc="http://schemas.openxmlformats.org/markup-compatibility/2006">
              <mc:Choice xmlns:v="urn:schemas-microsoft-com:vml" Requires="v">
                <p:oleObj spid="_x0000_s15365" name="Equation" r:id="rId3" imgW="3009900" imgH="1778000" progId="Equation.DSMT4">
                  <p:embed/>
                </p:oleObj>
              </mc:Choice>
              <mc:Fallback>
                <p:oleObj name="Equation" r:id="rId3" imgW="3009900" imgH="1778000" progId="Equation.DSMT4">
                  <p:embed/>
                  <p:pic>
                    <p:nvPicPr>
                      <p:cNvPr id="16589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930267"/>
                        <a:ext cx="6444669" cy="3814757"/>
                      </a:xfrm>
                      <a:prstGeom prst="rect">
                        <a:avLst/>
                      </a:prstGeom>
                      <a:noFill/>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54</a:t>
            </a:fld>
            <a:endParaRPr lang="en-US" altLang="en-US"/>
          </a:p>
        </p:txBody>
      </p:sp>
    </p:spTree>
    <p:extLst>
      <p:ext uri="{BB962C8B-B14F-4D97-AF65-F5344CB8AC3E}">
        <p14:creationId xmlns:p14="http://schemas.microsoft.com/office/powerpoint/2010/main" val="2558585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r>
              <a:rPr lang="en-US" altLang="en-US"/>
              <a:t>Test Statistic – Wilk’s Lambda</a:t>
            </a:r>
          </a:p>
        </p:txBody>
      </p:sp>
      <p:sp>
        <p:nvSpPr>
          <p:cNvPr id="166915" name="Rectangle 3"/>
          <p:cNvSpPr>
            <a:spLocks noGrp="1" noChangeArrowheads="1"/>
          </p:cNvSpPr>
          <p:nvPr>
            <p:ph idx="1"/>
          </p:nvPr>
        </p:nvSpPr>
        <p:spPr>
          <a:xfrm>
            <a:off x="1069848" y="1600200"/>
            <a:ext cx="10058400" cy="4050792"/>
          </a:xfrm>
        </p:spPr>
        <p:txBody>
          <a:bodyPr/>
          <a:lstStyle/>
          <a:p>
            <a:r>
              <a:rPr lang="en-US" altLang="en-US" dirty="0"/>
              <a:t>So in the example for the interaction:</a:t>
            </a:r>
          </a:p>
        </p:txBody>
      </p:sp>
      <p:sp>
        <p:nvSpPr>
          <p:cNvPr id="166917" name="Rectangle 5"/>
          <p:cNvSpPr>
            <a:spLocks noChangeArrowheads="1"/>
          </p:cNvSpPr>
          <p:nvPr/>
        </p:nvSpPr>
        <p:spPr bwMode="auto">
          <a:xfrm>
            <a:off x="1524000" y="21918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6916" name="Object 4"/>
          <p:cNvGraphicFramePr>
            <a:graphicFrameLocks noChangeAspect="1"/>
          </p:cNvGraphicFramePr>
          <p:nvPr>
            <p:extLst>
              <p:ext uri="{D42A27DB-BD31-4B8C-83A1-F6EECF244321}">
                <p14:modId xmlns:p14="http://schemas.microsoft.com/office/powerpoint/2010/main" val="2655722049"/>
              </p:ext>
            </p:extLst>
          </p:nvPr>
        </p:nvGraphicFramePr>
        <p:xfrm>
          <a:off x="3124200" y="2329479"/>
          <a:ext cx="6324600" cy="4409552"/>
        </p:xfrm>
        <a:graphic>
          <a:graphicData uri="http://schemas.openxmlformats.org/presentationml/2006/ole">
            <mc:AlternateContent xmlns:mc="http://schemas.openxmlformats.org/markup-compatibility/2006">
              <mc:Choice xmlns:v="urn:schemas-microsoft-com:vml" Requires="v">
                <p:oleObj spid="_x0000_s16389" name="Equation" r:id="rId3" imgW="3022600" imgH="2108200" progId="Equation.DSMT4">
                  <p:embed/>
                </p:oleObj>
              </mc:Choice>
              <mc:Fallback>
                <p:oleObj name="Equation" r:id="rId3" imgW="3022600" imgH="2108200" progId="Equation.DSMT4">
                  <p:embed/>
                  <p:pic>
                    <p:nvPicPr>
                      <p:cNvPr id="16691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329479"/>
                        <a:ext cx="6324600" cy="4409552"/>
                      </a:xfrm>
                      <a:prstGeom prst="rect">
                        <a:avLst/>
                      </a:prstGeom>
                      <a:noFill/>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55</a:t>
            </a:fld>
            <a:endParaRPr lang="en-US" altLang="en-US"/>
          </a:p>
        </p:txBody>
      </p:sp>
    </p:spTree>
    <p:extLst>
      <p:ext uri="{BB962C8B-B14F-4D97-AF65-F5344CB8AC3E}">
        <p14:creationId xmlns:p14="http://schemas.microsoft.com/office/powerpoint/2010/main" val="41878732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r>
              <a:rPr lang="en-US" altLang="en-US"/>
              <a:t>Eta Squared</a:t>
            </a:r>
          </a:p>
        </p:txBody>
      </p:sp>
      <p:sp>
        <p:nvSpPr>
          <p:cNvPr id="167941" name="Rectangle 5"/>
          <p:cNvSpPr>
            <a:spLocks noChangeArrowheads="1"/>
          </p:cNvSpPr>
          <p:nvPr/>
        </p:nvSpPr>
        <p:spPr bwMode="auto">
          <a:xfrm>
            <a:off x="1524000"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7940" name="Object 4"/>
          <p:cNvGraphicFramePr>
            <a:graphicFrameLocks noChangeAspect="1"/>
          </p:cNvGraphicFramePr>
          <p:nvPr/>
        </p:nvGraphicFramePr>
        <p:xfrm>
          <a:off x="3048000" y="2667000"/>
          <a:ext cx="5638800" cy="2019300"/>
        </p:xfrm>
        <a:graphic>
          <a:graphicData uri="http://schemas.openxmlformats.org/presentationml/2006/ole">
            <mc:AlternateContent xmlns:mc="http://schemas.openxmlformats.org/markup-compatibility/2006">
              <mc:Choice xmlns:v="urn:schemas-microsoft-com:vml" Requires="v">
                <p:oleObj spid="_x0000_s17413" name="Equation" r:id="rId3" imgW="634725" imgH="228501" progId="Equation.DSMT4">
                  <p:embed/>
                </p:oleObj>
              </mc:Choice>
              <mc:Fallback>
                <p:oleObj name="Equation" r:id="rId3" imgW="634725" imgH="228501" progId="Equation.DSMT4">
                  <p:embed/>
                  <p:pic>
                    <p:nvPicPr>
                      <p:cNvPr id="16794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2667000"/>
                        <a:ext cx="5638800" cy="201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56</a:t>
            </a:fld>
            <a:endParaRPr lang="en-US" altLang="en-US"/>
          </a:p>
        </p:txBody>
      </p:sp>
    </p:spTree>
    <p:extLst>
      <p:ext uri="{BB962C8B-B14F-4D97-AF65-F5344CB8AC3E}">
        <p14:creationId xmlns:p14="http://schemas.microsoft.com/office/powerpoint/2010/main" val="12789889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r>
              <a:rPr lang="en-US" altLang="en-US"/>
              <a:t>Partial Eta Squared</a:t>
            </a:r>
          </a:p>
        </p:txBody>
      </p:sp>
      <p:sp>
        <p:nvSpPr>
          <p:cNvPr id="168965" name="Rectangle 5"/>
          <p:cNvSpPr>
            <a:spLocks noChangeArrowheads="1"/>
          </p:cNvSpPr>
          <p:nvPr/>
        </p:nvSpPr>
        <p:spPr bwMode="auto">
          <a:xfrm>
            <a:off x="1524000"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68964" name="Object 4"/>
          <p:cNvGraphicFramePr>
            <a:graphicFrameLocks noChangeAspect="1"/>
          </p:cNvGraphicFramePr>
          <p:nvPr/>
        </p:nvGraphicFramePr>
        <p:xfrm>
          <a:off x="2514600" y="2514600"/>
          <a:ext cx="7239000" cy="2171700"/>
        </p:xfrm>
        <a:graphic>
          <a:graphicData uri="http://schemas.openxmlformats.org/presentationml/2006/ole">
            <mc:AlternateContent xmlns:mc="http://schemas.openxmlformats.org/markup-compatibility/2006">
              <mc:Choice xmlns:v="urn:schemas-microsoft-com:vml" Requires="v">
                <p:oleObj spid="_x0000_s18437" name="Equation" r:id="rId3" imgW="761669" imgH="228501" progId="Equation.DSMT4">
                  <p:embed/>
                </p:oleObj>
              </mc:Choice>
              <mc:Fallback>
                <p:oleObj name="Equation" r:id="rId3" imgW="761669" imgH="228501" progId="Equation.DSMT4">
                  <p:embed/>
                  <p:pic>
                    <p:nvPicPr>
                      <p:cNvPr id="1689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514600"/>
                        <a:ext cx="7239000" cy="217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57</a:t>
            </a:fld>
            <a:endParaRPr lang="en-US" altLang="en-US"/>
          </a:p>
        </p:txBody>
      </p:sp>
    </p:spTree>
    <p:extLst>
      <p:ext uri="{BB962C8B-B14F-4D97-AF65-F5344CB8AC3E}">
        <p14:creationId xmlns:p14="http://schemas.microsoft.com/office/powerpoint/2010/main" val="267232023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t>Multivariate Analysis of Covariance</a:t>
            </a:r>
          </a:p>
        </p:txBody>
      </p:sp>
      <p:sp>
        <p:nvSpPr>
          <p:cNvPr id="6147" name="Rectangle 3"/>
          <p:cNvSpPr>
            <a:spLocks noGrp="1" noChangeArrowheads="1"/>
          </p:cNvSpPr>
          <p:nvPr>
            <p:ph idx="1"/>
          </p:nvPr>
        </p:nvSpPr>
        <p:spPr>
          <a:xfrm>
            <a:off x="1024128" y="1676400"/>
            <a:ext cx="9720073" cy="4023360"/>
          </a:xfrm>
        </p:spPr>
        <p:txBody>
          <a:bodyPr/>
          <a:lstStyle/>
          <a:p>
            <a:r>
              <a:rPr lang="en-US" altLang="en-US" dirty="0"/>
              <a:t>The linear combination of DVs is adjusted for one or more Covariates.</a:t>
            </a:r>
          </a:p>
          <a:p>
            <a:r>
              <a:rPr lang="en-US" altLang="en-US" dirty="0"/>
              <a:t>The adjusted linear combinations of the DVs is the combination that would have been had all of the subjects scored the same on the CVs.</a:t>
            </a:r>
          </a:p>
        </p:txBody>
      </p:sp>
      <p:sp>
        <p:nvSpPr>
          <p:cNvPr id="6149" name="Rectangle 5"/>
          <p:cNvSpPr>
            <a:spLocks noChangeArrowheads="1"/>
          </p:cNvSpPr>
          <p:nvPr/>
        </p:nvSpPr>
        <p:spPr bwMode="auto">
          <a:xfrm>
            <a:off x="1524000" y="3130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6148" name="Object 4"/>
          <p:cNvGraphicFramePr>
            <a:graphicFrameLocks noChangeAspect="1"/>
          </p:cNvGraphicFramePr>
          <p:nvPr>
            <p:extLst>
              <p:ext uri="{D42A27DB-BD31-4B8C-83A1-F6EECF244321}">
                <p14:modId xmlns:p14="http://schemas.microsoft.com/office/powerpoint/2010/main" val="1527714381"/>
              </p:ext>
            </p:extLst>
          </p:nvPr>
        </p:nvGraphicFramePr>
        <p:xfrm>
          <a:off x="1524000" y="5670101"/>
          <a:ext cx="6629400" cy="865187"/>
        </p:xfrm>
        <a:graphic>
          <a:graphicData uri="http://schemas.openxmlformats.org/presentationml/2006/ole">
            <mc:AlternateContent xmlns:mc="http://schemas.openxmlformats.org/markup-compatibility/2006">
              <mc:Choice xmlns:v="urn:schemas-microsoft-com:vml" Requires="v">
                <p:oleObj spid="_x0000_s19461" name="Equation" r:id="rId3" imgW="1752600" imgH="228600" progId="Equation.DSMT4">
                  <p:embed/>
                </p:oleObj>
              </mc:Choice>
              <mc:Fallback>
                <p:oleObj name="Equation" r:id="rId3" imgW="1752600" imgH="228600" progId="Equation.DSMT4">
                  <p:embed/>
                  <p:pic>
                    <p:nvPicPr>
                      <p:cNvPr id="614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5670101"/>
                        <a:ext cx="6629400"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58</a:t>
            </a:fld>
            <a:endParaRPr lang="en-US" altLang="en-US"/>
          </a:p>
        </p:txBody>
      </p:sp>
    </p:spTree>
    <p:extLst>
      <p:ext uri="{BB962C8B-B14F-4D97-AF65-F5344CB8AC3E}">
        <p14:creationId xmlns:p14="http://schemas.microsoft.com/office/powerpoint/2010/main" val="20507297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a:t>Multivariate Analysis of Covariance</a:t>
            </a:r>
          </a:p>
        </p:txBody>
      </p:sp>
      <p:sp>
        <p:nvSpPr>
          <p:cNvPr id="7171" name="Rectangle 3"/>
          <p:cNvSpPr>
            <a:spLocks noGrp="1" noChangeArrowheads="1"/>
          </p:cNvSpPr>
          <p:nvPr>
            <p:ph idx="1"/>
          </p:nvPr>
        </p:nvSpPr>
        <p:spPr/>
        <p:txBody>
          <a:bodyPr/>
          <a:lstStyle/>
          <a:p>
            <a:r>
              <a:rPr lang="en-US" altLang="en-US"/>
              <a:t>Each subjects score is made up of the DVs and the CVs</a:t>
            </a:r>
          </a:p>
        </p:txBody>
      </p:sp>
      <p:sp>
        <p:nvSpPr>
          <p:cNvPr id="7173"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7172" name="Object 4"/>
          <p:cNvGraphicFramePr>
            <a:graphicFrameLocks noChangeAspect="1"/>
          </p:cNvGraphicFramePr>
          <p:nvPr>
            <p:extLst>
              <p:ext uri="{D42A27DB-BD31-4B8C-83A1-F6EECF244321}">
                <p14:modId xmlns:p14="http://schemas.microsoft.com/office/powerpoint/2010/main" val="3321004142"/>
              </p:ext>
            </p:extLst>
          </p:nvPr>
        </p:nvGraphicFramePr>
        <p:xfrm>
          <a:off x="3276600" y="3652956"/>
          <a:ext cx="5791200" cy="2935288"/>
        </p:xfrm>
        <a:graphic>
          <a:graphicData uri="http://schemas.openxmlformats.org/presentationml/2006/ole">
            <mc:AlternateContent xmlns:mc="http://schemas.openxmlformats.org/markup-compatibility/2006">
              <mc:Choice xmlns:v="urn:schemas-microsoft-com:vml" Requires="v">
                <p:oleObj spid="_x0000_s20485" name="Equation" r:id="rId3" imgW="1409088" imgH="710891" progId="Equation.DSMT4">
                  <p:embed/>
                </p:oleObj>
              </mc:Choice>
              <mc:Fallback>
                <p:oleObj name="Equation" r:id="rId3" imgW="1409088" imgH="710891" progId="Equation.DSMT4">
                  <p:embed/>
                  <p:pic>
                    <p:nvPicPr>
                      <p:cNvPr id="7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652956"/>
                        <a:ext cx="5791200" cy="293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59</a:t>
            </a:fld>
            <a:endParaRPr lang="en-US" altLang="en-US"/>
          </a:p>
        </p:txBody>
      </p:sp>
    </p:spTree>
    <p:extLst>
      <p:ext uri="{BB962C8B-B14F-4D97-AF65-F5344CB8AC3E}">
        <p14:creationId xmlns:p14="http://schemas.microsoft.com/office/powerpoint/2010/main" val="670541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Basic requirements</a:t>
            </a:r>
          </a:p>
        </p:txBody>
      </p:sp>
      <p:sp>
        <p:nvSpPr>
          <p:cNvPr id="15363" name="Rectangle 3"/>
          <p:cNvSpPr>
            <a:spLocks noGrp="1" noChangeArrowheads="1"/>
          </p:cNvSpPr>
          <p:nvPr>
            <p:ph idx="1"/>
          </p:nvPr>
        </p:nvSpPr>
        <p:spPr/>
        <p:txBody>
          <a:bodyPr>
            <a:normAutofit lnSpcReduction="10000"/>
          </a:bodyPr>
          <a:lstStyle/>
          <a:p>
            <a:r>
              <a:rPr lang="en-US" altLang="en-US" dirty="0"/>
              <a:t>2 or more DVs (I, R)</a:t>
            </a:r>
            <a:br>
              <a:rPr lang="en-US" altLang="en-US" dirty="0"/>
            </a:br>
            <a:endParaRPr lang="en-US" altLang="en-US" dirty="0"/>
          </a:p>
          <a:p>
            <a:r>
              <a:rPr lang="en-US" altLang="en-US" dirty="0"/>
              <a:t>1 or more categorical IVs (N, O)</a:t>
            </a:r>
            <a:br>
              <a:rPr lang="en-US" altLang="en-US" dirty="0"/>
            </a:br>
            <a:endParaRPr lang="en-US" altLang="en-US" dirty="0"/>
          </a:p>
          <a:p>
            <a:r>
              <a:rPr lang="en-US" altLang="en-US" dirty="0"/>
              <a:t>For MANCOVA you also need 1 or more continuous CVs (I, R)</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a:t>Multivariate Analysis of Covariance</a:t>
            </a:r>
          </a:p>
        </p:txBody>
      </p:sp>
      <p:sp>
        <p:nvSpPr>
          <p:cNvPr id="8195" name="Rectangle 3"/>
          <p:cNvSpPr>
            <a:spLocks noGrp="1" noChangeArrowheads="1"/>
          </p:cNvSpPr>
          <p:nvPr>
            <p:ph idx="1"/>
          </p:nvPr>
        </p:nvSpPr>
        <p:spPr>
          <a:xfrm>
            <a:off x="1024127" y="1676400"/>
            <a:ext cx="9720073" cy="4023360"/>
          </a:xfrm>
        </p:spPr>
        <p:txBody>
          <a:bodyPr/>
          <a:lstStyle/>
          <a:p>
            <a:r>
              <a:rPr lang="en-US" altLang="en-US" dirty="0"/>
              <a:t>So that each S is a combination of the original S plus the SSCP for the CVs and the covariances between the DVs and the CVs.</a:t>
            </a:r>
          </a:p>
        </p:txBody>
      </p:sp>
      <p:sp>
        <p:nvSpPr>
          <p:cNvPr id="8197" name="Rectangle 5"/>
          <p:cNvSpPr>
            <a:spLocks noChangeArrowheads="1"/>
          </p:cNvSpPr>
          <p:nvPr/>
        </p:nvSpPr>
        <p:spPr bwMode="auto">
          <a:xfrm>
            <a:off x="1524000" y="276332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8196" name="Object 4"/>
          <p:cNvGraphicFramePr>
            <a:graphicFrameLocks noChangeAspect="1"/>
          </p:cNvGraphicFramePr>
          <p:nvPr/>
        </p:nvGraphicFramePr>
        <p:xfrm>
          <a:off x="3810000" y="3660776"/>
          <a:ext cx="6705600" cy="3121025"/>
        </p:xfrm>
        <a:graphic>
          <a:graphicData uri="http://schemas.openxmlformats.org/presentationml/2006/ole">
            <mc:AlternateContent xmlns:mc="http://schemas.openxmlformats.org/markup-compatibility/2006">
              <mc:Choice xmlns:v="urn:schemas-microsoft-com:vml" Requires="v">
                <p:oleObj spid="_x0000_s21509" name="Equation" r:id="rId3" imgW="2070100" imgH="965200" progId="Equation.DSMT4">
                  <p:embed/>
                </p:oleObj>
              </mc:Choice>
              <mc:Fallback>
                <p:oleObj name="Equation" r:id="rId3" imgW="2070100" imgH="965200" progId="Equation.DSMT4">
                  <p:embed/>
                  <p:pic>
                    <p:nvPicPr>
                      <p:cNvPr id="819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3660776"/>
                        <a:ext cx="6705600" cy="312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60</a:t>
            </a:fld>
            <a:endParaRPr lang="en-US" altLang="en-US"/>
          </a:p>
        </p:txBody>
      </p:sp>
    </p:spTree>
    <p:extLst>
      <p:ext uri="{BB962C8B-B14F-4D97-AF65-F5344CB8AC3E}">
        <p14:creationId xmlns:p14="http://schemas.microsoft.com/office/powerpoint/2010/main" val="22675649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a:t>Multivariate Analysis of Covariance</a:t>
            </a:r>
          </a:p>
        </p:txBody>
      </p:sp>
      <p:sp>
        <p:nvSpPr>
          <p:cNvPr id="9221" name="Rectangle 5"/>
          <p:cNvSpPr>
            <a:spLocks noChangeArrowheads="1"/>
          </p:cNvSpPr>
          <p:nvPr/>
        </p:nvSpPr>
        <p:spPr bwMode="auto">
          <a:xfrm>
            <a:off x="1524000" y="288714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9220" name="Object 4"/>
          <p:cNvGraphicFramePr>
            <a:graphicFrameLocks noChangeAspect="1"/>
          </p:cNvGraphicFramePr>
          <p:nvPr/>
        </p:nvGraphicFramePr>
        <p:xfrm>
          <a:off x="1828800" y="2895600"/>
          <a:ext cx="8534400" cy="2281238"/>
        </p:xfrm>
        <a:graphic>
          <a:graphicData uri="http://schemas.openxmlformats.org/presentationml/2006/ole">
            <mc:AlternateContent xmlns:mc="http://schemas.openxmlformats.org/markup-compatibility/2006">
              <mc:Choice xmlns:v="urn:schemas-microsoft-com:vml" Requires="v">
                <p:oleObj spid="_x0000_s22533" name="Equation" r:id="rId3" imgW="3454400" imgH="711200" progId="Equation.DSMT4">
                  <p:embed/>
                </p:oleObj>
              </mc:Choice>
              <mc:Fallback>
                <p:oleObj name="Equation" r:id="rId3" imgW="3454400" imgH="711200" progId="Equation.DSMT4">
                  <p:embed/>
                  <p:pic>
                    <p:nvPicPr>
                      <p:cNvPr id="922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895600"/>
                        <a:ext cx="8534400" cy="2281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61</a:t>
            </a:fld>
            <a:endParaRPr lang="en-US" altLang="en-US"/>
          </a:p>
        </p:txBody>
      </p:sp>
    </p:spTree>
    <p:extLst>
      <p:ext uri="{BB962C8B-B14F-4D97-AF65-F5344CB8AC3E}">
        <p14:creationId xmlns:p14="http://schemas.microsoft.com/office/powerpoint/2010/main" val="2187857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en-US"/>
              <a:t>Multivariate Analysis of Covariance</a:t>
            </a:r>
          </a:p>
        </p:txBody>
      </p:sp>
      <p:sp>
        <p:nvSpPr>
          <p:cNvPr id="10243" name="Rectangle 3"/>
          <p:cNvSpPr>
            <a:spLocks noGrp="1" noChangeArrowheads="1"/>
          </p:cNvSpPr>
          <p:nvPr>
            <p:ph idx="1"/>
          </p:nvPr>
        </p:nvSpPr>
        <p:spPr>
          <a:xfrm>
            <a:off x="1024128" y="1752600"/>
            <a:ext cx="9720073" cy="4023360"/>
          </a:xfrm>
        </p:spPr>
        <p:txBody>
          <a:bodyPr/>
          <a:lstStyle/>
          <a:p>
            <a:r>
              <a:rPr lang="en-US" altLang="en-US" dirty="0"/>
              <a:t>Calculating Wilk’s Lambda is the same and for the most part the F-test is the same except calculating s and DF2:</a:t>
            </a:r>
          </a:p>
        </p:txBody>
      </p:sp>
      <p:sp>
        <p:nvSpPr>
          <p:cNvPr id="10245" name="Rectangle 5"/>
          <p:cNvSpPr>
            <a:spLocks noChangeArrowheads="1"/>
          </p:cNvSpPr>
          <p:nvPr/>
        </p:nvSpPr>
        <p:spPr bwMode="auto">
          <a:xfrm>
            <a:off x="1524000" y="27490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10244" name="Object 4"/>
          <p:cNvGraphicFramePr>
            <a:graphicFrameLocks noChangeAspect="1"/>
          </p:cNvGraphicFramePr>
          <p:nvPr/>
        </p:nvGraphicFramePr>
        <p:xfrm>
          <a:off x="1600200" y="4013201"/>
          <a:ext cx="8991600" cy="2435225"/>
        </p:xfrm>
        <a:graphic>
          <a:graphicData uri="http://schemas.openxmlformats.org/presentationml/2006/ole">
            <mc:AlternateContent xmlns:mc="http://schemas.openxmlformats.org/markup-compatibility/2006">
              <mc:Choice xmlns:v="urn:schemas-microsoft-com:vml" Requires="v">
                <p:oleObj spid="_x0000_s23557" name="Equation" r:id="rId3" imgW="3657600" imgH="990600" progId="Equation.DSMT4">
                  <p:embed/>
                </p:oleObj>
              </mc:Choice>
              <mc:Fallback>
                <p:oleObj name="Equation" r:id="rId3" imgW="3657600" imgH="990600" progId="Equation.DSMT4">
                  <p:embed/>
                  <p:pic>
                    <p:nvPicPr>
                      <p:cNvPr id="1024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013201"/>
                        <a:ext cx="8991600" cy="2435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62</a:t>
            </a:fld>
            <a:endParaRPr lang="en-US" altLang="en-US"/>
          </a:p>
        </p:txBody>
      </p:sp>
    </p:spTree>
    <p:extLst>
      <p:ext uri="{BB962C8B-B14F-4D97-AF65-F5344CB8AC3E}">
        <p14:creationId xmlns:p14="http://schemas.microsoft.com/office/powerpoint/2010/main" val="9680616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Different Multivariate test criteria </a:t>
            </a:r>
          </a:p>
        </p:txBody>
      </p:sp>
      <p:sp>
        <p:nvSpPr>
          <p:cNvPr id="11267" name="Rectangle 3"/>
          <p:cNvSpPr>
            <a:spLocks noGrp="1" noChangeArrowheads="1"/>
          </p:cNvSpPr>
          <p:nvPr>
            <p:ph idx="1"/>
          </p:nvPr>
        </p:nvSpPr>
        <p:spPr/>
        <p:txBody>
          <a:bodyPr/>
          <a:lstStyle/>
          <a:p>
            <a:r>
              <a:rPr lang="en-US" altLang="en-US"/>
              <a:t>Hotelling’s Trace</a:t>
            </a:r>
          </a:p>
          <a:p>
            <a:r>
              <a:rPr lang="en-US" altLang="en-US"/>
              <a:t>Wilk’s Lambda,</a:t>
            </a:r>
          </a:p>
          <a:p>
            <a:r>
              <a:rPr lang="en-US" altLang="en-US"/>
              <a:t>Pillai’s Trace</a:t>
            </a:r>
          </a:p>
          <a:p>
            <a:r>
              <a:rPr lang="en-US" altLang="en-US"/>
              <a:t>Roy’s Largest Root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63</a:t>
            </a:fld>
            <a:endParaRPr lang="en-US" altLang="en-US"/>
          </a:p>
        </p:txBody>
      </p:sp>
    </p:spTree>
    <p:extLst>
      <p:ext uri="{BB962C8B-B14F-4D97-AF65-F5344CB8AC3E}">
        <p14:creationId xmlns:p14="http://schemas.microsoft.com/office/powerpoint/2010/main" val="32057010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a:t>Different Multivariate test criteria</a:t>
            </a:r>
          </a:p>
        </p:txBody>
      </p:sp>
      <p:sp>
        <p:nvSpPr>
          <p:cNvPr id="12291" name="Rectangle 3"/>
          <p:cNvSpPr>
            <a:spLocks noGrp="1" noChangeArrowheads="1"/>
          </p:cNvSpPr>
          <p:nvPr>
            <p:ph idx="1"/>
          </p:nvPr>
        </p:nvSpPr>
        <p:spPr/>
        <p:txBody>
          <a:bodyPr>
            <a:normAutofit fontScale="92500" lnSpcReduction="10000"/>
          </a:bodyPr>
          <a:lstStyle/>
          <a:p>
            <a:r>
              <a:rPr lang="en-US" altLang="en-US"/>
              <a:t>When there are only two levels for an effect s=1 and all of the tests should be identical</a:t>
            </a:r>
          </a:p>
          <a:p>
            <a:endParaRPr lang="en-US" altLang="en-US"/>
          </a:p>
          <a:p>
            <a:r>
              <a:rPr lang="en-US" altLang="en-US"/>
              <a:t>When there are more than two levels the tests should be nearly identical but this is not always the case</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64</a:t>
            </a:fld>
            <a:endParaRPr lang="en-US" altLang="en-US"/>
          </a:p>
        </p:txBody>
      </p:sp>
    </p:spTree>
    <p:extLst>
      <p:ext uri="{BB962C8B-B14F-4D97-AF65-F5344CB8AC3E}">
        <p14:creationId xmlns:p14="http://schemas.microsoft.com/office/powerpoint/2010/main" val="267050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t>Different Multivariate test criteria</a:t>
            </a:r>
          </a:p>
        </p:txBody>
      </p:sp>
      <p:sp>
        <p:nvSpPr>
          <p:cNvPr id="13315" name="Rectangle 3"/>
          <p:cNvSpPr>
            <a:spLocks noGrp="1" noChangeArrowheads="1"/>
          </p:cNvSpPr>
          <p:nvPr>
            <p:ph idx="1"/>
          </p:nvPr>
        </p:nvSpPr>
        <p:spPr/>
        <p:txBody>
          <a:bodyPr>
            <a:normAutofit lnSpcReduction="10000"/>
          </a:bodyPr>
          <a:lstStyle/>
          <a:p>
            <a:r>
              <a:rPr lang="en-US" altLang="en-US"/>
              <a:t>When there are more than two levels there are multiple ways in which the data can be combined to separate the groups </a:t>
            </a:r>
          </a:p>
          <a:p>
            <a:pPr lvl="1"/>
            <a:r>
              <a:rPr lang="en-US" altLang="en-US"/>
              <a:t>(e.g. one dimension separates group 1 from groups 2 and 3, a second dimension separates group 2 from group 3, etc.)</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65</a:t>
            </a:fld>
            <a:endParaRPr lang="en-US" altLang="en-US"/>
          </a:p>
        </p:txBody>
      </p:sp>
    </p:spTree>
    <p:extLst>
      <p:ext uri="{BB962C8B-B14F-4D97-AF65-F5344CB8AC3E}">
        <p14:creationId xmlns:p14="http://schemas.microsoft.com/office/powerpoint/2010/main" val="3018859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Different Multivariate test criteria</a:t>
            </a:r>
          </a:p>
        </p:txBody>
      </p:sp>
      <p:sp>
        <p:nvSpPr>
          <p:cNvPr id="14339" name="Rectangle 3"/>
          <p:cNvSpPr>
            <a:spLocks noGrp="1" noChangeArrowheads="1"/>
          </p:cNvSpPr>
          <p:nvPr>
            <p:ph idx="1"/>
          </p:nvPr>
        </p:nvSpPr>
        <p:spPr/>
        <p:txBody>
          <a:bodyPr>
            <a:normAutofit fontScale="92500" lnSpcReduction="20000"/>
          </a:bodyPr>
          <a:lstStyle/>
          <a:p>
            <a:r>
              <a:rPr lang="en-US" altLang="en-US"/>
              <a:t>Wilk’s Lambda, Hotelling’s Trace and Pillai’s trace all pool the variance from all the dimensions to create the test statistic.</a:t>
            </a:r>
          </a:p>
          <a:p>
            <a:endParaRPr lang="en-US" altLang="en-US"/>
          </a:p>
          <a:p>
            <a:r>
              <a:rPr lang="en-US" altLang="en-US"/>
              <a:t>Roy’s largest root only uses the variance from the dimension that separates the groups most (the largest “root” or difference).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66</a:t>
            </a:fld>
            <a:endParaRPr lang="en-US" altLang="en-US"/>
          </a:p>
        </p:txBody>
      </p:sp>
    </p:spTree>
    <p:extLst>
      <p:ext uri="{BB962C8B-B14F-4D97-AF65-F5344CB8AC3E}">
        <p14:creationId xmlns:p14="http://schemas.microsoft.com/office/powerpoint/2010/main" val="30901930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Different Multivariate test criteria</a:t>
            </a:r>
          </a:p>
        </p:txBody>
      </p:sp>
      <p:sp>
        <p:nvSpPr>
          <p:cNvPr id="15363" name="Rectangle 3"/>
          <p:cNvSpPr>
            <a:spLocks noGrp="1" noChangeArrowheads="1"/>
          </p:cNvSpPr>
          <p:nvPr>
            <p:ph idx="1"/>
          </p:nvPr>
        </p:nvSpPr>
        <p:spPr/>
        <p:txBody>
          <a:bodyPr/>
          <a:lstStyle/>
          <a:p>
            <a:r>
              <a:rPr lang="en-US" altLang="en-US"/>
              <a:t>The various formulas are (E is error and H is hypothesized effect):</a:t>
            </a:r>
          </a:p>
          <a:p>
            <a:pPr lvl="1"/>
            <a:r>
              <a:rPr lang="en-US" altLang="en-US"/>
              <a:t>Wilk’s Lambda - |E| |H + E| - It’s the ratio of error to effect plus error.  Analogous to 1 – R2.  Middle of the road in terms of how conservative a test it is.</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67</a:t>
            </a:fld>
            <a:endParaRPr lang="en-US" altLang="en-US"/>
          </a:p>
        </p:txBody>
      </p:sp>
    </p:spTree>
    <p:extLst>
      <p:ext uri="{BB962C8B-B14F-4D97-AF65-F5344CB8AC3E}">
        <p14:creationId xmlns:p14="http://schemas.microsoft.com/office/powerpoint/2010/main" val="5062625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Different Multivariate test criteria</a:t>
            </a:r>
          </a:p>
        </p:txBody>
      </p:sp>
      <p:sp>
        <p:nvSpPr>
          <p:cNvPr id="17411" name="Rectangle 3"/>
          <p:cNvSpPr>
            <a:spLocks noGrp="1" noChangeArrowheads="1"/>
          </p:cNvSpPr>
          <p:nvPr>
            <p:ph idx="1"/>
          </p:nvPr>
        </p:nvSpPr>
        <p:spPr/>
        <p:txBody>
          <a:bodyPr/>
          <a:lstStyle/>
          <a:p>
            <a:r>
              <a:rPr lang="en-US" altLang="en-US"/>
              <a:t>The various formulas are (E is error and H is hypothesized effect):</a:t>
            </a:r>
          </a:p>
          <a:p>
            <a:pPr lvl="1"/>
            <a:r>
              <a:rPr lang="en-US" altLang="en-US"/>
              <a:t>Hotelling’s trace – Trace(H/E)=C and you look up C in a table to get the F value.  It is analogous to an F-test.  Very liberal test.</a:t>
            </a:r>
          </a:p>
          <a:p>
            <a:pPr lvl="1"/>
            <a:endParaRPr lang="en-US" altLang="en-US"/>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68</a:t>
            </a:fld>
            <a:endParaRPr lang="en-US" altLang="en-US"/>
          </a:p>
        </p:txBody>
      </p:sp>
    </p:spTree>
    <p:extLst>
      <p:ext uri="{BB962C8B-B14F-4D97-AF65-F5344CB8AC3E}">
        <p14:creationId xmlns:p14="http://schemas.microsoft.com/office/powerpoint/2010/main" val="32491725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a:t>Different Multivariate test criteria</a:t>
            </a:r>
          </a:p>
        </p:txBody>
      </p:sp>
      <p:sp>
        <p:nvSpPr>
          <p:cNvPr id="18435" name="Rectangle 3"/>
          <p:cNvSpPr>
            <a:spLocks noGrp="1" noChangeArrowheads="1"/>
          </p:cNvSpPr>
          <p:nvPr>
            <p:ph idx="1"/>
          </p:nvPr>
        </p:nvSpPr>
        <p:spPr/>
        <p:txBody>
          <a:bodyPr/>
          <a:lstStyle/>
          <a:p>
            <a:r>
              <a:rPr lang="en-US" altLang="en-US"/>
              <a:t>The various formulas are (E is error and H is hypothesized effect):</a:t>
            </a:r>
          </a:p>
          <a:p>
            <a:pPr lvl="1"/>
            <a:r>
              <a:rPr lang="en-US" altLang="en-US"/>
              <a:t>Pillai’s trace – Trace(H/(H + E)).  Analogous to R2.  Very conservative</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69</a:t>
            </a:fld>
            <a:endParaRPr lang="en-US" altLang="en-US"/>
          </a:p>
        </p:txBody>
      </p:sp>
    </p:spTree>
    <p:extLst>
      <p:ext uri="{BB962C8B-B14F-4D97-AF65-F5344CB8AC3E}">
        <p14:creationId xmlns:p14="http://schemas.microsoft.com/office/powerpoint/2010/main" val="338188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MANOVA advantages over ANOVA</a:t>
            </a:r>
          </a:p>
        </p:txBody>
      </p:sp>
      <p:sp>
        <p:nvSpPr>
          <p:cNvPr id="17411" name="Rectangle 3"/>
          <p:cNvSpPr>
            <a:spLocks noGrp="1" noChangeArrowheads="1"/>
          </p:cNvSpPr>
          <p:nvPr>
            <p:ph idx="1"/>
          </p:nvPr>
        </p:nvSpPr>
        <p:spPr/>
        <p:txBody>
          <a:bodyPr>
            <a:normAutofit/>
          </a:bodyPr>
          <a:lstStyle/>
          <a:p>
            <a:r>
              <a:rPr lang="en-US" altLang="en-US" dirty="0"/>
              <a:t>Diversification </a:t>
            </a:r>
          </a:p>
          <a:p>
            <a:pPr lvl="1"/>
            <a:r>
              <a:rPr lang="en-US" altLang="en-US" dirty="0"/>
              <a:t>With a single DV you “put all of your eggs in one basket”</a:t>
            </a:r>
            <a:br>
              <a:rPr lang="en-US" altLang="en-US" dirty="0"/>
            </a:br>
            <a:endParaRPr lang="en-US" altLang="en-US" dirty="0"/>
          </a:p>
          <a:p>
            <a:r>
              <a:rPr lang="en-US" altLang="en-US" dirty="0"/>
              <a:t>Efficiency</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Different Multivariate test criteria</a:t>
            </a:r>
          </a:p>
        </p:txBody>
      </p:sp>
      <p:sp>
        <p:nvSpPr>
          <p:cNvPr id="19459" name="Rectangle 3"/>
          <p:cNvSpPr>
            <a:spLocks noGrp="1" noChangeArrowheads="1"/>
          </p:cNvSpPr>
          <p:nvPr>
            <p:ph idx="1"/>
          </p:nvPr>
        </p:nvSpPr>
        <p:spPr/>
        <p:txBody>
          <a:bodyPr/>
          <a:lstStyle/>
          <a:p>
            <a:r>
              <a:rPr lang="en-US" altLang="en-US"/>
              <a:t>The various formulas are (E is error and H is hypothesized effect):</a:t>
            </a:r>
          </a:p>
          <a:p>
            <a:pPr lvl="1"/>
            <a:r>
              <a:rPr lang="en-US" altLang="en-US"/>
              <a:t>Roy’s Largest Root - (H/(H + E)) and it looks for the biggest difference.  It is variable in terms of how conservative it is.</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70</a:t>
            </a:fld>
            <a:endParaRPr lang="en-US" altLang="en-US"/>
          </a:p>
        </p:txBody>
      </p:sp>
    </p:spTree>
    <p:extLst>
      <p:ext uri="{BB962C8B-B14F-4D97-AF65-F5344CB8AC3E}">
        <p14:creationId xmlns:p14="http://schemas.microsoft.com/office/powerpoint/2010/main" val="334544874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a:t>Which do you choose?</a:t>
            </a:r>
          </a:p>
        </p:txBody>
      </p:sp>
      <p:sp>
        <p:nvSpPr>
          <p:cNvPr id="20483" name="Rectangle 3"/>
          <p:cNvSpPr>
            <a:spLocks noGrp="1" noChangeArrowheads="1"/>
          </p:cNvSpPr>
          <p:nvPr>
            <p:ph idx="1"/>
          </p:nvPr>
        </p:nvSpPr>
        <p:spPr/>
        <p:txBody>
          <a:bodyPr>
            <a:normAutofit fontScale="77500" lnSpcReduction="20000"/>
          </a:bodyPr>
          <a:lstStyle/>
          <a:p>
            <a:r>
              <a:rPr lang="en-US" altLang="en-US"/>
              <a:t>For the most part stick with Wilk’s lambda.  It’s the most widely used</a:t>
            </a:r>
          </a:p>
          <a:p>
            <a:r>
              <a:rPr lang="en-US" altLang="en-US"/>
              <a:t>Use Hotelling’s Trace if </a:t>
            </a:r>
          </a:p>
          <a:p>
            <a:pPr lvl="1"/>
            <a:r>
              <a:rPr lang="en-US" altLang="en-US"/>
              <a:t>Manipulated (experimental) variables</a:t>
            </a:r>
          </a:p>
          <a:p>
            <a:pPr lvl="1"/>
            <a:r>
              <a:rPr lang="en-US" altLang="en-US"/>
              <a:t>Very clean design with no internal validity problems</a:t>
            </a:r>
          </a:p>
          <a:p>
            <a:r>
              <a:rPr lang="en-US" altLang="en-US"/>
              <a:t>Pillai’s trace is the most conservative, but if your design has many problems (e.g. unbalanced, assumption violation, etc) pillai’s is supposed to be robust to these problems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71</a:t>
            </a:fld>
            <a:endParaRPr lang="en-US" altLang="en-US"/>
          </a:p>
        </p:txBody>
      </p:sp>
    </p:spTree>
    <p:extLst>
      <p:ext uri="{BB962C8B-B14F-4D97-AF65-F5344CB8AC3E}">
        <p14:creationId xmlns:p14="http://schemas.microsoft.com/office/powerpoint/2010/main" val="114619442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a:t>Assessing DVs</a:t>
            </a:r>
          </a:p>
        </p:txBody>
      </p:sp>
      <p:sp>
        <p:nvSpPr>
          <p:cNvPr id="24579" name="Rectangle 3"/>
          <p:cNvSpPr>
            <a:spLocks noGrp="1" noChangeArrowheads="1"/>
          </p:cNvSpPr>
          <p:nvPr>
            <p:ph idx="1"/>
          </p:nvPr>
        </p:nvSpPr>
        <p:spPr/>
        <p:txBody>
          <a:bodyPr>
            <a:normAutofit lnSpcReduction="10000"/>
          </a:bodyPr>
          <a:lstStyle/>
          <a:p>
            <a:r>
              <a:rPr lang="en-US" altLang="en-US" dirty="0"/>
              <a:t>If multivariate test is significant </a:t>
            </a:r>
          </a:p>
          <a:p>
            <a:endParaRPr lang="en-US" altLang="en-US" dirty="0"/>
          </a:p>
          <a:p>
            <a:r>
              <a:rPr lang="en-US" altLang="en-US" dirty="0"/>
              <a:t>Run multiple univariate F-tests (one per DV) in order to see on which DVs there are group differences, this assumes uncorrelated DVs.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72</a:t>
            </a:fld>
            <a:endParaRPr lang="en-US" altLang="en-US"/>
          </a:p>
        </p:txBody>
      </p:sp>
    </p:spTree>
    <p:extLst>
      <p:ext uri="{BB962C8B-B14F-4D97-AF65-F5344CB8AC3E}">
        <p14:creationId xmlns:p14="http://schemas.microsoft.com/office/powerpoint/2010/main" val="37609695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Assessing DVs</a:t>
            </a:r>
          </a:p>
        </p:txBody>
      </p:sp>
      <p:sp>
        <p:nvSpPr>
          <p:cNvPr id="25603" name="Rectangle 3"/>
          <p:cNvSpPr>
            <a:spLocks noGrp="1" noChangeArrowheads="1"/>
          </p:cNvSpPr>
          <p:nvPr>
            <p:ph idx="1"/>
          </p:nvPr>
        </p:nvSpPr>
        <p:spPr/>
        <p:txBody>
          <a:bodyPr>
            <a:normAutofit fontScale="85000" lnSpcReduction="20000"/>
          </a:bodyPr>
          <a:lstStyle/>
          <a:p>
            <a:r>
              <a:rPr lang="en-US" altLang="en-US"/>
              <a:t>The overall alpha level should be controlled for considering the multiple tests</a:t>
            </a:r>
          </a:p>
          <a:p>
            <a:endParaRPr lang="en-US" altLang="en-US"/>
          </a:p>
          <a:p>
            <a:endParaRPr lang="en-US" altLang="en-US"/>
          </a:p>
          <a:p>
            <a:endParaRPr lang="en-US" altLang="en-US"/>
          </a:p>
          <a:p>
            <a:r>
              <a:rPr lang="en-US" altLang="en-US"/>
              <a:t>The alpha levels can be divided equally or they can be set up to give more important tests a more liberal alpha level.</a:t>
            </a:r>
          </a:p>
        </p:txBody>
      </p:sp>
      <p:sp>
        <p:nvSpPr>
          <p:cNvPr id="25605" name="Rectangle 5"/>
          <p:cNvSpPr>
            <a:spLocks noChangeArrowheads="1"/>
          </p:cNvSpPr>
          <p:nvPr/>
        </p:nvSpPr>
        <p:spPr bwMode="auto">
          <a:xfrm>
            <a:off x="152400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aphicFrame>
        <p:nvGraphicFramePr>
          <p:cNvPr id="25604" name="Object 4"/>
          <p:cNvGraphicFramePr>
            <a:graphicFrameLocks noChangeAspect="1"/>
          </p:cNvGraphicFramePr>
          <p:nvPr>
            <p:extLst>
              <p:ext uri="{D42A27DB-BD31-4B8C-83A1-F6EECF244321}">
                <p14:modId xmlns:p14="http://schemas.microsoft.com/office/powerpoint/2010/main" val="3531860207"/>
              </p:ext>
            </p:extLst>
          </p:nvPr>
        </p:nvGraphicFramePr>
        <p:xfrm>
          <a:off x="1616365" y="3657600"/>
          <a:ext cx="7620000" cy="817563"/>
        </p:xfrm>
        <a:graphic>
          <a:graphicData uri="http://schemas.openxmlformats.org/presentationml/2006/ole">
            <mc:AlternateContent xmlns:mc="http://schemas.openxmlformats.org/markup-compatibility/2006">
              <mc:Choice xmlns:v="urn:schemas-microsoft-com:vml" Requires="v">
                <p:oleObj spid="_x0000_s24581" name="Equation" r:id="rId3" imgW="2222500" imgH="241300" progId="Equation.DSMT4">
                  <p:embed/>
                </p:oleObj>
              </mc:Choice>
              <mc:Fallback>
                <p:oleObj name="Equation" r:id="rId3" imgW="2222500" imgH="241300" progId="Equation.DSMT4">
                  <p:embed/>
                  <p:pic>
                    <p:nvPicPr>
                      <p:cNvPr id="2560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6365" y="3657600"/>
                        <a:ext cx="7620000"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Slide Number Placeholder 3"/>
          <p:cNvSpPr>
            <a:spLocks noGrp="1"/>
          </p:cNvSpPr>
          <p:nvPr>
            <p:ph type="sldNum" sz="quarter" idx="12"/>
          </p:nvPr>
        </p:nvSpPr>
        <p:spPr/>
        <p:txBody>
          <a:bodyPr/>
          <a:lstStyle/>
          <a:p>
            <a:fld id="{690E3225-BE71-407B-B846-06BB15F51FA7}" type="slidenum">
              <a:rPr lang="en-US" altLang="en-US" smtClean="0"/>
              <a:pPr/>
              <a:t>73</a:t>
            </a:fld>
            <a:endParaRPr lang="en-US" altLang="en-US"/>
          </a:p>
        </p:txBody>
      </p:sp>
    </p:spTree>
    <p:extLst>
      <p:ext uri="{BB962C8B-B14F-4D97-AF65-F5344CB8AC3E}">
        <p14:creationId xmlns:p14="http://schemas.microsoft.com/office/powerpoint/2010/main" val="23368388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a:t>Assessing DVs</a:t>
            </a:r>
          </a:p>
        </p:txBody>
      </p:sp>
      <p:sp>
        <p:nvSpPr>
          <p:cNvPr id="26627" name="Rectangle 3"/>
          <p:cNvSpPr>
            <a:spLocks noGrp="1" noChangeArrowheads="1"/>
          </p:cNvSpPr>
          <p:nvPr>
            <p:ph idx="1"/>
          </p:nvPr>
        </p:nvSpPr>
        <p:spPr/>
        <p:txBody>
          <a:bodyPr/>
          <a:lstStyle/>
          <a:p>
            <a:r>
              <a:rPr lang="en-US" altLang="en-US"/>
              <a:t>If DVs are correlated than individual F-tests are problematic but usually this is ignored and univariate Fs interpreted anyway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74</a:t>
            </a:fld>
            <a:endParaRPr lang="en-US" altLang="en-US"/>
          </a:p>
        </p:txBody>
      </p:sp>
    </p:spTree>
    <p:extLst>
      <p:ext uri="{BB962C8B-B14F-4D97-AF65-F5344CB8AC3E}">
        <p14:creationId xmlns:p14="http://schemas.microsoft.com/office/powerpoint/2010/main" val="572328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a:t>Assessing DVs</a:t>
            </a:r>
          </a:p>
        </p:txBody>
      </p:sp>
      <p:sp>
        <p:nvSpPr>
          <p:cNvPr id="28675" name="Rectangle 3"/>
          <p:cNvSpPr>
            <a:spLocks noGrp="1" noChangeArrowheads="1"/>
          </p:cNvSpPr>
          <p:nvPr>
            <p:ph idx="1"/>
          </p:nvPr>
        </p:nvSpPr>
        <p:spPr/>
        <p:txBody>
          <a:bodyPr/>
          <a:lstStyle/>
          <a:p>
            <a:r>
              <a:rPr lang="en-US" altLang="en-US"/>
              <a:t>Roy-Bargman step down procedure</a:t>
            </a:r>
          </a:p>
          <a:p>
            <a:pPr lvl="1"/>
            <a:r>
              <a:rPr lang="en-US" altLang="en-US"/>
              <a:t>Can be used as follow-up to MANOVA or MANCOVA with correlated DVs or as alternative to multivariate analysis all together.</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75</a:t>
            </a:fld>
            <a:endParaRPr lang="en-US" altLang="en-US"/>
          </a:p>
        </p:txBody>
      </p:sp>
    </p:spTree>
    <p:extLst>
      <p:ext uri="{BB962C8B-B14F-4D97-AF65-F5344CB8AC3E}">
        <p14:creationId xmlns:p14="http://schemas.microsoft.com/office/powerpoint/2010/main" val="6336242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Assessing DVs</a:t>
            </a:r>
          </a:p>
        </p:txBody>
      </p:sp>
      <p:sp>
        <p:nvSpPr>
          <p:cNvPr id="29699" name="Rectangle 3"/>
          <p:cNvSpPr>
            <a:spLocks noGrp="1" noChangeArrowheads="1"/>
          </p:cNvSpPr>
          <p:nvPr>
            <p:ph idx="1"/>
          </p:nvPr>
        </p:nvSpPr>
        <p:spPr/>
        <p:txBody>
          <a:bodyPr>
            <a:normAutofit fontScale="92500" lnSpcReduction="20000"/>
          </a:bodyPr>
          <a:lstStyle/>
          <a:p>
            <a:r>
              <a:rPr lang="en-US" altLang="en-US"/>
              <a:t>Roy-Bargman step down procedure</a:t>
            </a:r>
          </a:p>
          <a:p>
            <a:pPr lvl="1"/>
            <a:r>
              <a:rPr lang="en-US" altLang="en-US"/>
              <a:t>The theoretically most important DV is analyzed as an individual univariate test (DV1).</a:t>
            </a:r>
          </a:p>
          <a:p>
            <a:pPr lvl="1"/>
            <a:r>
              <a:rPr lang="en-US" altLang="en-US"/>
              <a:t>The next DV (DV2), in terms of theoretical importance, is then analyzed using DV1 as a covariate.  This controls for the relationship between the two DVs.</a:t>
            </a:r>
          </a:p>
          <a:p>
            <a:pPr lvl="1"/>
            <a:r>
              <a:rPr lang="en-US" altLang="en-US"/>
              <a:t>DV3 (in terms of importance) is assessed with DV1 and DV2 as covariates, etc.</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76</a:t>
            </a:fld>
            <a:endParaRPr lang="en-US" altLang="en-US"/>
          </a:p>
        </p:txBody>
      </p:sp>
    </p:spTree>
    <p:extLst>
      <p:ext uri="{BB962C8B-B14F-4D97-AF65-F5344CB8AC3E}">
        <p14:creationId xmlns:p14="http://schemas.microsoft.com/office/powerpoint/2010/main" val="18537116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a:t>Assessing DVs</a:t>
            </a:r>
          </a:p>
        </p:txBody>
      </p:sp>
      <p:sp>
        <p:nvSpPr>
          <p:cNvPr id="30723" name="Rectangle 3"/>
          <p:cNvSpPr>
            <a:spLocks noGrp="1" noChangeArrowheads="1"/>
          </p:cNvSpPr>
          <p:nvPr>
            <p:ph idx="1"/>
          </p:nvPr>
        </p:nvSpPr>
        <p:spPr/>
        <p:txBody>
          <a:bodyPr>
            <a:normAutofit fontScale="92500" lnSpcReduction="20000"/>
          </a:bodyPr>
          <a:lstStyle/>
          <a:p>
            <a:r>
              <a:rPr lang="en-US" altLang="en-US"/>
              <a:t>Discriminant Function analysis – </a:t>
            </a:r>
          </a:p>
          <a:p>
            <a:pPr lvl="1"/>
            <a:r>
              <a:rPr lang="en-US" altLang="en-US"/>
              <a:t>We will discuss this more later but…</a:t>
            </a:r>
          </a:p>
          <a:p>
            <a:pPr lvl="1"/>
            <a:r>
              <a:rPr lang="en-US" altLang="en-US"/>
              <a:t>It uses group membership as the DV and the MANOVA DVs as predictors of group membership</a:t>
            </a:r>
          </a:p>
          <a:p>
            <a:pPr lvl="1"/>
            <a:r>
              <a:rPr lang="en-US" altLang="en-US"/>
              <a:t>Using this as a follow up to MANOVA will give you the relative importance of each DV predicting group membership (in a multiple regression sense) </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77</a:t>
            </a:fld>
            <a:endParaRPr lang="en-US" altLang="en-US"/>
          </a:p>
        </p:txBody>
      </p:sp>
    </p:spTree>
    <p:extLst>
      <p:ext uri="{BB962C8B-B14F-4D97-AF65-F5344CB8AC3E}">
        <p14:creationId xmlns:p14="http://schemas.microsoft.com/office/powerpoint/2010/main" val="122892335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a:t>Specific Comparisons and Trend Analysis</a:t>
            </a:r>
          </a:p>
        </p:txBody>
      </p:sp>
      <p:sp>
        <p:nvSpPr>
          <p:cNvPr id="31747" name="Rectangle 3"/>
          <p:cNvSpPr>
            <a:spLocks noGrp="1" noChangeArrowheads="1"/>
          </p:cNvSpPr>
          <p:nvPr>
            <p:ph idx="1"/>
          </p:nvPr>
        </p:nvSpPr>
        <p:spPr/>
        <p:txBody>
          <a:bodyPr/>
          <a:lstStyle/>
          <a:p>
            <a:r>
              <a:rPr lang="en-US" altLang="en-US"/>
              <a:t>With a significant multivariate (and univariate) test and more than two groups, this needs to be followed with comparisons of the individual groups.</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78</a:t>
            </a:fld>
            <a:endParaRPr lang="en-US" altLang="en-US"/>
          </a:p>
        </p:txBody>
      </p:sp>
    </p:spTree>
    <p:extLst>
      <p:ext uri="{BB962C8B-B14F-4D97-AF65-F5344CB8AC3E}">
        <p14:creationId xmlns:p14="http://schemas.microsoft.com/office/powerpoint/2010/main" val="334974016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en-US"/>
              <a:t>Specific Comparisons and Trend Analysis</a:t>
            </a:r>
          </a:p>
        </p:txBody>
      </p:sp>
      <p:sp>
        <p:nvSpPr>
          <p:cNvPr id="32771" name="Rectangle 3"/>
          <p:cNvSpPr>
            <a:spLocks noGrp="1" noChangeArrowheads="1"/>
          </p:cNvSpPr>
          <p:nvPr>
            <p:ph idx="1"/>
          </p:nvPr>
        </p:nvSpPr>
        <p:spPr/>
        <p:txBody>
          <a:bodyPr>
            <a:normAutofit fontScale="92500" lnSpcReduction="20000"/>
          </a:bodyPr>
          <a:lstStyle/>
          <a:p>
            <a:r>
              <a:rPr lang="en-US" altLang="en-US"/>
              <a:t>Just like any test discussed previously, this can be done with planned or post hoc comparisons.</a:t>
            </a:r>
          </a:p>
          <a:p>
            <a:endParaRPr lang="en-US" altLang="en-US"/>
          </a:p>
          <a:p>
            <a:r>
              <a:rPr lang="en-US" altLang="en-US"/>
              <a:t>Planned comparisons can be written into SPSS syntax and if post hoc you can adjust the test by the degrees of freedom to get a Scheffe adjustment.</a:t>
            </a:r>
          </a:p>
        </p:txBody>
      </p:sp>
      <p:sp>
        <p:nvSpPr>
          <p:cNvPr id="4" name="Slide Number Placeholder 3"/>
          <p:cNvSpPr>
            <a:spLocks noGrp="1"/>
          </p:cNvSpPr>
          <p:nvPr>
            <p:ph type="sldNum" sz="quarter" idx="12"/>
          </p:nvPr>
        </p:nvSpPr>
        <p:spPr/>
        <p:txBody>
          <a:bodyPr/>
          <a:lstStyle/>
          <a:p>
            <a:fld id="{690E3225-BE71-407B-B846-06BB15F51FA7}" type="slidenum">
              <a:rPr lang="en-US" altLang="en-US" smtClean="0"/>
              <a:pPr/>
              <a:t>79</a:t>
            </a:fld>
            <a:endParaRPr lang="en-US" altLang="en-US"/>
          </a:p>
        </p:txBody>
      </p:sp>
    </p:spTree>
    <p:extLst>
      <p:ext uri="{BB962C8B-B14F-4D97-AF65-F5344CB8AC3E}">
        <p14:creationId xmlns:p14="http://schemas.microsoft.com/office/powerpoint/2010/main" val="386302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MANOVA advantages over ANOVA</a:t>
            </a:r>
          </a:p>
        </p:txBody>
      </p:sp>
      <p:sp>
        <p:nvSpPr>
          <p:cNvPr id="22531" name="Rectangle 3"/>
          <p:cNvSpPr>
            <a:spLocks noGrp="1" noChangeArrowheads="1"/>
          </p:cNvSpPr>
          <p:nvPr>
            <p:ph idx="1"/>
          </p:nvPr>
        </p:nvSpPr>
        <p:spPr/>
        <p:txBody>
          <a:bodyPr>
            <a:normAutofit fontScale="92500" lnSpcReduction="10000"/>
          </a:bodyPr>
          <a:lstStyle/>
          <a:p>
            <a:r>
              <a:rPr lang="en-US" altLang="en-US"/>
              <a:t>Using multiple ANOVAs inflates type 1 error rates and MANOVA helps control for the inflation</a:t>
            </a:r>
            <a:br>
              <a:rPr lang="en-US" altLang="en-US"/>
            </a:br>
            <a:endParaRPr lang="en-US" altLang="en-US"/>
          </a:p>
          <a:p>
            <a:r>
              <a:rPr lang="en-US" altLang="en-US"/>
              <a:t>Under certain (rare) conditions MANOVA  may find differences that do not show up under ANOVA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10" name="Picture 10" descr="manovaadvantag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a:xfrm>
            <a:off x="3505200" y="280446"/>
            <a:ext cx="5181600" cy="5050254"/>
          </a:xfrm>
        </p:spPr>
      </p:pic>
      <p:sp>
        <p:nvSpPr>
          <p:cNvPr id="25603" name="Rectangle 3"/>
          <p:cNvSpPr>
            <a:spLocks noGrp="1" noChangeArrowheads="1"/>
          </p:cNvSpPr>
          <p:nvPr>
            <p:ph type="body" sz="half" idx="4294967295"/>
          </p:nvPr>
        </p:nvSpPr>
        <p:spPr>
          <a:xfrm>
            <a:off x="914400" y="5330700"/>
            <a:ext cx="7772400" cy="1447800"/>
          </a:xfrm>
        </p:spPr>
        <p:txBody>
          <a:bodyPr/>
          <a:lstStyle/>
          <a:p>
            <a:r>
              <a:rPr lang="en-US" altLang="en-US" sz="2800" dirty="0"/>
              <a:t>Under most circumstance the more complex an analysis becomes the less power there is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297</TotalTime>
  <Words>2713</Words>
  <Application>Microsoft Office PowerPoint</Application>
  <PresentationFormat>Widescreen</PresentationFormat>
  <Paragraphs>288</Paragraphs>
  <Slides>79</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79</vt:i4>
      </vt:variant>
    </vt:vector>
  </HeadingPairs>
  <TitlesOfParts>
    <vt:vector size="88" baseType="lpstr">
      <vt:lpstr>Calibri</vt:lpstr>
      <vt:lpstr>Tahoma</vt:lpstr>
      <vt:lpstr>Tw Cen MT</vt:lpstr>
      <vt:lpstr>Tw Cen MT Condensed</vt:lpstr>
      <vt:lpstr>Wingdings</vt:lpstr>
      <vt:lpstr>Wingdings 3</vt:lpstr>
      <vt:lpstr>Integral</vt:lpstr>
      <vt:lpstr>Document</vt:lpstr>
      <vt:lpstr>Equation</vt:lpstr>
      <vt:lpstr>MANOVA Basics</vt:lpstr>
      <vt:lpstr>Multivariate Analysis of Variance</vt:lpstr>
      <vt:lpstr>Special case of canonical correlation</vt:lpstr>
      <vt:lpstr>MANOVA</vt:lpstr>
      <vt:lpstr>MANCOVA</vt:lpstr>
      <vt:lpstr>Basic requirements</vt:lpstr>
      <vt:lpstr>MANOVA advantages over ANOVA</vt:lpstr>
      <vt:lpstr>MANOVA advantages over ANOVA</vt:lpstr>
      <vt:lpstr>PowerPoint Presentation</vt:lpstr>
      <vt:lpstr>Kinds of Research Questions asked by MANOVA</vt:lpstr>
      <vt:lpstr>Multivariate: Are there any main effects?</vt:lpstr>
      <vt:lpstr>Multivariate: Are there any main effects?</vt:lpstr>
      <vt:lpstr>Multivariate: Are there any interactions among the IVs?</vt:lpstr>
      <vt:lpstr>Univariate: Which DVs are most important?</vt:lpstr>
      <vt:lpstr>Univariate: Which DVs are most important?</vt:lpstr>
      <vt:lpstr>What are the parameter estimates?</vt:lpstr>
      <vt:lpstr>Which levels of the IV are significantly different? – Follow up tests</vt:lpstr>
      <vt:lpstr>How strong is the IV(s)/composite DV association?</vt:lpstr>
      <vt:lpstr>Additional MANCOVA Question</vt:lpstr>
      <vt:lpstr>Can MANOVA be used when assumptions are violated in repeated measure ANOVA?</vt:lpstr>
      <vt:lpstr>Assumptions of MANOVA</vt:lpstr>
      <vt:lpstr>Theoretical Considerations</vt:lpstr>
      <vt:lpstr>Theoretical Considerations</vt:lpstr>
      <vt:lpstr>Missing data, unequal samples, number of subjects and power</vt:lpstr>
      <vt:lpstr>Missing data, unequal samples, number of subjects and power</vt:lpstr>
      <vt:lpstr>Missing data, unequal samples, number of subjects and power</vt:lpstr>
      <vt:lpstr>Missing data, unequal samples, number of subjects and power</vt:lpstr>
      <vt:lpstr>Assumptions</vt:lpstr>
      <vt:lpstr>assumptions</vt:lpstr>
      <vt:lpstr>ASsumptions</vt:lpstr>
      <vt:lpstr>ASsumptions</vt:lpstr>
      <vt:lpstr>assumptions</vt:lpstr>
      <vt:lpstr>assumptions</vt:lpstr>
      <vt:lpstr>assumptions</vt:lpstr>
      <vt:lpstr>MANOVA - Equations</vt:lpstr>
      <vt:lpstr>Data design for MANOVA</vt:lpstr>
      <vt:lpstr>Data design for MANOVA</vt:lpstr>
      <vt:lpstr>Steps to MANOVA</vt:lpstr>
      <vt:lpstr>Steps to MANOVA</vt:lpstr>
      <vt:lpstr>Steps to MANOVA</vt:lpstr>
      <vt:lpstr>Steps to MANOVA</vt:lpstr>
      <vt:lpstr>Steps to MANOVA</vt:lpstr>
      <vt:lpstr>Matrix Equations</vt:lpstr>
      <vt:lpstr>Matrix Equations</vt:lpstr>
      <vt:lpstr>Matrix Equations</vt:lpstr>
      <vt:lpstr>Matrix Equations</vt:lpstr>
      <vt:lpstr>Matrix Equations</vt:lpstr>
      <vt:lpstr>Matrix Equations</vt:lpstr>
      <vt:lpstr>Matrix Equations</vt:lpstr>
      <vt:lpstr>Matrix Equations</vt:lpstr>
      <vt:lpstr>Test Statistic – Wilk’s Lambda</vt:lpstr>
      <vt:lpstr>Test Statistic – Wilk’s Lambda</vt:lpstr>
      <vt:lpstr>Test Statistic – Wilk’s Lambda</vt:lpstr>
      <vt:lpstr>Test Statistic – Wilk’s Lambda</vt:lpstr>
      <vt:lpstr>Test Statistic – Wilk’s Lambda</vt:lpstr>
      <vt:lpstr>Eta Squared</vt:lpstr>
      <vt:lpstr>Partial Eta Squared</vt:lpstr>
      <vt:lpstr>Multivariate Analysis of Covariance</vt:lpstr>
      <vt:lpstr>Multivariate Analysis of Covariance</vt:lpstr>
      <vt:lpstr>Multivariate Analysis of Covariance</vt:lpstr>
      <vt:lpstr>Multivariate Analysis of Covariance</vt:lpstr>
      <vt:lpstr>Multivariate Analysis of Covariance</vt:lpstr>
      <vt:lpstr>Different Multivariate test criteria </vt:lpstr>
      <vt:lpstr>Different Multivariate test criteria</vt:lpstr>
      <vt:lpstr>Different Multivariate test criteria</vt:lpstr>
      <vt:lpstr>Different Multivariate test criteria</vt:lpstr>
      <vt:lpstr>Different Multivariate test criteria</vt:lpstr>
      <vt:lpstr>Different Multivariate test criteria</vt:lpstr>
      <vt:lpstr>Different Multivariate test criteria</vt:lpstr>
      <vt:lpstr>Different Multivariate test criteria</vt:lpstr>
      <vt:lpstr>Which do you choose?</vt:lpstr>
      <vt:lpstr>Assessing DVs</vt:lpstr>
      <vt:lpstr>Assessing DVs</vt:lpstr>
      <vt:lpstr>Assessing DVs</vt:lpstr>
      <vt:lpstr>Assessing DVs</vt:lpstr>
      <vt:lpstr>Assessing DVs</vt:lpstr>
      <vt:lpstr>Assessing DVs</vt:lpstr>
      <vt:lpstr>Specific Comparisons and Trend Analysis</vt:lpstr>
      <vt:lpstr>Specific Comparisons and Trend Analysis</vt:lpstr>
    </vt:vector>
  </TitlesOfParts>
  <Company>UCLA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MANOVA Basics</dc:title>
  <dc:creator>Andrew Ainsworth</dc:creator>
  <cp:lastModifiedBy>Andrew Ainsworth</cp:lastModifiedBy>
  <cp:revision>18</cp:revision>
  <dcterms:created xsi:type="dcterms:W3CDTF">2004-03-09T06:23:26Z</dcterms:created>
  <dcterms:modified xsi:type="dcterms:W3CDTF">2019-03-11T06:50:44Z</dcterms:modified>
</cp:coreProperties>
</file>