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5" r:id="rId11"/>
    <p:sldId id="266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nsworth, Andrew T" initials="AAT" lastIdx="2" clrIdx="0">
    <p:extLst>
      <p:ext uri="{19B8F6BF-5375-455C-9EA6-DF929625EA0E}">
        <p15:presenceInfo xmlns:p15="http://schemas.microsoft.com/office/powerpoint/2012/main" userId="S-1-5-21-789336058-1708537768-1957994488-2473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8" autoAdjust="0"/>
    <p:restoredTop sz="94660"/>
  </p:normalViewPr>
  <p:slideViewPr>
    <p:cSldViewPr>
      <p:cViewPr varScale="1">
        <p:scale>
          <a:sx n="63" d="100"/>
          <a:sy n="63" d="100"/>
        </p:scale>
        <p:origin x="214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B8273-E34D-4EC8-A524-C922C7D26CF4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54DC-292C-497C-875C-AA3BC3022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49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354DC-292C-497C-875C-AA3BC30222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flipV="1">
            <a:off x="304800" y="4724400"/>
            <a:ext cx="11582400" cy="18288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und Same Side Corner Rectangle 7"/>
          <p:cNvSpPr/>
          <p:nvPr/>
        </p:nvSpPr>
        <p:spPr>
          <a:xfrm>
            <a:off x="304800" y="228600"/>
            <a:ext cx="11582400" cy="4419600"/>
          </a:xfrm>
          <a:prstGeom prst="round2SameRect">
            <a:avLst>
              <a:gd name="adj1" fmla="val 2821"/>
              <a:gd name="adj2" fmla="val 0"/>
            </a:avLst>
          </a:prstGeom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812800" y="533401"/>
            <a:ext cx="10566400" cy="3886201"/>
          </a:xfrm>
        </p:spPr>
        <p:txBody>
          <a:bodyPr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06400" y="4800600"/>
            <a:ext cx="11379200" cy="1600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844800" cy="287782"/>
          </a:xfrm>
        </p:spPr>
        <p:txBody>
          <a:bodyPr/>
          <a:lstStyle/>
          <a:p>
            <a:fld id="{D06296A4-0BC5-4D86-A5EC-8E0AD97E67C4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xfrm>
            <a:off x="3860800" y="6553200"/>
            <a:ext cx="4572000" cy="28778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xfrm>
            <a:off x="9144000" y="6553200"/>
            <a:ext cx="2743200" cy="287782"/>
          </a:xfrm>
        </p:spPr>
        <p:txBody>
          <a:bodyPr/>
          <a:lstStyle/>
          <a:p>
            <a:fld id="{E3FAA3FE-D583-47C7-B5A4-8C9EE87D18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338C-74E4-4C73-BC74-32E7AC67316F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534400" cy="6049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9DA7-6800-4C8F-960C-ACEF94707DAF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7499351" y="1974850"/>
            <a:ext cx="6096000" cy="26035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9372600" y="274638"/>
            <a:ext cx="2336800" cy="5973762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6528816"/>
            <a:ext cx="115824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C684-A1BD-4240-B32B-D3383ED15D38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304800" y="228600"/>
            <a:ext cx="11582400" cy="4953000"/>
          </a:xfrm>
          <a:prstGeom prst="round2SameRect">
            <a:avLst>
              <a:gd name="adj1" fmla="val 2821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304800" y="5257800"/>
            <a:ext cx="11582400" cy="12954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10363200" cy="4191000"/>
          </a:xfrm>
        </p:spPr>
        <p:txBody>
          <a:bodyPr anchor="ctr"/>
          <a:lstStyle>
            <a:lvl1pPr algn="ctr">
              <a:defRPr sz="4800" b="0" cap="none" baseline="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963084" y="5410201"/>
            <a:ext cx="10363200" cy="10429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9F17-1308-43FA-9242-B63B13B23B31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02336" y="1600200"/>
            <a:ext cx="554736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54736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586C-BE15-4AF2-8293-61F3E8A8888A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02336" y="1535112"/>
            <a:ext cx="554736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02336" y="2373312"/>
            <a:ext cx="55473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193365" y="1535112"/>
            <a:ext cx="554736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6193365" y="2373312"/>
            <a:ext cx="55473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978C-DFF0-4B80-B20F-F79424CDD589}" type="datetime1">
              <a:rPr lang="en-US" smtClean="0"/>
              <a:t>1/29/2019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BB44-A3C0-48C6-A2D9-E9723CA7344E}" type="datetime1">
              <a:rPr lang="en-US" smtClean="0"/>
              <a:t>1/29/2019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911-7BE7-4087-9EE1-B794A99AE660}" type="datetime1">
              <a:rPr lang="en-US" smtClean="0"/>
              <a:t>1/29/2019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304800" y="152400"/>
            <a:ext cx="115824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59944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04800" y="1600200"/>
            <a:ext cx="11582400" cy="472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F0E6-0B43-4B52-A582-7ED11B7051E7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6528816"/>
            <a:ext cx="115824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/>
        </p:nvSpPr>
        <p:spPr>
          <a:xfrm>
            <a:off x="6502400" y="152400"/>
            <a:ext cx="47752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623051" y="152400"/>
            <a:ext cx="45339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6807200" y="228600"/>
            <a:ext cx="4267200" cy="1143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304800" y="152400"/>
            <a:ext cx="115824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304800" y="1524000"/>
            <a:ext cx="11582400" cy="49103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CE22-373F-4D49-84BA-8C2FE787EC63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‹#›</a:t>
            </a:fld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6502400" y="152400"/>
            <a:ext cx="47752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6623051" y="152400"/>
            <a:ext cx="45339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59944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6807200" y="228600"/>
            <a:ext cx="4267200" cy="1143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04800" y="6528816"/>
            <a:ext cx="115824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>
            <a:off x="304800" y="152400"/>
            <a:ext cx="115824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274638"/>
            <a:ext cx="1137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600200"/>
            <a:ext cx="11379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20942"/>
            <a:ext cx="2844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D9A0568-1764-4E88-876D-0397D4DFA98C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0800" y="6520942"/>
            <a:ext cx="45720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520942"/>
            <a:ext cx="2844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3FAA3FE-D583-47C7-B5A4-8C9EE87D182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6524625"/>
            <a:ext cx="115824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FF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7373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94560" indent="-182880" algn="l" defTabSz="914400" rtl="0" eaLnBrk="1" latinLnBrk="0" hangingPunct="1">
        <a:spcBef>
          <a:spcPts val="31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Matrices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Don’t be scared…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92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Multiplying a matrix by a matrix: </a:t>
            </a:r>
          </a:p>
          <a:p>
            <a:pPr lvl="1"/>
            <a:r>
              <a:rPr lang="en-US" dirty="0"/>
              <a:t>the product of matrices A and B (AB) is defined if the number of columns in A equals the number of rows in B.</a:t>
            </a:r>
          </a:p>
          <a:p>
            <a:pPr lvl="1"/>
            <a:r>
              <a:rPr lang="en-US" dirty="0"/>
              <a:t>Assuming A has </a:t>
            </a:r>
            <a:r>
              <a:rPr lang="en-US" dirty="0" err="1"/>
              <a:t>ixj</a:t>
            </a:r>
            <a:r>
              <a:rPr lang="en-US" dirty="0"/>
              <a:t> dimensions and B has </a:t>
            </a:r>
            <a:r>
              <a:rPr lang="en-US" dirty="0" err="1"/>
              <a:t>jxk</a:t>
            </a:r>
            <a:r>
              <a:rPr lang="en-US" dirty="0"/>
              <a:t> dimensions, the resulting matrix, C, will have dimensions </a:t>
            </a:r>
            <a:r>
              <a:rPr lang="en-US" dirty="0" err="1"/>
              <a:t>ixk</a:t>
            </a:r>
            <a:endParaRPr lang="en-US" dirty="0"/>
          </a:p>
          <a:p>
            <a:pPr lvl="1"/>
            <a:r>
              <a:rPr lang="en-US" dirty="0"/>
              <a:t>In other words, in order to multiply them the inner dimensions must match and the result is the outer dimensions.</a:t>
            </a:r>
          </a:p>
          <a:p>
            <a:pPr lvl="1"/>
            <a:r>
              <a:rPr lang="en-US" dirty="0"/>
              <a:t>Each element in C can by computed by: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438400" y="5410200"/>
          <a:ext cx="327258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3" imgW="863280" imgH="241200" progId="Equation.DSMT4">
                  <p:embed/>
                </p:oleObj>
              </mc:Choice>
              <mc:Fallback>
                <p:oleObj name="Equation" r:id="rId3" imgW="86328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10200"/>
                        <a:ext cx="3272589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Multiplying a matrix by a matrix: 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133600" y="2057401"/>
          <a:ext cx="4572000" cy="443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4" imgW="2819160" imgH="2730240" progId="Equation.DSMT4">
                  <p:embed/>
                </p:oleObj>
              </mc:Choice>
              <mc:Fallback>
                <p:oleObj name="Equation" r:id="rId4" imgW="2819160" imgH="273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1"/>
                        <a:ext cx="4572000" cy="44370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438400" y="2819400"/>
            <a:ext cx="6172200" cy="750332"/>
            <a:chOff x="914400" y="2819400"/>
            <a:chExt cx="6172200" cy="750332"/>
          </a:xfrm>
        </p:grpSpPr>
        <p:sp>
          <p:nvSpPr>
            <p:cNvPr id="6" name="TextBox 5"/>
            <p:cNvSpPr txBox="1"/>
            <p:nvPr/>
          </p:nvSpPr>
          <p:spPr>
            <a:xfrm>
              <a:off x="3962400" y="3200400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Matching inner dimensions!!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>
              <a:off x="2514600" y="2895600"/>
              <a:ext cx="1371600" cy="457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0800000">
              <a:off x="914400" y="2819400"/>
              <a:ext cx="2971800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33600" y="2667000"/>
            <a:ext cx="7924800" cy="1207532"/>
            <a:chOff x="609600" y="2667000"/>
            <a:chExt cx="7924800" cy="1207532"/>
          </a:xfrm>
        </p:grpSpPr>
        <p:sp>
          <p:nvSpPr>
            <p:cNvPr id="12" name="TextBox 11"/>
            <p:cNvSpPr txBox="1"/>
            <p:nvPr/>
          </p:nvSpPr>
          <p:spPr>
            <a:xfrm>
              <a:off x="3962400" y="3505200"/>
              <a:ext cx="457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Resulting matrix has outer dimensions!!!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0800000" flipV="1">
              <a:off x="1676400" y="3657600"/>
              <a:ext cx="2362200" cy="76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609600" y="2667000"/>
              <a:ext cx="1524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590800" y="2667000"/>
              <a:ext cx="1524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057400" y="4038599"/>
            <a:ext cx="4876800" cy="457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24075" y="4419600"/>
            <a:ext cx="48768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667000" y="22860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95800" y="21336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048000" y="2286000"/>
            <a:ext cx="228600" cy="228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3" name="Oval 22"/>
          <p:cNvSpPr/>
          <p:nvPr/>
        </p:nvSpPr>
        <p:spPr>
          <a:xfrm>
            <a:off x="4495800" y="2514600"/>
            <a:ext cx="228600" cy="228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52800" y="2286000"/>
            <a:ext cx="228600" cy="2286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95800" y="2819400"/>
            <a:ext cx="228600" cy="2286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Square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Trace: the sum of the diagonal of a square matrix.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567953" y="3048000"/>
          <a:ext cx="4371641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3" imgW="1320480" imgH="939600" progId="Equation.DSMT4">
                  <p:embed/>
                </p:oleObj>
              </mc:Choice>
              <mc:Fallback>
                <p:oleObj name="Equation" r:id="rId3" imgW="13204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953" y="3048000"/>
                        <a:ext cx="4371641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0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Square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Determinant: </a:t>
            </a:r>
          </a:p>
          <a:p>
            <a:pPr lvl="1"/>
            <a:r>
              <a:rPr lang="en-US" dirty="0"/>
              <a:t>The determinant of a matrix is a scalar representation of matrix; considered the “volume” of the matrix</a:t>
            </a:r>
          </a:p>
          <a:p>
            <a:pPr lvl="2"/>
            <a:r>
              <a:rPr lang="en-US" dirty="0"/>
              <a:t>In the case of a variance-covariance (VCV) matrix it is the generalized variance. </a:t>
            </a:r>
          </a:p>
          <a:p>
            <a:pPr lvl="2"/>
            <a:r>
              <a:rPr lang="en-US" altLang="en-US" dirty="0"/>
              <a:t>If the matrix is an Sums of Squares and Cross-Products (SSCP) matrix then the trace is the sum-of-squares</a:t>
            </a:r>
          </a:p>
          <a:p>
            <a:pPr lvl="2"/>
            <a:r>
              <a:rPr lang="en-US" altLang="en-US" dirty="0"/>
              <a:t>If it is a correlation matrix the trace is just the number of variables.</a:t>
            </a:r>
          </a:p>
          <a:p>
            <a:pPr lvl="1"/>
            <a:r>
              <a:rPr lang="en-US" altLang="en-US" dirty="0"/>
              <a:t>Usually signified by |   | (e.g. |A|)</a:t>
            </a:r>
            <a:endParaRPr lang="en-US" dirty="0"/>
          </a:p>
          <a:p>
            <a:pPr lvl="1"/>
            <a:r>
              <a:rPr lang="en-US" dirty="0"/>
              <a:t>Only square matrices have determinants. </a:t>
            </a:r>
          </a:p>
          <a:p>
            <a:pPr lvl="1"/>
            <a:r>
              <a:rPr lang="en-US" dirty="0"/>
              <a:t>Determinants are also useful because they tell us whether or not a matrix can be inverted (next).</a:t>
            </a:r>
          </a:p>
          <a:p>
            <a:pPr lvl="1"/>
            <a:r>
              <a:rPr lang="en-US" dirty="0"/>
              <a:t>Not all square matrices can be inverted (must be full rank, non-singular matrix)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7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Square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Determinant - </a:t>
            </a:r>
            <a:r>
              <a:rPr lang="en-US" altLang="en-US" sz="3200" dirty="0"/>
              <a:t>For a 2x2 matrix the determinant is simply the product of the main diagonal minus the product of the other diagonal</a:t>
            </a:r>
          </a:p>
          <a:p>
            <a:endParaRPr lang="en-US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109782"/>
              </p:ext>
            </p:extLst>
          </p:nvPr>
        </p:nvGraphicFramePr>
        <p:xfrm>
          <a:off x="2743200" y="2743200"/>
          <a:ext cx="8542338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3" imgW="2920680" imgH="1244520" progId="Equation.DSMT4">
                  <p:embed/>
                </p:oleObj>
              </mc:Choice>
              <mc:Fallback>
                <p:oleObj name="Equation" r:id="rId3" imgW="292068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43200"/>
                        <a:ext cx="8542338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13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Determinant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For a 3x3 the matrix is broken down into a series of scalars and 2x2 matrices.</a:t>
            </a:r>
          </a:p>
          <a:p>
            <a:r>
              <a:rPr lang="en-US" altLang="en-US"/>
              <a:t>Starting with the first entry (1,1) and pull out as a scalar</a:t>
            </a:r>
          </a:p>
          <a:p>
            <a:r>
              <a:rPr lang="en-US" altLang="en-US"/>
              <a:t>Ignore values in the same row and column and find the determinant of the 2x2 matrix created by the remaining values</a:t>
            </a:r>
          </a:p>
          <a:p>
            <a:r>
              <a:rPr lang="en-US" altLang="en-US"/>
              <a:t>Multiply the scalar by the 2x2 determinant</a:t>
            </a:r>
          </a:p>
          <a:p>
            <a:r>
              <a:rPr lang="en-US" altLang="en-US"/>
              <a:t>Repeat for each value in the first row; alternating subtracting and adding as you go. </a:t>
            </a:r>
            <a:endParaRPr lang="en-US" altLang="en-US" dirty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524001" y="28776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21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Square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03350"/>
            <a:ext cx="10058400" cy="601352"/>
          </a:xfrm>
        </p:spPr>
        <p:txBody>
          <a:bodyPr>
            <a:normAutofit/>
          </a:bodyPr>
          <a:lstStyle/>
          <a:p>
            <a:r>
              <a:rPr lang="en-US" dirty="0"/>
              <a:t>Determinant – example for a 3x3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145799"/>
              </p:ext>
            </p:extLst>
          </p:nvPr>
        </p:nvGraphicFramePr>
        <p:xfrm>
          <a:off x="1371601" y="1968656"/>
          <a:ext cx="8305800" cy="4552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3" imgW="4470120" imgH="2438280" progId="Equation.DSMT4">
                  <p:embed/>
                </p:oleObj>
              </mc:Choice>
              <mc:Fallback>
                <p:oleObj name="Equation" r:id="rId3" imgW="4470120" imgH="243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1" y="1968656"/>
                        <a:ext cx="8305800" cy="4552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47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Determinant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For any other matrices the calculations are best left to computer</a:t>
            </a:r>
          </a:p>
          <a:p>
            <a:r>
              <a:rPr lang="en-US" altLang="en-US"/>
              <a:t>If a determinant of a matrix equals 0 than that matrix cannot inverted, since the inversion process requires division by the determinant.  </a:t>
            </a:r>
          </a:p>
          <a:p>
            <a:r>
              <a:rPr lang="en-US" altLang="en-US"/>
              <a:t>What is a common cause of determinates equaling zero?</a:t>
            </a:r>
            <a:br>
              <a:rPr lang="en-US" altLang="en-US"/>
            </a:b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43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Inverse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Inverse: Needed to perform the “division” of 2 square matrices</a:t>
            </a:r>
          </a:p>
          <a:p>
            <a:pPr lvl="1"/>
            <a:r>
              <a:rPr lang="en-US" dirty="0"/>
              <a:t>In scalar terms A/B is the same as A * 1/B</a:t>
            </a:r>
          </a:p>
          <a:p>
            <a:pPr lvl="1"/>
            <a:r>
              <a:rPr lang="en-US" dirty="0"/>
              <a:t>When we want to divide matrix A by matrix B we simply multiply by A by the inverse of B </a:t>
            </a:r>
          </a:p>
          <a:p>
            <a:pPr lvl="1"/>
            <a:r>
              <a:rPr lang="en-US" dirty="0"/>
              <a:t>An inverse matrix is defined as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265533"/>
              </p:ext>
            </p:extLst>
          </p:nvPr>
        </p:nvGraphicFramePr>
        <p:xfrm>
          <a:off x="1600200" y="4343400"/>
          <a:ext cx="7886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3" imgW="2628720" imgH="304560" progId="Equation.DSMT4">
                  <p:embed/>
                </p:oleObj>
              </mc:Choice>
              <mc:Fallback>
                <p:oleObj name="Equation" r:id="rId3" imgW="2628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4343400"/>
                        <a:ext cx="78867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0365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Inverse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61565"/>
            <a:ext cx="4739281" cy="5002306"/>
          </a:xfrm>
        </p:spPr>
        <p:txBody>
          <a:bodyPr>
            <a:normAutofit/>
          </a:bodyPr>
          <a:lstStyle/>
          <a:p>
            <a:r>
              <a:rPr lang="en-US" dirty="0"/>
              <a:t>Matrix Inverse:</a:t>
            </a:r>
          </a:p>
          <a:p>
            <a:pPr lvl="1"/>
            <a:r>
              <a:rPr lang="en-US" dirty="0"/>
              <a:t>For a 2x2 matrix the inverse is relatively simple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anything else, use a computer…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686977"/>
              </p:ext>
            </p:extLst>
          </p:nvPr>
        </p:nvGraphicFramePr>
        <p:xfrm>
          <a:off x="6248400" y="1430100"/>
          <a:ext cx="5026025" cy="507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3" imgW="2552400" imgH="2577960" progId="Equation.DSMT4">
                  <p:embed/>
                </p:oleObj>
              </mc:Choice>
              <mc:Fallback>
                <p:oleObj name="Equation" r:id="rId3" imgW="2552400" imgH="257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48400" y="1430100"/>
                        <a:ext cx="5026025" cy="5078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340788" y="1765767"/>
            <a:ext cx="403412" cy="282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matrix?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is just rectangular arrays of items</a:t>
            </a:r>
          </a:p>
          <a:p>
            <a:r>
              <a:rPr lang="en-US" dirty="0"/>
              <a:t>A typical matrix is a rectangular array of numbers arranged in rows and columns.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610354"/>
              </p:ext>
            </p:extLst>
          </p:nvPr>
        </p:nvGraphicFramePr>
        <p:xfrm>
          <a:off x="3429000" y="3352800"/>
          <a:ext cx="49657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1511280" imgH="711000" progId="Equation.DSMT4">
                  <p:embed/>
                </p:oleObj>
              </mc:Choice>
              <mc:Fallback>
                <p:oleObj name="Equation" r:id="rId3" imgW="1511280" imgH="711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52800"/>
                        <a:ext cx="4965700" cy="233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87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Inversions and singular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Singular Matrix: A matrix is considered singular if the determinant of the matrix is zero</a:t>
            </a:r>
          </a:p>
          <a:p>
            <a:pPr lvl="1"/>
            <a:r>
              <a:rPr lang="en-US" dirty="0"/>
              <a:t>The matrix cannot be inverted</a:t>
            </a:r>
          </a:p>
          <a:p>
            <a:pPr lvl="1"/>
            <a:r>
              <a:rPr lang="en-US" dirty="0"/>
              <a:t>Usually caused by linear dependencies between vectors</a:t>
            </a:r>
          </a:p>
          <a:p>
            <a:pPr lvl="1"/>
            <a:r>
              <a:rPr lang="en-US" dirty="0"/>
              <a:t>When a matrix is not full rank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An extreme form of multicollinearity in the matrix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217654"/>
              </p:ext>
            </p:extLst>
          </p:nvPr>
        </p:nvGraphicFramePr>
        <p:xfrm>
          <a:off x="990600" y="4000500"/>
          <a:ext cx="744008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3" imgW="2349360" imgH="457200" progId="Equation.DSMT4">
                  <p:embed/>
                </p:oleObj>
              </mc:Choice>
              <mc:Fallback>
                <p:oleObj name="Equation" r:id="rId3" imgW="2349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4000500"/>
                        <a:ext cx="7440083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68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a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convention matrices are “sized” using the number of rows (m) by number of columns (n).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965105"/>
              </p:ext>
            </p:extLst>
          </p:nvPr>
        </p:nvGraphicFramePr>
        <p:xfrm>
          <a:off x="2209800" y="2667000"/>
          <a:ext cx="35623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3" imgW="1511300" imgH="711200" progId="Equation.DSMT4">
                  <p:embed/>
                </p:oleObj>
              </mc:Choice>
              <mc:Fallback>
                <p:oleObj name="Equation" r:id="rId3" imgW="1511300" imgH="7112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667000"/>
                        <a:ext cx="356235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658410"/>
              </p:ext>
            </p:extLst>
          </p:nvPr>
        </p:nvGraphicFramePr>
        <p:xfrm>
          <a:off x="6172201" y="2667000"/>
          <a:ext cx="23336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5" imgW="990360" imgH="711000" progId="Equation.DSMT4">
                  <p:embed/>
                </p:oleObj>
              </mc:Choice>
              <mc:Fallback>
                <p:oleObj name="Equation" r:id="rId5" imgW="990360" imgH="7110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2667000"/>
                        <a:ext cx="233362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004699"/>
              </p:ext>
            </p:extLst>
          </p:nvPr>
        </p:nvGraphicFramePr>
        <p:xfrm>
          <a:off x="2971800" y="4343401"/>
          <a:ext cx="2033588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7" imgW="863280" imgH="914400" progId="Equation.DSMT4">
                  <p:embed/>
                </p:oleObj>
              </mc:Choice>
              <mc:Fallback>
                <p:oleObj name="Equation" r:id="rId7" imgW="863280" imgH="9144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43401"/>
                        <a:ext cx="2033588" cy="215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7" name="Object 19"/>
          <p:cNvGraphicFramePr>
            <a:graphicFrameLocks noChangeAspect="1"/>
          </p:cNvGraphicFramePr>
          <p:nvPr/>
        </p:nvGraphicFramePr>
        <p:xfrm>
          <a:off x="6858000" y="5105401"/>
          <a:ext cx="131603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9" imgW="558720" imgH="291960" progId="Equation.DSMT4">
                  <p:embed/>
                </p:oleObj>
              </mc:Choice>
              <mc:Fallback>
                <p:oleObj name="Equation" r:id="rId9" imgW="558720" imgH="29196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105401"/>
                        <a:ext cx="1316038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9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“Special”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Square matrix: a square matrix is an </a:t>
            </a:r>
            <a:r>
              <a:rPr lang="en-US" dirty="0" err="1"/>
              <a:t>mxn</a:t>
            </a:r>
            <a:r>
              <a:rPr lang="en-US" dirty="0"/>
              <a:t> matrix in which m = 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Vector: a vector is an </a:t>
            </a:r>
            <a:r>
              <a:rPr lang="en-US" dirty="0" err="1"/>
              <a:t>mxn</a:t>
            </a:r>
            <a:r>
              <a:rPr lang="en-US" dirty="0"/>
              <a:t> matrix where either m OR n = 1 (but not both).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353331"/>
              </p:ext>
            </p:extLst>
          </p:nvPr>
        </p:nvGraphicFramePr>
        <p:xfrm>
          <a:off x="5791200" y="2057400"/>
          <a:ext cx="23241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tion" r:id="rId3" imgW="990360" imgH="711000" progId="Equation.DSMT4">
                  <p:embed/>
                </p:oleObj>
              </mc:Choice>
              <mc:Fallback>
                <p:oleObj name="Equation" r:id="rId3" imgW="990360" imgH="711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057400"/>
                        <a:ext cx="23241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791200" y="4495801"/>
          <a:ext cx="4165600" cy="1969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5" imgW="1942920" imgH="914400" progId="Equation.DSMT4">
                  <p:embed/>
                </p:oleObj>
              </mc:Choice>
              <mc:Fallback>
                <p:oleObj name="Equation" r:id="rId5" imgW="1942920" imgH="914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495801"/>
                        <a:ext cx="4165600" cy="1969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“Special”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Scalar: a scalar is an </a:t>
            </a:r>
            <a:r>
              <a:rPr lang="en-US" dirty="0" err="1"/>
              <a:t>mxn</a:t>
            </a:r>
            <a:r>
              <a:rPr lang="en-US" dirty="0"/>
              <a:t> matrix where BOTH m and n = 1.</a:t>
            </a:r>
          </a:p>
          <a:p>
            <a:endParaRPr lang="en-US" dirty="0"/>
          </a:p>
          <a:p>
            <a:r>
              <a:rPr lang="en-US" dirty="0"/>
              <a:t>Zero matrix: an </a:t>
            </a:r>
            <a:r>
              <a:rPr lang="en-US" dirty="0" err="1"/>
              <a:t>mxn</a:t>
            </a:r>
            <a:r>
              <a:rPr lang="en-US" dirty="0"/>
              <a:t> matrix of zeros.   </a:t>
            </a:r>
          </a:p>
          <a:p>
            <a:endParaRPr lang="en-US" dirty="0"/>
          </a:p>
          <a:p>
            <a:r>
              <a:rPr lang="en-US" dirty="0"/>
              <a:t>Identity Matrix: a square (</a:t>
            </a:r>
            <a:r>
              <a:rPr lang="en-US" dirty="0" err="1"/>
              <a:t>mxm</a:t>
            </a:r>
            <a:r>
              <a:rPr lang="en-US" dirty="0"/>
              <a:t>) matrix with 1s on the diagonal and zeros everywhere else.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902513"/>
              </p:ext>
            </p:extLst>
          </p:nvPr>
        </p:nvGraphicFramePr>
        <p:xfrm>
          <a:off x="4038600" y="2057400"/>
          <a:ext cx="131603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3" imgW="558720" imgH="291960" progId="Equation.DSMT4">
                  <p:embed/>
                </p:oleObj>
              </mc:Choice>
              <mc:Fallback>
                <p:oleObj name="Equation" r:id="rId3" imgW="558720" imgH="291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057400"/>
                        <a:ext cx="1316038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793445"/>
              </p:ext>
            </p:extLst>
          </p:nvPr>
        </p:nvGraphicFramePr>
        <p:xfrm>
          <a:off x="8478838" y="2042319"/>
          <a:ext cx="182403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Equation" r:id="rId5" imgW="774360" imgH="711000" progId="Equation.DSMT4">
                  <p:embed/>
                </p:oleObj>
              </mc:Choice>
              <mc:Fallback>
                <p:oleObj name="Equation" r:id="rId5" imgW="774360" imgH="711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8838" y="2042319"/>
                        <a:ext cx="1824038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8001001" y="4648200"/>
          <a:ext cx="23018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Equation" r:id="rId7" imgW="977760" imgH="711000" progId="Equation.DSMT4">
                  <p:embed/>
                </p:oleObj>
              </mc:Choice>
              <mc:Fallback>
                <p:oleObj name="Equation" r:id="rId7" imgW="977760" imgH="711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4648200"/>
                        <a:ext cx="230187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Rank: the rank of a matrix is the maximum number of linearly independent vectors (either row or column) in a matrix</a:t>
            </a:r>
          </a:p>
          <a:p>
            <a:r>
              <a:rPr lang="en-US" dirty="0"/>
              <a:t>Full Rank: A matrix is considered full rank when all vectors are linearly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4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Transposing a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Transpose: is the </a:t>
            </a:r>
            <a:r>
              <a:rPr lang="en-US" dirty="0" err="1"/>
              <a:t>mxn</a:t>
            </a:r>
            <a:r>
              <a:rPr lang="en-US" dirty="0"/>
              <a:t> matrix obtained by interchanging the rows and columns of a matrix (converting it to an </a:t>
            </a:r>
            <a:r>
              <a:rPr lang="en-US" dirty="0" err="1"/>
              <a:t>nxm</a:t>
            </a:r>
            <a:r>
              <a:rPr lang="en-US" dirty="0"/>
              <a:t> matrix)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2209800" y="2895600"/>
          <a:ext cx="404467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3" imgW="2120760" imgH="914400" progId="Equation.DSMT4">
                  <p:embed/>
                </p:oleObj>
              </mc:Choice>
              <mc:Fallback>
                <p:oleObj name="Equation" r:id="rId3" imgW="2120760" imgH="91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95600"/>
                        <a:ext cx="4044678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133600" y="4419601"/>
          <a:ext cx="6783388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5" imgW="2882880" imgH="914400" progId="Equation.DSMT4">
                  <p:embed/>
                </p:oleObj>
              </mc:Choice>
              <mc:Fallback>
                <p:oleObj name="Equation" r:id="rId5" imgW="2882880" imgH="914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1"/>
                        <a:ext cx="6783388" cy="215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2971800" y="4648200"/>
            <a:ext cx="533400" cy="167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6200000">
            <a:off x="7581900" y="3695700"/>
            <a:ext cx="533400" cy="1981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6200000">
            <a:off x="4038600" y="3581400"/>
            <a:ext cx="533400" cy="2667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58000" y="4343400"/>
            <a:ext cx="533400" cy="22098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1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Matrices can be added (or subtracted) as long as the 2 matrices are the same size</a:t>
            </a:r>
          </a:p>
          <a:p>
            <a:pPr lvl="1"/>
            <a:r>
              <a:rPr lang="en-US" dirty="0"/>
              <a:t>Simply add or subtract the corresponding components of each matrix.  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209800" y="3429001"/>
          <a:ext cx="7189788" cy="268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3" imgW="4431960" imgH="1650960" progId="Equation.DSMT4">
                  <p:embed/>
                </p:oleObj>
              </mc:Choice>
              <mc:Fallback>
                <p:oleObj name="Equation" r:id="rId3" imgW="4431960" imgH="1650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429001"/>
                        <a:ext cx="7189788" cy="268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Multiplying a matrix by a scalar: each element in the matrix is multiplied by the scalar.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209800" y="2819400"/>
          <a:ext cx="6020672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3" imgW="2565360" imgH="939600" progId="Equation.DSMT4">
                  <p:embed/>
                </p:oleObj>
              </mc:Choice>
              <mc:Fallback>
                <p:oleObj name="Equation" r:id="rId3" imgW="256536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19400"/>
                        <a:ext cx="6020672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fab">
  <a:themeElements>
    <a:clrScheme name="Prefab">
      <a:dk1>
        <a:sysClr val="windowText" lastClr="000000"/>
      </a:dk1>
      <a:lt1>
        <a:sysClr val="window" lastClr="FFFFFF"/>
      </a:lt1>
      <a:dk2>
        <a:srgbClr val="5D5C64"/>
      </a:dk2>
      <a:lt2>
        <a:srgbClr val="E4D9BE"/>
      </a:lt2>
      <a:accent1>
        <a:srgbClr val="E0B62E"/>
      </a:accent1>
      <a:accent2>
        <a:srgbClr val="E6632E"/>
      </a:accent2>
      <a:accent3>
        <a:srgbClr val="73C1C7"/>
      </a:accent3>
      <a:accent4>
        <a:srgbClr val="75964C"/>
      </a:accent4>
      <a:accent5>
        <a:srgbClr val="C78C45"/>
      </a:accent5>
      <a:accent6>
        <a:srgbClr val="BCA076"/>
      </a:accent6>
      <a:hlink>
        <a:srgbClr val="CF3B0D"/>
      </a:hlink>
      <a:folHlink>
        <a:srgbClr val="7E756C"/>
      </a:folHlink>
    </a:clrScheme>
    <a:fontScheme name="Prefab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efab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0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17000"/>
                <a:satMod val="350000"/>
              </a:schemeClr>
            </a:gs>
          </a:gsLst>
          <a:lin ang="4000000" scaled="1"/>
        </a:gra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0000" algn="ct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110000" algn="ctr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120000" algn="ctr" rotWithShape="0">
              <a:srgbClr val="000000">
                <a:alpha val="70000"/>
              </a:srgbClr>
            </a:outerShdw>
          </a:effectLst>
          <a:scene3d>
            <a:camera prst="orthographicFront"/>
            <a:lightRig rig="glow" dir="t">
              <a:rot lat="0" lon="0" rev="1800000"/>
            </a:lightRig>
          </a:scene3d>
          <a:sp3d contourW="12700" prstMaterial="dkEdge">
            <a:bevelT w="50800" h="44450" prst="angle"/>
            <a:contourClr>
              <a:schemeClr val="phClr">
                <a:shade val="4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20000"/>
              </a:schemeClr>
              <a:schemeClr val="phClr">
                <a:tint val="94000"/>
                <a:satMod val="2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Prefab</Template>
  <TotalTime>913</TotalTime>
  <Words>827</Words>
  <Application>Microsoft Office PowerPoint</Application>
  <PresentationFormat>Widescreen</PresentationFormat>
  <Paragraphs>111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Wingdings 2</vt:lpstr>
      <vt:lpstr>Prefab</vt:lpstr>
      <vt:lpstr>Equation</vt:lpstr>
      <vt:lpstr>Intro to Matrices</vt:lpstr>
      <vt:lpstr>What is a matrix?</vt:lpstr>
      <vt:lpstr>Sizing a matrix</vt:lpstr>
      <vt:lpstr>“Special” Matrices</vt:lpstr>
      <vt:lpstr>“Special” Matrices</vt:lpstr>
      <vt:lpstr>Matrix Rank</vt:lpstr>
      <vt:lpstr>Transposing a Matrix</vt:lpstr>
      <vt:lpstr>Matrix Addition</vt:lpstr>
      <vt:lpstr>Matrix Multiplication</vt:lpstr>
      <vt:lpstr>Matrix Multiplication</vt:lpstr>
      <vt:lpstr>Matrix Multiplication</vt:lpstr>
      <vt:lpstr>Reducing Square Matrices</vt:lpstr>
      <vt:lpstr>Reducing Square Matrices</vt:lpstr>
      <vt:lpstr>Reducing Square Matrices</vt:lpstr>
      <vt:lpstr>Determinant </vt:lpstr>
      <vt:lpstr>Reducing Square Matrices</vt:lpstr>
      <vt:lpstr>Determinant</vt:lpstr>
      <vt:lpstr>Matrix Inverse</vt:lpstr>
      <vt:lpstr>Matrix Inverse</vt:lpstr>
      <vt:lpstr>Inversions and singular Matrices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Matrices</dc:title>
  <dc:creator>Andrew Ainsworth</dc:creator>
  <cp:lastModifiedBy>Andrew Ainsworth</cp:lastModifiedBy>
  <cp:revision>37</cp:revision>
  <dcterms:created xsi:type="dcterms:W3CDTF">2011-08-30T18:20:53Z</dcterms:created>
  <dcterms:modified xsi:type="dcterms:W3CDTF">2019-01-30T07:15:52Z</dcterms:modified>
</cp:coreProperties>
</file>