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3" r:id="rId14"/>
    <p:sldId id="294" r:id="rId15"/>
    <p:sldId id="295" r:id="rId16"/>
    <p:sldId id="299" r:id="rId17"/>
    <p:sldId id="300" r:id="rId18"/>
    <p:sldId id="296" r:id="rId19"/>
    <p:sldId id="297" r:id="rId20"/>
    <p:sldId id="298"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301" r:id="rId42"/>
    <p:sldId id="302" r:id="rId43"/>
    <p:sldId id="303" r:id="rId44"/>
    <p:sldId id="304" r:id="rId45"/>
    <p:sldId id="305" r:id="rId46"/>
    <p:sldId id="306" r:id="rId47"/>
    <p:sldId id="307" r:id="rId48"/>
    <p:sldId id="308" r:id="rId49"/>
    <p:sldId id="309" r:id="rId50"/>
    <p:sldId id="310" r:id="rId51"/>
    <p:sldId id="311" r:id="rId52"/>
    <p:sldId id="268" r:id="rId53"/>
    <p:sldId id="269" r:id="rId54"/>
    <p:sldId id="270" r:id="rId55"/>
    <p:sldId id="271"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595" autoAdjust="0"/>
  </p:normalViewPr>
  <p:slideViewPr>
    <p:cSldViewPr>
      <p:cViewPr varScale="1">
        <p:scale>
          <a:sx n="60" d="100"/>
          <a:sy n="60" d="100"/>
        </p:scale>
        <p:origin x="830"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4E12B-3817-4A3E-BF17-63CE9AB66363}"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591D-E39F-4062-A305-278AAC29B72E}" type="slidenum">
              <a:rPr lang="en-US" smtClean="0"/>
              <a:t>‹#›</a:t>
            </a:fld>
            <a:endParaRPr lang="en-US"/>
          </a:p>
        </p:txBody>
      </p:sp>
    </p:spTree>
    <p:extLst>
      <p:ext uri="{BB962C8B-B14F-4D97-AF65-F5344CB8AC3E}">
        <p14:creationId xmlns:p14="http://schemas.microsoft.com/office/powerpoint/2010/main" val="112271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0A591D-E39F-4062-A305-278AAC29B72E}" type="slidenum">
              <a:rPr lang="en-US" smtClean="0"/>
              <a:t>1</a:t>
            </a:fld>
            <a:endParaRPr lang="en-US"/>
          </a:p>
        </p:txBody>
      </p:sp>
    </p:spTree>
    <p:extLst>
      <p:ext uri="{BB962C8B-B14F-4D97-AF65-F5344CB8AC3E}">
        <p14:creationId xmlns:p14="http://schemas.microsoft.com/office/powerpoint/2010/main" val="376489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Odds – like probability.  Odds are usually written as “5 to 1 odds” which is equivalent to 1 out of five or .20 probability or 20% chance, etc.</a:t>
            </a:r>
          </a:p>
          <a:p>
            <a:pPr lvl="1"/>
            <a:r>
              <a:rPr lang="en-US" altLang="en-US" dirty="0"/>
              <a:t>The problem with probabilities is that they are non-linear</a:t>
            </a:r>
          </a:p>
          <a:p>
            <a:pPr lvl="1"/>
            <a:r>
              <a:rPr lang="en-US" altLang="en-US" dirty="0"/>
              <a:t>Going from .10 to .20 doubles the probability, but going from .80 to .90 barely increases the probability.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Odds ratio – the ratio of the odds over 1 – the odds.  The probability of winning over the probability of losing.  5 to 1 odds equates to an odds ratio of .20/.80 = .25.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Logit – this is the natural log of an odds ratio; often called a log odds even though it really is a log odds ratio.  The logit scale is linear and functions much like a z-score scale.</a:t>
            </a:r>
          </a:p>
        </p:txBody>
      </p:sp>
      <p:sp>
        <p:nvSpPr>
          <p:cNvPr id="4" name="Slide Number Placeholder 3"/>
          <p:cNvSpPr>
            <a:spLocks noGrp="1"/>
          </p:cNvSpPr>
          <p:nvPr>
            <p:ph type="sldNum" sz="quarter" idx="10"/>
          </p:nvPr>
        </p:nvSpPr>
        <p:spPr/>
        <p:txBody>
          <a:bodyPr/>
          <a:lstStyle/>
          <a:p>
            <a:fld id="{D60A591D-E39F-4062-A305-278AAC29B72E}" type="slidenum">
              <a:rPr lang="en-US" smtClean="0"/>
              <a:t>13</a:t>
            </a:fld>
            <a:endParaRPr lang="en-US"/>
          </a:p>
        </p:txBody>
      </p:sp>
    </p:spTree>
    <p:extLst>
      <p:ext uri="{BB962C8B-B14F-4D97-AF65-F5344CB8AC3E}">
        <p14:creationId xmlns:p14="http://schemas.microsoft.com/office/powerpoint/2010/main" val="338027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FA5F54-4520-4710-A055-76DBD39E0AA2}" type="slidenum">
              <a:rPr lang="en-US" smtClean="0"/>
              <a:t>41</a:t>
            </a:fld>
            <a:endParaRPr lang="en-US"/>
          </a:p>
        </p:txBody>
      </p:sp>
    </p:spTree>
    <p:extLst>
      <p:ext uri="{BB962C8B-B14F-4D97-AF65-F5344CB8AC3E}">
        <p14:creationId xmlns:p14="http://schemas.microsoft.com/office/powerpoint/2010/main" val="135758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endParaRPr lang="en-US"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EED4614-7597-4C00-8BCE-10D2D953A136}" type="slidenum">
              <a:rPr lang="en-US" altLang="en-US" smtClean="0"/>
              <a:pPr/>
              <a:t>‹#›</a:t>
            </a:fld>
            <a:endParaRPr lang="en-US"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160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10096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3981243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3790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41778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75579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80465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EE6286B-DAF4-4ABC-A1B2-465D79668D02}" type="slidenum">
              <a:rPr lang="en-US" altLang="en-US" smtClean="0"/>
              <a:pPr/>
              <a:t>‹#›</a:t>
            </a:fld>
            <a:endParaRPr lang="en-US" altLang="en-US"/>
          </a:p>
        </p:txBody>
      </p:sp>
    </p:spTree>
    <p:extLst>
      <p:ext uri="{BB962C8B-B14F-4D97-AF65-F5344CB8AC3E}">
        <p14:creationId xmlns:p14="http://schemas.microsoft.com/office/powerpoint/2010/main" val="1879170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952A6BD-130A-4DF3-A6A5-9DEBFCE3B311}" type="slidenum">
              <a:rPr lang="en-US" altLang="en-US" smtClean="0"/>
              <a:pPr/>
              <a:t>‹#›</a:t>
            </a:fld>
            <a:endParaRPr lang="en-US" altLang="en-US"/>
          </a:p>
        </p:txBody>
      </p:sp>
    </p:spTree>
    <p:extLst>
      <p:ext uri="{BB962C8B-B14F-4D97-AF65-F5344CB8AC3E}">
        <p14:creationId xmlns:p14="http://schemas.microsoft.com/office/powerpoint/2010/main" val="66821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21336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21336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11200" y="64008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962400" y="64008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534400" y="6400800"/>
            <a:ext cx="2540000" cy="457200"/>
          </a:xfrm>
        </p:spPr>
        <p:txBody>
          <a:bodyPr/>
          <a:lstStyle>
            <a:lvl1pPr>
              <a:defRPr/>
            </a:lvl1pPr>
          </a:lstStyle>
          <a:p>
            <a:fld id="{073AB8E6-D2FE-4BDE-8FE0-D13F72C302F3}" type="slidenum">
              <a:rPr lang="en-US" altLang="en-US"/>
              <a:pPr/>
              <a:t>‹#›</a:t>
            </a:fld>
            <a:endParaRPr lang="en-US" altLang="en-US"/>
          </a:p>
        </p:txBody>
      </p:sp>
    </p:spTree>
    <p:extLst>
      <p:ext uri="{BB962C8B-B14F-4D97-AF65-F5344CB8AC3E}">
        <p14:creationId xmlns:p14="http://schemas.microsoft.com/office/powerpoint/2010/main" val="451774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41867" y="228600"/>
            <a:ext cx="10972800" cy="582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575733" y="6229350"/>
            <a:ext cx="25400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4165600" y="6229350"/>
            <a:ext cx="3860800" cy="45720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8974667" y="6229350"/>
            <a:ext cx="2540000" cy="457200"/>
          </a:xfrm>
        </p:spPr>
        <p:txBody>
          <a:bodyPr/>
          <a:lstStyle>
            <a:lvl1pPr>
              <a:defRPr/>
            </a:lvl1pPr>
          </a:lstStyle>
          <a:p>
            <a:fld id="{A7D7B1A1-C64C-467A-B11C-F71D3371C8E8}" type="slidenum">
              <a:rPr lang="en-US" altLang="en-US"/>
              <a:pPr/>
              <a:t>‹#›</a:t>
            </a:fld>
            <a:endParaRPr lang="en-US" altLang="en-US"/>
          </a:p>
        </p:txBody>
      </p:sp>
    </p:spTree>
    <p:extLst>
      <p:ext uri="{BB962C8B-B14F-4D97-AF65-F5344CB8AC3E}">
        <p14:creationId xmlns:p14="http://schemas.microsoft.com/office/powerpoint/2010/main" val="357572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a:t>
            </a:fld>
            <a:endParaRPr lang="en-US" altLang="en-US"/>
          </a:p>
        </p:txBody>
      </p:sp>
    </p:spTree>
    <p:extLst>
      <p:ext uri="{BB962C8B-B14F-4D97-AF65-F5344CB8AC3E}">
        <p14:creationId xmlns:p14="http://schemas.microsoft.com/office/powerpoint/2010/main" val="367227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1069332-B9DD-4946-B5F5-27D1E391AC16}" type="slidenum">
              <a:rPr lang="en-US" altLang="en-US" smtClean="0"/>
              <a:pPr/>
              <a:t>‹#›</a:t>
            </a:fld>
            <a:endParaRPr lang="en-US" altLang="en-US"/>
          </a:p>
        </p:txBody>
      </p:sp>
    </p:spTree>
    <p:extLst>
      <p:ext uri="{BB962C8B-B14F-4D97-AF65-F5344CB8AC3E}">
        <p14:creationId xmlns:p14="http://schemas.microsoft.com/office/powerpoint/2010/main" val="326282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4F3C75-FE94-4806-AD83-3B5C96001FBD}" type="slidenum">
              <a:rPr lang="en-US" altLang="en-US" smtClean="0"/>
              <a:pPr/>
              <a:t>‹#›</a:t>
            </a:fld>
            <a:endParaRPr lang="en-US" altLang="en-US"/>
          </a:p>
        </p:txBody>
      </p:sp>
    </p:spTree>
    <p:extLst>
      <p:ext uri="{BB962C8B-B14F-4D97-AF65-F5344CB8AC3E}">
        <p14:creationId xmlns:p14="http://schemas.microsoft.com/office/powerpoint/2010/main" val="88851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36FC06E6-35E0-4808-A7CA-8F022E02A289}" type="slidenum">
              <a:rPr lang="en-US" altLang="en-US" smtClean="0"/>
              <a:pPr/>
              <a:t>‹#›</a:t>
            </a:fld>
            <a:endParaRPr lang="en-US" altLang="en-US"/>
          </a:p>
        </p:txBody>
      </p:sp>
    </p:spTree>
    <p:extLst>
      <p:ext uri="{BB962C8B-B14F-4D97-AF65-F5344CB8AC3E}">
        <p14:creationId xmlns:p14="http://schemas.microsoft.com/office/powerpoint/2010/main" val="23860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C723431A-99FE-4C24-B54B-B9593DC759FD}" type="slidenum">
              <a:rPr lang="en-US" altLang="en-US" smtClean="0"/>
              <a:pPr/>
              <a:t>‹#›</a:t>
            </a:fld>
            <a:endParaRPr lang="en-US" altLang="en-US"/>
          </a:p>
        </p:txBody>
      </p:sp>
    </p:spTree>
    <p:extLst>
      <p:ext uri="{BB962C8B-B14F-4D97-AF65-F5344CB8AC3E}">
        <p14:creationId xmlns:p14="http://schemas.microsoft.com/office/powerpoint/2010/main" val="169693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E0ACB75-AC0E-493A-B413-3D14BFEC01E1}" type="slidenum">
              <a:rPr lang="en-US" altLang="en-US" smtClean="0"/>
              <a:pPr/>
              <a:t>‹#›</a:t>
            </a:fld>
            <a:endParaRPr lang="en-US" altLang="en-US"/>
          </a:p>
        </p:txBody>
      </p:sp>
    </p:spTree>
    <p:extLst>
      <p:ext uri="{BB962C8B-B14F-4D97-AF65-F5344CB8AC3E}">
        <p14:creationId xmlns:p14="http://schemas.microsoft.com/office/powerpoint/2010/main" val="64312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329ED49-3FB8-408B-96DD-95B74AAB6E60}" type="slidenum">
              <a:rPr lang="en-US" altLang="en-US" smtClean="0"/>
              <a:pPr/>
              <a:t>‹#›</a:t>
            </a:fld>
            <a:endParaRPr lang="en-US" altLang="en-US"/>
          </a:p>
        </p:txBody>
      </p:sp>
    </p:spTree>
    <p:extLst>
      <p:ext uri="{BB962C8B-B14F-4D97-AF65-F5344CB8AC3E}">
        <p14:creationId xmlns:p14="http://schemas.microsoft.com/office/powerpoint/2010/main" val="212593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81AF68-9A24-4B5B-B053-ABB3A3B63D1C}" type="slidenum">
              <a:rPr lang="en-US" altLang="en-US" smtClean="0"/>
              <a:pPr/>
              <a:t>‹#›</a:t>
            </a:fld>
            <a:endParaRPr lang="en-US" altLang="en-US"/>
          </a:p>
        </p:txBody>
      </p:sp>
    </p:spTree>
    <p:extLst>
      <p:ext uri="{BB962C8B-B14F-4D97-AF65-F5344CB8AC3E}">
        <p14:creationId xmlns:p14="http://schemas.microsoft.com/office/powerpoint/2010/main" val="280334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endParaRPr lang="en-US"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16526541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36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32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8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image" Target="../media/image2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19.xml"/><Relationship Id="rId1" Type="http://schemas.openxmlformats.org/officeDocument/2006/relationships/vmlDrawing" Target="../drawings/vmlDrawing16.vml"/><Relationship Id="rId4" Type="http://schemas.openxmlformats.org/officeDocument/2006/relationships/image" Target="../media/image32.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19.xml"/><Relationship Id="rId1" Type="http://schemas.openxmlformats.org/officeDocument/2006/relationships/vmlDrawing" Target="../drawings/vmlDrawing17.vml"/><Relationship Id="rId4" Type="http://schemas.openxmlformats.org/officeDocument/2006/relationships/image" Target="../media/image3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6.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rot="21420000">
            <a:off x="855335" y="663595"/>
            <a:ext cx="9755187" cy="1395901"/>
          </a:xfrm>
        </p:spPr>
        <p:txBody>
          <a:bodyPr/>
          <a:lstStyle/>
          <a:p>
            <a:r>
              <a:rPr lang="en-US" altLang="en-US" dirty="0"/>
              <a:t>Logistic Regression</a:t>
            </a:r>
          </a:p>
        </p:txBody>
      </p:sp>
      <p:sp>
        <p:nvSpPr>
          <p:cNvPr id="2051" name="Rectangle 3"/>
          <p:cNvSpPr>
            <a:spLocks noGrp="1" noChangeArrowheads="1"/>
          </p:cNvSpPr>
          <p:nvPr>
            <p:ph type="subTitle" idx="1"/>
          </p:nvPr>
        </p:nvSpPr>
        <p:spPr>
          <a:xfrm rot="21420000">
            <a:off x="956960" y="1984702"/>
            <a:ext cx="9755187" cy="2595225"/>
          </a:xfrm>
        </p:spPr>
        <p:txBody>
          <a:bodyPr/>
          <a:lstStyle/>
          <a:p>
            <a:r>
              <a:rPr lang="en-US" altLang="en-US" dirty="0" err="1"/>
              <a:t>Psy</a:t>
            </a:r>
            <a:r>
              <a:rPr lang="en-US" altLang="en-US" dirty="0"/>
              <a:t> 524</a:t>
            </a:r>
          </a:p>
          <a:p>
            <a:r>
              <a:rPr lang="en-US" altLang="en-US" dirty="0"/>
              <a:t>Dr. Ainsworth</a:t>
            </a:r>
          </a:p>
          <a:p>
            <a:r>
              <a:rPr lang="en-US" altLang="en-US" dirty="0"/>
              <a:t>Psychology Department</a:t>
            </a:r>
          </a:p>
          <a:p>
            <a:r>
              <a:rPr lang="en-US" altLang="en-US" dirty="0"/>
              <a:t>California State University, Northridge</a:t>
            </a:r>
          </a:p>
        </p:txBody>
      </p:sp>
      <p:sp>
        <p:nvSpPr>
          <p:cNvPr id="6" name="Slide Number Placeholder 5"/>
          <p:cNvSpPr>
            <a:spLocks noGrp="1"/>
          </p:cNvSpPr>
          <p:nvPr>
            <p:ph type="sldNum" sz="quarter" idx="12"/>
          </p:nvPr>
        </p:nvSpPr>
        <p:spPr/>
        <p:txBody>
          <a:bodyPr/>
          <a:lstStyle/>
          <a:p>
            <a:fld id="{EEED4614-7597-4C00-8BCE-10D2D953A136}"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Assumptions</a:t>
            </a:r>
          </a:p>
        </p:txBody>
      </p:sp>
      <p:sp>
        <p:nvSpPr>
          <p:cNvPr id="14339" name="Rectangle 3"/>
          <p:cNvSpPr>
            <a:spLocks noGrp="1" noChangeArrowheads="1"/>
          </p:cNvSpPr>
          <p:nvPr>
            <p:ph sz="quarter" idx="13"/>
          </p:nvPr>
        </p:nvSpPr>
        <p:spPr/>
        <p:txBody>
          <a:bodyPr>
            <a:normAutofit fontScale="92500" lnSpcReduction="20000"/>
          </a:bodyPr>
          <a:lstStyle/>
          <a:p>
            <a:pPr lvl="1"/>
            <a:r>
              <a:rPr lang="en-US" altLang="en-US"/>
              <a:t>Ratio of cases to variables – using discrete variables requires that there are enough responses in every given category</a:t>
            </a:r>
          </a:p>
          <a:p>
            <a:pPr lvl="2"/>
            <a:r>
              <a:rPr lang="en-US" altLang="en-US"/>
              <a:t>If there are too many cells with no responses parameter estimates and standard errors will likely blow up</a:t>
            </a:r>
          </a:p>
          <a:p>
            <a:pPr lvl="2"/>
            <a:r>
              <a:rPr lang="en-US" altLang="en-US"/>
              <a:t>Also can make groups perfectly separable (e.g. multicollinear) which will make maximum likelihood estimation impossible.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Assumptions</a:t>
            </a:r>
          </a:p>
        </p:txBody>
      </p:sp>
      <p:sp>
        <p:nvSpPr>
          <p:cNvPr id="15363" name="Rectangle 3"/>
          <p:cNvSpPr>
            <a:spLocks noGrp="1" noChangeArrowheads="1"/>
          </p:cNvSpPr>
          <p:nvPr>
            <p:ph sz="quarter" idx="13"/>
          </p:nvPr>
        </p:nvSpPr>
        <p:spPr/>
        <p:txBody>
          <a:bodyPr/>
          <a:lstStyle/>
          <a:p>
            <a:r>
              <a:rPr lang="en-US" altLang="en-US"/>
              <a:t>Linearity in the logit – the regression equation should have a linear relationship with the logit form of the DV.  There is no assumption about the predictors being linearly related to each other.</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Assumptions</a:t>
            </a:r>
          </a:p>
        </p:txBody>
      </p:sp>
      <p:sp>
        <p:nvSpPr>
          <p:cNvPr id="16387" name="Rectangle 3"/>
          <p:cNvSpPr>
            <a:spLocks noGrp="1" noChangeArrowheads="1"/>
          </p:cNvSpPr>
          <p:nvPr>
            <p:ph sz="quarter" idx="13"/>
          </p:nvPr>
        </p:nvSpPr>
        <p:spPr/>
        <p:txBody>
          <a:bodyPr>
            <a:normAutofit lnSpcReduction="10000"/>
          </a:bodyPr>
          <a:lstStyle/>
          <a:p>
            <a:r>
              <a:rPr lang="en-US" altLang="en-US"/>
              <a:t>Absence of multicollinearity</a:t>
            </a:r>
          </a:p>
          <a:p>
            <a:r>
              <a:rPr lang="en-US" altLang="en-US"/>
              <a:t>No outliers</a:t>
            </a:r>
          </a:p>
          <a:p>
            <a:r>
              <a:rPr lang="en-US" altLang="en-US"/>
              <a:t>Independence of errors – assumes a between subjects design.  There are other forms if the design is within subjects. </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1" y="304800"/>
            <a:ext cx="10396882" cy="838200"/>
          </a:xfrm>
        </p:spPr>
        <p:txBody>
          <a:bodyPr/>
          <a:lstStyle/>
          <a:p>
            <a:r>
              <a:rPr lang="en-US" dirty="0"/>
              <a:t>Background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13"/>
              </p:nvPr>
            </p:nvSpPr>
            <p:spPr>
              <a:xfrm>
                <a:off x="685800" y="1524000"/>
                <a:ext cx="10394950" cy="4157134"/>
              </a:xfrm>
            </p:spPr>
            <p:txBody>
              <a:bodyPr>
                <a:normAutofit fontScale="85000" lnSpcReduction="10000"/>
              </a:bodyPr>
              <a:lstStyle/>
              <a:p>
                <a:r>
                  <a:rPr lang="en-US" dirty="0"/>
                  <a:t>In basic binary response logistic regression the goal is to predict the probability of a response (i.e., Y = 1)</a:t>
                </a:r>
              </a:p>
              <a:p>
                <a:pPr lvl="1"/>
                <a:r>
                  <a:rPr lang="en-US" dirty="0"/>
                  <a:t>Odds = probability = p</a:t>
                </a:r>
              </a:p>
              <a:p>
                <a:pPr lvl="1"/>
                <a14:m>
                  <m:oMath xmlns:m="http://schemas.openxmlformats.org/officeDocument/2006/math">
                    <m:r>
                      <a:rPr lang="en-US" smtClean="0">
                        <a:latin typeface="Cambria Math" panose="02040503050406030204" pitchFamily="18" charset="0"/>
                      </a:rPr>
                      <m:t>𝑂𝑑𝑑𝑠</m:t>
                    </m:r>
                    <m:r>
                      <a:rPr lang="en-US" smtClean="0">
                        <a:latin typeface="Cambria Math" panose="02040503050406030204" pitchFamily="18" charset="0"/>
                      </a:rPr>
                      <m:t> </m:t>
                    </m:r>
                    <m:r>
                      <a:rPr lang="en-US" smtClean="0">
                        <a:latin typeface="Cambria Math" panose="02040503050406030204" pitchFamily="18" charset="0"/>
                      </a:rPr>
                      <m:t>𝑅𝑎𝑡𝑖𝑜</m:t>
                    </m:r>
                    <m:r>
                      <a:rPr lang="en-US" smtClean="0">
                        <a:latin typeface="Cambria Math" panose="02040503050406030204" pitchFamily="18" charset="0"/>
                      </a:rPr>
                      <m:t>= </m:t>
                    </m:r>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𝑞</m:t>
                        </m:r>
                      </m:den>
                    </m:f>
                    <m:r>
                      <a:rPr lang="en-US" smtClean="0">
                        <a:latin typeface="Cambria Math" panose="02040503050406030204" pitchFamily="18" charset="0"/>
                      </a:rPr>
                      <m:t> </m:t>
                    </m:r>
                  </m:oMath>
                </a14:m>
                <a:r>
                  <a:rPr lang="en-US" dirty="0"/>
                  <a:t>, where q = 1 - p</a:t>
                </a:r>
              </a:p>
              <a:p>
                <a:pPr lvl="1"/>
                <a14:m>
                  <m:oMath xmlns:m="http://schemas.openxmlformats.org/officeDocument/2006/math">
                    <m:r>
                      <a:rPr lang="en-US" smtClean="0">
                        <a:latin typeface="Cambria Math" panose="02040503050406030204" pitchFamily="18" charset="0"/>
                      </a:rPr>
                      <m:t>𝐿𝑜𝑔𝑖𝑡</m:t>
                    </m:r>
                    <m:r>
                      <a:rPr lang="en-US" smtClean="0">
                        <a:latin typeface="Cambria Math" panose="02040503050406030204" pitchFamily="18" charset="0"/>
                      </a:rPr>
                      <m:t>=</m:t>
                    </m:r>
                    <m:r>
                      <a:rPr lang="en-US" smtClean="0">
                        <a:latin typeface="Cambria Math" panose="02040503050406030204" pitchFamily="18" charset="0"/>
                      </a:rPr>
                      <m:t>𝑙𝑛</m:t>
                    </m:r>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𝑞</m:t>
                            </m:r>
                          </m:den>
                        </m:f>
                      </m:e>
                    </m:d>
                  </m:oMath>
                </a14:m>
                <a:endParaRPr lang="en-US" dirty="0"/>
              </a:p>
              <a:p>
                <a:pPr lvl="2"/>
                <a:r>
                  <a:rPr lang="en-US" dirty="0"/>
                  <a:t>While p is non-linear, the logit scale is linear and functions much like a z-score scale.</a:t>
                </a:r>
              </a:p>
            </p:txBody>
          </p:sp>
        </mc:Choice>
        <mc:Fallback xmlns="">
          <p:sp>
            <p:nvSpPr>
              <p:cNvPr id="16387" name="Rectangle 3"/>
              <p:cNvSpPr>
                <a:spLocks noGrp="1" noRot="1" noChangeAspect="1" noMove="1" noResize="1" noEditPoints="1" noAdjustHandles="1" noChangeArrowheads="1" noChangeShapeType="1" noTextEdit="1"/>
              </p:cNvSpPr>
              <p:nvPr>
                <p:ph type="body" idx="13"/>
              </p:nvPr>
            </p:nvSpPr>
            <p:spPr>
              <a:xfrm>
                <a:off x="685800" y="1524000"/>
                <a:ext cx="10394950" cy="4157134"/>
              </a:xfrm>
              <a:blipFill>
                <a:blip r:embed="rId3"/>
                <a:stretch>
                  <a:fillRect l="-2522" t="-7185" b="-3226"/>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292AB11-8618-4D2E-836C-3E31BFC4364A}" type="slidenum">
              <a:rPr lang="en-US" altLang="en-US" smtClean="0"/>
              <a:pPr/>
              <a:t>13</a:t>
            </a:fld>
            <a:endParaRPr lang="en-US" altLang="en-US"/>
          </a:p>
        </p:txBody>
      </p:sp>
    </p:spTree>
    <p:extLst>
      <p:ext uri="{BB962C8B-B14F-4D97-AF65-F5344CB8AC3E}">
        <p14:creationId xmlns:p14="http://schemas.microsoft.com/office/powerpoint/2010/main" val="300013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274638"/>
            <a:ext cx="7772400" cy="1143000"/>
          </a:xfrm>
        </p:spPr>
        <p:txBody>
          <a:bodyPr>
            <a:normAutofit/>
          </a:bodyPr>
          <a:lstStyle/>
          <a:p>
            <a:r>
              <a:rPr lang="en-US" dirty="0"/>
              <a:t>Conversions to Logit</a:t>
            </a:r>
          </a:p>
        </p:txBody>
      </p:sp>
      <p:graphicFrame>
        <p:nvGraphicFramePr>
          <p:cNvPr id="10" name="Object 9"/>
          <p:cNvGraphicFramePr>
            <a:graphicFrameLocks noChangeAspect="1"/>
          </p:cNvGraphicFramePr>
          <p:nvPr>
            <p:extLst>
              <p:ext uri="{D42A27DB-BD31-4B8C-83A1-F6EECF244321}">
                <p14:modId xmlns:p14="http://schemas.microsoft.com/office/powerpoint/2010/main" val="1116261991"/>
              </p:ext>
            </p:extLst>
          </p:nvPr>
        </p:nvGraphicFramePr>
        <p:xfrm>
          <a:off x="2057400" y="1447800"/>
          <a:ext cx="3663117" cy="4876800"/>
        </p:xfrm>
        <a:graphic>
          <a:graphicData uri="http://schemas.openxmlformats.org/presentationml/2006/ole">
            <mc:AlternateContent xmlns:mc="http://schemas.openxmlformats.org/markup-compatibility/2006">
              <mc:Choice xmlns:v="urn:schemas-microsoft-com:vml" Requires="v">
                <p:oleObj spid="_x0000_s49174" name="Worksheet" r:id="rId3" imgW="1581044" imgH="2104942" progId="Excel.Sheet.12">
                  <p:embed/>
                </p:oleObj>
              </mc:Choice>
              <mc:Fallback>
                <p:oleObj name="Worksheet" r:id="rId3" imgW="1581044" imgH="2104942" progId="Excel.Sheet.12">
                  <p:embed/>
                  <p:pic>
                    <p:nvPicPr>
                      <p:cNvPr id="0" name=""/>
                      <p:cNvPicPr/>
                      <p:nvPr/>
                    </p:nvPicPr>
                    <p:blipFill>
                      <a:blip r:embed="rId4"/>
                      <a:stretch>
                        <a:fillRect/>
                      </a:stretch>
                    </p:blipFill>
                    <p:spPr>
                      <a:xfrm>
                        <a:off x="2057400" y="1447800"/>
                        <a:ext cx="3663117" cy="4876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74377338"/>
              </p:ext>
            </p:extLst>
          </p:nvPr>
        </p:nvGraphicFramePr>
        <p:xfrm>
          <a:off x="5867400" y="1447800"/>
          <a:ext cx="4124325" cy="4876800"/>
        </p:xfrm>
        <a:graphic>
          <a:graphicData uri="http://schemas.openxmlformats.org/presentationml/2006/ole">
            <mc:AlternateContent xmlns:mc="http://schemas.openxmlformats.org/markup-compatibility/2006">
              <mc:Choice xmlns:v="urn:schemas-microsoft-com:vml" Requires="v">
                <p:oleObj spid="_x0000_s49175" name="Worksheet" r:id="rId5" imgW="1619375" imgH="1914639" progId="Excel.Sheet.12">
                  <p:embed/>
                </p:oleObj>
              </mc:Choice>
              <mc:Fallback>
                <p:oleObj name="Worksheet" r:id="rId5" imgW="1619375" imgH="1914639" progId="Excel.Sheet.12">
                  <p:embed/>
                  <p:pic>
                    <p:nvPicPr>
                      <p:cNvPr id="0" name=""/>
                      <p:cNvPicPr/>
                      <p:nvPr/>
                    </p:nvPicPr>
                    <p:blipFill>
                      <a:blip r:embed="rId6"/>
                      <a:stretch>
                        <a:fillRect/>
                      </a:stretch>
                    </p:blipFill>
                    <p:spPr>
                      <a:xfrm>
                        <a:off x="5867400" y="1447800"/>
                        <a:ext cx="4124325" cy="4876800"/>
                      </a:xfrm>
                      <a:prstGeom prst="rect">
                        <a:avLst/>
                      </a:prstGeom>
                    </p:spPr>
                  </p:pic>
                </p:oleObj>
              </mc:Fallback>
            </mc:AlternateContent>
          </a:graphicData>
        </a:graphic>
      </p:graphicFrame>
    </p:spTree>
    <p:extLst>
      <p:ext uri="{BB962C8B-B14F-4D97-AF65-F5344CB8AC3E}">
        <p14:creationId xmlns:p14="http://schemas.microsoft.com/office/powerpoint/2010/main" val="420681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D292AB11-8618-4D2E-836C-3E31BFC4364A}" type="slidenum">
              <a:rPr lang="en-US" altLang="en-US" smtClean="0"/>
              <a:pPr/>
              <a:t>15</a:t>
            </a:fld>
            <a:endParaRPr lang="en-US" altLang="en-US"/>
          </a:p>
        </p:txBody>
      </p:sp>
    </p:spTree>
    <p:extLst>
      <p:ext uri="{BB962C8B-B14F-4D97-AF65-F5344CB8AC3E}">
        <p14:creationId xmlns:p14="http://schemas.microsoft.com/office/powerpoint/2010/main" val="409996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69" y="2530367"/>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292AB11-8618-4D2E-836C-3E31BFC4364A}" type="slidenum">
              <a:rPr lang="en-US" altLang="en-US" smtClean="0"/>
              <a:pPr/>
              <a:t>16</a:t>
            </a:fld>
            <a:endParaRPr lang="en-US" altLang="en-US"/>
          </a:p>
        </p:txBody>
      </p:sp>
    </p:spTree>
    <p:extLst>
      <p:ext uri="{BB962C8B-B14F-4D97-AF65-F5344CB8AC3E}">
        <p14:creationId xmlns:p14="http://schemas.microsoft.com/office/powerpoint/2010/main" val="148366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69" y="2530367"/>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38100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570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1" y="304800"/>
            <a:ext cx="10396882" cy="838200"/>
          </a:xfrm>
        </p:spPr>
        <p:txBody>
          <a:bodyPr/>
          <a:lstStyle/>
          <a:p>
            <a:r>
              <a:rPr lang="en-US" dirty="0"/>
              <a:t>Background</a:t>
            </a:r>
          </a:p>
        </p:txBody>
      </p:sp>
      <mc:AlternateContent xmlns:mc="http://schemas.openxmlformats.org/markup-compatibility/2006" xmlns:a14="http://schemas.microsoft.com/office/drawing/2010/main">
        <mc:Choice Requires="a14">
          <p:sp>
            <p:nvSpPr>
              <p:cNvPr id="37891" name="Rectangle 3"/>
              <p:cNvSpPr>
                <a:spLocks noGrp="1" noChangeArrowheads="1"/>
              </p:cNvSpPr>
              <p:nvPr>
                <p:ph type="body" idx="13"/>
              </p:nvPr>
            </p:nvSpPr>
            <p:spPr>
              <a:xfrm>
                <a:off x="685800" y="914400"/>
                <a:ext cx="10394950" cy="4842934"/>
              </a:xfrm>
            </p:spPr>
            <p:txBody>
              <a:bodyPr>
                <a:normAutofit fontScale="92500" lnSpcReduction="20000"/>
              </a:bodyPr>
              <a:lstStyle/>
              <a:p>
                <a:r>
                  <a:rPr lang="en-US" dirty="0"/>
                  <a:t>So, </a:t>
                </a:r>
                <a14:m>
                  <m:oMath xmlns:m="http://schemas.openxmlformats.org/officeDocument/2006/math">
                    <m:r>
                      <a:rPr lang="en-US" smtClean="0">
                        <a:latin typeface="Cambria Math" panose="02040503050406030204" pitchFamily="18" charset="0"/>
                      </a:rPr>
                      <m:t>𝑙𝑛</m:t>
                    </m:r>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1−</m:t>
                            </m:r>
                            <m:r>
                              <a:rPr lang="en-US" smtClean="0">
                                <a:latin typeface="Cambria Math" panose="02040503050406030204" pitchFamily="18" charset="0"/>
                              </a:rPr>
                              <m:t>𝑝</m:t>
                            </m:r>
                          </m:den>
                        </m:f>
                      </m:e>
                    </m:d>
                  </m:oMath>
                </a14:m>
                <a:r>
                  <a:rPr lang="en-US" dirty="0"/>
                  <a:t> is linear and we can predict it</a:t>
                </a:r>
              </a:p>
              <a:p>
                <a:r>
                  <a:rPr lang="en-US" dirty="0"/>
                  <a:t>For multiple predictors</a:t>
                </a:r>
              </a:p>
              <a:p>
                <a:pPr lvl="1"/>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1−</m:t>
                            </m:r>
                            <m:r>
                              <a:rPr lang="en-US">
                                <a:latin typeface="Cambria Math" panose="02040503050406030204" pitchFamily="18" charset="0"/>
                              </a:rPr>
                              <m:t>𝑝</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2</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3</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𝑘</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𝑘</m:t>
                        </m:r>
                      </m:sub>
                    </m:sSub>
                  </m:oMath>
                </a14:m>
                <a:endParaRPr lang="en-US" dirty="0"/>
              </a:p>
              <a:p>
                <a:r>
                  <a:rPr lang="en-US" dirty="0"/>
                  <a:t>More specifically for one predictor X1</a:t>
                </a:r>
              </a:p>
              <a:p>
                <a:pPr lvl="1"/>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a:latin typeface="Cambria Math" panose="02040503050406030204" pitchFamily="18" charset="0"/>
                                  </a:rPr>
                                  <m:t>𝜋</m:t>
                                </m:r>
                              </m:e>
                            </m:acc>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num>
                          <m:den>
                            <m:r>
                              <a:rPr lang="en-US">
                                <a:latin typeface="Cambria Math" panose="02040503050406030204" pitchFamily="18" charset="0"/>
                              </a:rPr>
                              <m:t>1−</m:t>
                            </m:r>
                            <m:acc>
                              <m:accPr>
                                <m:chr m:val="̂"/>
                                <m:ctrlPr>
                                  <a:rPr lang="en-US" i="1">
                                    <a:latin typeface="Cambria Math" panose="02040503050406030204" pitchFamily="18" charset="0"/>
                                  </a:rPr>
                                </m:ctrlPr>
                              </m:accPr>
                              <m:e>
                                <m:r>
                                  <a:rPr lang="en-US">
                                    <a:latin typeface="Cambria Math" panose="02040503050406030204" pitchFamily="18" charset="0"/>
                                  </a:rPr>
                                  <m:t>𝜋</m:t>
                                </m:r>
                              </m:e>
                            </m:acc>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oMath>
                </a14:m>
                <a:endParaRPr lang="en-US" dirty="0"/>
              </a:p>
              <a:p>
                <a:pPr lvl="1"/>
                <a:r>
                  <a:rPr lang="en-US" dirty="0"/>
                  <a:t>Where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𝜋</m:t>
                        </m:r>
                      </m:e>
                    </m:acc>
                  </m:oMath>
                </a14:m>
                <a:r>
                  <a:rPr lang="en-US" dirty="0"/>
                  <a:t> is the estimated population probability</a:t>
                </a:r>
              </a:p>
            </p:txBody>
          </p:sp>
        </mc:Choice>
        <mc:Fallback xmlns="">
          <p:sp>
            <p:nvSpPr>
              <p:cNvPr id="37891" name="Rectangle 3"/>
              <p:cNvSpPr>
                <a:spLocks noGrp="1" noRot="1" noChangeAspect="1" noMove="1" noResize="1" noEditPoints="1" noAdjustHandles="1" noChangeArrowheads="1" noChangeShapeType="1" noTextEdit="1"/>
              </p:cNvSpPr>
              <p:nvPr>
                <p:ph type="body" idx="13"/>
              </p:nvPr>
            </p:nvSpPr>
            <p:spPr>
              <a:xfrm>
                <a:off x="685800" y="914400"/>
                <a:ext cx="10394950" cy="4842934"/>
              </a:xfrm>
              <a:blipFill>
                <a:blip r:embed="rId2"/>
                <a:stretch>
                  <a:fillRect l="-2757" b="-3778"/>
                </a:stretch>
              </a:blipFill>
            </p:spPr>
            <p:txBody>
              <a:bodyPr/>
              <a:lstStyle/>
              <a:p>
                <a:r>
                  <a:rPr lang="en-US">
                    <a:noFill/>
                  </a:rPr>
                  <a:t> </a:t>
                </a:r>
              </a:p>
            </p:txBody>
          </p:sp>
        </mc:Fallback>
      </mc:AlternateContent>
      <p:sp>
        <p:nvSpPr>
          <p:cNvPr id="37892"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18</a:t>
            </a:fld>
            <a:endParaRPr lang="en-US" altLang="en-US"/>
          </a:p>
        </p:txBody>
      </p:sp>
    </p:spTree>
    <p:extLst>
      <p:ext uri="{BB962C8B-B14F-4D97-AF65-F5344CB8AC3E}">
        <p14:creationId xmlns:p14="http://schemas.microsoft.com/office/powerpoint/2010/main" val="4267881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4800"/>
            <a:ext cx="10396882" cy="685800"/>
          </a:xfrm>
        </p:spPr>
        <p:txBody>
          <a:bodyPr>
            <a:normAutofit fontScale="90000"/>
          </a:bodyPr>
          <a:lstStyle/>
          <a:p>
            <a:r>
              <a:rPr lang="en-US" dirty="0"/>
              <a:t>Background</a:t>
            </a:r>
          </a:p>
        </p:txBody>
      </p:sp>
      <mc:AlternateContent xmlns:mc="http://schemas.openxmlformats.org/markup-compatibility/2006" xmlns:a14="http://schemas.microsoft.com/office/drawing/2010/main">
        <mc:Choice Requires="a14">
          <p:sp>
            <p:nvSpPr>
              <p:cNvPr id="3" name="Content Placeholder 2"/>
              <p:cNvSpPr>
                <a:spLocks noGrp="1"/>
              </p:cNvSpPr>
              <p:nvPr>
                <p:ph idx="13"/>
              </p:nvPr>
            </p:nvSpPr>
            <p:spPr>
              <a:xfrm>
                <a:off x="685800" y="990600"/>
                <a:ext cx="10394950" cy="4572000"/>
              </a:xfrm>
            </p:spPr>
            <p:txBody>
              <a:bodyPr>
                <a:normAutofit fontScale="92500" lnSpcReduction="10000"/>
              </a:bodyPr>
              <a:lstStyle/>
              <a:p>
                <a:r>
                  <a:rPr lang="en-US" dirty="0"/>
                  <a:t>The </a:t>
                </a:r>
                <a:r>
                  <a:rPr lang="en-US" dirty="0" err="1"/>
                  <a:t>Logit</a:t>
                </a:r>
                <a:r>
                  <a:rPr lang="en-US" dirty="0"/>
                  <a:t> allows for a non-linear variable (i.e., probability) to be converted to a linear variable so that prediction can be estimated</a:t>
                </a:r>
              </a:p>
              <a:p>
                <a:pPr lvl="1"/>
                <a:r>
                  <a:rPr lang="en-US" dirty="0"/>
                  <a:t>p </a:t>
                </a:r>
                <a:r>
                  <a:rPr lang="en-US" dirty="0">
                    <a:sym typeface="Symbol"/>
                  </a:rPr>
                  <a:t></a:t>
                </a:r>
                <a:r>
                  <a:rPr lang="en-US" dirty="0"/>
                  <a:t> p/q </a:t>
                </a:r>
                <a:r>
                  <a:rPr lang="en-US" dirty="0">
                    <a:sym typeface="Symbol"/>
                  </a:rPr>
                  <a:t></a:t>
                </a:r>
                <a:r>
                  <a:rPr lang="en-US" dirty="0"/>
                  <a:t> </a:t>
                </a:r>
                <a:r>
                  <a:rPr lang="en-US" cap="none" dirty="0"/>
                  <a:t>ln</a:t>
                </a:r>
                <a:r>
                  <a:rPr lang="en-US" dirty="0"/>
                  <a:t>(p/q) = logit</a:t>
                </a:r>
              </a:p>
              <a:p>
                <a:r>
                  <a:rPr lang="en-US" dirty="0"/>
                  <a:t>Then we can convert that prediction back to probability</a:t>
                </a:r>
              </a:p>
              <a:p>
                <a:pPr lvl="1"/>
                <a:r>
                  <a:rPr lang="en-US" dirty="0"/>
                  <a:t>logit = </a:t>
                </a:r>
                <a:r>
                  <a:rPr lang="en-US" cap="none" dirty="0"/>
                  <a:t>ln</a:t>
                </a:r>
                <a:r>
                  <a:rPr lang="en-US" dirty="0"/>
                  <a:t>(p/q) </a:t>
                </a:r>
                <a:r>
                  <a:rPr lang="en-US" dirty="0">
                    <a:sym typeface="Symbol"/>
                  </a:rPr>
                  <a:t></a:t>
                </a:r>
                <a:r>
                  <a:rPr lang="en-US" dirty="0"/>
                  <a:t>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r>
                          <a:rPr lang="en-US">
                            <a:latin typeface="Cambria Math" panose="02040503050406030204" pitchFamily="18" charset="0"/>
                          </a:rPr>
                          <m:t>𝑝</m:t>
                        </m:r>
                        <m:r>
                          <a:rPr lang="en-US">
                            <a:latin typeface="Cambria Math" panose="02040503050406030204" pitchFamily="18" charset="0"/>
                          </a:rPr>
                          <m:t>/</m:t>
                        </m:r>
                        <m:r>
                          <a:rPr lang="en-US">
                            <a:latin typeface="Cambria Math" panose="02040503050406030204" pitchFamily="18" charset="0"/>
                          </a:rPr>
                          <m:t>𝑞</m:t>
                        </m:r>
                        <m:r>
                          <a:rPr lang="en-US">
                            <a:latin typeface="Cambria Math" panose="02040503050406030204" pitchFamily="18" charset="0"/>
                          </a:rPr>
                          <m:t>)</m:t>
                        </m:r>
                      </m:sup>
                    </m:sSup>
                  </m:oMath>
                </a14:m>
                <a:r>
                  <a:rPr lang="en-US" dirty="0"/>
                  <a:t> </a:t>
                </a:r>
                <a:r>
                  <a:rPr lang="en-US" dirty="0">
                    <a:sym typeface="Symbol"/>
                  </a:rPr>
                  <a:t></a:t>
                </a:r>
                <a:r>
                  <a:rPr lang="en-US" dirty="0"/>
                  <a: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den>
                    </m:f>
                  </m:oMath>
                </a14:m>
                <a:r>
                  <a:rPr lang="en-US" dirty="0"/>
                  <a:t> = p</a:t>
                </a:r>
              </a:p>
            </p:txBody>
          </p:sp>
        </mc:Choice>
        <mc:Fallback xmlns="">
          <p:sp>
            <p:nvSpPr>
              <p:cNvPr id="3" name="Content Placeholder 2"/>
              <p:cNvSpPr>
                <a:spLocks noGrp="1" noRot="1" noChangeAspect="1" noMove="1" noResize="1" noEditPoints="1" noAdjustHandles="1" noChangeArrowheads="1" noChangeShapeType="1" noTextEdit="1"/>
              </p:cNvSpPr>
              <p:nvPr>
                <p:ph idx="13"/>
              </p:nvPr>
            </p:nvSpPr>
            <p:spPr>
              <a:xfrm>
                <a:off x="685800" y="990600"/>
                <a:ext cx="10394950" cy="4572000"/>
              </a:xfrm>
              <a:blipFill rotWithShape="0">
                <a:blip r:embed="rId2"/>
                <a:stretch>
                  <a:fillRect l="-2757" t="-6000" b="-2933"/>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fld id="{D292AB11-8618-4D2E-836C-3E31BFC4364A}" type="slidenum">
              <a:rPr lang="en-US" altLang="en-US" smtClean="0"/>
              <a:pPr/>
              <a:t>19</a:t>
            </a:fld>
            <a:endParaRPr lang="en-US" altLang="en-US"/>
          </a:p>
        </p:txBody>
      </p:sp>
    </p:spTree>
    <p:extLst>
      <p:ext uri="{BB962C8B-B14F-4D97-AF65-F5344CB8AC3E}">
        <p14:creationId xmlns:p14="http://schemas.microsoft.com/office/powerpoint/2010/main" val="229862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What is Logistic Regression?</a:t>
            </a:r>
          </a:p>
        </p:txBody>
      </p:sp>
      <p:sp>
        <p:nvSpPr>
          <p:cNvPr id="6147" name="Rectangle 3"/>
          <p:cNvSpPr>
            <a:spLocks noGrp="1" noChangeArrowheads="1"/>
          </p:cNvSpPr>
          <p:nvPr>
            <p:ph sz="quarter" idx="13"/>
          </p:nvPr>
        </p:nvSpPr>
        <p:spPr/>
        <p:txBody>
          <a:bodyPr>
            <a:normAutofit fontScale="85000" lnSpcReduction="10000"/>
          </a:bodyPr>
          <a:lstStyle/>
          <a:p>
            <a:pPr lvl="1"/>
            <a:r>
              <a:rPr lang="en-US" altLang="en-US"/>
              <a:t>Form of regression that allows the prediction of discrete variables by a mix of continuous and discrete predictors.</a:t>
            </a:r>
          </a:p>
          <a:p>
            <a:pPr lvl="1"/>
            <a:r>
              <a:rPr lang="en-US" altLang="en-US"/>
              <a:t>Addresses the same questions that discriminant function analysis and multiple regression do but with no distributional assumptions on the predictors (the predictors do not have to be normally distributed, linearly related or have equal variance in each group)</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1" y="228600"/>
            <a:ext cx="10396882" cy="914400"/>
          </a:xfrm>
        </p:spPr>
        <p:txBody>
          <a:bodyPr/>
          <a:lstStyle/>
          <a:p>
            <a:r>
              <a:rPr lang="en-US" dirty="0"/>
              <a:t>Background</a:t>
            </a:r>
          </a:p>
        </p:txBody>
      </p:sp>
      <mc:AlternateContent xmlns:mc="http://schemas.openxmlformats.org/markup-compatibility/2006" xmlns:a14="http://schemas.microsoft.com/office/drawing/2010/main">
        <mc:Choice Requires="a14">
          <p:sp>
            <p:nvSpPr>
              <p:cNvPr id="27651" name="Rectangle 3"/>
              <p:cNvSpPr>
                <a:spLocks noGrp="1" noChangeArrowheads="1"/>
              </p:cNvSpPr>
              <p:nvPr>
                <p:ph type="body" idx="13"/>
              </p:nvPr>
            </p:nvSpPr>
            <p:spPr>
              <a:xfrm>
                <a:off x="685800" y="1143000"/>
                <a:ext cx="10896600" cy="5562600"/>
              </a:xfrm>
            </p:spPr>
            <p:txBody>
              <a:bodyPr>
                <a:normAutofit fontScale="77500" lnSpcReduction="20000"/>
              </a:bodyPr>
              <a:lstStyle/>
              <a:p>
                <a:r>
                  <a:rPr lang="en-US" dirty="0"/>
                  <a:t>Since we know that </a:t>
                </a:r>
              </a:p>
              <a:p>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1−</m:t>
                            </m:r>
                            <m:r>
                              <a:rPr lang="en-US">
                                <a:latin typeface="Cambria Math" panose="02040503050406030204" pitchFamily="18" charset="0"/>
                              </a:rPr>
                              <m:t>𝑝</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2</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3</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𝑘</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𝑘</m:t>
                        </m:r>
                      </m:sub>
                    </m:sSub>
                  </m:oMath>
                </a14:m>
                <a:endParaRPr lang="en-US" dirty="0"/>
              </a:p>
              <a:p>
                <a:pPr lvl="2"/>
                <a:r>
                  <a:rPr lang="en-US" dirty="0"/>
                  <a:t>and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den>
                    </m:f>
                    <m:r>
                      <a:rPr lang="en-US">
                        <a:latin typeface="Cambria Math" panose="02040503050406030204" pitchFamily="18" charset="0"/>
                      </a:rPr>
                      <m:t> </m:t>
                    </m:r>
                  </m:oMath>
                </a14:m>
                <a:r>
                  <a:rPr lang="en-US" dirty="0"/>
                  <a:t>we can put them together</a:t>
                </a:r>
              </a:p>
              <a:p>
                <a:pPr lvl="2"/>
                <a14:m>
                  <m:oMath xmlns:m="http://schemas.openxmlformats.org/officeDocument/2006/math">
                    <m:r>
                      <a:rPr lang="en-US" sz="3300">
                        <a:latin typeface="Cambria Math" panose="02040503050406030204" pitchFamily="18" charset="0"/>
                      </a:rPr>
                      <m:t>𝑝</m:t>
                    </m:r>
                    <m:r>
                      <a:rPr lang="en-US" sz="3300">
                        <a:latin typeface="Cambria Math" panose="02040503050406030204" pitchFamily="18" charset="0"/>
                      </a:rPr>
                      <m:t>=</m:t>
                    </m:r>
                    <m:f>
                      <m:fPr>
                        <m:ctrlPr>
                          <a:rPr lang="en-US" sz="3300" i="1">
                            <a:latin typeface="Cambria Math" panose="02040503050406030204" pitchFamily="18" charset="0"/>
                          </a:rPr>
                        </m:ctrlPr>
                      </m:fPr>
                      <m:num>
                        <m:sSup>
                          <m:sSupPr>
                            <m:ctrlPr>
                              <a:rPr lang="en-US" sz="3300" i="1">
                                <a:latin typeface="Cambria Math" panose="02040503050406030204" pitchFamily="18" charset="0"/>
                              </a:rPr>
                            </m:ctrlPr>
                          </m:sSupPr>
                          <m:e>
                            <m:r>
                              <a:rPr lang="en-US" sz="3300">
                                <a:latin typeface="Cambria Math" panose="02040503050406030204" pitchFamily="18" charset="0"/>
                              </a:rPr>
                              <m:t>𝑒</m:t>
                            </m:r>
                          </m:e>
                          <m:sup>
                            <m:sSub>
                              <m:sSubPr>
                                <m:ctrlPr>
                                  <a:rPr lang="en-US" sz="3300" i="1">
                                    <a:latin typeface="Cambria Math" panose="02040503050406030204" pitchFamily="18" charset="0"/>
                                  </a:rPr>
                                </m:ctrlPr>
                              </m:sSubPr>
                              <m:e>
                                <m:r>
                                  <a:rPr lang="en-US" sz="3300">
                                    <a:latin typeface="Cambria Math" panose="02040503050406030204" pitchFamily="18" charset="0"/>
                                  </a:rPr>
                                  <m:t>𝑏</m:t>
                                </m:r>
                              </m:e>
                              <m:sub>
                                <m:r>
                                  <a:rPr lang="en-US" sz="3300">
                                    <a:latin typeface="Cambria Math" panose="02040503050406030204" pitchFamily="18" charset="0"/>
                                  </a:rPr>
                                  <m:t>0</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1</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1</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2</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2</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3</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3</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𝑘</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𝑘</m:t>
                                </m:r>
                              </m:sub>
                            </m:sSub>
                          </m:sup>
                        </m:sSup>
                      </m:num>
                      <m:den>
                        <m:r>
                          <a:rPr lang="en-US" sz="3300">
                            <a:latin typeface="Cambria Math" panose="02040503050406030204" pitchFamily="18" charset="0"/>
                          </a:rPr>
                          <m:t>1+</m:t>
                        </m:r>
                        <m:sSup>
                          <m:sSupPr>
                            <m:ctrlPr>
                              <a:rPr lang="en-US" sz="3300" i="1">
                                <a:latin typeface="Cambria Math" panose="02040503050406030204" pitchFamily="18" charset="0"/>
                              </a:rPr>
                            </m:ctrlPr>
                          </m:sSupPr>
                          <m:e>
                            <m:r>
                              <a:rPr lang="en-US" sz="3300">
                                <a:latin typeface="Cambria Math" panose="02040503050406030204" pitchFamily="18" charset="0"/>
                              </a:rPr>
                              <m:t>𝑒</m:t>
                            </m:r>
                          </m:e>
                          <m:sup>
                            <m:sSub>
                              <m:sSubPr>
                                <m:ctrlPr>
                                  <a:rPr lang="en-US" sz="3300" i="1">
                                    <a:latin typeface="Cambria Math" panose="02040503050406030204" pitchFamily="18" charset="0"/>
                                  </a:rPr>
                                </m:ctrlPr>
                              </m:sSubPr>
                              <m:e>
                                <m:r>
                                  <a:rPr lang="en-US" sz="3300">
                                    <a:latin typeface="Cambria Math" panose="02040503050406030204" pitchFamily="18" charset="0"/>
                                  </a:rPr>
                                  <m:t>𝑏</m:t>
                                </m:r>
                              </m:e>
                              <m:sub>
                                <m:r>
                                  <a:rPr lang="en-US" sz="3300">
                                    <a:latin typeface="Cambria Math" panose="02040503050406030204" pitchFamily="18" charset="0"/>
                                  </a:rPr>
                                  <m:t>0</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1</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1</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2</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2</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3</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3</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𝑘</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𝑘</m:t>
                                </m:r>
                              </m:sub>
                            </m:sSub>
                          </m:sup>
                        </m:sSup>
                      </m:den>
                    </m:f>
                  </m:oMath>
                </a14:m>
                <a:endParaRPr lang="en-US" dirty="0"/>
              </a:p>
              <a:p>
                <a:r>
                  <a:rPr lang="en-US" dirty="0"/>
                  <a:t>For a single predictor this would be</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𝜋</m:t>
                            </m:r>
                          </m:e>
                        </m:acc>
                      </m:e>
                      <m:sub>
                        <m:r>
                          <a:rPr lang="en-US">
                            <a:latin typeface="Cambria Math" panose="02040503050406030204" pitchFamily="18" charset="0"/>
                          </a:rPr>
                          <m:t>𝑖</m:t>
                        </m:r>
                      </m:sub>
                    </m:sSub>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sup>
                        </m:sSup>
                      </m:den>
                    </m:f>
                  </m:oMath>
                </a14:m>
                <a:endParaRPr lang="en-US" dirty="0"/>
              </a:p>
              <a:p>
                <a:pPr lvl="2"/>
                <a:r>
                  <a:rPr lang="en-US" dirty="0"/>
                  <a:t>Where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num>
                      <m:den>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1</m:t>
                            </m:r>
                          </m:sub>
                        </m:sSub>
                      </m:den>
                    </m:f>
                    <m:r>
                      <a:rPr lang="en-US">
                        <a:latin typeface="Cambria Math" panose="02040503050406030204" pitchFamily="18" charset="0"/>
                      </a:rPr>
                      <m:t>=</m:t>
                    </m:r>
                    <m:r>
                      <a:rPr lang="en-US">
                        <a:latin typeface="Cambria Math" panose="02040503050406030204" pitchFamily="18" charset="0"/>
                      </a:rPr>
                      <m:t>𝑡h𝑟𝑒𝑠h𝑜𝑙𝑑</m:t>
                    </m:r>
                    <m:r>
                      <a:rPr lang="en-US">
                        <a:latin typeface="Cambria Math" panose="02040503050406030204" pitchFamily="18" charset="0"/>
                      </a:rPr>
                      <m:t>;</m:t>
                    </m:r>
                    <m:r>
                      <a:rPr lang="en-US">
                        <a:latin typeface="Cambria Math" panose="02040503050406030204" pitchFamily="18" charset="0"/>
                      </a:rPr>
                      <m:t>𝑝</m:t>
                    </m:r>
                    <m:d>
                      <m:dPr>
                        <m:ctrlPr>
                          <a:rPr lang="en-US" i="1">
                            <a:latin typeface="Cambria Math" panose="02040503050406030204" pitchFamily="18" charset="0"/>
                          </a:rPr>
                        </m:ctrlPr>
                      </m:dPr>
                      <m:e>
                        <m:r>
                          <a:rPr lang="en-US">
                            <a:latin typeface="Cambria Math" panose="02040503050406030204" pitchFamily="18" charset="0"/>
                          </a:rPr>
                          <m:t>𝑌</m:t>
                        </m:r>
                        <m:r>
                          <a:rPr lang="en-US">
                            <a:latin typeface="Cambria Math" panose="02040503050406030204" pitchFamily="18" charset="0"/>
                          </a:rPr>
                          <m:t>=1</m:t>
                        </m:r>
                      </m:e>
                    </m:d>
                    <m:r>
                      <a:rPr lang="en-US">
                        <a:latin typeface="Cambria Math" panose="02040503050406030204" pitchFamily="18" charset="0"/>
                      </a:rPr>
                      <m:t>= .5</m:t>
                    </m:r>
                  </m:oMath>
                </a14:m>
                <a:endParaRPr lang="en-US" dirty="0"/>
              </a:p>
            </p:txBody>
          </p:sp>
        </mc:Choice>
        <mc:Fallback xmlns="">
          <p:sp>
            <p:nvSpPr>
              <p:cNvPr id="27651" name="Rectangle 3"/>
              <p:cNvSpPr>
                <a:spLocks noGrp="1" noRot="1" noChangeAspect="1" noMove="1" noResize="1" noEditPoints="1" noAdjustHandles="1" noChangeArrowheads="1" noChangeShapeType="1" noTextEdit="1"/>
              </p:cNvSpPr>
              <p:nvPr>
                <p:ph type="body" idx="13"/>
              </p:nvPr>
            </p:nvSpPr>
            <p:spPr>
              <a:xfrm>
                <a:off x="685800" y="1143000"/>
                <a:ext cx="10896600" cy="5562600"/>
              </a:xfrm>
              <a:blipFill rotWithShape="0">
                <a:blip r:embed="rId2"/>
                <a:stretch>
                  <a:fillRect l="-2126" t="-2522"/>
                </a:stretch>
              </a:blipFill>
            </p:spPr>
            <p:txBody>
              <a:bodyPr/>
              <a:lstStyle/>
              <a:p>
                <a:r>
                  <a:rPr lang="en-US">
                    <a:noFill/>
                  </a:rPr>
                  <a:t> </a:t>
                </a:r>
              </a:p>
            </p:txBody>
          </p:sp>
        </mc:Fallback>
      </mc:AlternateContent>
      <p:sp>
        <p:nvSpPr>
          <p:cNvPr id="27652"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54"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31198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Plain old regression</a:t>
            </a:r>
          </a:p>
        </p:txBody>
      </p:sp>
      <p:sp>
        <p:nvSpPr>
          <p:cNvPr id="21507" name="Rectangle 3"/>
          <p:cNvSpPr>
            <a:spLocks noGrp="1" noChangeArrowheads="1"/>
          </p:cNvSpPr>
          <p:nvPr>
            <p:ph sz="quarter" idx="13"/>
          </p:nvPr>
        </p:nvSpPr>
        <p:spPr>
          <a:xfrm>
            <a:off x="685800" y="1524000"/>
            <a:ext cx="10394707" cy="4114800"/>
          </a:xfrm>
        </p:spPr>
        <p:txBody>
          <a:bodyPr>
            <a:normAutofit fontScale="77500" lnSpcReduction="20000"/>
          </a:bodyPr>
          <a:lstStyle/>
          <a:p>
            <a:r>
              <a:rPr lang="en-US" altLang="en-US" dirty="0"/>
              <a:t>Y = A BINARY RESPONSE (DV)</a:t>
            </a:r>
          </a:p>
          <a:p>
            <a:pPr lvl="1"/>
            <a:r>
              <a:rPr lang="en-US" altLang="en-US" dirty="0"/>
              <a:t>1 POSITIVE RESPONSE (Success) </a:t>
            </a:r>
            <a:r>
              <a:rPr lang="en-US" altLang="en-US" dirty="0">
                <a:sym typeface="Wingdings" panose="05000000000000000000" pitchFamily="2" charset="2"/>
              </a:rPr>
              <a:t></a:t>
            </a:r>
            <a:r>
              <a:rPr lang="en-US" altLang="en-US" dirty="0"/>
              <a:t>P</a:t>
            </a:r>
          </a:p>
          <a:p>
            <a:pPr lvl="1"/>
            <a:r>
              <a:rPr lang="en-US" altLang="en-US" dirty="0"/>
              <a:t>0 NEGATIVE RESPONSE (failure) </a:t>
            </a:r>
            <a:r>
              <a:rPr lang="en-US" altLang="en-US" dirty="0">
                <a:sym typeface="Wingdings" panose="05000000000000000000" pitchFamily="2" charset="2"/>
              </a:rPr>
              <a:t></a:t>
            </a:r>
            <a:r>
              <a:rPr lang="en-US" altLang="en-US" dirty="0"/>
              <a:t>Q = (1-P)</a:t>
            </a:r>
          </a:p>
          <a:p>
            <a:r>
              <a:rPr lang="en-US" altLang="en-US" dirty="0"/>
              <a:t>MEAN(Y) = P, observed proportion of successes</a:t>
            </a:r>
          </a:p>
          <a:p>
            <a:r>
              <a:rPr lang="en-US" altLang="en-US" dirty="0"/>
              <a:t>VAR(Y) = PQ, maximized when P = .50, variance depends on mean (P)</a:t>
            </a:r>
          </a:p>
          <a:p>
            <a:r>
              <a:rPr lang="en-US" altLang="en-US" dirty="0" err="1"/>
              <a:t>X</a:t>
            </a:r>
            <a:r>
              <a:rPr lang="en-US" altLang="en-US" cap="none" baseline="-25000" dirty="0" err="1"/>
              <a:t>j</a:t>
            </a:r>
            <a:r>
              <a:rPr lang="en-US" altLang="en-US" dirty="0"/>
              <a:t> = ANY TYPE OF PREDICTOR </a:t>
            </a:r>
            <a:r>
              <a:rPr lang="en-US" altLang="en-US" dirty="0">
                <a:sym typeface="Wingdings" panose="05000000000000000000" pitchFamily="2" charset="2"/>
              </a:rPr>
              <a:t></a:t>
            </a:r>
            <a:r>
              <a:rPr lang="en-US" altLang="en-US" dirty="0"/>
              <a:t> Continuous, Dichotomous, </a:t>
            </a:r>
            <a:r>
              <a:rPr lang="en-US" altLang="en-US" dirty="0" err="1"/>
              <a:t>Polytomous</a:t>
            </a:r>
            <a:endParaRPr lang="en-US" altLang="en-US" dirty="0"/>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Plain old regression</a:t>
            </a:r>
          </a:p>
        </p:txBody>
      </p:sp>
      <p:sp>
        <p:nvSpPr>
          <p:cNvPr id="22531" name="Rectangle 3"/>
          <p:cNvSpPr>
            <a:spLocks noGrp="1" noChangeArrowheads="1"/>
          </p:cNvSpPr>
          <p:nvPr>
            <p:ph sz="quarter" idx="13"/>
          </p:nvPr>
        </p:nvSpPr>
        <p:spPr/>
        <p:txBody>
          <a:bodyPr/>
          <a:lstStyle/>
          <a:p>
            <a:r>
              <a:rPr lang="en-US" altLang="en-US"/>
              <a:t>and it is assumed that errors are normally distributed, with mean=0 and constant variance (i.e., homogeneity of variance)</a:t>
            </a:r>
          </a:p>
        </p:txBody>
      </p:sp>
      <p:sp>
        <p:nvSpPr>
          <p:cNvPr id="22535"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34" name="Object 6"/>
          <p:cNvGraphicFramePr>
            <a:graphicFrameLocks noChangeAspect="1"/>
          </p:cNvGraphicFramePr>
          <p:nvPr>
            <p:extLst>
              <p:ext uri="{D42A27DB-BD31-4B8C-83A1-F6EECF244321}">
                <p14:modId xmlns:p14="http://schemas.microsoft.com/office/powerpoint/2010/main" val="798041729"/>
              </p:ext>
            </p:extLst>
          </p:nvPr>
        </p:nvGraphicFramePr>
        <p:xfrm>
          <a:off x="838200" y="1837765"/>
          <a:ext cx="3810000" cy="854075"/>
        </p:xfrm>
        <a:graphic>
          <a:graphicData uri="http://schemas.openxmlformats.org/presentationml/2006/ole">
            <mc:AlternateContent xmlns:mc="http://schemas.openxmlformats.org/markup-compatibility/2006">
              <mc:Choice xmlns:v="urn:schemas-microsoft-com:vml" Requires="v">
                <p:oleObj spid="_x0000_s22545" name="Equation" r:id="rId3" imgW="1346200" imgH="228600" progId="Equation.DSMT4">
                  <p:embed/>
                </p:oleObj>
              </mc:Choice>
              <mc:Fallback>
                <p:oleObj name="Equation" r:id="rId3" imgW="13462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37765"/>
                        <a:ext cx="38100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1" y="381000"/>
            <a:ext cx="10396882" cy="754379"/>
          </a:xfrm>
        </p:spPr>
        <p:txBody>
          <a:bodyPr>
            <a:normAutofit fontScale="90000"/>
          </a:bodyPr>
          <a:lstStyle/>
          <a:p>
            <a:r>
              <a:rPr lang="en-US" altLang="en-US" dirty="0"/>
              <a:t>Plain old regression</a:t>
            </a:r>
          </a:p>
        </p:txBody>
      </p:sp>
      <p:sp>
        <p:nvSpPr>
          <p:cNvPr id="23555" name="Rectangle 3"/>
          <p:cNvSpPr>
            <a:spLocks noGrp="1" noChangeArrowheads="1"/>
          </p:cNvSpPr>
          <p:nvPr>
            <p:ph sz="quarter" idx="13"/>
          </p:nvPr>
        </p:nvSpPr>
        <p:spPr>
          <a:xfrm>
            <a:off x="685801" y="1284241"/>
            <a:ext cx="10394707" cy="703105"/>
          </a:xfrm>
        </p:spPr>
        <p:txBody>
          <a:bodyPr>
            <a:normAutofit/>
          </a:bodyPr>
          <a:lstStyle/>
          <a:p>
            <a:r>
              <a:rPr lang="en-US" altLang="en-US" dirty="0"/>
              <a:t>an expected value is a mean, so </a:t>
            </a:r>
          </a:p>
        </p:txBody>
      </p:sp>
      <p:graphicFrame>
        <p:nvGraphicFramePr>
          <p:cNvPr id="23556" name="Object 4"/>
          <p:cNvGraphicFramePr>
            <a:graphicFrameLocks noChangeAspect="1"/>
          </p:cNvGraphicFramePr>
          <p:nvPr>
            <p:extLst>
              <p:ext uri="{D42A27DB-BD31-4B8C-83A1-F6EECF244321}">
                <p14:modId xmlns:p14="http://schemas.microsoft.com/office/powerpoint/2010/main" val="505719276"/>
              </p:ext>
            </p:extLst>
          </p:nvPr>
        </p:nvGraphicFramePr>
        <p:xfrm>
          <a:off x="2514600" y="2073963"/>
          <a:ext cx="3962400" cy="1030288"/>
        </p:xfrm>
        <a:graphic>
          <a:graphicData uri="http://schemas.openxmlformats.org/presentationml/2006/ole">
            <mc:AlternateContent xmlns:mc="http://schemas.openxmlformats.org/markup-compatibility/2006">
              <mc:Choice xmlns:v="urn:schemas-microsoft-com:vml" Requires="v">
                <p:oleObj spid="_x0000_s23581" name="Equation" r:id="rId3" imgW="1295400" imgH="254000" progId="Equation.DSMT4">
                  <p:embed/>
                </p:oleObj>
              </mc:Choice>
              <mc:Fallback>
                <p:oleObj name="Equation" r:id="rId3" imgW="1295400" imgH="254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73963"/>
                        <a:ext cx="39624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Rectangle 6"/>
          <p:cNvSpPr>
            <a:spLocks noChangeArrowheads="1"/>
          </p:cNvSpPr>
          <p:nvPr/>
        </p:nvSpPr>
        <p:spPr bwMode="auto">
          <a:xfrm>
            <a:off x="685801" y="4211268"/>
            <a:ext cx="9144000" cy="226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Char char="•"/>
              <a:defRPr sz="3200">
                <a:solidFill>
                  <a:schemeClr val="tx1"/>
                </a:solidFill>
                <a:latin typeface="Tahoma" panose="020B0604030504040204" pitchFamily="34" charset="0"/>
              </a:defRPr>
            </a:lvl1pPr>
            <a:lvl2pPr marL="990600" indent="-533400">
              <a:spcBef>
                <a:spcPct val="20000"/>
              </a:spcBef>
              <a:buClr>
                <a:schemeClr val="accent2"/>
              </a:buClr>
              <a:buChar char="•"/>
              <a:defRPr sz="2800">
                <a:solidFill>
                  <a:schemeClr val="tx1"/>
                </a:solidFill>
                <a:latin typeface="Tahoma" panose="020B0604030504040204" pitchFamily="34" charset="0"/>
              </a:defRPr>
            </a:lvl2pPr>
            <a:lvl3pPr marL="1371600" indent="-457200">
              <a:spcBef>
                <a:spcPct val="20000"/>
              </a:spcBef>
              <a:buClr>
                <a:schemeClr val="accent1"/>
              </a:buClr>
              <a:buChar char="•"/>
              <a:defRPr sz="2400">
                <a:solidFill>
                  <a:schemeClr val="tx1"/>
                </a:solidFill>
                <a:latin typeface="Tahoma" panose="020B0604030504040204" pitchFamily="34" charset="0"/>
              </a:defRPr>
            </a:lvl3pPr>
            <a:lvl4pPr marL="1752600" indent="-381000">
              <a:spcBef>
                <a:spcPct val="20000"/>
              </a:spcBef>
              <a:buClr>
                <a:schemeClr val="folHlink"/>
              </a:buClr>
              <a:buChar char="•"/>
              <a:defRPr sz="2000">
                <a:solidFill>
                  <a:schemeClr val="tx1"/>
                </a:solidFill>
                <a:latin typeface="Tahoma" panose="020B0604030504040204" pitchFamily="34" charset="0"/>
              </a:defRPr>
            </a:lvl4pPr>
            <a:lvl5pPr marL="2209800" indent="-381000">
              <a:spcBef>
                <a:spcPct val="20000"/>
              </a:spcBef>
              <a:buChar char="•"/>
              <a:defRPr sz="2000">
                <a:solidFill>
                  <a:schemeClr val="tx1"/>
                </a:solidFill>
                <a:latin typeface="Tahoma" panose="020B0604030504040204" pitchFamily="34" charset="0"/>
              </a:defRPr>
            </a:lvl5pPr>
            <a:lvl6pPr marL="2667000" indent="-381000" eaLnBrk="0" fontAlgn="base" hangingPunct="0">
              <a:spcBef>
                <a:spcPct val="20000"/>
              </a:spcBef>
              <a:spcAft>
                <a:spcPct val="0"/>
              </a:spcAft>
              <a:buChar char="•"/>
              <a:defRPr sz="2000">
                <a:solidFill>
                  <a:schemeClr val="tx1"/>
                </a:solidFill>
                <a:latin typeface="Tahoma" panose="020B0604030504040204" pitchFamily="34" charset="0"/>
              </a:defRPr>
            </a:lvl6pPr>
            <a:lvl7pPr marL="3124200" indent="-381000" eaLnBrk="0" fontAlgn="base" hangingPunct="0">
              <a:spcBef>
                <a:spcPct val="20000"/>
              </a:spcBef>
              <a:spcAft>
                <a:spcPct val="0"/>
              </a:spcAft>
              <a:buChar char="•"/>
              <a:defRPr sz="2000">
                <a:solidFill>
                  <a:schemeClr val="tx1"/>
                </a:solidFill>
                <a:latin typeface="Tahoma" panose="020B0604030504040204" pitchFamily="34" charset="0"/>
              </a:defRPr>
            </a:lvl7pPr>
            <a:lvl8pPr marL="3581400" indent="-381000" eaLnBrk="0" fontAlgn="base" hangingPunct="0">
              <a:spcBef>
                <a:spcPct val="20000"/>
              </a:spcBef>
              <a:spcAft>
                <a:spcPct val="0"/>
              </a:spcAft>
              <a:buChar char="•"/>
              <a:defRPr sz="2000">
                <a:solidFill>
                  <a:schemeClr val="tx1"/>
                </a:solidFill>
                <a:latin typeface="Tahoma" panose="020B0604030504040204" pitchFamily="34" charset="0"/>
              </a:defRPr>
            </a:lvl8pPr>
            <a:lvl9pPr marL="4038600" indent="-381000" eaLnBrk="0" fontAlgn="base" hangingPunct="0">
              <a:spcBef>
                <a:spcPct val="20000"/>
              </a:spcBef>
              <a:spcAft>
                <a:spcPct val="0"/>
              </a:spcAft>
              <a:buChar char="•"/>
              <a:defRPr sz="2000">
                <a:solidFill>
                  <a:schemeClr val="tx1"/>
                </a:solidFill>
                <a:latin typeface="Tahoma" panose="020B0604030504040204" pitchFamily="34" charset="0"/>
              </a:defRPr>
            </a:lvl9pPr>
          </a:lstStyle>
          <a:p>
            <a:r>
              <a:rPr lang="en-US" altLang="en-US" dirty="0"/>
              <a:t>The predicted value equals the proportion of observations for which Y|X = 1; P is the probability of Y = 1(A SUCCESS) given X, and Q = 1- P (A FAILURE) given X.</a:t>
            </a:r>
          </a:p>
        </p:txBody>
      </p:sp>
      <p:sp>
        <p:nvSpPr>
          <p:cNvPr id="23560"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559" name="Object 7"/>
          <p:cNvGraphicFramePr>
            <a:graphicFrameLocks noChangeAspect="1"/>
          </p:cNvGraphicFramePr>
          <p:nvPr>
            <p:extLst>
              <p:ext uri="{D42A27DB-BD31-4B8C-83A1-F6EECF244321}">
                <p14:modId xmlns:p14="http://schemas.microsoft.com/office/powerpoint/2010/main" val="2605690048"/>
              </p:ext>
            </p:extLst>
          </p:nvPr>
        </p:nvGraphicFramePr>
        <p:xfrm>
          <a:off x="2476500" y="2839315"/>
          <a:ext cx="4038600" cy="1176338"/>
        </p:xfrm>
        <a:graphic>
          <a:graphicData uri="http://schemas.openxmlformats.org/presentationml/2006/ole">
            <mc:AlternateContent xmlns:mc="http://schemas.openxmlformats.org/markup-compatibility/2006">
              <mc:Choice xmlns:v="urn:schemas-microsoft-com:vml" Requires="v">
                <p:oleObj spid="_x0000_s23582" name="Equation" r:id="rId5" imgW="1091726" imgH="241195" progId="Equation.DSMT4">
                  <p:embed/>
                </p:oleObj>
              </mc:Choice>
              <mc:Fallback>
                <p:oleObj name="Equation" r:id="rId5" imgW="1091726" imgH="24119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500" y="2839315"/>
                        <a:ext cx="4038600" cy="117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a:xfrm>
            <a:off x="10058400" y="6096000"/>
            <a:ext cx="907186" cy="498470"/>
          </a:xfrm>
        </p:spPr>
        <p:txBody>
          <a:bodyPr/>
          <a:lstStyle/>
          <a:p>
            <a:fld id="{D292AB11-8618-4D2E-836C-3E31BFC4364A}"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Plain old regression</a:t>
            </a:r>
          </a:p>
        </p:txBody>
      </p:sp>
      <p:sp>
        <p:nvSpPr>
          <p:cNvPr id="24579" name="Rectangle 3"/>
          <p:cNvSpPr>
            <a:spLocks noGrp="1" noChangeArrowheads="1"/>
          </p:cNvSpPr>
          <p:nvPr>
            <p:ph sz="quarter" idx="13"/>
          </p:nvPr>
        </p:nvSpPr>
        <p:spPr>
          <a:xfrm>
            <a:off x="685800" y="1676400"/>
            <a:ext cx="10394707" cy="2971800"/>
          </a:xfrm>
        </p:spPr>
        <p:txBody>
          <a:bodyPr/>
          <a:lstStyle/>
          <a:p>
            <a:r>
              <a:rPr lang="en-US" altLang="en-US" dirty="0"/>
              <a:t>For any value of X, only two errors (        ) are possible,            AND            .  Which occur at rates P|X AND Q|X and with variance (P|X)(Q|X) </a:t>
            </a:r>
          </a:p>
          <a:p>
            <a:endParaRPr lang="en-US" altLang="en-US" dirty="0"/>
          </a:p>
        </p:txBody>
      </p:sp>
      <p:sp>
        <p:nvSpPr>
          <p:cNvPr id="24581"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0" name="Object 4"/>
          <p:cNvGraphicFramePr>
            <a:graphicFrameLocks noChangeAspect="1"/>
          </p:cNvGraphicFramePr>
          <p:nvPr>
            <p:extLst>
              <p:ext uri="{D42A27DB-BD31-4B8C-83A1-F6EECF244321}">
                <p14:modId xmlns:p14="http://schemas.microsoft.com/office/powerpoint/2010/main" val="2306950171"/>
              </p:ext>
            </p:extLst>
          </p:nvPr>
        </p:nvGraphicFramePr>
        <p:xfrm>
          <a:off x="8153400" y="1891287"/>
          <a:ext cx="685800" cy="369887"/>
        </p:xfrm>
        <a:graphic>
          <a:graphicData uri="http://schemas.openxmlformats.org/presentationml/2006/ole">
            <mc:AlternateContent xmlns:mc="http://schemas.openxmlformats.org/markup-compatibility/2006">
              <mc:Choice xmlns:v="urn:schemas-microsoft-com:vml" Requires="v">
                <p:oleObj spid="_x0000_s24613" name="Equation" r:id="rId3" imgW="368140" imgH="203112" progId="Equation.DSMT4">
                  <p:embed/>
                </p:oleObj>
              </mc:Choice>
              <mc:Fallback>
                <p:oleObj name="Equation" r:id="rId3" imgW="368140"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1891287"/>
                        <a:ext cx="6858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2" name="Object 6"/>
          <p:cNvGraphicFramePr>
            <a:graphicFrameLocks noChangeAspect="1"/>
          </p:cNvGraphicFramePr>
          <p:nvPr>
            <p:extLst>
              <p:ext uri="{D42A27DB-BD31-4B8C-83A1-F6EECF244321}">
                <p14:modId xmlns:p14="http://schemas.microsoft.com/office/powerpoint/2010/main" val="1769615506"/>
              </p:ext>
            </p:extLst>
          </p:nvPr>
        </p:nvGraphicFramePr>
        <p:xfrm>
          <a:off x="2895600" y="2514600"/>
          <a:ext cx="762000" cy="438150"/>
        </p:xfrm>
        <a:graphic>
          <a:graphicData uri="http://schemas.openxmlformats.org/presentationml/2006/ole">
            <mc:AlternateContent xmlns:mc="http://schemas.openxmlformats.org/markup-compatibility/2006">
              <mc:Choice xmlns:v="urn:schemas-microsoft-com:vml" Requires="v">
                <p:oleObj spid="_x0000_s24614" name="Equation" r:id="rId5" imgW="317087" imgH="177569" progId="Equation.DSMT4">
                  <p:embed/>
                </p:oleObj>
              </mc:Choice>
              <mc:Fallback>
                <p:oleObj name="Equation" r:id="rId5" imgW="317087" imgH="17756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514600"/>
                        <a:ext cx="7620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9"/>
          <p:cNvSpPr>
            <a:spLocks noChangeArrowheads="1"/>
          </p:cNvSpPr>
          <p:nvPr/>
        </p:nvSpPr>
        <p:spPr bwMode="auto">
          <a:xfrm>
            <a:off x="1524000"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4" name="Object 8"/>
          <p:cNvGraphicFramePr>
            <a:graphicFrameLocks noChangeAspect="1"/>
          </p:cNvGraphicFramePr>
          <p:nvPr>
            <p:extLst>
              <p:ext uri="{D42A27DB-BD31-4B8C-83A1-F6EECF244321}">
                <p14:modId xmlns:p14="http://schemas.microsoft.com/office/powerpoint/2010/main" val="2772171838"/>
              </p:ext>
            </p:extLst>
          </p:nvPr>
        </p:nvGraphicFramePr>
        <p:xfrm>
          <a:off x="4572000" y="2595679"/>
          <a:ext cx="762000" cy="390525"/>
        </p:xfrm>
        <a:graphic>
          <a:graphicData uri="http://schemas.openxmlformats.org/presentationml/2006/ole">
            <mc:AlternateContent xmlns:mc="http://schemas.openxmlformats.org/markup-compatibility/2006">
              <mc:Choice xmlns:v="urn:schemas-microsoft-com:vml" Requires="v">
                <p:oleObj spid="_x0000_s24615" name="Equation" r:id="rId7" imgW="355138" imgH="177569" progId="Equation.DSMT4">
                  <p:embed/>
                </p:oleObj>
              </mc:Choice>
              <mc:Fallback>
                <p:oleObj name="Equation" r:id="rId7" imgW="355138" imgH="177569"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595679"/>
                        <a:ext cx="7620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Plain old regression</a:t>
            </a:r>
          </a:p>
        </p:txBody>
      </p:sp>
      <p:sp>
        <p:nvSpPr>
          <p:cNvPr id="25603" name="Rectangle 3"/>
          <p:cNvSpPr>
            <a:spLocks noGrp="1" noChangeArrowheads="1"/>
          </p:cNvSpPr>
          <p:nvPr>
            <p:ph sz="quarter" idx="13"/>
          </p:nvPr>
        </p:nvSpPr>
        <p:spPr>
          <a:xfrm>
            <a:off x="685800" y="1837766"/>
            <a:ext cx="10394707" cy="3724834"/>
          </a:xfrm>
        </p:spPr>
        <p:txBody>
          <a:bodyPr>
            <a:normAutofit lnSpcReduction="10000"/>
          </a:bodyPr>
          <a:lstStyle/>
          <a:p>
            <a:r>
              <a:rPr lang="en-US" altLang="en-US" dirty="0"/>
              <a:t>Every respondent is given a probability of success and failure which leads to every person having drastically different variances (because they depend on the mean in discrete cases) causing a violation of the </a:t>
            </a:r>
            <a:r>
              <a:rPr lang="en-US" altLang="en-US" dirty="0" err="1"/>
              <a:t>homoskedasticity</a:t>
            </a:r>
            <a:r>
              <a:rPr lang="en-US" altLang="en-US" dirty="0"/>
              <a:t> assumption.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Plain old regression</a:t>
            </a:r>
          </a:p>
        </p:txBody>
      </p:sp>
      <p:sp>
        <p:nvSpPr>
          <p:cNvPr id="27651" name="Rectangle 3"/>
          <p:cNvSpPr>
            <a:spLocks noGrp="1" noChangeArrowheads="1"/>
          </p:cNvSpPr>
          <p:nvPr>
            <p:ph sz="quarter" idx="13"/>
          </p:nvPr>
        </p:nvSpPr>
        <p:spPr/>
        <p:txBody>
          <a:bodyPr/>
          <a:lstStyle/>
          <a:p>
            <a:r>
              <a:rPr lang="en-US" altLang="en-US" dirty="0"/>
              <a:t>Long story short – you can’t use regular old regression when you have discrete outcomes because you don’t meet homoscedasticity (or independence of errors assumptions).</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altLang="en-US"/>
              <a:t>An alternative – the ogive function </a:t>
            </a:r>
          </a:p>
        </p:txBody>
      </p:sp>
      <p:sp>
        <p:nvSpPr>
          <p:cNvPr id="28675" name="Rectangle 3"/>
          <p:cNvSpPr>
            <a:spLocks noGrp="1" noChangeArrowheads="1"/>
          </p:cNvSpPr>
          <p:nvPr>
            <p:ph sz="quarter" idx="13"/>
          </p:nvPr>
        </p:nvSpPr>
        <p:spPr/>
        <p:txBody>
          <a:bodyPr/>
          <a:lstStyle/>
          <a:p>
            <a:r>
              <a:rPr lang="en-US" altLang="en-US" dirty="0"/>
              <a:t>An ogive function is a curved s-shaped function and the most common is the logistic function which looks like: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1" y="304800"/>
            <a:ext cx="10396882" cy="609600"/>
          </a:xfrm>
        </p:spPr>
        <p:txBody>
          <a:bodyPr>
            <a:normAutofit fontScale="90000"/>
          </a:bodyPr>
          <a:lstStyle/>
          <a:p>
            <a:r>
              <a:rPr lang="en-US" altLang="en-US" dirty="0"/>
              <a:t>The logistic function</a:t>
            </a:r>
          </a:p>
        </p:txBody>
      </p:sp>
      <p:pic>
        <p:nvPicPr>
          <p:cNvPr id="29700" name="Picture 4" descr="logistic_function"/>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7239000" y="325244"/>
            <a:ext cx="4495800" cy="6375656"/>
          </a:xfrm>
        </p:spPr>
      </p:pic>
      <p:sp>
        <p:nvSpPr>
          <p:cNvPr id="4" name="Slide Number Placeholder 3"/>
          <p:cNvSpPr>
            <a:spLocks noGrp="1"/>
          </p:cNvSpPr>
          <p:nvPr>
            <p:ph type="sldNum" sz="quarter" idx="12"/>
          </p:nvPr>
        </p:nvSpPr>
        <p:spPr>
          <a:xfrm>
            <a:off x="676276" y="6019800"/>
            <a:ext cx="907186" cy="498470"/>
          </a:xfrm>
        </p:spPr>
        <p:txBody>
          <a:bodyPr/>
          <a:lstStyle/>
          <a:p>
            <a:fld id="{D292AB11-8618-4D2E-836C-3E31BFC4364A}"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The logistic function</a:t>
            </a:r>
          </a:p>
        </p:txBody>
      </p:sp>
      <p:sp>
        <p:nvSpPr>
          <p:cNvPr id="31747" name="Rectangle 3"/>
          <p:cNvSpPr>
            <a:spLocks noGrp="1" noChangeArrowheads="1"/>
          </p:cNvSpPr>
          <p:nvPr>
            <p:ph sz="quarter" idx="13"/>
          </p:nvPr>
        </p:nvSpPr>
        <p:spPr/>
        <p:txBody>
          <a:bodyPr/>
          <a:lstStyle/>
          <a:p>
            <a:r>
              <a:rPr lang="en-US" altLang="en-US"/>
              <a:t>Where Y-hat is the estimated probability that the ith case is in a category and u is the regular linear regression equation:</a:t>
            </a:r>
          </a:p>
        </p:txBody>
      </p:sp>
      <p:sp>
        <p:nvSpPr>
          <p:cNvPr id="31749"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748" name="Object 4"/>
          <p:cNvGraphicFramePr>
            <a:graphicFrameLocks noChangeAspect="1"/>
          </p:cNvGraphicFramePr>
          <p:nvPr>
            <p:extLst>
              <p:ext uri="{D42A27DB-BD31-4B8C-83A1-F6EECF244321}">
                <p14:modId xmlns:p14="http://schemas.microsoft.com/office/powerpoint/2010/main" val="3889660921"/>
              </p:ext>
            </p:extLst>
          </p:nvPr>
        </p:nvGraphicFramePr>
        <p:xfrm>
          <a:off x="4343400" y="1366419"/>
          <a:ext cx="2514600" cy="1371600"/>
        </p:xfrm>
        <a:graphic>
          <a:graphicData uri="http://schemas.openxmlformats.org/presentationml/2006/ole">
            <mc:AlternateContent xmlns:mc="http://schemas.openxmlformats.org/markup-compatibility/2006">
              <mc:Choice xmlns:v="urn:schemas-microsoft-com:vml" Requires="v">
                <p:oleObj spid="_x0000_s31770" name="Equation" r:id="rId3" imgW="647700" imgH="419100" progId="Equation.DSMT4">
                  <p:embed/>
                </p:oleObj>
              </mc:Choice>
              <mc:Fallback>
                <p:oleObj name="Equation" r:id="rId3" imgW="6477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366419"/>
                        <a:ext cx="25146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750" name="Object 6"/>
          <p:cNvGraphicFramePr>
            <a:graphicFrameLocks noChangeAspect="1"/>
          </p:cNvGraphicFramePr>
          <p:nvPr>
            <p:extLst>
              <p:ext uri="{D42A27DB-BD31-4B8C-83A1-F6EECF244321}">
                <p14:modId xmlns:p14="http://schemas.microsoft.com/office/powerpoint/2010/main" val="1275552368"/>
              </p:ext>
            </p:extLst>
          </p:nvPr>
        </p:nvGraphicFramePr>
        <p:xfrm>
          <a:off x="985954" y="4784241"/>
          <a:ext cx="7315200" cy="815975"/>
        </p:xfrm>
        <a:graphic>
          <a:graphicData uri="http://schemas.openxmlformats.org/presentationml/2006/ole">
            <mc:AlternateContent xmlns:mc="http://schemas.openxmlformats.org/markup-compatibility/2006">
              <mc:Choice xmlns:v="urn:schemas-microsoft-com:vml" Requires="v">
                <p:oleObj spid="_x0000_s31771" name="Equation" r:id="rId5" imgW="2044700" imgH="228600" progId="Equation.DSMT4">
                  <p:embed/>
                </p:oleObj>
              </mc:Choice>
              <mc:Fallback>
                <p:oleObj name="Equation" r:id="rId5" imgW="20447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54" y="4784241"/>
                        <a:ext cx="73152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What is Logistic Regression?</a:t>
            </a:r>
          </a:p>
        </p:txBody>
      </p:sp>
      <p:sp>
        <p:nvSpPr>
          <p:cNvPr id="7171" name="Rectangle 3"/>
          <p:cNvSpPr>
            <a:spLocks noGrp="1" noChangeArrowheads="1"/>
          </p:cNvSpPr>
          <p:nvPr>
            <p:ph sz="quarter" idx="13"/>
          </p:nvPr>
        </p:nvSpPr>
        <p:spPr/>
        <p:txBody>
          <a:bodyPr>
            <a:normAutofit fontScale="85000" lnSpcReduction="10000"/>
          </a:bodyPr>
          <a:lstStyle/>
          <a:p>
            <a:pPr lvl="1"/>
            <a:r>
              <a:rPr lang="en-US" altLang="en-US"/>
              <a:t>Logistic regression is often used because the relationship between the DV (a discrete variable) and a predictor is non-linear</a:t>
            </a:r>
          </a:p>
          <a:p>
            <a:pPr lvl="2"/>
            <a:r>
              <a:rPr lang="en-US" altLang="en-US"/>
              <a:t>Example from the text: the probability of heart disease changes very little with a ten-point difference among people with low-blood pressure, but a ten point change can mean a drastic change in the probability of heart disease in people with high blood-pressure.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logistic function</a:t>
            </a:r>
          </a:p>
        </p:txBody>
      </p:sp>
      <p:sp>
        <p:nvSpPr>
          <p:cNvPr id="32773" name="Rectangle 5"/>
          <p:cNvSpPr>
            <a:spLocks noChangeArrowheads="1"/>
          </p:cNvSpPr>
          <p:nvPr/>
        </p:nvSpPr>
        <p:spPr bwMode="auto">
          <a:xfrm>
            <a:off x="1524000" y="2825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772" name="Object 4"/>
          <p:cNvGraphicFramePr>
            <a:graphicFrameLocks noChangeAspect="1"/>
          </p:cNvGraphicFramePr>
          <p:nvPr>
            <p:extLst>
              <p:ext uri="{D42A27DB-BD31-4B8C-83A1-F6EECF244321}">
                <p14:modId xmlns:p14="http://schemas.microsoft.com/office/powerpoint/2010/main" val="3015230778"/>
              </p:ext>
            </p:extLst>
          </p:nvPr>
        </p:nvGraphicFramePr>
        <p:xfrm>
          <a:off x="990600" y="1832189"/>
          <a:ext cx="5410200" cy="3240088"/>
        </p:xfrm>
        <a:graphic>
          <a:graphicData uri="http://schemas.openxmlformats.org/presentationml/2006/ole">
            <mc:AlternateContent xmlns:mc="http://schemas.openxmlformats.org/markup-compatibility/2006">
              <mc:Choice xmlns:v="urn:schemas-microsoft-com:vml" Requires="v">
                <p:oleObj spid="_x0000_s32783" name="Equation" r:id="rId3" imgW="927100" imgH="419100" progId="Equation.DSMT4">
                  <p:embed/>
                </p:oleObj>
              </mc:Choice>
              <mc:Fallback>
                <p:oleObj name="Equation" r:id="rId3" imgW="9271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32189"/>
                        <a:ext cx="5410200" cy="324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The logistic function</a:t>
            </a:r>
          </a:p>
        </p:txBody>
      </p:sp>
      <p:sp>
        <p:nvSpPr>
          <p:cNvPr id="33795" name="Rectangle 3"/>
          <p:cNvSpPr>
            <a:spLocks noGrp="1" noChangeArrowheads="1"/>
          </p:cNvSpPr>
          <p:nvPr>
            <p:ph sz="quarter" idx="13"/>
          </p:nvPr>
        </p:nvSpPr>
        <p:spPr/>
        <p:txBody>
          <a:bodyPr>
            <a:normAutofit lnSpcReduction="10000"/>
          </a:bodyPr>
          <a:lstStyle/>
          <a:p>
            <a:r>
              <a:rPr lang="en-US" altLang="en-US"/>
              <a:t>Change in probability is not constant (linear) with constant changes in X</a:t>
            </a:r>
          </a:p>
          <a:p>
            <a:r>
              <a:rPr lang="en-US" altLang="en-US"/>
              <a:t>This means that the probability of a success (Y = 1) given the predictor variable (X) is a non-linear function, specifically a logistic function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The logistic function</a:t>
            </a:r>
          </a:p>
        </p:txBody>
      </p:sp>
      <p:sp>
        <p:nvSpPr>
          <p:cNvPr id="34819" name="Rectangle 3"/>
          <p:cNvSpPr>
            <a:spLocks noGrp="1" noChangeArrowheads="1"/>
          </p:cNvSpPr>
          <p:nvPr>
            <p:ph sz="quarter" idx="13"/>
          </p:nvPr>
        </p:nvSpPr>
        <p:spPr/>
        <p:txBody>
          <a:bodyPr>
            <a:normAutofit lnSpcReduction="10000"/>
          </a:bodyPr>
          <a:lstStyle/>
          <a:p>
            <a:r>
              <a:rPr lang="en-US" altLang="en-US"/>
              <a:t>It is not obvious how the regression coefficients for X are related to changes in the dependent variable (Y) when the model is written this way</a:t>
            </a:r>
          </a:p>
          <a:p>
            <a:r>
              <a:rPr lang="en-US" altLang="en-US"/>
              <a:t>Change in Y(in probability units)|X depends on value of X. Look at S-shaped function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1" y="381000"/>
            <a:ext cx="10396882" cy="685800"/>
          </a:xfrm>
        </p:spPr>
        <p:txBody>
          <a:bodyPr>
            <a:normAutofit fontScale="90000"/>
          </a:bodyPr>
          <a:lstStyle/>
          <a:p>
            <a:r>
              <a:rPr lang="en-US" altLang="en-US" dirty="0"/>
              <a:t>The logistic function</a:t>
            </a:r>
          </a:p>
        </p:txBody>
      </p:sp>
      <p:sp>
        <p:nvSpPr>
          <p:cNvPr id="35843" name="Rectangle 3"/>
          <p:cNvSpPr>
            <a:spLocks noGrp="1" noChangeArrowheads="1"/>
          </p:cNvSpPr>
          <p:nvPr>
            <p:ph sz="quarter" idx="13"/>
          </p:nvPr>
        </p:nvSpPr>
        <p:spPr>
          <a:xfrm>
            <a:off x="381000" y="1066800"/>
            <a:ext cx="11277600" cy="4495800"/>
          </a:xfrm>
        </p:spPr>
        <p:txBody>
          <a:bodyPr>
            <a:normAutofit/>
          </a:bodyPr>
          <a:lstStyle/>
          <a:p>
            <a:r>
              <a:rPr lang="en-US" altLang="en-US" dirty="0"/>
              <a:t>The values in the regression equation b0 and b1 take on slightly different meanings.  </a:t>
            </a:r>
          </a:p>
          <a:p>
            <a:pPr lvl="1"/>
            <a:r>
              <a:rPr lang="en-US" altLang="en-US" dirty="0"/>
              <a:t>b</a:t>
            </a:r>
            <a:r>
              <a:rPr lang="en-US" altLang="en-US" baseline="-25000" dirty="0"/>
              <a:t>0</a:t>
            </a:r>
            <a:r>
              <a:rPr lang="en-US" altLang="en-US" dirty="0"/>
              <a:t> </a:t>
            </a:r>
            <a:r>
              <a:rPr lang="en-US" altLang="en-US" dirty="0">
                <a:sym typeface="Wingdings" panose="05000000000000000000" pitchFamily="2" charset="2"/>
              </a:rPr>
              <a:t></a:t>
            </a:r>
            <a:r>
              <a:rPr lang="en-US" altLang="en-US" dirty="0"/>
              <a:t> The regression constant (moves curve left and right)</a:t>
            </a:r>
          </a:p>
          <a:p>
            <a:pPr lvl="1"/>
            <a:r>
              <a:rPr lang="en-US" altLang="en-US" dirty="0"/>
              <a:t>b</a:t>
            </a:r>
            <a:r>
              <a:rPr lang="en-US" altLang="en-US" baseline="-25000" dirty="0"/>
              <a:t>1</a:t>
            </a:r>
            <a:r>
              <a:rPr lang="en-US" altLang="en-US" dirty="0"/>
              <a:t>  </a:t>
            </a:r>
            <a:r>
              <a:rPr lang="en-US" altLang="en-US" dirty="0">
                <a:sym typeface="Wingdings" panose="05000000000000000000" pitchFamily="2" charset="2"/>
              </a:rPr>
              <a:t></a:t>
            </a:r>
            <a:r>
              <a:rPr lang="en-US" altLang="en-US" dirty="0"/>
              <a:t> The regression slope (steepness of curve)</a:t>
            </a:r>
          </a:p>
          <a:p>
            <a:pPr lvl="1"/>
            <a:endParaRPr lang="en-US" altLang="en-US" dirty="0"/>
          </a:p>
          <a:p>
            <a:pPr lvl="1"/>
            <a:r>
              <a:rPr lang="en-US" altLang="en-US" dirty="0"/>
              <a:t>         </a:t>
            </a:r>
            <a:r>
              <a:rPr lang="en-US" altLang="en-US" dirty="0">
                <a:sym typeface="Wingdings" panose="05000000000000000000" pitchFamily="2" charset="2"/>
              </a:rPr>
              <a:t></a:t>
            </a:r>
            <a:r>
              <a:rPr lang="en-US" altLang="en-US" dirty="0"/>
              <a:t> The threshold, where probability of success = .50</a:t>
            </a:r>
          </a:p>
        </p:txBody>
      </p:sp>
      <p:sp>
        <p:nvSpPr>
          <p:cNvPr id="3584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5844" name="Object 4"/>
          <p:cNvGraphicFramePr>
            <a:graphicFrameLocks noChangeAspect="1"/>
          </p:cNvGraphicFramePr>
          <p:nvPr>
            <p:extLst>
              <p:ext uri="{D42A27DB-BD31-4B8C-83A1-F6EECF244321}">
                <p14:modId xmlns:p14="http://schemas.microsoft.com/office/powerpoint/2010/main" val="838274890"/>
              </p:ext>
            </p:extLst>
          </p:nvPr>
        </p:nvGraphicFramePr>
        <p:xfrm>
          <a:off x="1066800" y="4385418"/>
          <a:ext cx="757538" cy="1177182"/>
        </p:xfrm>
        <a:graphic>
          <a:graphicData uri="http://schemas.openxmlformats.org/presentationml/2006/ole">
            <mc:AlternateContent xmlns:mc="http://schemas.openxmlformats.org/markup-compatibility/2006">
              <mc:Choice xmlns:v="urn:schemas-microsoft-com:vml" Requires="v">
                <p:oleObj spid="_x0000_s35856" name="Equation" r:id="rId3" imgW="279279" imgH="431613" progId="Equation.DSMT4">
                  <p:embed/>
                </p:oleObj>
              </mc:Choice>
              <mc:Fallback>
                <p:oleObj name="Equation" r:id="rId3" imgW="279279" imgH="4316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385418"/>
                        <a:ext cx="757538" cy="1177182"/>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Logistic Function</a:t>
            </a:r>
          </a:p>
        </p:txBody>
      </p:sp>
      <p:sp>
        <p:nvSpPr>
          <p:cNvPr id="36867" name="Rectangle 3"/>
          <p:cNvSpPr>
            <a:spLocks noGrp="1" noChangeArrowheads="1"/>
          </p:cNvSpPr>
          <p:nvPr>
            <p:ph type="body" sz="half" idx="1"/>
          </p:nvPr>
        </p:nvSpPr>
        <p:spPr>
          <a:xfrm>
            <a:off x="152400" y="1524000"/>
            <a:ext cx="6502400" cy="3962400"/>
          </a:xfrm>
        </p:spPr>
        <p:txBody>
          <a:bodyPr>
            <a:normAutofit/>
          </a:bodyPr>
          <a:lstStyle/>
          <a:p>
            <a:r>
              <a:rPr lang="en-US" altLang="en-US" sz="3200" dirty="0"/>
              <a:t>Constant regression constant, different slopes</a:t>
            </a:r>
          </a:p>
          <a:p>
            <a:pPr lvl="1"/>
            <a:r>
              <a:rPr lang="en-US" altLang="en-US" sz="2800" dirty="0"/>
              <a:t>v2: b0 = -4.00   b1 = 0.05 (middle)</a:t>
            </a:r>
          </a:p>
          <a:p>
            <a:pPr lvl="1"/>
            <a:r>
              <a:rPr lang="en-US" altLang="en-US" sz="2800" dirty="0"/>
              <a:t>v3: b0 = -4.00   b1 = 0.15 (top)</a:t>
            </a:r>
          </a:p>
          <a:p>
            <a:pPr lvl="1"/>
            <a:r>
              <a:rPr lang="en-US" altLang="en-US" sz="2800" dirty="0"/>
              <a:t>v4: b0 = -4.00  b1 = 0.025 (bottom)</a:t>
            </a:r>
          </a:p>
        </p:txBody>
      </p:sp>
      <p:pic>
        <p:nvPicPr>
          <p:cNvPr id="368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54800" y="1270000"/>
            <a:ext cx="5080000" cy="4064000"/>
          </a:xfrm>
        </p:spPr>
      </p:pic>
      <p:sp>
        <p:nvSpPr>
          <p:cNvPr id="7" name="Slide Number Placeholder 6"/>
          <p:cNvSpPr>
            <a:spLocks noGrp="1"/>
          </p:cNvSpPr>
          <p:nvPr>
            <p:ph type="sldNum" sz="quarter" idx="12"/>
          </p:nvPr>
        </p:nvSpPr>
        <p:spPr>
          <a:xfrm>
            <a:off x="6096000" y="5791200"/>
            <a:ext cx="2540000" cy="457200"/>
          </a:xfrm>
        </p:spPr>
        <p:txBody>
          <a:bodyPr/>
          <a:lstStyle/>
          <a:p>
            <a:fld id="{073AB8E6-D2FE-4BDE-8FE0-D13F72C302F3}" type="slidenum">
              <a:rPr lang="en-US" altLang="en-US" smtClean="0"/>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Logistic Function</a:t>
            </a:r>
          </a:p>
        </p:txBody>
      </p:sp>
      <p:sp>
        <p:nvSpPr>
          <p:cNvPr id="38915" name="Rectangle 3"/>
          <p:cNvSpPr>
            <a:spLocks noGrp="1" noChangeArrowheads="1"/>
          </p:cNvSpPr>
          <p:nvPr>
            <p:ph type="body" sz="half" idx="1"/>
          </p:nvPr>
        </p:nvSpPr>
        <p:spPr>
          <a:xfrm>
            <a:off x="228600" y="1447800"/>
            <a:ext cx="6553200" cy="4114800"/>
          </a:xfrm>
        </p:spPr>
        <p:txBody>
          <a:bodyPr>
            <a:normAutofit/>
          </a:bodyPr>
          <a:lstStyle/>
          <a:p>
            <a:r>
              <a:rPr lang="en-US" altLang="en-US" dirty="0"/>
              <a:t>Constant slopes with different regression constants</a:t>
            </a:r>
          </a:p>
          <a:p>
            <a:pPr lvl="1"/>
            <a:r>
              <a:rPr lang="en-US" altLang="en-US" dirty="0"/>
              <a:t>v2:  b0 = -3.00 b1 =  0.05 (top)</a:t>
            </a:r>
          </a:p>
          <a:p>
            <a:pPr lvl="1"/>
            <a:r>
              <a:rPr lang="en-US" altLang="en-US" dirty="0"/>
              <a:t>v3:  b0 = -4.00 b1 =  0.05 (middle)</a:t>
            </a:r>
          </a:p>
          <a:p>
            <a:pPr lvl="1"/>
            <a:r>
              <a:rPr lang="en-US" altLang="en-US" dirty="0"/>
              <a:t>v4:  b0 = -5.00 b1 =  0.05 (bottom)</a:t>
            </a:r>
          </a:p>
        </p:txBody>
      </p:sp>
      <p:pic>
        <p:nvPicPr>
          <p:cNvPr id="3891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781800" y="1181100"/>
            <a:ext cx="5080000" cy="4064000"/>
          </a:xfrm>
        </p:spPr>
      </p:pic>
      <p:sp>
        <p:nvSpPr>
          <p:cNvPr id="7" name="Slide Number Placeholder 6"/>
          <p:cNvSpPr>
            <a:spLocks noGrp="1"/>
          </p:cNvSpPr>
          <p:nvPr>
            <p:ph type="sldNum" sz="quarter" idx="12"/>
          </p:nvPr>
        </p:nvSpPr>
        <p:spPr>
          <a:xfrm>
            <a:off x="5897562" y="5797550"/>
            <a:ext cx="2540000" cy="457200"/>
          </a:xfrm>
        </p:spPr>
        <p:txBody>
          <a:bodyPr/>
          <a:lstStyle/>
          <a:p>
            <a:fld id="{073AB8E6-D2FE-4BDE-8FE0-D13F72C302F3}"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The Logit</a:t>
            </a:r>
          </a:p>
        </p:txBody>
      </p:sp>
      <p:sp>
        <p:nvSpPr>
          <p:cNvPr id="40963" name="Rectangle 3"/>
          <p:cNvSpPr>
            <a:spLocks noGrp="1" noChangeArrowheads="1"/>
          </p:cNvSpPr>
          <p:nvPr>
            <p:ph sz="quarter" idx="13"/>
          </p:nvPr>
        </p:nvSpPr>
        <p:spPr>
          <a:xfrm>
            <a:off x="685800" y="1524000"/>
            <a:ext cx="10394707" cy="2203804"/>
          </a:xfrm>
        </p:spPr>
        <p:txBody>
          <a:bodyPr/>
          <a:lstStyle/>
          <a:p>
            <a:r>
              <a:rPr lang="en-US" altLang="en-US" dirty="0"/>
              <a:t>By algebraic manipulation, the logistic regression equation can be written in terms of an odds ratio for success:</a:t>
            </a:r>
          </a:p>
        </p:txBody>
      </p:sp>
      <p:sp>
        <p:nvSpPr>
          <p:cNvPr id="4096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0964" name="Object 4"/>
          <p:cNvGraphicFramePr>
            <a:graphicFrameLocks noChangeAspect="1"/>
          </p:cNvGraphicFramePr>
          <p:nvPr>
            <p:extLst>
              <p:ext uri="{D42A27DB-BD31-4B8C-83A1-F6EECF244321}">
                <p14:modId xmlns:p14="http://schemas.microsoft.com/office/powerpoint/2010/main" val="1094319552"/>
              </p:ext>
            </p:extLst>
          </p:nvPr>
        </p:nvGraphicFramePr>
        <p:xfrm>
          <a:off x="1745902" y="3654901"/>
          <a:ext cx="7696200" cy="1651000"/>
        </p:xfrm>
        <a:graphic>
          <a:graphicData uri="http://schemas.openxmlformats.org/presentationml/2006/ole">
            <mc:AlternateContent xmlns:mc="http://schemas.openxmlformats.org/markup-compatibility/2006">
              <mc:Choice xmlns:v="urn:schemas-microsoft-com:vml" Requires="v">
                <p:oleObj spid="_x0000_s40974" name="Equation" r:id="rId3" imgW="2971800" imgH="482600" progId="Equation.DSMT4">
                  <p:embed/>
                </p:oleObj>
              </mc:Choice>
              <mc:Fallback>
                <p:oleObj name="Equation" r:id="rId3" imgW="2971800" imgH="482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902" y="3654901"/>
                        <a:ext cx="7696200" cy="165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D292AB11-8618-4D2E-836C-3E31BFC4364A}"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The Logit</a:t>
            </a:r>
          </a:p>
        </p:txBody>
      </p:sp>
      <p:sp>
        <p:nvSpPr>
          <p:cNvPr id="41987" name="Rectangle 3"/>
          <p:cNvSpPr>
            <a:spLocks noGrp="1" noChangeArrowheads="1"/>
          </p:cNvSpPr>
          <p:nvPr>
            <p:ph sz="quarter" idx="13"/>
          </p:nvPr>
        </p:nvSpPr>
        <p:spPr/>
        <p:txBody>
          <a:bodyPr/>
          <a:lstStyle/>
          <a:p>
            <a:r>
              <a:rPr lang="en-US" altLang="en-US"/>
              <a:t>Odds ratios range from 0 to positive infinity</a:t>
            </a:r>
          </a:p>
          <a:p>
            <a:r>
              <a:rPr lang="en-US" altLang="en-US"/>
              <a:t>Odds ratio: P/Q is an odds ratio; less than 1 = less than .50 probability, greater than 1 means greater than .50 probability</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The Logit</a:t>
            </a:r>
          </a:p>
        </p:txBody>
      </p:sp>
      <p:sp>
        <p:nvSpPr>
          <p:cNvPr id="43011" name="Rectangle 3"/>
          <p:cNvSpPr>
            <a:spLocks noGrp="1" noChangeArrowheads="1"/>
          </p:cNvSpPr>
          <p:nvPr>
            <p:ph sz="quarter" idx="13"/>
          </p:nvPr>
        </p:nvSpPr>
        <p:spPr>
          <a:xfrm>
            <a:off x="685800" y="1524001"/>
            <a:ext cx="10394707" cy="1524000"/>
          </a:xfrm>
        </p:spPr>
        <p:txBody>
          <a:bodyPr>
            <a:normAutofit fontScale="92500"/>
          </a:bodyPr>
          <a:lstStyle/>
          <a:p>
            <a:r>
              <a:rPr lang="en-US" altLang="en-US" dirty="0"/>
              <a:t>Finally, taking the natural log of both sides, we can write the equation in terms of logits (log-odds):</a:t>
            </a:r>
          </a:p>
        </p:txBody>
      </p:sp>
      <p:sp>
        <p:nvSpPr>
          <p:cNvPr id="43013"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3012" name="Object 4"/>
          <p:cNvGraphicFramePr>
            <a:graphicFrameLocks noChangeAspect="1"/>
          </p:cNvGraphicFramePr>
          <p:nvPr>
            <p:extLst>
              <p:ext uri="{D42A27DB-BD31-4B8C-83A1-F6EECF244321}">
                <p14:modId xmlns:p14="http://schemas.microsoft.com/office/powerpoint/2010/main" val="3973429424"/>
              </p:ext>
            </p:extLst>
          </p:nvPr>
        </p:nvGraphicFramePr>
        <p:xfrm>
          <a:off x="1806453" y="3021808"/>
          <a:ext cx="8153400" cy="1728788"/>
        </p:xfrm>
        <a:graphic>
          <a:graphicData uri="http://schemas.openxmlformats.org/presentationml/2006/ole">
            <mc:AlternateContent xmlns:mc="http://schemas.openxmlformats.org/markup-compatibility/2006">
              <mc:Choice xmlns:v="urn:schemas-microsoft-com:vml" Requires="v">
                <p:oleObj spid="_x0000_s43023" name="Equation" r:id="rId3" imgW="2844800" imgH="457200" progId="Equation.DSMT4">
                  <p:embed/>
                </p:oleObj>
              </mc:Choice>
              <mc:Fallback>
                <p:oleObj name="Equation" r:id="rId3" imgW="28448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453" y="3021808"/>
                        <a:ext cx="8153400" cy="172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4" name="Rectangle 6"/>
          <p:cNvSpPr>
            <a:spLocks noChangeArrowheads="1"/>
          </p:cNvSpPr>
          <p:nvPr/>
        </p:nvSpPr>
        <p:spPr bwMode="auto">
          <a:xfrm>
            <a:off x="3962400" y="4950086"/>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3200" dirty="0"/>
              <a:t>For a single predictor</a:t>
            </a:r>
            <a:r>
              <a:rPr lang="en-US" altLang="en-US" dirty="0"/>
              <a:t> </a:t>
            </a:r>
          </a:p>
        </p:txBody>
      </p:sp>
      <p:sp>
        <p:nvSpPr>
          <p:cNvPr id="4" name="Slide Number Placeholder 3"/>
          <p:cNvSpPr>
            <a:spLocks noGrp="1"/>
          </p:cNvSpPr>
          <p:nvPr>
            <p:ph type="sldNum" sz="quarter" idx="12"/>
          </p:nvPr>
        </p:nvSpPr>
        <p:spPr>
          <a:xfrm>
            <a:off x="5429560" y="5791490"/>
            <a:ext cx="907186" cy="498470"/>
          </a:xfrm>
        </p:spPr>
        <p:txBody>
          <a:bodyPr/>
          <a:lstStyle/>
          <a:p>
            <a:fld id="{D292AB11-8618-4D2E-836C-3E31BFC4364A}" type="slidenum">
              <a:rPr lang="en-US" altLang="en-US" smtClean="0"/>
              <a:pPr/>
              <a:t>38</a:t>
            </a:fld>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The Logit</a:t>
            </a:r>
          </a:p>
        </p:txBody>
      </p:sp>
      <p:sp>
        <p:nvSpPr>
          <p:cNvPr id="44035" name="Rectangle 3"/>
          <p:cNvSpPr>
            <a:spLocks noGrp="1" noChangeArrowheads="1"/>
          </p:cNvSpPr>
          <p:nvPr>
            <p:ph sz="quarter" idx="13"/>
          </p:nvPr>
        </p:nvSpPr>
        <p:spPr>
          <a:xfrm>
            <a:off x="685800" y="2063397"/>
            <a:ext cx="10394707" cy="1060804"/>
          </a:xfrm>
        </p:spPr>
        <p:txBody>
          <a:bodyPr/>
          <a:lstStyle/>
          <a:p>
            <a:r>
              <a:rPr lang="en-US" altLang="en-US" dirty="0"/>
              <a:t>For multiple predictors </a:t>
            </a:r>
          </a:p>
        </p:txBody>
      </p:sp>
      <p:sp>
        <p:nvSpPr>
          <p:cNvPr id="44037"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4036" name="Object 4"/>
          <p:cNvGraphicFramePr>
            <a:graphicFrameLocks noChangeAspect="1"/>
          </p:cNvGraphicFramePr>
          <p:nvPr>
            <p:extLst>
              <p:ext uri="{D42A27DB-BD31-4B8C-83A1-F6EECF244321}">
                <p14:modId xmlns:p14="http://schemas.microsoft.com/office/powerpoint/2010/main" val="4232036149"/>
              </p:ext>
            </p:extLst>
          </p:nvPr>
        </p:nvGraphicFramePr>
        <p:xfrm>
          <a:off x="1066800" y="3280291"/>
          <a:ext cx="7162800" cy="1790700"/>
        </p:xfrm>
        <a:graphic>
          <a:graphicData uri="http://schemas.openxmlformats.org/presentationml/2006/ole">
            <mc:AlternateContent xmlns:mc="http://schemas.openxmlformats.org/markup-compatibility/2006">
              <mc:Choice xmlns:v="urn:schemas-microsoft-com:vml" Requires="v">
                <p:oleObj spid="_x0000_s44046" name="Equation" r:id="rId3" imgW="2413000" imgH="457200" progId="Equation.DSMT4">
                  <p:embed/>
                </p:oleObj>
              </mc:Choice>
              <mc:Fallback>
                <p:oleObj name="Equation" r:id="rId3" imgW="24130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80291"/>
                        <a:ext cx="7162800"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Questions</a:t>
            </a:r>
          </a:p>
        </p:txBody>
      </p:sp>
      <p:sp>
        <p:nvSpPr>
          <p:cNvPr id="8195" name="Rectangle 3"/>
          <p:cNvSpPr>
            <a:spLocks noGrp="1" noChangeArrowheads="1"/>
          </p:cNvSpPr>
          <p:nvPr>
            <p:ph sz="quarter" idx="13"/>
          </p:nvPr>
        </p:nvSpPr>
        <p:spPr/>
        <p:txBody>
          <a:bodyPr>
            <a:normAutofit fontScale="92500" lnSpcReduction="20000"/>
          </a:bodyPr>
          <a:lstStyle/>
          <a:p>
            <a:pPr lvl="1"/>
            <a:r>
              <a:rPr lang="en-US" altLang="en-US"/>
              <a:t>Can the categories be correctly predicted given a set of predictors?</a:t>
            </a:r>
          </a:p>
          <a:p>
            <a:pPr lvl="2"/>
            <a:r>
              <a:rPr lang="en-US" altLang="en-US"/>
              <a:t>Usually once this is established the predictors are manipulated to see if the equation can be simplified.</a:t>
            </a:r>
          </a:p>
          <a:p>
            <a:pPr lvl="2"/>
            <a:r>
              <a:rPr lang="en-US" altLang="en-US"/>
              <a:t>Can the solution generalize to predicting new cases?</a:t>
            </a:r>
          </a:p>
          <a:p>
            <a:pPr lvl="2"/>
            <a:r>
              <a:rPr lang="en-US" altLang="en-US"/>
              <a:t>Comparison of equation with predictors plus intercept to a model with just the intercept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The Logit</a:t>
            </a:r>
          </a:p>
        </p:txBody>
      </p:sp>
      <p:sp>
        <p:nvSpPr>
          <p:cNvPr id="45059" name="Rectangle 3"/>
          <p:cNvSpPr>
            <a:spLocks noGrp="1" noChangeArrowheads="1"/>
          </p:cNvSpPr>
          <p:nvPr>
            <p:ph sz="quarter" idx="13"/>
          </p:nvPr>
        </p:nvSpPr>
        <p:spPr>
          <a:xfrm>
            <a:off x="685800" y="1676400"/>
            <a:ext cx="10394707" cy="3962400"/>
          </a:xfrm>
        </p:spPr>
        <p:txBody>
          <a:bodyPr>
            <a:normAutofit fontScale="92500" lnSpcReduction="20000"/>
          </a:bodyPr>
          <a:lstStyle/>
          <a:p>
            <a:r>
              <a:rPr lang="en-US" altLang="en-US" dirty="0"/>
              <a:t>Log-odds are a linear function of the predictors</a:t>
            </a:r>
          </a:p>
          <a:p>
            <a:r>
              <a:rPr lang="en-US" altLang="en-US" dirty="0"/>
              <a:t>The regression coefficients go back to their old interpretation (kind of)</a:t>
            </a:r>
          </a:p>
          <a:p>
            <a:pPr lvl="1"/>
            <a:r>
              <a:rPr lang="en-US" altLang="en-US" dirty="0"/>
              <a:t> The expected value of the logit (log-odds) when X = 0</a:t>
            </a:r>
          </a:p>
          <a:p>
            <a:pPr lvl="1"/>
            <a:r>
              <a:rPr lang="en-US" altLang="en-US" dirty="0"/>
              <a:t> Called a ‘logit difference’; The amount the logit (log-odds) changes, with a one unit change in X; the amount the logit changes in going from X to X + 1</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rot="21420000">
            <a:off x="609278" y="670038"/>
            <a:ext cx="10002402" cy="1433649"/>
          </a:xfrm>
        </p:spPr>
        <p:txBody>
          <a:bodyPr>
            <a:normAutofit/>
          </a:bodyPr>
          <a:lstStyle/>
          <a:p>
            <a:r>
              <a:rPr lang="en-US" altLang="en-US" sz="6600" dirty="0"/>
              <a:t>More Logistic Regression</a:t>
            </a:r>
          </a:p>
        </p:txBody>
      </p:sp>
      <p:sp>
        <p:nvSpPr>
          <p:cNvPr id="2051" name="Rectangle 3"/>
          <p:cNvSpPr>
            <a:spLocks noGrp="1" noChangeArrowheads="1"/>
          </p:cNvSpPr>
          <p:nvPr>
            <p:ph type="subTitle" idx="1"/>
          </p:nvPr>
        </p:nvSpPr>
        <p:spPr>
          <a:xfrm rot="21420000">
            <a:off x="964716" y="2360989"/>
            <a:ext cx="9755187" cy="2138651"/>
          </a:xfrm>
        </p:spPr>
        <p:txBody>
          <a:bodyPr/>
          <a:lstStyle/>
          <a:p>
            <a:pPr>
              <a:lnSpc>
                <a:spcPct val="100000"/>
              </a:lnSpc>
            </a:pPr>
            <a:r>
              <a:rPr lang="en-US" altLang="en-US" dirty="0" err="1"/>
              <a:t>Psy</a:t>
            </a:r>
            <a:r>
              <a:rPr lang="en-US" altLang="en-US" dirty="0"/>
              <a:t> 524</a:t>
            </a:r>
          </a:p>
          <a:p>
            <a:pPr>
              <a:lnSpc>
                <a:spcPct val="100000"/>
              </a:lnSpc>
            </a:pPr>
            <a:r>
              <a:rPr lang="en-US" altLang="en-US" dirty="0"/>
              <a:t>Dr. Andrew Ainsworth</a:t>
            </a:r>
          </a:p>
          <a:p>
            <a:pPr>
              <a:lnSpc>
                <a:spcPct val="100000"/>
              </a:lnSpc>
            </a:pPr>
            <a:r>
              <a:rPr lang="en-US" altLang="en-US" dirty="0"/>
              <a:t>Psychology Department</a:t>
            </a:r>
          </a:p>
          <a:p>
            <a:pPr>
              <a:lnSpc>
                <a:spcPct val="100000"/>
              </a:lnSpc>
            </a:pPr>
            <a:r>
              <a:rPr lang="en-US" altLang="en-US" dirty="0"/>
              <a:t>California state university,  </a:t>
            </a:r>
            <a:r>
              <a:rPr lang="en-US" altLang="en-US" dirty="0" err="1"/>
              <a:t>northridge</a:t>
            </a:r>
            <a:endParaRPr lang="en-US" altLang="en-US" dirty="0"/>
          </a:p>
        </p:txBody>
      </p:sp>
      <p:sp>
        <p:nvSpPr>
          <p:cNvPr id="6" name="Slide Number Placeholder 5"/>
          <p:cNvSpPr>
            <a:spLocks noGrp="1"/>
          </p:cNvSpPr>
          <p:nvPr>
            <p:ph type="sldNum" sz="quarter" idx="12"/>
          </p:nvPr>
        </p:nvSpPr>
        <p:spPr>
          <a:xfrm rot="21420000">
            <a:off x="6641822" y="5052597"/>
            <a:ext cx="907186" cy="498470"/>
          </a:xfrm>
        </p:spPr>
        <p:txBody>
          <a:bodyPr/>
          <a:lstStyle/>
          <a:p>
            <a:fld id="{C346FC28-0434-4AC9-B5EB-87CD5666C48A}" type="slidenum">
              <a:rPr lang="en-US" altLang="en-US" smtClean="0"/>
              <a:pPr/>
              <a:t>41</a:t>
            </a:fld>
            <a:endParaRPr lang="en-US" altLang="en-US" dirty="0"/>
          </a:p>
        </p:txBody>
      </p:sp>
    </p:spTree>
    <p:extLst>
      <p:ext uri="{BB962C8B-B14F-4D97-AF65-F5344CB8AC3E}">
        <p14:creationId xmlns:p14="http://schemas.microsoft.com/office/powerpoint/2010/main" val="1108574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Equations </a:t>
            </a:r>
          </a:p>
        </p:txBody>
      </p:sp>
      <p:sp>
        <p:nvSpPr>
          <p:cNvPr id="6147" name="Rectangle 3"/>
          <p:cNvSpPr>
            <a:spLocks noGrp="1" noChangeArrowheads="1"/>
          </p:cNvSpPr>
          <p:nvPr>
            <p:ph sz="quarter" idx="13"/>
          </p:nvPr>
        </p:nvSpPr>
        <p:spPr>
          <a:xfrm>
            <a:off x="685800" y="2063397"/>
            <a:ext cx="10394707" cy="527403"/>
          </a:xfrm>
        </p:spPr>
        <p:txBody>
          <a:bodyPr>
            <a:noAutofit/>
          </a:bodyPr>
          <a:lstStyle/>
          <a:p>
            <a:r>
              <a:rPr lang="en-US" altLang="en-US" sz="3600" dirty="0"/>
              <a:t>Logistic Regression Equation</a:t>
            </a:r>
          </a:p>
        </p:txBody>
      </p:sp>
      <p:sp>
        <p:nvSpPr>
          <p:cNvPr id="6149"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148" name="Object 4"/>
          <p:cNvGraphicFramePr>
            <a:graphicFrameLocks noChangeAspect="1"/>
          </p:cNvGraphicFramePr>
          <p:nvPr/>
        </p:nvGraphicFramePr>
        <p:xfrm>
          <a:off x="2895600" y="3352800"/>
          <a:ext cx="6629400" cy="1957388"/>
        </p:xfrm>
        <a:graphic>
          <a:graphicData uri="http://schemas.openxmlformats.org/presentationml/2006/ole">
            <mc:AlternateContent xmlns:mc="http://schemas.openxmlformats.org/markup-compatibility/2006">
              <mc:Choice xmlns:v="urn:schemas-microsoft-com:vml" Requires="v">
                <p:oleObj spid="_x0000_s50183" name="Equation" r:id="rId3" imgW="1422400" imgH="419100" progId="Equation.DSMT4">
                  <p:embed/>
                </p:oleObj>
              </mc:Choice>
              <mc:Fallback>
                <p:oleObj name="Equation" r:id="rId3" imgW="1422400" imgH="419100" progId="Equation.DSMT4">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352800"/>
                        <a:ext cx="6629400"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42</a:t>
            </a:fld>
            <a:endParaRPr lang="en-US" altLang="en-US"/>
          </a:p>
        </p:txBody>
      </p:sp>
    </p:spTree>
    <p:extLst>
      <p:ext uri="{BB962C8B-B14F-4D97-AF65-F5344CB8AC3E}">
        <p14:creationId xmlns:p14="http://schemas.microsoft.com/office/powerpoint/2010/main" val="354699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Equations </a:t>
            </a:r>
          </a:p>
        </p:txBody>
      </p:sp>
      <p:sp>
        <p:nvSpPr>
          <p:cNvPr id="7171" name="Rectangle 3"/>
          <p:cNvSpPr>
            <a:spLocks noGrp="1" noChangeArrowheads="1"/>
          </p:cNvSpPr>
          <p:nvPr>
            <p:ph sz="quarter" idx="13"/>
          </p:nvPr>
        </p:nvSpPr>
        <p:spPr>
          <a:xfrm>
            <a:off x="685800" y="1828800"/>
            <a:ext cx="10394707" cy="3311189"/>
          </a:xfrm>
        </p:spPr>
        <p:txBody>
          <a:bodyPr>
            <a:normAutofit fontScale="92500" lnSpcReduction="10000"/>
          </a:bodyPr>
          <a:lstStyle/>
          <a:p>
            <a:r>
              <a:rPr lang="en-US" altLang="en-US" sz="3200" dirty="0"/>
              <a:t>The linear part of the logistic regression equation is used to find the probability of being in a category based on the combination of predictors</a:t>
            </a:r>
          </a:p>
          <a:p>
            <a:r>
              <a:rPr lang="en-US" altLang="en-US" sz="3200" dirty="0"/>
              <a:t>Programs like SPSS and SAS separate discrete predictors with more than two levels into multiple dichotomous variables.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43</a:t>
            </a:fld>
            <a:endParaRPr lang="en-US" altLang="en-US"/>
          </a:p>
        </p:txBody>
      </p:sp>
    </p:spTree>
    <p:extLst>
      <p:ext uri="{BB962C8B-B14F-4D97-AF65-F5344CB8AC3E}">
        <p14:creationId xmlns:p14="http://schemas.microsoft.com/office/powerpoint/2010/main" val="2275796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Equations </a:t>
            </a:r>
          </a:p>
        </p:txBody>
      </p:sp>
      <p:sp>
        <p:nvSpPr>
          <p:cNvPr id="9219" name="Rectangle 3"/>
          <p:cNvSpPr>
            <a:spLocks noGrp="1" noChangeArrowheads="1"/>
          </p:cNvSpPr>
          <p:nvPr>
            <p:ph type="body" sz="half" idx="1"/>
          </p:nvPr>
        </p:nvSpPr>
        <p:spPr>
          <a:xfrm>
            <a:off x="609600" y="1885950"/>
            <a:ext cx="7239000" cy="4171950"/>
          </a:xfrm>
        </p:spPr>
        <p:txBody>
          <a:bodyPr/>
          <a:lstStyle/>
          <a:p>
            <a:r>
              <a:rPr lang="en-US" altLang="en-US" dirty="0"/>
              <a:t>Fall (0 = no, 1 = yes); </a:t>
            </a:r>
          </a:p>
          <a:p>
            <a:r>
              <a:rPr lang="en-US" altLang="en-US" dirty="0"/>
              <a:t>Difficulty is continuous; </a:t>
            </a:r>
          </a:p>
          <a:p>
            <a:r>
              <a:rPr lang="en-US" altLang="en-US" dirty="0"/>
              <a:t>season (1 = autumn, 2 = winter, 3 = spring)</a:t>
            </a:r>
          </a:p>
        </p:txBody>
      </p:sp>
      <p:pic>
        <p:nvPicPr>
          <p:cNvPr id="9337" name="Picture 121"/>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l="34810" r="34810"/>
          <a:stretch>
            <a:fillRect/>
          </a:stretch>
        </p:blipFill>
        <p:spPr>
          <a:xfrm>
            <a:off x="8229600" y="460259"/>
            <a:ext cx="3637097" cy="6383534"/>
          </a:xfrm>
        </p:spPr>
      </p:pic>
      <p:sp>
        <p:nvSpPr>
          <p:cNvPr id="5" name="Slide Number Placeholder 4"/>
          <p:cNvSpPr>
            <a:spLocks noGrp="1"/>
          </p:cNvSpPr>
          <p:nvPr>
            <p:ph type="sldNum" sz="quarter" idx="12"/>
          </p:nvPr>
        </p:nvSpPr>
        <p:spPr>
          <a:xfrm>
            <a:off x="5029200" y="6134100"/>
            <a:ext cx="2540000" cy="457200"/>
          </a:xfrm>
        </p:spPr>
        <p:txBody>
          <a:bodyPr/>
          <a:lstStyle/>
          <a:p>
            <a:fld id="{3D8E5592-4B74-4800-AE00-D88FEE8C8B32}" type="slidenum">
              <a:rPr lang="en-US" altLang="en-US" smtClean="0"/>
              <a:pPr/>
              <a:t>44</a:t>
            </a:fld>
            <a:endParaRPr lang="en-US" altLang="en-US" dirty="0"/>
          </a:p>
        </p:txBody>
      </p:sp>
    </p:spTree>
    <p:extLst>
      <p:ext uri="{BB962C8B-B14F-4D97-AF65-F5344CB8AC3E}">
        <p14:creationId xmlns:p14="http://schemas.microsoft.com/office/powerpoint/2010/main" val="1523292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Equations </a:t>
            </a:r>
          </a:p>
        </p:txBody>
      </p:sp>
      <p:sp>
        <p:nvSpPr>
          <p:cNvPr id="10243" name="Rectangle 3"/>
          <p:cNvSpPr>
            <a:spLocks noGrp="1" noChangeArrowheads="1"/>
          </p:cNvSpPr>
          <p:nvPr>
            <p:ph sz="quarter" idx="13"/>
          </p:nvPr>
        </p:nvSpPr>
        <p:spPr>
          <a:xfrm>
            <a:off x="685800" y="1828800"/>
            <a:ext cx="10394707" cy="3733800"/>
          </a:xfrm>
        </p:spPr>
        <p:txBody>
          <a:bodyPr/>
          <a:lstStyle/>
          <a:p>
            <a:r>
              <a:rPr lang="en-US" altLang="en-US" sz="3200" dirty="0"/>
              <a:t>Season is a discrete variable with three levels that would be turned into 2 separate variables season 1 and season 2.</a:t>
            </a:r>
          </a:p>
          <a:p>
            <a:r>
              <a:rPr lang="en-US" altLang="en-US" sz="3200" dirty="0"/>
              <a:t>Season 1 is coded 1 for autumn and 0 otherwise; season 2 is coded 1 if winter and 0 otherwise; spring is coded when both are 0.</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45</a:t>
            </a:fld>
            <a:endParaRPr lang="en-US" altLang="en-US"/>
          </a:p>
        </p:txBody>
      </p:sp>
    </p:spTree>
    <p:extLst>
      <p:ext uri="{BB962C8B-B14F-4D97-AF65-F5344CB8AC3E}">
        <p14:creationId xmlns:p14="http://schemas.microsoft.com/office/powerpoint/2010/main" val="4153924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340" name="Picture 4"/>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l="26971" r="27432"/>
          <a:stretch>
            <a:fillRect/>
          </a:stretch>
        </p:blipFill>
        <p:spPr>
          <a:xfrm>
            <a:off x="3048000" y="431658"/>
            <a:ext cx="5486400" cy="6426342"/>
          </a:xfrm>
        </p:spPr>
      </p:pic>
      <p:sp>
        <p:nvSpPr>
          <p:cNvPr id="4" name="Slide Number Placeholder 3"/>
          <p:cNvSpPr>
            <a:spLocks noGrp="1"/>
          </p:cNvSpPr>
          <p:nvPr>
            <p:ph type="sldNum" sz="quarter" idx="12"/>
          </p:nvPr>
        </p:nvSpPr>
        <p:spPr>
          <a:xfrm>
            <a:off x="11125200" y="6172200"/>
            <a:ext cx="907186" cy="498470"/>
          </a:xfrm>
        </p:spPr>
        <p:txBody>
          <a:bodyPr/>
          <a:lstStyle/>
          <a:p>
            <a:fld id="{69683EBA-EAF2-4603-AF7F-D610100756F9}" type="slidenum">
              <a:rPr lang="en-US" altLang="en-US" smtClean="0"/>
              <a:pPr/>
              <a:t>46</a:t>
            </a:fld>
            <a:endParaRPr lang="en-US" altLang="en-US" dirty="0"/>
          </a:p>
        </p:txBody>
      </p:sp>
    </p:spTree>
    <p:extLst>
      <p:ext uri="{BB962C8B-B14F-4D97-AF65-F5344CB8AC3E}">
        <p14:creationId xmlns:p14="http://schemas.microsoft.com/office/powerpoint/2010/main" val="793618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Interpreting coefficients</a:t>
            </a:r>
          </a:p>
        </p:txBody>
      </p:sp>
      <p:sp>
        <p:nvSpPr>
          <p:cNvPr id="15363" name="Rectangle 3"/>
          <p:cNvSpPr>
            <a:spLocks noGrp="1" noChangeArrowheads="1"/>
          </p:cNvSpPr>
          <p:nvPr>
            <p:ph sz="quarter" idx="13"/>
          </p:nvPr>
        </p:nvSpPr>
        <p:spPr/>
        <p:txBody>
          <a:bodyPr>
            <a:normAutofit lnSpcReduction="10000"/>
          </a:bodyPr>
          <a:lstStyle/>
          <a:p>
            <a:r>
              <a:rPr lang="en-US" altLang="en-US" sz="3600" dirty="0"/>
              <a:t>Good news – regression coefficients and their standard errors are found through advanced calculus methods of maximum likelihood (e.g. derivatives, etc.), so we’re not getting into it in this applied course. </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47</a:t>
            </a:fld>
            <a:endParaRPr lang="en-US" altLang="en-US"/>
          </a:p>
        </p:txBody>
      </p:sp>
    </p:spTree>
    <p:extLst>
      <p:ext uri="{BB962C8B-B14F-4D97-AF65-F5344CB8AC3E}">
        <p14:creationId xmlns:p14="http://schemas.microsoft.com/office/powerpoint/2010/main" val="4159579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Interpreting coefficientss</a:t>
            </a:r>
          </a:p>
        </p:txBody>
      </p:sp>
      <p:sp>
        <p:nvSpPr>
          <p:cNvPr id="16387" name="Rectangle 3"/>
          <p:cNvSpPr>
            <a:spLocks noGrp="1" noChangeArrowheads="1"/>
          </p:cNvSpPr>
          <p:nvPr>
            <p:ph sz="quarter" idx="13"/>
          </p:nvPr>
        </p:nvSpPr>
        <p:spPr/>
        <p:txBody>
          <a:bodyPr/>
          <a:lstStyle/>
          <a:p>
            <a:r>
              <a:rPr lang="en-US" altLang="en-US" dirty="0"/>
              <a:t>Each coefficient is evaluated using a Wald test (really just a Chi Square test)</a:t>
            </a:r>
          </a:p>
          <a:p>
            <a:endParaRPr lang="en-US" altLang="en-US" dirty="0"/>
          </a:p>
          <a:p>
            <a:endParaRPr lang="en-US" altLang="en-US" dirty="0"/>
          </a:p>
        </p:txBody>
      </p:sp>
      <p:graphicFrame>
        <p:nvGraphicFramePr>
          <p:cNvPr id="16388" name="Object 4"/>
          <p:cNvGraphicFramePr>
            <a:graphicFrameLocks noChangeAspect="1"/>
          </p:cNvGraphicFramePr>
          <p:nvPr>
            <p:extLst>
              <p:ext uri="{D42A27DB-BD31-4B8C-83A1-F6EECF244321}">
                <p14:modId xmlns:p14="http://schemas.microsoft.com/office/powerpoint/2010/main" val="2579154434"/>
              </p:ext>
            </p:extLst>
          </p:nvPr>
        </p:nvGraphicFramePr>
        <p:xfrm>
          <a:off x="4801221" y="3452144"/>
          <a:ext cx="2971800" cy="2146300"/>
        </p:xfrm>
        <a:graphic>
          <a:graphicData uri="http://schemas.openxmlformats.org/presentationml/2006/ole">
            <mc:AlternateContent xmlns:mc="http://schemas.openxmlformats.org/markup-compatibility/2006">
              <mc:Choice xmlns:v="urn:schemas-microsoft-com:vml" Requires="v">
                <p:oleObj spid="_x0000_s51207" name="Equation" r:id="rId3" imgW="685502" imgH="495085" progId="Equation.DSMT4">
                  <p:embed/>
                </p:oleObj>
              </mc:Choice>
              <mc:Fallback>
                <p:oleObj name="Equation" r:id="rId3" imgW="685502" imgH="495085" progId="Equation.DSMT4">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221" y="3452144"/>
                        <a:ext cx="2971800" cy="214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48</a:t>
            </a:fld>
            <a:endParaRPr lang="en-US" altLang="en-US"/>
          </a:p>
        </p:txBody>
      </p:sp>
    </p:spTree>
    <p:extLst>
      <p:ext uri="{BB962C8B-B14F-4D97-AF65-F5344CB8AC3E}">
        <p14:creationId xmlns:p14="http://schemas.microsoft.com/office/powerpoint/2010/main" val="2729692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Interpreting coefficients</a:t>
            </a:r>
          </a:p>
        </p:txBody>
      </p:sp>
      <p:graphicFrame>
        <p:nvGraphicFramePr>
          <p:cNvPr id="8" name="Object 7"/>
          <p:cNvGraphicFramePr>
            <a:graphicFrameLocks noChangeAspect="1"/>
          </p:cNvGraphicFramePr>
          <p:nvPr>
            <p:extLst/>
          </p:nvPr>
        </p:nvGraphicFramePr>
        <p:xfrm>
          <a:off x="1502742" y="1676400"/>
          <a:ext cx="8763000" cy="2883163"/>
        </p:xfrm>
        <a:graphic>
          <a:graphicData uri="http://schemas.openxmlformats.org/presentationml/2006/ole">
            <mc:AlternateContent xmlns:mc="http://schemas.openxmlformats.org/markup-compatibility/2006">
              <mc:Choice xmlns:v="urn:schemas-microsoft-com:vml" Requires="v">
                <p:oleObj spid="_x0000_s52231" name="Worksheet" r:id="rId3" imgW="3676595" imgH="1209572" progId="Excel.Sheet.12">
                  <p:embed/>
                </p:oleObj>
              </mc:Choice>
              <mc:Fallback>
                <p:oleObj name="Worksheet" r:id="rId3" imgW="3676595" imgH="1209572" progId="Excel.Sheet.12">
                  <p:embed/>
                  <p:pic>
                    <p:nvPicPr>
                      <p:cNvPr id="8" name="Object 7"/>
                      <p:cNvPicPr/>
                      <p:nvPr/>
                    </p:nvPicPr>
                    <p:blipFill>
                      <a:blip r:embed="rId4"/>
                      <a:stretch>
                        <a:fillRect/>
                      </a:stretch>
                    </p:blipFill>
                    <p:spPr>
                      <a:xfrm>
                        <a:off x="1502742" y="1676400"/>
                        <a:ext cx="8763000" cy="288316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1502742" y="4648200"/>
                <a:ext cx="8763000" cy="9205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𝑌</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−1.776+1.010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𝐷𝑖𝑓𝑓</m:t>
                                  </m:r>
                                </m:e>
                              </m:d>
                              <m:r>
                                <a:rPr lang="en-US" sz="2800" b="0" i="1" smtClean="0">
                                  <a:latin typeface="Cambria Math" panose="02040503050406030204" pitchFamily="18" charset="0"/>
                                </a:rPr>
                                <m:t>+.927</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𝑆𝑠𝑛</m:t>
                                  </m:r>
                                  <m:r>
                                    <a:rPr lang="en-US" sz="2800" b="0" i="1" smtClean="0">
                                      <a:latin typeface="Cambria Math" panose="02040503050406030204" pitchFamily="18" charset="0"/>
                                    </a:rPr>
                                    <m:t>1</m:t>
                                  </m:r>
                                </m:e>
                              </m:d>
                              <m:r>
                                <a:rPr lang="en-US" sz="2800" b="0" i="1" smtClean="0">
                                  <a:latin typeface="Cambria Math" panose="02040503050406030204" pitchFamily="18" charset="0"/>
                                </a:rPr>
                                <m:t>−.418(</m:t>
                              </m:r>
                              <m:r>
                                <a:rPr lang="en-US" sz="2800" b="0" i="1" smtClean="0">
                                  <a:latin typeface="Cambria Math" panose="02040503050406030204" pitchFamily="18" charset="0"/>
                                </a:rPr>
                                <m:t>𝑆𝑠𝑛</m:t>
                              </m:r>
                              <m:r>
                                <a:rPr lang="en-US" sz="2800" b="0" i="1" smtClean="0">
                                  <a:latin typeface="Cambria Math" panose="02040503050406030204" pitchFamily="18" charset="0"/>
                                </a:rPr>
                                <m:t>2)</m:t>
                              </m:r>
                            </m:sup>
                          </m:sSup>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−1.776+1.010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𝐷𝑖𝑓𝑓</m:t>
                                  </m:r>
                                </m:e>
                              </m:d>
                              <m:r>
                                <a:rPr lang="en-US" sz="2800" b="0" i="1" smtClean="0">
                                  <a:latin typeface="Cambria Math" panose="02040503050406030204" pitchFamily="18" charset="0"/>
                                </a:rPr>
                                <m:t>+.927</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𝑆𝑠𝑛</m:t>
                                  </m:r>
                                  <m:r>
                                    <a:rPr lang="en-US" sz="2800" b="0" i="1" smtClean="0">
                                      <a:latin typeface="Cambria Math" panose="02040503050406030204" pitchFamily="18" charset="0"/>
                                    </a:rPr>
                                    <m:t>1</m:t>
                                  </m:r>
                                </m:e>
                              </m:d>
                              <m:r>
                                <a:rPr lang="en-US" sz="2800" b="0" i="1" smtClean="0">
                                  <a:latin typeface="Cambria Math" panose="02040503050406030204" pitchFamily="18" charset="0"/>
                                </a:rPr>
                                <m:t>−.418(</m:t>
                              </m:r>
                              <m:r>
                                <a:rPr lang="en-US" sz="2800" b="0" i="1" smtClean="0">
                                  <a:latin typeface="Cambria Math" panose="02040503050406030204" pitchFamily="18" charset="0"/>
                                </a:rPr>
                                <m:t>𝑆𝑠𝑛</m:t>
                              </m:r>
                              <m:r>
                                <a:rPr lang="en-US" sz="2800" b="0" i="1" smtClean="0">
                                  <a:latin typeface="Cambria Math" panose="02040503050406030204" pitchFamily="18" charset="0"/>
                                </a:rPr>
                                <m:t>2)</m:t>
                              </m:r>
                            </m:sup>
                          </m:sSup>
                        </m:den>
                      </m:f>
                    </m:oMath>
                  </m:oMathPara>
                </a14:m>
                <a:endParaRPr lang="en-US" sz="2000" dirty="0">
                  <a:latin typeface="Arial" panose="020B0604020202020204" pitchFamily="34" charset="0"/>
                  <a:cs typeface="Arial" panose="020B0604020202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502742" y="4648200"/>
                <a:ext cx="8763000" cy="920508"/>
              </a:xfrm>
              <a:prstGeom prst="rect">
                <a:avLst/>
              </a:prstGeom>
              <a:blipFill rotWithShape="0">
                <a:blip r:embed="rId5"/>
                <a:stretch>
                  <a:fillRect/>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69683EBA-EAF2-4603-AF7F-D610100756F9}" type="slidenum">
              <a:rPr lang="en-US" altLang="en-US" smtClean="0"/>
              <a:pPr/>
              <a:t>49</a:t>
            </a:fld>
            <a:endParaRPr lang="en-US" altLang="en-US"/>
          </a:p>
        </p:txBody>
      </p:sp>
    </p:spTree>
    <p:extLst>
      <p:ext uri="{BB962C8B-B14F-4D97-AF65-F5344CB8AC3E}">
        <p14:creationId xmlns:p14="http://schemas.microsoft.com/office/powerpoint/2010/main" val="248720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Questions</a:t>
            </a:r>
          </a:p>
        </p:txBody>
      </p:sp>
      <p:sp>
        <p:nvSpPr>
          <p:cNvPr id="9219" name="Rectangle 3"/>
          <p:cNvSpPr>
            <a:spLocks noGrp="1" noChangeArrowheads="1"/>
          </p:cNvSpPr>
          <p:nvPr>
            <p:ph sz="quarter" idx="13"/>
          </p:nvPr>
        </p:nvSpPr>
        <p:spPr/>
        <p:txBody>
          <a:bodyPr/>
          <a:lstStyle/>
          <a:p>
            <a:pPr lvl="1"/>
            <a:r>
              <a:rPr lang="en-US" altLang="en-US"/>
              <a:t>What is the relative importance of each predictor?</a:t>
            </a:r>
          </a:p>
          <a:p>
            <a:pPr lvl="2"/>
            <a:r>
              <a:rPr lang="en-US" altLang="en-US"/>
              <a:t>How does each variable affect the outcome?</a:t>
            </a:r>
          </a:p>
          <a:p>
            <a:pPr lvl="2"/>
            <a:r>
              <a:rPr lang="en-US" altLang="en-US"/>
              <a:t>Does a predictor make the solution better or worse or have no effect?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Interpreting coefficients</a:t>
            </a:r>
          </a:p>
        </p:txBody>
      </p:sp>
      <p:sp>
        <p:nvSpPr>
          <p:cNvPr id="20483" name="Rectangle 3"/>
          <p:cNvSpPr>
            <a:spLocks noGrp="1" noChangeArrowheads="1"/>
          </p:cNvSpPr>
          <p:nvPr>
            <p:ph sz="quarter" idx="13"/>
          </p:nvPr>
        </p:nvSpPr>
        <p:spPr>
          <a:xfrm>
            <a:off x="685800" y="1828800"/>
            <a:ext cx="10394707" cy="3733800"/>
          </a:xfrm>
        </p:spPr>
        <p:txBody>
          <a:bodyPr>
            <a:normAutofit fontScale="92500" lnSpcReduction="10000"/>
          </a:bodyPr>
          <a:lstStyle/>
          <a:p>
            <a:r>
              <a:rPr lang="en-US" altLang="en-US" dirty="0"/>
              <a:t>The tests of the coefficients are approximate Chi-square so they are tested as chi-squares.  None of the coefficients are significant in the sample data.</a:t>
            </a:r>
          </a:p>
          <a:p>
            <a:r>
              <a:rPr lang="en-US" altLang="en-US" dirty="0"/>
              <a:t>The coefficients are placed into the model like in regular multiple regression in order to predict individual subjects’ probabilities.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50</a:t>
            </a:fld>
            <a:endParaRPr lang="en-US" altLang="en-US"/>
          </a:p>
        </p:txBody>
      </p:sp>
    </p:spTree>
    <p:extLst>
      <p:ext uri="{BB962C8B-B14F-4D97-AF65-F5344CB8AC3E}">
        <p14:creationId xmlns:p14="http://schemas.microsoft.com/office/powerpoint/2010/main" val="2622240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Goodness of fit </a:t>
            </a:r>
          </a:p>
        </p:txBody>
      </p:sp>
      <p:sp>
        <p:nvSpPr>
          <p:cNvPr id="22531" name="Rectangle 3"/>
          <p:cNvSpPr>
            <a:spLocks noGrp="1" noChangeArrowheads="1"/>
          </p:cNvSpPr>
          <p:nvPr>
            <p:ph sz="quarter" idx="13"/>
          </p:nvPr>
        </p:nvSpPr>
        <p:spPr>
          <a:xfrm>
            <a:off x="685800" y="1752600"/>
            <a:ext cx="10394707" cy="3621985"/>
          </a:xfrm>
        </p:spPr>
        <p:txBody>
          <a:bodyPr/>
          <a:lstStyle/>
          <a:p>
            <a:r>
              <a:rPr lang="en-US" altLang="en-US" dirty="0"/>
              <a:t>Log-likelihood</a:t>
            </a:r>
          </a:p>
          <a:p>
            <a:endParaRPr lang="en-US" altLang="en-US" dirty="0"/>
          </a:p>
          <a:p>
            <a:endParaRPr lang="en-US" altLang="en-US" dirty="0"/>
          </a:p>
          <a:p>
            <a:endParaRPr lang="en-US" altLang="en-US" dirty="0"/>
          </a:p>
        </p:txBody>
      </p:sp>
      <p:graphicFrame>
        <p:nvGraphicFramePr>
          <p:cNvPr id="22532" name="Object 4"/>
          <p:cNvGraphicFramePr>
            <a:graphicFrameLocks noChangeAspect="1"/>
          </p:cNvGraphicFramePr>
          <p:nvPr>
            <p:extLst>
              <p:ext uri="{D42A27DB-BD31-4B8C-83A1-F6EECF244321}">
                <p14:modId xmlns:p14="http://schemas.microsoft.com/office/powerpoint/2010/main" val="1176907962"/>
              </p:ext>
            </p:extLst>
          </p:nvPr>
        </p:nvGraphicFramePr>
        <p:xfrm>
          <a:off x="933477" y="3200400"/>
          <a:ext cx="10325045" cy="1524000"/>
        </p:xfrm>
        <a:graphic>
          <a:graphicData uri="http://schemas.openxmlformats.org/presentationml/2006/ole">
            <mc:AlternateContent xmlns:mc="http://schemas.openxmlformats.org/markup-compatibility/2006">
              <mc:Choice xmlns:v="urn:schemas-microsoft-com:vml" Requires="v">
                <p:oleObj spid="_x0000_s53255" name="Equation" r:id="rId3" imgW="2908300" imgH="431800" progId="Equation.DSMT4">
                  <p:embed/>
                </p:oleObj>
              </mc:Choice>
              <mc:Fallback>
                <p:oleObj name="Equation" r:id="rId3" imgW="2908300" imgH="431800" progId="Equation.DSMT4">
                  <p:embed/>
                  <p:pic>
                    <p:nvPicPr>
                      <p:cNvPr id="225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77" y="3200400"/>
                        <a:ext cx="10325045" cy="1524000"/>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51</a:t>
            </a:fld>
            <a:endParaRPr lang="en-US" altLang="en-US"/>
          </a:p>
        </p:txBody>
      </p:sp>
    </p:spTree>
    <p:extLst>
      <p:ext uri="{BB962C8B-B14F-4D97-AF65-F5344CB8AC3E}">
        <p14:creationId xmlns:p14="http://schemas.microsoft.com/office/powerpoint/2010/main" val="3961233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Goodness of fit </a:t>
            </a:r>
          </a:p>
        </p:txBody>
      </p:sp>
      <p:sp>
        <p:nvSpPr>
          <p:cNvPr id="23555" name="Rectangle 3"/>
          <p:cNvSpPr>
            <a:spLocks noGrp="1" noChangeArrowheads="1"/>
          </p:cNvSpPr>
          <p:nvPr>
            <p:ph sz="quarter" idx="13"/>
          </p:nvPr>
        </p:nvSpPr>
        <p:spPr>
          <a:xfrm>
            <a:off x="685800" y="2063397"/>
            <a:ext cx="10394707" cy="1365604"/>
          </a:xfrm>
        </p:spPr>
        <p:txBody>
          <a:bodyPr/>
          <a:lstStyle/>
          <a:p>
            <a:r>
              <a:rPr lang="en-US" altLang="en-US" dirty="0"/>
              <a:t>Models are compared by taking 2 times the difference between the models log-likelihoods.</a:t>
            </a:r>
          </a:p>
        </p:txBody>
      </p:sp>
      <p:graphicFrame>
        <p:nvGraphicFramePr>
          <p:cNvPr id="23556" name="Object 4"/>
          <p:cNvGraphicFramePr>
            <a:graphicFrameLocks noChangeAspect="1"/>
          </p:cNvGraphicFramePr>
          <p:nvPr>
            <p:extLst/>
          </p:nvPr>
        </p:nvGraphicFramePr>
        <p:xfrm>
          <a:off x="990599" y="3448258"/>
          <a:ext cx="10630875" cy="514142"/>
        </p:xfrm>
        <a:graphic>
          <a:graphicData uri="http://schemas.openxmlformats.org/presentationml/2006/ole">
            <mc:AlternateContent xmlns:mc="http://schemas.openxmlformats.org/markup-compatibility/2006">
              <mc:Choice xmlns:v="urn:schemas-microsoft-com:vml" Requires="v">
                <p:oleObj spid="_x0000_s54279" name="Equation" r:id="rId3" imgW="4737100" imgH="228600" progId="Equation.DSMT4">
                  <p:embed/>
                </p:oleObj>
              </mc:Choice>
              <mc:Fallback>
                <p:oleObj name="Equation" r:id="rId3" imgW="4737100" imgH="228600" progId="Equation.DSMT4">
                  <p:embed/>
                  <p:pic>
                    <p:nvPicPr>
                      <p:cNvPr id="23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3448258"/>
                        <a:ext cx="10630875" cy="514142"/>
                      </a:xfrm>
                      <a:prstGeom prst="rect">
                        <a:avLst/>
                      </a:prstGeom>
                      <a:noFill/>
                    </p:spPr>
                  </p:pic>
                </p:oleObj>
              </mc:Fallback>
            </mc:AlternateContent>
          </a:graphicData>
        </a:graphic>
      </p:graphicFrame>
      <p:sp>
        <p:nvSpPr>
          <p:cNvPr id="23559" name="Text Box 7"/>
          <p:cNvSpPr txBox="1">
            <a:spLocks noChangeArrowheads="1"/>
          </p:cNvSpPr>
          <p:nvPr/>
        </p:nvSpPr>
        <p:spPr bwMode="auto">
          <a:xfrm>
            <a:off x="2057400" y="4191000"/>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Note: models must be nested in order to be compared.  Nested means that all components of the smaller model must be in the larger model.</a:t>
            </a:r>
          </a:p>
        </p:txBody>
      </p:sp>
      <p:sp>
        <p:nvSpPr>
          <p:cNvPr id="4" name="Slide Number Placeholder 3"/>
          <p:cNvSpPr>
            <a:spLocks noGrp="1"/>
          </p:cNvSpPr>
          <p:nvPr>
            <p:ph type="sldNum" sz="quarter" idx="12"/>
          </p:nvPr>
        </p:nvSpPr>
        <p:spPr/>
        <p:txBody>
          <a:bodyPr/>
          <a:lstStyle/>
          <a:p>
            <a:fld id="{69683EBA-EAF2-4603-AF7F-D610100756F9}" type="slidenum">
              <a:rPr lang="en-US" altLang="en-US" smtClean="0"/>
              <a:pPr/>
              <a:t>52</a:t>
            </a:fld>
            <a:endParaRPr lang="en-US" altLang="en-US"/>
          </a:p>
        </p:txBody>
      </p:sp>
    </p:spTree>
    <p:extLst>
      <p:ext uri="{BB962C8B-B14F-4D97-AF65-F5344CB8AC3E}">
        <p14:creationId xmlns:p14="http://schemas.microsoft.com/office/powerpoint/2010/main" val="587238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Goodness of fit </a:t>
            </a:r>
          </a:p>
        </p:txBody>
      </p:sp>
      <p:sp>
        <p:nvSpPr>
          <p:cNvPr id="24579" name="Rectangle 3"/>
          <p:cNvSpPr>
            <a:spLocks noGrp="1" noChangeArrowheads="1"/>
          </p:cNvSpPr>
          <p:nvPr>
            <p:ph sz="quarter" idx="13"/>
          </p:nvPr>
        </p:nvSpPr>
        <p:spPr/>
        <p:txBody>
          <a:bodyPr>
            <a:normAutofit lnSpcReduction="10000"/>
          </a:bodyPr>
          <a:lstStyle/>
          <a:p>
            <a:r>
              <a:rPr lang="en-US" altLang="en-US" dirty="0"/>
              <a:t>Often a model with intercept and predictors is compared to an intercept only model to test whether the predictors add over and above the intercept only.  This is usually noted as χ</a:t>
            </a:r>
            <a:r>
              <a:rPr lang="en-US" altLang="en-US" baseline="30000" dirty="0"/>
              <a:t>2</a:t>
            </a:r>
            <a:r>
              <a:rPr lang="en-US" altLang="en-US" dirty="0"/>
              <a:t>=2[LL(B)-LL(0)]</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53</a:t>
            </a:fld>
            <a:endParaRPr lang="en-US" altLang="en-US"/>
          </a:p>
        </p:txBody>
      </p:sp>
    </p:spTree>
    <p:extLst>
      <p:ext uri="{BB962C8B-B14F-4D97-AF65-F5344CB8AC3E}">
        <p14:creationId xmlns:p14="http://schemas.microsoft.com/office/powerpoint/2010/main" val="3894405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1371600" y="304800"/>
          <a:ext cx="9067800" cy="6291608"/>
        </p:xfrm>
        <a:graphic>
          <a:graphicData uri="http://schemas.openxmlformats.org/presentationml/2006/ole">
            <mc:AlternateContent xmlns:mc="http://schemas.openxmlformats.org/markup-compatibility/2006">
              <mc:Choice xmlns:v="urn:schemas-microsoft-com:vml" Requires="v">
                <p:oleObj spid="_x0000_s55303" name="Worksheet" r:id="rId3" imgW="5257908" imgH="3648152" progId="Excel.Sheet.12">
                  <p:embed/>
                </p:oleObj>
              </mc:Choice>
              <mc:Fallback>
                <p:oleObj name="Worksheet" r:id="rId3" imgW="5257908" imgH="3648152" progId="Excel.Sheet.12">
                  <p:embed/>
                  <p:pic>
                    <p:nvPicPr>
                      <p:cNvPr id="4" name="Object 3"/>
                      <p:cNvPicPr/>
                      <p:nvPr/>
                    </p:nvPicPr>
                    <p:blipFill>
                      <a:blip r:embed="rId4"/>
                      <a:stretch>
                        <a:fillRect/>
                      </a:stretch>
                    </p:blipFill>
                    <p:spPr>
                      <a:xfrm>
                        <a:off x="1371600" y="304800"/>
                        <a:ext cx="9067800" cy="6291608"/>
                      </a:xfrm>
                      <a:prstGeom prst="rect">
                        <a:avLst/>
                      </a:prstGeom>
                    </p:spPr>
                  </p:pic>
                </p:oleObj>
              </mc:Fallback>
            </mc:AlternateContent>
          </a:graphicData>
        </a:graphic>
      </p:graphicFrame>
    </p:spTree>
    <p:extLst>
      <p:ext uri="{BB962C8B-B14F-4D97-AF65-F5344CB8AC3E}">
        <p14:creationId xmlns:p14="http://schemas.microsoft.com/office/powerpoint/2010/main" val="3024790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381000" y="228600"/>
          <a:ext cx="11683668" cy="6172200"/>
        </p:xfrm>
        <a:graphic>
          <a:graphicData uri="http://schemas.openxmlformats.org/presentationml/2006/ole">
            <mc:AlternateContent xmlns:mc="http://schemas.openxmlformats.org/markup-compatibility/2006">
              <mc:Choice xmlns:v="urn:schemas-microsoft-com:vml" Requires="v">
                <p:oleObj spid="_x0000_s56327" name="Worksheet" r:id="rId3" imgW="6905627" imgH="3648152" progId="Excel.Sheet.12">
                  <p:embed/>
                </p:oleObj>
              </mc:Choice>
              <mc:Fallback>
                <p:oleObj name="Worksheet" r:id="rId3" imgW="6905627" imgH="3648152" progId="Excel.Sheet.12">
                  <p:embed/>
                  <p:pic>
                    <p:nvPicPr>
                      <p:cNvPr id="4" name="Object 3"/>
                      <p:cNvPicPr/>
                      <p:nvPr/>
                    </p:nvPicPr>
                    <p:blipFill>
                      <a:blip r:embed="rId4"/>
                      <a:stretch>
                        <a:fillRect/>
                      </a:stretch>
                    </p:blipFill>
                    <p:spPr>
                      <a:xfrm>
                        <a:off x="381000" y="228600"/>
                        <a:ext cx="11683668" cy="6172200"/>
                      </a:xfrm>
                      <a:prstGeom prst="rect">
                        <a:avLst/>
                      </a:prstGeom>
                    </p:spPr>
                  </p:pic>
                </p:oleObj>
              </mc:Fallback>
            </mc:AlternateContent>
          </a:graphicData>
        </a:graphic>
      </p:graphicFrame>
    </p:spTree>
    <p:extLst>
      <p:ext uri="{BB962C8B-B14F-4D97-AF65-F5344CB8AC3E}">
        <p14:creationId xmlns:p14="http://schemas.microsoft.com/office/powerpoint/2010/main" val="3793703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Goodness of Fit</a:t>
            </a:r>
          </a:p>
        </p:txBody>
      </p:sp>
      <p:sp>
        <p:nvSpPr>
          <p:cNvPr id="29699" name="Rectangle 3"/>
          <p:cNvSpPr>
            <a:spLocks noGrp="1" noChangeArrowheads="1"/>
          </p:cNvSpPr>
          <p:nvPr>
            <p:ph sz="quarter" idx="13"/>
          </p:nvPr>
        </p:nvSpPr>
        <p:spPr/>
        <p:txBody>
          <a:bodyPr>
            <a:normAutofit fontScale="70000" lnSpcReduction="20000"/>
          </a:bodyPr>
          <a:lstStyle/>
          <a:p>
            <a:r>
              <a:rPr lang="en-US" altLang="en-US" dirty="0"/>
              <a:t>2[-8.740 - (-10.095)] = 2.74</a:t>
            </a:r>
          </a:p>
          <a:p>
            <a:r>
              <a:rPr lang="en-US" altLang="en-US" dirty="0"/>
              <a:t>the constant only model has one degree of freedom (for the constant) and the full model has 4 degrees of freedom (1 for the constant, and one for each predictor), the DF for the test is 4 – 1 = 3.  The test of the chi-square is not significant at 3 DFs so the null is retained.</a:t>
            </a:r>
          </a:p>
          <a:p>
            <a:r>
              <a:rPr lang="en-US" altLang="en-US" dirty="0"/>
              <a:t>Models with different numbers of predictors (nested) can also be compared in the same fashion.</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56</a:t>
            </a:fld>
            <a:endParaRPr lang="en-US" altLang="en-US"/>
          </a:p>
        </p:txBody>
      </p:sp>
    </p:spTree>
    <p:extLst>
      <p:ext uri="{BB962C8B-B14F-4D97-AF65-F5344CB8AC3E}">
        <p14:creationId xmlns:p14="http://schemas.microsoft.com/office/powerpoint/2010/main" val="1684134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Standardized Residuals</a:t>
            </a:r>
          </a:p>
        </p:txBody>
      </p:sp>
      <p:sp>
        <p:nvSpPr>
          <p:cNvPr id="30723" name="Rectangle 3"/>
          <p:cNvSpPr>
            <a:spLocks noGrp="1" noChangeArrowheads="1"/>
          </p:cNvSpPr>
          <p:nvPr>
            <p:ph sz="quarter" idx="13"/>
          </p:nvPr>
        </p:nvSpPr>
        <p:spPr>
          <a:xfrm>
            <a:off x="685800" y="1794211"/>
            <a:ext cx="10394707" cy="3311189"/>
          </a:xfrm>
        </p:spPr>
        <p:txBody>
          <a:bodyPr/>
          <a:lstStyle/>
          <a:p>
            <a:r>
              <a:rPr lang="en-US" altLang="en-US" sz="2800" dirty="0"/>
              <a:t>Given a model you can calculate the standardized residual of each persons predicted probability (using the rather scary matrix formula on pg. 450 in </a:t>
            </a:r>
            <a:r>
              <a:rPr lang="en-US" altLang="en-US" sz="2800" dirty="0" err="1"/>
              <a:t>t&amp;F</a:t>
            </a:r>
            <a:r>
              <a:rPr lang="en-US" altLang="en-US" sz="2800" dirty="0"/>
              <a:t>)</a:t>
            </a:r>
          </a:p>
          <a:p>
            <a:r>
              <a:rPr lang="en-US" altLang="en-US" sz="2800" dirty="0"/>
              <a:t>You can have SPSS save the standardized residuals and once this is done you can analyze them to see if any are above 3.3 and if they are the subject is an outlier according to the given model.</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57</a:t>
            </a:fld>
            <a:endParaRPr lang="en-US" altLang="en-US"/>
          </a:p>
        </p:txBody>
      </p:sp>
    </p:spTree>
    <p:extLst>
      <p:ext uri="{BB962C8B-B14F-4D97-AF65-F5344CB8AC3E}">
        <p14:creationId xmlns:p14="http://schemas.microsoft.com/office/powerpoint/2010/main" val="2935579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Types of Logistic Regression</a:t>
            </a:r>
          </a:p>
        </p:txBody>
      </p:sp>
      <p:sp>
        <p:nvSpPr>
          <p:cNvPr id="31747" name="Rectangle 3"/>
          <p:cNvSpPr>
            <a:spLocks noGrp="1" noChangeArrowheads="1"/>
          </p:cNvSpPr>
          <p:nvPr>
            <p:ph sz="quarter" idx="13"/>
          </p:nvPr>
        </p:nvSpPr>
        <p:spPr>
          <a:xfrm>
            <a:off x="685800" y="1676400"/>
            <a:ext cx="10394707" cy="3698185"/>
          </a:xfrm>
        </p:spPr>
        <p:txBody>
          <a:bodyPr>
            <a:normAutofit fontScale="70000" lnSpcReduction="20000"/>
          </a:bodyPr>
          <a:lstStyle/>
          <a:p>
            <a:r>
              <a:rPr lang="en-US" altLang="en-US" dirty="0"/>
              <a:t>Direct or Simultaneous</a:t>
            </a:r>
          </a:p>
          <a:p>
            <a:r>
              <a:rPr lang="en-US" altLang="en-US" dirty="0"/>
              <a:t>Sequential or User defined</a:t>
            </a:r>
          </a:p>
          <a:p>
            <a:r>
              <a:rPr lang="en-US" altLang="en-US" dirty="0"/>
              <a:t>Stepwise or Statistical</a:t>
            </a:r>
          </a:p>
          <a:p>
            <a:r>
              <a:rPr lang="en-US" altLang="en-US" dirty="0" err="1"/>
              <a:t>Probit</a:t>
            </a:r>
            <a:r>
              <a:rPr lang="en-US" altLang="en-US" dirty="0"/>
              <a:t> vs. Logistic</a:t>
            </a:r>
          </a:p>
          <a:p>
            <a:pPr lvl="1"/>
            <a:r>
              <a:rPr lang="en-US" altLang="en-US" dirty="0"/>
              <a:t>Logistic assumes a categorical (qualitative) underlying distribution</a:t>
            </a:r>
          </a:p>
          <a:p>
            <a:pPr lvl="1"/>
            <a:r>
              <a:rPr lang="en-US" altLang="en-US" dirty="0" err="1"/>
              <a:t>Probit</a:t>
            </a:r>
            <a:r>
              <a:rPr lang="en-US" altLang="en-US" dirty="0"/>
              <a:t> assumes a normal distribution and uses Z-scores to estimate the proportion under the curve.</a:t>
            </a:r>
          </a:p>
          <a:p>
            <a:pPr lvl="1"/>
            <a:r>
              <a:rPr lang="en-US" altLang="en-US" dirty="0"/>
              <a:t>Near .5 the analyses are similar they only differ at the extremes.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58</a:t>
            </a:fld>
            <a:endParaRPr lang="en-US" altLang="en-US"/>
          </a:p>
        </p:txBody>
      </p:sp>
    </p:spTree>
    <p:extLst>
      <p:ext uri="{BB962C8B-B14F-4D97-AF65-F5344CB8AC3E}">
        <p14:creationId xmlns:p14="http://schemas.microsoft.com/office/powerpoint/2010/main" val="4139021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Inferential Tests</a:t>
            </a:r>
          </a:p>
        </p:txBody>
      </p:sp>
      <p:sp>
        <p:nvSpPr>
          <p:cNvPr id="32771" name="Rectangle 3"/>
          <p:cNvSpPr>
            <a:spLocks noGrp="1" noChangeArrowheads="1"/>
          </p:cNvSpPr>
          <p:nvPr>
            <p:ph sz="quarter" idx="13"/>
          </p:nvPr>
        </p:nvSpPr>
        <p:spPr/>
        <p:txBody>
          <a:bodyPr>
            <a:normAutofit fontScale="92500" lnSpcReduction="10000"/>
          </a:bodyPr>
          <a:lstStyle/>
          <a:p>
            <a:r>
              <a:rPr lang="en-US" altLang="en-US"/>
              <a:t>Assessing goodness of fit for the model</a:t>
            </a:r>
          </a:p>
          <a:p>
            <a:pPr lvl="1"/>
            <a:r>
              <a:rPr lang="en-US" altLang="en-US"/>
              <a:t>There are many goodness of fit indices, so you need to keep in mind what is being compared to know whether a significant difference is good or not.  Some tests significance means fit and others significance means lack of fit.</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59</a:t>
            </a:fld>
            <a:endParaRPr lang="en-US" altLang="en-US"/>
          </a:p>
        </p:txBody>
      </p:sp>
    </p:spTree>
    <p:extLst>
      <p:ext uri="{BB962C8B-B14F-4D97-AF65-F5344CB8AC3E}">
        <p14:creationId xmlns:p14="http://schemas.microsoft.com/office/powerpoint/2010/main" val="123073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Questions</a:t>
            </a:r>
          </a:p>
        </p:txBody>
      </p:sp>
      <p:sp>
        <p:nvSpPr>
          <p:cNvPr id="10243" name="Rectangle 3"/>
          <p:cNvSpPr>
            <a:spLocks noGrp="1" noChangeArrowheads="1"/>
          </p:cNvSpPr>
          <p:nvPr>
            <p:ph sz="quarter" idx="13"/>
          </p:nvPr>
        </p:nvSpPr>
        <p:spPr/>
        <p:txBody>
          <a:bodyPr>
            <a:normAutofit fontScale="77500" lnSpcReduction="20000"/>
          </a:bodyPr>
          <a:lstStyle/>
          <a:p>
            <a:pPr lvl="1"/>
            <a:r>
              <a:rPr lang="en-US" altLang="en-US"/>
              <a:t>Are there interactions among predictors?</a:t>
            </a:r>
          </a:p>
          <a:p>
            <a:pPr lvl="2"/>
            <a:r>
              <a:rPr lang="en-US" altLang="en-US"/>
              <a:t>Does adding interactions among predictors (continuous or categorical) improve the model?</a:t>
            </a:r>
          </a:p>
          <a:p>
            <a:pPr lvl="2"/>
            <a:r>
              <a:rPr lang="en-US" altLang="en-US"/>
              <a:t>Continuous predictors should be centered before interactions made in order to avoid multicollinearity.</a:t>
            </a:r>
          </a:p>
          <a:p>
            <a:pPr lvl="1"/>
            <a:r>
              <a:rPr lang="en-US" altLang="en-US"/>
              <a:t>Can parameters be accurately predicted?</a:t>
            </a:r>
          </a:p>
          <a:p>
            <a:pPr lvl="1"/>
            <a:r>
              <a:rPr lang="en-US" altLang="en-US"/>
              <a:t>How good is the model at classifying cases for which the outcome is known ?</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Inferential Tests</a:t>
            </a:r>
          </a:p>
        </p:txBody>
      </p:sp>
      <p:sp>
        <p:nvSpPr>
          <p:cNvPr id="33795" name="Rectangle 3"/>
          <p:cNvSpPr>
            <a:spLocks noGrp="1" noChangeArrowheads="1"/>
          </p:cNvSpPr>
          <p:nvPr>
            <p:ph sz="quarter" idx="13"/>
          </p:nvPr>
        </p:nvSpPr>
        <p:spPr>
          <a:xfrm>
            <a:off x="685801" y="1600200"/>
            <a:ext cx="10394707" cy="4038600"/>
          </a:xfrm>
        </p:spPr>
        <p:txBody>
          <a:bodyPr/>
          <a:lstStyle/>
          <a:p>
            <a:r>
              <a:rPr lang="en-US" altLang="en-US" sz="2800" dirty="0"/>
              <a:t>Also consider sample sized when evaluating goodness of fit.  Chi-square statistics are heavily influenced by sample size so that with a very large sample even minute differences will be significant.</a:t>
            </a:r>
          </a:p>
          <a:p>
            <a:pPr lvl="1"/>
            <a:r>
              <a:rPr lang="en-US" altLang="en-US" sz="2400" dirty="0"/>
              <a:t>If the sample size is large and the chi-square is significant this may not be important</a:t>
            </a:r>
          </a:p>
          <a:p>
            <a:pPr lvl="1"/>
            <a:r>
              <a:rPr lang="en-US" altLang="en-US" sz="2400" dirty="0"/>
              <a:t>Though if there is significance and the sample is relatively small than the effect is notable.</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60</a:t>
            </a:fld>
            <a:endParaRPr lang="en-US" altLang="en-US"/>
          </a:p>
        </p:txBody>
      </p:sp>
    </p:spTree>
    <p:extLst>
      <p:ext uri="{BB962C8B-B14F-4D97-AF65-F5344CB8AC3E}">
        <p14:creationId xmlns:p14="http://schemas.microsoft.com/office/powerpoint/2010/main" val="1641786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Inferential Tests</a:t>
            </a:r>
          </a:p>
        </p:txBody>
      </p:sp>
      <p:sp>
        <p:nvSpPr>
          <p:cNvPr id="34819" name="Rectangle 3"/>
          <p:cNvSpPr>
            <a:spLocks noGrp="1" noChangeArrowheads="1"/>
          </p:cNvSpPr>
          <p:nvPr>
            <p:ph sz="quarter" idx="13"/>
          </p:nvPr>
        </p:nvSpPr>
        <p:spPr>
          <a:xfrm>
            <a:off x="685800" y="1600200"/>
            <a:ext cx="10394707" cy="3886200"/>
          </a:xfrm>
        </p:spPr>
        <p:txBody>
          <a:bodyPr/>
          <a:lstStyle/>
          <a:p>
            <a:r>
              <a:rPr lang="en-US" altLang="en-US" sz="2800" dirty="0"/>
              <a:t>Constant only vs. full model – here you want there to be a significant improvement to the prediction when all of the predictors are added to the model.</a:t>
            </a:r>
          </a:p>
          <a:p>
            <a:r>
              <a:rPr lang="en-US" altLang="en-US" sz="2800" dirty="0"/>
              <a:t>Perfect model vs. proposed model – some programs test the proposed model against a perfect model (one that predicts perfectly) in this case you want the chi-square to be non-significant.</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61</a:t>
            </a:fld>
            <a:endParaRPr lang="en-US" altLang="en-US"/>
          </a:p>
        </p:txBody>
      </p:sp>
    </p:spTree>
    <p:extLst>
      <p:ext uri="{BB962C8B-B14F-4D97-AF65-F5344CB8AC3E}">
        <p14:creationId xmlns:p14="http://schemas.microsoft.com/office/powerpoint/2010/main" val="866164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Inferential Tests</a:t>
            </a:r>
          </a:p>
        </p:txBody>
      </p:sp>
      <mc:AlternateContent xmlns:mc="http://schemas.openxmlformats.org/markup-compatibility/2006">
        <mc:Choice xmlns:a14="http://schemas.microsoft.com/office/drawing/2010/main" Requires="a14">
          <p:sp>
            <p:nvSpPr>
              <p:cNvPr id="35843" name="Rectangle 3"/>
              <p:cNvSpPr>
                <a:spLocks noGrp="1" noChangeArrowheads="1"/>
              </p:cNvSpPr>
              <p:nvPr>
                <p:ph sz="quarter" idx="13"/>
              </p:nvPr>
            </p:nvSpPr>
            <p:spPr>
              <a:xfrm>
                <a:off x="685800" y="1600200"/>
                <a:ext cx="11277600" cy="5105400"/>
              </a:xfrm>
            </p:spPr>
            <p:txBody>
              <a:bodyPr>
                <a:noAutofit/>
              </a:bodyPr>
              <a:lstStyle/>
              <a:p>
                <a:r>
                  <a:rPr lang="en-US" altLang="en-US" sz="2000" dirty="0"/>
                  <a:t>Deciles of risk/Hosmer-</a:t>
                </a:r>
                <a:r>
                  <a:rPr lang="en-US" altLang="en-US" sz="2000" dirty="0" err="1"/>
                  <a:t>Lemeshow</a:t>
                </a:r>
                <a:r>
                  <a:rPr lang="en-US" altLang="en-US" sz="2000" dirty="0"/>
                  <a:t> test</a:t>
                </a:r>
              </a:p>
              <a:p>
                <a:pPr lvl="1"/>
                <a:r>
                  <a:rPr lang="en-US" altLang="en-US" sz="1800" dirty="0"/>
                  <a:t>Step 1: Subjects are ordered on there predicted probability</a:t>
                </a:r>
              </a:p>
              <a:p>
                <a:pPr lvl="1"/>
                <a:r>
                  <a:rPr lang="en-US" altLang="en-US" sz="1800" dirty="0"/>
                  <a:t>Step 2: Subjects are divided into 10 (roughly) equal groups based on the probabilities</a:t>
                </a:r>
              </a:p>
              <a:p>
                <a:pPr lvl="1"/>
                <a:r>
                  <a:rPr lang="en-US" altLang="en-US" sz="1800" dirty="0"/>
                  <a:t>Step 3: Divide subjects into groups according to their actual outcome (e.g. fall or no fall) creating a 2 X 10 matrix of observed frequencies for the example data.</a:t>
                </a:r>
              </a:p>
              <a:p>
                <a:pPr lvl="1"/>
                <a:r>
                  <a:rPr lang="en-US" altLang="en-US" sz="1800" dirty="0"/>
                  <a:t>Step 4: Sum Predicted Probabilities in each group.  This is the expected frequency for the “success” group.  </a:t>
                </a:r>
              </a:p>
              <a:p>
                <a:pPr lvl="1"/>
                <a:r>
                  <a:rPr lang="en-US" altLang="en-US" sz="1800" dirty="0"/>
                  <a:t>Step 5: take the total frequency in each group and subtract the expected “success” frequency from step 4.  this is the expected frequency for the ‘failure” group. </a:t>
                </a:r>
              </a:p>
              <a:p>
                <a:pPr lvl="1"/>
                <a:r>
                  <a:rPr lang="en-US" altLang="en-US" sz="1800" dirty="0"/>
                  <a:t>Step 6: the observed frequencies are compared to the expected frequencies in a chi-square test goodness-of-fit test		</a:t>
                </a:r>
              </a:p>
              <a:p>
                <a:pPr lvl="2"/>
                <a14:m>
                  <m:oMath xmlns:m="http://schemas.openxmlformats.org/officeDocument/2006/math">
                    <m:sSup>
                      <m:sSupPr>
                        <m:ctrlPr>
                          <a:rPr lang="en-US" altLang="en-US" sz="1600" i="1" smtClean="0">
                            <a:latin typeface="Cambria Math" panose="02040503050406030204" pitchFamily="18" charset="0"/>
                            <a:ea typeface="Cambria Math" panose="02040503050406030204" pitchFamily="18" charset="0"/>
                          </a:rPr>
                        </m:ctrlPr>
                      </m:sSupPr>
                      <m:e>
                        <m:r>
                          <a:rPr lang="en-US" altLang="en-US" sz="1600" i="1" smtClean="0">
                            <a:latin typeface="Cambria Math" panose="02040503050406030204" pitchFamily="18" charset="0"/>
                            <a:ea typeface="Cambria Math" panose="02040503050406030204" pitchFamily="18" charset="0"/>
                          </a:rPr>
                          <m:t>𝜒</m:t>
                        </m:r>
                      </m:e>
                      <m:sup>
                        <m:r>
                          <a:rPr lang="en-US" altLang="en-US" sz="1600" b="0" i="1" smtClean="0">
                            <a:latin typeface="Cambria Math" panose="02040503050406030204" pitchFamily="18" charset="0"/>
                            <a:ea typeface="Cambria Math" panose="02040503050406030204" pitchFamily="18" charset="0"/>
                          </a:rPr>
                          <m:t>2</m:t>
                        </m:r>
                      </m:sup>
                    </m:sSup>
                    <m:r>
                      <a:rPr lang="en-US" altLang="en-US" sz="1600" b="0" i="1" smtClean="0">
                        <a:latin typeface="Cambria Math" panose="02040503050406030204" pitchFamily="18" charset="0"/>
                        <a:ea typeface="Cambria Math" panose="02040503050406030204" pitchFamily="18" charset="0"/>
                      </a:rPr>
                      <m:t>=</m:t>
                    </m:r>
                    <m:nary>
                      <m:naryPr>
                        <m:chr m:val="∑"/>
                        <m:subHide m:val="on"/>
                        <m:supHide m:val="on"/>
                        <m:ctrlPr>
                          <a:rPr lang="en-US" altLang="en-US" sz="1600" b="0" i="1" smtClean="0">
                            <a:latin typeface="Cambria Math" panose="02040503050406030204" pitchFamily="18" charset="0"/>
                            <a:ea typeface="Cambria Math" panose="02040503050406030204" pitchFamily="18" charset="0"/>
                          </a:rPr>
                        </m:ctrlPr>
                      </m:naryPr>
                      <m:sub/>
                      <m:sup/>
                      <m:e>
                        <m:f>
                          <m:fPr>
                            <m:ctrlPr>
                              <a:rPr lang="en-US" altLang="en-US" sz="1600" b="0" i="1" smtClean="0">
                                <a:latin typeface="Cambria Math" panose="02040503050406030204" pitchFamily="18" charset="0"/>
                                <a:ea typeface="Cambria Math" panose="02040503050406030204" pitchFamily="18" charset="0"/>
                              </a:rPr>
                            </m:ctrlPr>
                          </m:fPr>
                          <m:num>
                            <m:sSup>
                              <m:sSupPr>
                                <m:ctrlPr>
                                  <a:rPr lang="en-US" altLang="en-US" sz="1600" b="0" i="1" smtClean="0">
                                    <a:latin typeface="Cambria Math" panose="02040503050406030204" pitchFamily="18" charset="0"/>
                                    <a:ea typeface="Cambria Math" panose="02040503050406030204" pitchFamily="18" charset="0"/>
                                  </a:rPr>
                                </m:ctrlPr>
                              </m:sSupPr>
                              <m:e>
                                <m:d>
                                  <m:dPr>
                                    <m:ctrlPr>
                                      <a:rPr lang="en-US" altLang="en-US" sz="1600" b="0" i="1" smtClean="0">
                                        <a:latin typeface="Cambria Math" panose="02040503050406030204" pitchFamily="18" charset="0"/>
                                        <a:ea typeface="Cambria Math" panose="02040503050406030204" pitchFamily="18" charset="0"/>
                                      </a:rPr>
                                    </m:ctrlPr>
                                  </m:dPr>
                                  <m:e>
                                    <m:r>
                                      <a:rPr lang="en-US" altLang="en-US" sz="1600" b="0" i="1" smtClean="0">
                                        <a:latin typeface="Cambria Math" panose="02040503050406030204" pitchFamily="18" charset="0"/>
                                        <a:ea typeface="Cambria Math" panose="02040503050406030204" pitchFamily="18" charset="0"/>
                                      </a:rPr>
                                      <m:t>𝑂</m:t>
                                    </m:r>
                                    <m:r>
                                      <a:rPr lang="en-US" altLang="en-US" sz="1600" b="0" i="1" smtClean="0">
                                        <a:latin typeface="Cambria Math" panose="02040503050406030204" pitchFamily="18" charset="0"/>
                                        <a:ea typeface="Cambria Math" panose="02040503050406030204" pitchFamily="18" charset="0"/>
                                      </a:rPr>
                                      <m:t>−</m:t>
                                    </m:r>
                                    <m:r>
                                      <a:rPr lang="en-US" altLang="en-US" sz="1600" b="0" i="1" smtClean="0">
                                        <a:latin typeface="Cambria Math" panose="02040503050406030204" pitchFamily="18" charset="0"/>
                                        <a:ea typeface="Cambria Math" panose="02040503050406030204" pitchFamily="18" charset="0"/>
                                      </a:rPr>
                                      <m:t>𝐸</m:t>
                                    </m:r>
                                  </m:e>
                                </m:d>
                              </m:e>
                              <m:sup>
                                <m:r>
                                  <a:rPr lang="en-US" altLang="en-US" sz="1600" b="0" i="1" smtClean="0">
                                    <a:latin typeface="Cambria Math" panose="02040503050406030204" pitchFamily="18" charset="0"/>
                                    <a:ea typeface="Cambria Math" panose="02040503050406030204" pitchFamily="18" charset="0"/>
                                  </a:rPr>
                                  <m:t>2</m:t>
                                </m:r>
                              </m:sup>
                            </m:sSup>
                          </m:num>
                          <m:den>
                            <m:r>
                              <a:rPr lang="en-US" altLang="en-US" sz="1600" b="0" i="1" smtClean="0">
                                <a:latin typeface="Cambria Math" panose="02040503050406030204" pitchFamily="18" charset="0"/>
                                <a:ea typeface="Cambria Math" panose="02040503050406030204" pitchFamily="18" charset="0"/>
                              </a:rPr>
                              <m:t>𝐸</m:t>
                            </m:r>
                          </m:den>
                        </m:f>
                      </m:e>
                    </m:nary>
                  </m:oMath>
                </a14:m>
                <a:endParaRPr lang="en-US" altLang="en-US" sz="1100" dirty="0"/>
              </a:p>
              <a:p>
                <a:pPr lvl="2"/>
                <a:r>
                  <a:rPr lang="en-US" altLang="en-US" sz="1600" dirty="0"/>
                  <a:t>Fit is indicated by a non-significant chi-square with df = #group – 2 (typically 8 if using 10 groups</a:t>
                </a:r>
              </a:p>
              <a:p>
                <a:pPr lvl="2"/>
                <a:endParaRPr lang="en-US" altLang="en-US" sz="1600" dirty="0"/>
              </a:p>
            </p:txBody>
          </p:sp>
        </mc:Choice>
        <mc:Fallback>
          <p:sp>
            <p:nvSpPr>
              <p:cNvPr id="35843" name="Rectangle 3"/>
              <p:cNvSpPr>
                <a:spLocks noGrp="1" noRot="1" noChangeAspect="1" noMove="1" noResize="1" noEditPoints="1" noAdjustHandles="1" noChangeArrowheads="1" noChangeShapeType="1" noTextEdit="1"/>
              </p:cNvSpPr>
              <p:nvPr>
                <p:ph sz="quarter" idx="13"/>
              </p:nvPr>
            </p:nvSpPr>
            <p:spPr>
              <a:xfrm>
                <a:off x="685800" y="1600200"/>
                <a:ext cx="11277600" cy="5105400"/>
              </a:xfrm>
              <a:blipFill>
                <a:blip r:embed="rId2"/>
                <a:stretch>
                  <a:fillRect l="-1243" t="-2389" r="-703"/>
                </a:stretch>
              </a:blipFill>
            </p:spPr>
            <p:txBody>
              <a:bodyPr/>
              <a:lstStyle/>
              <a:p>
                <a:r>
                  <a:rPr lang="en-US">
                    <a:noFill/>
                  </a:rPr>
                  <a:t> </a:t>
                </a:r>
              </a:p>
            </p:txBody>
          </p:sp>
        </mc:Fallback>
      </mc:AlternateContent>
    </p:spTree>
    <p:extLst>
      <p:ext uri="{BB962C8B-B14F-4D97-AF65-F5344CB8AC3E}">
        <p14:creationId xmlns:p14="http://schemas.microsoft.com/office/powerpoint/2010/main" val="2344228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Inferential Tests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63</a:t>
            </a:fld>
            <a:endParaRPr lang="en-US" altLang="en-US"/>
          </a:p>
        </p:txBody>
      </p:sp>
      <p:pic>
        <p:nvPicPr>
          <p:cNvPr id="7" name="Picture 6">
            <a:extLst>
              <a:ext uri="{FF2B5EF4-FFF2-40B4-BE49-F238E27FC236}">
                <a16:creationId xmlns:a16="http://schemas.microsoft.com/office/drawing/2014/main" id="{70DC0E9F-247C-4DDC-A6DD-F4B6353C6365}"/>
              </a:ext>
            </a:extLst>
          </p:cNvPr>
          <p:cNvPicPr>
            <a:picLocks noChangeAspect="1"/>
          </p:cNvPicPr>
          <p:nvPr/>
        </p:nvPicPr>
        <p:blipFill>
          <a:blip r:embed="rId2"/>
          <a:stretch>
            <a:fillRect/>
          </a:stretch>
        </p:blipFill>
        <p:spPr>
          <a:xfrm>
            <a:off x="7178358" y="1633257"/>
            <a:ext cx="4419600" cy="2257425"/>
          </a:xfrm>
          <a:prstGeom prst="rect">
            <a:avLst/>
          </a:prstGeom>
        </p:spPr>
      </p:pic>
      <p:sp>
        <p:nvSpPr>
          <p:cNvPr id="10" name="Rectangle 3">
            <a:extLst>
              <a:ext uri="{FF2B5EF4-FFF2-40B4-BE49-F238E27FC236}">
                <a16:creationId xmlns:a16="http://schemas.microsoft.com/office/drawing/2014/main" id="{11D904FB-6D3A-46C5-8E65-E2292F8E7F79}"/>
              </a:ext>
            </a:extLst>
          </p:cNvPr>
          <p:cNvSpPr>
            <a:spLocks noGrp="1" noChangeArrowheads="1"/>
          </p:cNvSpPr>
          <p:nvPr>
            <p:ph sz="quarter" idx="13"/>
          </p:nvPr>
        </p:nvSpPr>
        <p:spPr>
          <a:xfrm>
            <a:off x="685800" y="1600200"/>
            <a:ext cx="6400800" cy="4343400"/>
          </a:xfrm>
        </p:spPr>
        <p:txBody>
          <a:bodyPr>
            <a:normAutofit fontScale="85000" lnSpcReduction="10000"/>
          </a:bodyPr>
          <a:lstStyle/>
          <a:p>
            <a:r>
              <a:rPr lang="en-US" altLang="en-US" dirty="0" err="1"/>
              <a:t>spss</a:t>
            </a:r>
            <a:endParaRPr lang="en-US" altLang="en-US" dirty="0"/>
          </a:p>
          <a:p>
            <a:pPr lvl="1"/>
            <a:r>
              <a:rPr lang="en-US" altLang="en-US" dirty="0"/>
              <a:t>H-L test used only 7 groups because only 15 respondents</a:t>
            </a:r>
          </a:p>
          <a:p>
            <a:pPr lvl="1"/>
            <a:r>
              <a:rPr lang="en-US" altLang="en-US" dirty="0"/>
              <a:t>The fall = Yes expected is simply the sum of the predicted probability</a:t>
            </a:r>
          </a:p>
          <a:p>
            <a:pPr lvl="1"/>
            <a:r>
              <a:rPr lang="en-US" altLang="en-US" dirty="0"/>
              <a:t>Fall = no expected frequency is computed as total – fall = Yes expected frequency</a:t>
            </a:r>
          </a:p>
          <a:p>
            <a:pPr lvl="1"/>
            <a:endParaRPr lang="en-US" altLang="en-US" dirty="0"/>
          </a:p>
        </p:txBody>
      </p:sp>
    </p:spTree>
    <p:extLst>
      <p:ext uri="{BB962C8B-B14F-4D97-AF65-F5344CB8AC3E}">
        <p14:creationId xmlns:p14="http://schemas.microsoft.com/office/powerpoint/2010/main" val="813939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Test of individual predictors</a:t>
            </a:r>
          </a:p>
        </p:txBody>
      </p:sp>
      <p:sp>
        <p:nvSpPr>
          <p:cNvPr id="36867" name="Rectangle 3"/>
          <p:cNvSpPr>
            <a:spLocks noGrp="1" noChangeArrowheads="1"/>
          </p:cNvSpPr>
          <p:nvPr>
            <p:ph sz="quarter" idx="13"/>
          </p:nvPr>
        </p:nvSpPr>
        <p:spPr/>
        <p:txBody>
          <a:bodyPr/>
          <a:lstStyle/>
          <a:p>
            <a:r>
              <a:rPr lang="en-US" altLang="en-US" sz="2800" dirty="0"/>
              <a:t>The Wald test is usually used to assess the significance of prediction of each predictor</a:t>
            </a:r>
          </a:p>
          <a:p>
            <a:r>
              <a:rPr lang="en-US" altLang="en-US" sz="2800" dirty="0"/>
              <a:t>The Wald test is known to be overly conservative (increased type II error) and when a predictor is multinomial it does not give a test of the whole predictor but only the dummy coded versions of the predictor.</a:t>
            </a:r>
          </a:p>
        </p:txBody>
      </p:sp>
      <p:sp>
        <p:nvSpPr>
          <p:cNvPr id="8" name="Slide Number Placeholder 7"/>
          <p:cNvSpPr>
            <a:spLocks noGrp="1"/>
          </p:cNvSpPr>
          <p:nvPr>
            <p:ph type="sldNum" sz="quarter" idx="12"/>
          </p:nvPr>
        </p:nvSpPr>
        <p:spPr/>
        <p:txBody>
          <a:bodyPr/>
          <a:lstStyle/>
          <a:p>
            <a:fld id="{69683EBA-EAF2-4603-AF7F-D610100756F9}" type="slidenum">
              <a:rPr lang="en-US" altLang="en-US" smtClean="0"/>
              <a:pPr/>
              <a:t>64</a:t>
            </a:fld>
            <a:endParaRPr lang="en-US" altLang="en-US"/>
          </a:p>
        </p:txBody>
      </p:sp>
    </p:spTree>
    <p:extLst>
      <p:ext uri="{BB962C8B-B14F-4D97-AF65-F5344CB8AC3E}">
        <p14:creationId xmlns:p14="http://schemas.microsoft.com/office/powerpoint/2010/main" val="3033583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Number and type of outcomes</a:t>
            </a:r>
          </a:p>
        </p:txBody>
      </p:sp>
      <p:sp>
        <p:nvSpPr>
          <p:cNvPr id="37891" name="Rectangle 3"/>
          <p:cNvSpPr>
            <a:spLocks noGrp="1" noChangeArrowheads="1"/>
          </p:cNvSpPr>
          <p:nvPr>
            <p:ph sz="quarter" idx="13"/>
          </p:nvPr>
        </p:nvSpPr>
        <p:spPr>
          <a:xfrm>
            <a:off x="685800" y="1600200"/>
            <a:ext cx="10394707" cy="4038600"/>
          </a:xfrm>
        </p:spPr>
        <p:txBody>
          <a:bodyPr/>
          <a:lstStyle/>
          <a:p>
            <a:r>
              <a:rPr lang="en-US" altLang="en-US" sz="2800" dirty="0"/>
              <a:t>Logistic regression with more than two outcome categories</a:t>
            </a:r>
          </a:p>
          <a:p>
            <a:pPr lvl="1"/>
            <a:r>
              <a:rPr lang="en-US" altLang="en-US" sz="2400" dirty="0"/>
              <a:t>If the response are ordered </a:t>
            </a:r>
            <a:r>
              <a:rPr lang="en-US" altLang="en-US" sz="2400" dirty="0" err="1"/>
              <a:t>polytomous</a:t>
            </a:r>
            <a:r>
              <a:rPr lang="en-US" altLang="en-US" sz="2400" dirty="0"/>
              <a:t> than k – 1 equations are made (k being the number of categories) which predicts the probability that a case is above a given category.  </a:t>
            </a:r>
          </a:p>
          <a:p>
            <a:pPr lvl="2"/>
            <a:r>
              <a:rPr lang="en-US" altLang="en-US" sz="2000" dirty="0"/>
              <a:t>Defines thresholds – point in the data that separates category one form two, two from three, etc.</a:t>
            </a:r>
          </a:p>
          <a:p>
            <a:pPr lvl="2"/>
            <a:r>
              <a:rPr lang="en-US" altLang="en-US" sz="2000" dirty="0"/>
              <a:t>Calculates the probability that a person passes a given threshold</a:t>
            </a:r>
          </a:p>
          <a:p>
            <a:pPr lvl="2"/>
            <a:r>
              <a:rPr lang="en-US" altLang="en-US" sz="2000" dirty="0"/>
              <a:t>This is done for all categories except the last because the probability of being in a category above the highest is zero.</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65</a:t>
            </a:fld>
            <a:endParaRPr lang="en-US" altLang="en-US"/>
          </a:p>
        </p:txBody>
      </p:sp>
    </p:spTree>
    <p:extLst>
      <p:ext uri="{BB962C8B-B14F-4D97-AF65-F5344CB8AC3E}">
        <p14:creationId xmlns:p14="http://schemas.microsoft.com/office/powerpoint/2010/main" val="3070274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Number and type of outcomes</a:t>
            </a:r>
          </a:p>
        </p:txBody>
      </p:sp>
      <p:sp>
        <p:nvSpPr>
          <p:cNvPr id="38915" name="Rectangle 3"/>
          <p:cNvSpPr>
            <a:spLocks noGrp="1" noChangeArrowheads="1"/>
          </p:cNvSpPr>
          <p:nvPr>
            <p:ph sz="quarter" idx="13"/>
          </p:nvPr>
        </p:nvSpPr>
        <p:spPr>
          <a:xfrm>
            <a:off x="685800" y="1676400"/>
            <a:ext cx="10394707" cy="3962400"/>
          </a:xfrm>
        </p:spPr>
        <p:txBody>
          <a:bodyPr/>
          <a:lstStyle/>
          <a:p>
            <a:r>
              <a:rPr lang="en-US" altLang="en-US" sz="2800" dirty="0"/>
              <a:t>If the responses are non-ordered multinomial than again k – 1 equations are created but the equations are predicting whether a person belongs to a category or not.  An equation is made for all categories except the last.</a:t>
            </a:r>
          </a:p>
          <a:p>
            <a:pPr lvl="1"/>
            <a:r>
              <a:rPr lang="en-US" altLang="en-US" sz="2400" dirty="0"/>
              <a:t>SPSS ordinal (plum) is used for ordered </a:t>
            </a:r>
            <a:r>
              <a:rPr lang="en-US" altLang="en-US" sz="2400" dirty="0" err="1"/>
              <a:t>polytomous</a:t>
            </a:r>
            <a:r>
              <a:rPr lang="en-US" altLang="en-US" sz="2400" dirty="0"/>
              <a:t> and SPSS multinomial (</a:t>
            </a:r>
            <a:r>
              <a:rPr lang="en-US" altLang="en-US" sz="2400" dirty="0" err="1"/>
              <a:t>nomreg</a:t>
            </a:r>
            <a:r>
              <a:rPr lang="en-US" altLang="en-US" sz="2400" dirty="0"/>
              <a:t>) is used for un-ordered multinomial data.</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66</a:t>
            </a:fld>
            <a:endParaRPr lang="en-US" altLang="en-US"/>
          </a:p>
        </p:txBody>
      </p:sp>
    </p:spTree>
    <p:extLst>
      <p:ext uri="{BB962C8B-B14F-4D97-AF65-F5344CB8AC3E}">
        <p14:creationId xmlns:p14="http://schemas.microsoft.com/office/powerpoint/2010/main" val="4168150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ltLang="en-US" dirty="0"/>
              <a:t>Strength of association </a:t>
            </a:r>
            <a:br>
              <a:rPr lang="en-US" altLang="en-US" dirty="0"/>
            </a:br>
            <a:r>
              <a:rPr lang="en-US" altLang="en-US" dirty="0"/>
              <a:t>(pseudo R-square)</a:t>
            </a:r>
          </a:p>
        </p:txBody>
      </p:sp>
      <p:sp>
        <p:nvSpPr>
          <p:cNvPr id="39939" name="Rectangle 3"/>
          <p:cNvSpPr>
            <a:spLocks noGrp="1" noChangeArrowheads="1"/>
          </p:cNvSpPr>
          <p:nvPr>
            <p:ph sz="quarter" idx="13"/>
          </p:nvPr>
        </p:nvSpPr>
        <p:spPr/>
        <p:txBody>
          <a:bodyPr>
            <a:normAutofit lnSpcReduction="10000"/>
          </a:bodyPr>
          <a:lstStyle/>
          <a:p>
            <a:r>
              <a:rPr lang="en-US" altLang="en-US"/>
              <a:t>There are several measures intended to mimic the R-squared analysis, but none of them are an R-squared.  The interpretation is not the same, but they can be interpreted as an approximate variance in the outcome accounted for by the </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67</a:t>
            </a:fld>
            <a:endParaRPr lang="en-US" altLang="en-US"/>
          </a:p>
        </p:txBody>
      </p:sp>
    </p:spTree>
    <p:extLst>
      <p:ext uri="{BB962C8B-B14F-4D97-AF65-F5344CB8AC3E}">
        <p14:creationId xmlns:p14="http://schemas.microsoft.com/office/powerpoint/2010/main" val="2654907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ltLang="en-US"/>
              <a:t>Strength of association (pseudo R-square)</a:t>
            </a:r>
          </a:p>
        </p:txBody>
      </p:sp>
      <p:sp>
        <p:nvSpPr>
          <p:cNvPr id="40963" name="Rectangle 3"/>
          <p:cNvSpPr>
            <a:spLocks noGrp="1" noChangeArrowheads="1"/>
          </p:cNvSpPr>
          <p:nvPr>
            <p:ph sz="quarter" idx="13"/>
          </p:nvPr>
        </p:nvSpPr>
        <p:spPr/>
        <p:txBody>
          <a:bodyPr>
            <a:normAutofit fontScale="92500" lnSpcReduction="10000"/>
          </a:bodyPr>
          <a:lstStyle/>
          <a:p>
            <a:r>
              <a:rPr lang="en-US" altLang="en-US" dirty="0"/>
              <a:t>McFadden’s            </a:t>
            </a:r>
          </a:p>
          <a:p>
            <a:endParaRPr lang="en-US" altLang="en-US" dirty="0"/>
          </a:p>
          <a:p>
            <a:endParaRPr lang="en-US" altLang="en-US" dirty="0"/>
          </a:p>
          <a:p>
            <a:r>
              <a:rPr lang="en-US" altLang="en-US" dirty="0"/>
              <a:t>this value tends to be smaller than R-square and values of .2 to .4 are considered highly satisfactory.</a:t>
            </a:r>
          </a:p>
        </p:txBody>
      </p:sp>
      <p:graphicFrame>
        <p:nvGraphicFramePr>
          <p:cNvPr id="40964" name="Object 4"/>
          <p:cNvGraphicFramePr>
            <a:graphicFrameLocks noChangeAspect="1"/>
          </p:cNvGraphicFramePr>
          <p:nvPr/>
        </p:nvGraphicFramePr>
        <p:xfrm>
          <a:off x="3886200" y="2435226"/>
          <a:ext cx="3657600" cy="1592263"/>
        </p:xfrm>
        <a:graphic>
          <a:graphicData uri="http://schemas.openxmlformats.org/presentationml/2006/ole">
            <mc:AlternateContent xmlns:mc="http://schemas.openxmlformats.org/markup-compatibility/2006">
              <mc:Choice xmlns:v="urn:schemas-microsoft-com:vml" Requires="v">
                <p:oleObj spid="_x0000_s57351" name="Equation" r:id="rId3" imgW="965200" imgH="419100" progId="Equation.DSMT4">
                  <p:embed/>
                </p:oleObj>
              </mc:Choice>
              <mc:Fallback>
                <p:oleObj name="Equation" r:id="rId3" imgW="965200" imgH="419100" progId="Equation.DSMT4">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435226"/>
                        <a:ext cx="3657600" cy="159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68</a:t>
            </a:fld>
            <a:endParaRPr lang="en-US" altLang="en-US"/>
          </a:p>
        </p:txBody>
      </p:sp>
    </p:spTree>
    <p:extLst>
      <p:ext uri="{BB962C8B-B14F-4D97-AF65-F5344CB8AC3E}">
        <p14:creationId xmlns:p14="http://schemas.microsoft.com/office/powerpoint/2010/main" val="2393452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ltLang="en-US" dirty="0"/>
              <a:t>Strength of association </a:t>
            </a:r>
            <a:br>
              <a:rPr lang="en-US" altLang="en-US" dirty="0"/>
            </a:br>
            <a:r>
              <a:rPr lang="en-US" altLang="en-US" dirty="0"/>
              <a:t>(pseudo R-square)</a:t>
            </a:r>
          </a:p>
        </p:txBody>
      </p:sp>
      <p:sp>
        <p:nvSpPr>
          <p:cNvPr id="41987" name="Rectangle 3"/>
          <p:cNvSpPr>
            <a:spLocks noGrp="1" noChangeArrowheads="1"/>
          </p:cNvSpPr>
          <p:nvPr>
            <p:ph sz="quarter" idx="13"/>
          </p:nvPr>
        </p:nvSpPr>
        <p:spPr/>
        <p:txBody>
          <a:bodyPr/>
          <a:lstStyle/>
          <a:p>
            <a:r>
              <a:rPr lang="en-US" altLang="en-US" sz="2800" dirty="0"/>
              <a:t>Cox and Snell is also based on log-likelihood but it takes the sample size into account:  </a:t>
            </a:r>
          </a:p>
          <a:p>
            <a:endParaRPr lang="en-US" altLang="en-US" sz="2800" dirty="0"/>
          </a:p>
          <a:p>
            <a:endParaRPr lang="en-US" altLang="en-US" sz="2800" dirty="0"/>
          </a:p>
          <a:p>
            <a:r>
              <a:rPr lang="en-US" altLang="en-US" sz="2800" dirty="0"/>
              <a:t>but it cannot reach a maximum of 1 like we would like so…</a:t>
            </a:r>
          </a:p>
        </p:txBody>
      </p:sp>
      <p:graphicFrame>
        <p:nvGraphicFramePr>
          <p:cNvPr id="41988" name="Object 4"/>
          <p:cNvGraphicFramePr>
            <a:graphicFrameLocks noChangeAspect="1"/>
          </p:cNvGraphicFramePr>
          <p:nvPr>
            <p:extLst/>
          </p:nvPr>
        </p:nvGraphicFramePr>
        <p:xfrm>
          <a:off x="2514600" y="2974452"/>
          <a:ext cx="7543800" cy="1489075"/>
        </p:xfrm>
        <a:graphic>
          <a:graphicData uri="http://schemas.openxmlformats.org/presentationml/2006/ole">
            <mc:AlternateContent xmlns:mc="http://schemas.openxmlformats.org/markup-compatibility/2006">
              <mc:Choice xmlns:v="urn:schemas-microsoft-com:vml" Requires="v">
                <p:oleObj spid="_x0000_s58375" name="Equation" r:id="rId3" imgW="2171700" imgH="431800" progId="Equation.DSMT4">
                  <p:embed/>
                </p:oleObj>
              </mc:Choice>
              <mc:Fallback>
                <p:oleObj name="Equation" r:id="rId3" imgW="2171700" imgH="431800" progId="Equation.DSMT4">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974452"/>
                        <a:ext cx="7543800" cy="148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69</a:t>
            </a:fld>
            <a:endParaRPr lang="en-US" altLang="en-US"/>
          </a:p>
        </p:txBody>
      </p:sp>
    </p:spTree>
    <p:extLst>
      <p:ext uri="{BB962C8B-B14F-4D97-AF65-F5344CB8AC3E}">
        <p14:creationId xmlns:p14="http://schemas.microsoft.com/office/powerpoint/2010/main" val="198031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Questions</a:t>
            </a:r>
          </a:p>
        </p:txBody>
      </p:sp>
      <p:sp>
        <p:nvSpPr>
          <p:cNvPr id="11267" name="Rectangle 3"/>
          <p:cNvSpPr>
            <a:spLocks noGrp="1" noChangeArrowheads="1"/>
          </p:cNvSpPr>
          <p:nvPr>
            <p:ph sz="quarter" idx="13"/>
          </p:nvPr>
        </p:nvSpPr>
        <p:spPr/>
        <p:txBody>
          <a:bodyPr>
            <a:normAutofit fontScale="77500" lnSpcReduction="20000"/>
          </a:bodyPr>
          <a:lstStyle/>
          <a:p>
            <a:pPr lvl="1"/>
            <a:r>
              <a:rPr lang="en-US" altLang="en-US"/>
              <a:t>What is the prediction equation in the presence of covariates?</a:t>
            </a:r>
          </a:p>
          <a:p>
            <a:pPr lvl="1"/>
            <a:r>
              <a:rPr lang="en-US" altLang="en-US"/>
              <a:t>Can prediction models be tested for relative fit to the data?</a:t>
            </a:r>
          </a:p>
          <a:p>
            <a:pPr lvl="2"/>
            <a:r>
              <a:rPr lang="en-US" altLang="en-US"/>
              <a:t>So called “goodness of fit” statistics</a:t>
            </a:r>
          </a:p>
          <a:p>
            <a:pPr lvl="1"/>
            <a:r>
              <a:rPr lang="en-US" altLang="en-US"/>
              <a:t>What is the strength of association between the outcome variable and a set of predictors?</a:t>
            </a:r>
          </a:p>
          <a:p>
            <a:pPr lvl="2"/>
            <a:r>
              <a:rPr lang="en-US" altLang="en-US"/>
              <a:t>Often in model comparison you want non-significant differences so strength of association is reported for even non-significant effects.</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ltLang="en-US"/>
              <a:t>Strength of association (pseudo R-square)</a:t>
            </a:r>
          </a:p>
        </p:txBody>
      </p:sp>
      <p:sp>
        <p:nvSpPr>
          <p:cNvPr id="43011" name="Rectangle 3"/>
          <p:cNvSpPr>
            <a:spLocks noGrp="1" noChangeArrowheads="1"/>
          </p:cNvSpPr>
          <p:nvPr>
            <p:ph sz="quarter" idx="13"/>
          </p:nvPr>
        </p:nvSpPr>
        <p:spPr>
          <a:xfrm>
            <a:off x="685800" y="1837766"/>
            <a:ext cx="10394707" cy="3536820"/>
          </a:xfrm>
        </p:spPr>
        <p:txBody>
          <a:bodyPr/>
          <a:lstStyle/>
          <a:p>
            <a:r>
              <a:rPr lang="en-US" altLang="en-US" dirty="0"/>
              <a:t>The </a:t>
            </a:r>
            <a:r>
              <a:rPr lang="en-US" altLang="en-US" dirty="0" err="1"/>
              <a:t>Nagelkerke</a:t>
            </a:r>
            <a:r>
              <a:rPr lang="en-US" altLang="en-US" dirty="0"/>
              <a:t> measure adjusts the C and S measure for the maximum value so that 1 can be achieved: </a:t>
            </a:r>
          </a:p>
          <a:p>
            <a:endParaRPr lang="en-US" altLang="en-US" dirty="0"/>
          </a:p>
          <a:p>
            <a:endParaRPr lang="en-US" altLang="en-US" dirty="0"/>
          </a:p>
        </p:txBody>
      </p:sp>
      <p:sp>
        <p:nvSpPr>
          <p:cNvPr id="43013" name="Rectangle 5"/>
          <p:cNvSpPr>
            <a:spLocks noChangeArrowheads="1"/>
          </p:cNvSpPr>
          <p:nvPr/>
        </p:nvSpPr>
        <p:spPr bwMode="auto">
          <a:xfrm>
            <a:off x="15240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3012" name="Object 4"/>
          <p:cNvGraphicFramePr>
            <a:graphicFrameLocks noChangeAspect="1"/>
          </p:cNvGraphicFramePr>
          <p:nvPr>
            <p:extLst>
              <p:ext uri="{D42A27DB-BD31-4B8C-83A1-F6EECF244321}">
                <p14:modId xmlns:p14="http://schemas.microsoft.com/office/powerpoint/2010/main" val="2452368961"/>
              </p:ext>
            </p:extLst>
          </p:nvPr>
        </p:nvGraphicFramePr>
        <p:xfrm>
          <a:off x="903998" y="3810000"/>
          <a:ext cx="10384004" cy="1644134"/>
        </p:xfrm>
        <a:graphic>
          <a:graphicData uri="http://schemas.openxmlformats.org/presentationml/2006/ole">
            <mc:AlternateContent xmlns:mc="http://schemas.openxmlformats.org/markup-compatibility/2006">
              <mc:Choice xmlns:v="urn:schemas-microsoft-com:vml" Requires="v">
                <p:oleObj spid="_x0000_s59399" name="Equation" r:id="rId3" imgW="2882900" imgH="457200" progId="Equation.DSMT4">
                  <p:embed/>
                </p:oleObj>
              </mc:Choice>
              <mc:Fallback>
                <p:oleObj name="Equation" r:id="rId3" imgW="2882900" imgH="457200" progId="Equation.DSMT4">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998" y="3810000"/>
                        <a:ext cx="10384004" cy="1644134"/>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70</a:t>
            </a:fld>
            <a:endParaRPr lang="en-US" altLang="en-US"/>
          </a:p>
        </p:txBody>
      </p:sp>
    </p:spTree>
    <p:extLst>
      <p:ext uri="{BB962C8B-B14F-4D97-AF65-F5344CB8AC3E}">
        <p14:creationId xmlns:p14="http://schemas.microsoft.com/office/powerpoint/2010/main" val="18273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Assumptions</a:t>
            </a:r>
          </a:p>
        </p:txBody>
      </p:sp>
      <p:sp>
        <p:nvSpPr>
          <p:cNvPr id="12291" name="Rectangle 3"/>
          <p:cNvSpPr>
            <a:spLocks noGrp="1" noChangeArrowheads="1"/>
          </p:cNvSpPr>
          <p:nvPr>
            <p:ph sz="quarter" idx="13"/>
          </p:nvPr>
        </p:nvSpPr>
        <p:spPr/>
        <p:txBody>
          <a:bodyPr/>
          <a:lstStyle/>
          <a:p>
            <a:r>
              <a:rPr lang="en-US" altLang="en-US"/>
              <a:t>The only “real” limitation on logistic regression is that the outcome must be discrete.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Assumptions</a:t>
            </a:r>
          </a:p>
        </p:txBody>
      </p:sp>
      <p:sp>
        <p:nvSpPr>
          <p:cNvPr id="13315" name="Rectangle 3"/>
          <p:cNvSpPr>
            <a:spLocks noGrp="1" noChangeArrowheads="1"/>
          </p:cNvSpPr>
          <p:nvPr>
            <p:ph sz="quarter" idx="13"/>
          </p:nvPr>
        </p:nvSpPr>
        <p:spPr/>
        <p:txBody>
          <a:bodyPr>
            <a:normAutofit fontScale="92500" lnSpcReduction="10000"/>
          </a:bodyPr>
          <a:lstStyle/>
          <a:p>
            <a:pPr lvl="1"/>
            <a:r>
              <a:rPr lang="en-US" altLang="en-US"/>
              <a:t>If the distributional assumptions are met than discriminant function analysis may be more powerful, although it has been shown to overestimate the association using discrete predictors.</a:t>
            </a:r>
          </a:p>
          <a:p>
            <a:pPr lvl="1"/>
            <a:r>
              <a:rPr lang="en-US" altLang="en-US"/>
              <a:t>If the outcome is continuous then multiple regression is more powerful given that the assumptions are met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413</TotalTime>
  <Words>3063</Words>
  <Application>Microsoft Office PowerPoint</Application>
  <PresentationFormat>Widescreen</PresentationFormat>
  <Paragraphs>310</Paragraphs>
  <Slides>70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80" baseType="lpstr">
      <vt:lpstr>Arial</vt:lpstr>
      <vt:lpstr>Calibri</vt:lpstr>
      <vt:lpstr>Cambria Math</vt:lpstr>
      <vt:lpstr>Impact</vt:lpstr>
      <vt:lpstr>Symbol</vt:lpstr>
      <vt:lpstr>Tahoma</vt:lpstr>
      <vt:lpstr>Wingdings</vt:lpstr>
      <vt:lpstr>Main Event</vt:lpstr>
      <vt:lpstr>Equation</vt:lpstr>
      <vt:lpstr>Worksheet</vt:lpstr>
      <vt:lpstr>Logistic Regression</vt:lpstr>
      <vt:lpstr>What is Logistic Regression?</vt:lpstr>
      <vt:lpstr>What is Logistic Regression?</vt:lpstr>
      <vt:lpstr>Questions</vt:lpstr>
      <vt:lpstr>Questions</vt:lpstr>
      <vt:lpstr>Questions</vt:lpstr>
      <vt:lpstr>Questions</vt:lpstr>
      <vt:lpstr>Assumptions</vt:lpstr>
      <vt:lpstr>Assumptions</vt:lpstr>
      <vt:lpstr>Assumptions</vt:lpstr>
      <vt:lpstr>Assumptions</vt:lpstr>
      <vt:lpstr>Assumptions</vt:lpstr>
      <vt:lpstr>Background</vt:lpstr>
      <vt:lpstr>Conversions to Logit</vt:lpstr>
      <vt:lpstr>Conversions to Logit</vt:lpstr>
      <vt:lpstr>Conversions to Logit</vt:lpstr>
      <vt:lpstr>Conversions to Logit</vt:lpstr>
      <vt:lpstr>Background</vt:lpstr>
      <vt:lpstr>Background</vt:lpstr>
      <vt:lpstr>Background</vt:lpstr>
      <vt:lpstr>Plain old regression</vt:lpstr>
      <vt:lpstr>Plain old regression</vt:lpstr>
      <vt:lpstr>Plain old regression</vt:lpstr>
      <vt:lpstr>Plain old regression</vt:lpstr>
      <vt:lpstr>Plain old regression</vt:lpstr>
      <vt:lpstr>Plain old regression</vt:lpstr>
      <vt:lpstr>An alternative – the ogive function </vt:lpstr>
      <vt:lpstr>The logistic function</vt:lpstr>
      <vt:lpstr>The logistic function</vt:lpstr>
      <vt:lpstr>The logistic function</vt:lpstr>
      <vt:lpstr>The logistic function</vt:lpstr>
      <vt:lpstr>The logistic function</vt:lpstr>
      <vt:lpstr>The logistic function</vt:lpstr>
      <vt:lpstr>Logistic Function</vt:lpstr>
      <vt:lpstr>Logistic Function</vt:lpstr>
      <vt:lpstr>The Logit</vt:lpstr>
      <vt:lpstr>The Logit</vt:lpstr>
      <vt:lpstr>The Logit</vt:lpstr>
      <vt:lpstr>The Logit</vt:lpstr>
      <vt:lpstr>The Logit</vt:lpstr>
      <vt:lpstr>More Logistic Regression</vt:lpstr>
      <vt:lpstr>Equations </vt:lpstr>
      <vt:lpstr>Equations </vt:lpstr>
      <vt:lpstr>Equations </vt:lpstr>
      <vt:lpstr>Equations </vt:lpstr>
      <vt:lpstr>PowerPoint Presentation</vt:lpstr>
      <vt:lpstr>Interpreting coefficients</vt:lpstr>
      <vt:lpstr>Interpreting coefficientss</vt:lpstr>
      <vt:lpstr>Interpreting coefficients</vt:lpstr>
      <vt:lpstr>Interpreting coefficients</vt:lpstr>
      <vt:lpstr>Goodness of fit </vt:lpstr>
      <vt:lpstr>Goodness of fit </vt:lpstr>
      <vt:lpstr>Goodness of fit </vt:lpstr>
      <vt:lpstr>PowerPoint Presentation</vt:lpstr>
      <vt:lpstr>PowerPoint Presentation</vt:lpstr>
      <vt:lpstr>Goodness of Fit</vt:lpstr>
      <vt:lpstr>Standardized Residuals</vt:lpstr>
      <vt:lpstr>Types of Logistic Regression</vt:lpstr>
      <vt:lpstr>Inferential Tests</vt:lpstr>
      <vt:lpstr>Inferential Tests</vt:lpstr>
      <vt:lpstr>Inferential Tests</vt:lpstr>
      <vt:lpstr>Inferential Tests</vt:lpstr>
      <vt:lpstr>Inferential Tests</vt:lpstr>
      <vt:lpstr>Test of individual predictors</vt:lpstr>
      <vt:lpstr>Number and type of outcomes</vt:lpstr>
      <vt:lpstr>Number and type of outcomes</vt:lpstr>
      <vt:lpstr>Strength of association  (pseudo R-square)</vt:lpstr>
      <vt:lpstr>Strength of association (pseudo R-square)</vt:lpstr>
      <vt:lpstr>Strength of association  (pseudo R-square)</vt:lpstr>
      <vt:lpstr>Strength of association (pseudo R-square)</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Andrew Ainsworth</dc:creator>
  <cp:lastModifiedBy>Andrew Ainsworth</cp:lastModifiedBy>
  <cp:revision>14</cp:revision>
  <dcterms:created xsi:type="dcterms:W3CDTF">2004-04-21T00:22:00Z</dcterms:created>
  <dcterms:modified xsi:type="dcterms:W3CDTF">2019-04-29T21:29:38Z</dcterms:modified>
</cp:coreProperties>
</file>