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1" r:id="rId19"/>
    <p:sldId id="275" r:id="rId20"/>
    <p:sldId id="276" r:id="rId21"/>
    <p:sldId id="277" r:id="rId22"/>
    <p:sldId id="287" r:id="rId23"/>
    <p:sldId id="288" r:id="rId24"/>
    <p:sldId id="289" r:id="rId25"/>
    <p:sldId id="290" r:id="rId26"/>
    <p:sldId id="293" r:id="rId27"/>
    <p:sldId id="281" r:id="rId28"/>
    <p:sldId id="283" r:id="rId29"/>
    <p:sldId id="282" r:id="rId30"/>
    <p:sldId id="284" r:id="rId31"/>
    <p:sldId id="285" r:id="rId32"/>
    <p:sldId id="286" r:id="rId3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86486" autoAdjust="0"/>
  </p:normalViewPr>
  <p:slideViewPr>
    <p:cSldViewPr>
      <p:cViewPr varScale="1">
        <p:scale>
          <a:sx n="115" d="100"/>
          <a:sy n="115" d="100"/>
        </p:scale>
        <p:origin x="33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68067-8F79-4D9C-B768-50FCC12CB426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D1F9-C66C-48E7-AD76-39B115900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8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BD1F9-C66C-48E7-AD76-39B115900D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8203-B898-44D5-BC4A-2B8912B7A4C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9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439A-3035-4063-83CF-047568E79E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2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F009-8FB7-4C93-8E37-44DCEEA124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7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7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85BC-C715-41F6-B99E-CAB11625842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34A06-F932-4AB1-B516-56828E62655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715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88408-64A2-49FE-AC1F-636E43F47D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3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6D5F-D17B-4A70-917F-EFDAE940E5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8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C157-8F78-433C-B069-095543FA2A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35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B4CB58-4845-4B1F-AA7D-52F0DC5B09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11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C71-919B-4534-A2E3-23A3E88491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76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2D62A8-4B4F-49E9-B021-E62886716FA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9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Data Screening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err="1"/>
              <a:t>Psy</a:t>
            </a:r>
            <a:r>
              <a:rPr lang="en-US" altLang="en-US" dirty="0"/>
              <a:t> 524</a:t>
            </a:r>
          </a:p>
          <a:p>
            <a:r>
              <a:rPr lang="en-US" altLang="en-US" dirty="0"/>
              <a:t>Dr. Andrew Ainsworth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8203-B898-44D5-BC4A-2B8912B7A4C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713720" cy="4023360"/>
          </a:xfrm>
        </p:spPr>
        <p:txBody>
          <a:bodyPr>
            <a:normAutofit fontScale="92500"/>
          </a:bodyPr>
          <a:lstStyle/>
          <a:p>
            <a:r>
              <a:rPr lang="en-US" altLang="en-US" b="1" dirty="0"/>
              <a:t>Leverage</a:t>
            </a:r>
            <a:r>
              <a:rPr lang="en-US" altLang="en-US" dirty="0"/>
              <a:t> – distance from other points</a:t>
            </a:r>
          </a:p>
          <a:p>
            <a:r>
              <a:rPr lang="en-US" altLang="en-US" b="1" dirty="0"/>
              <a:t>Discrepancy </a:t>
            </a:r>
            <a:r>
              <a:rPr lang="en-US" altLang="en-US" dirty="0"/>
              <a:t>– degree to which point follows pattern of other points</a:t>
            </a:r>
          </a:p>
          <a:p>
            <a:r>
              <a:rPr lang="en-US" altLang="en-US" b="1" dirty="0"/>
              <a:t>Influence</a:t>
            </a:r>
            <a:r>
              <a:rPr lang="en-US" altLang="en-US" dirty="0"/>
              <a:t> –change in the regression equation (Bs)</a:t>
            </a:r>
          </a:p>
          <a:p>
            <a:pPr lvl="1"/>
            <a:r>
              <a:rPr lang="en-US" altLang="en-US" dirty="0"/>
              <a:t>Calculated as a combination of Leverage and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4FA83-8859-4F8D-BC74-B62AE8CB3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2600"/>
            <a:ext cx="11658600" cy="40443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w/ univariate outliers</a:t>
            </a:r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Once you find outliers</a:t>
            </a:r>
          </a:p>
          <a:p>
            <a:pPr lvl="1"/>
            <a:r>
              <a:rPr lang="en-US" altLang="en-US" dirty="0"/>
              <a:t>Look into the case to see if there are indicators that the case is not part of your intended sample</a:t>
            </a:r>
          </a:p>
          <a:p>
            <a:pPr lvl="2"/>
            <a:r>
              <a:rPr lang="en-US" altLang="en-US" dirty="0"/>
              <a:t>If this is true delete the case</a:t>
            </a:r>
          </a:p>
          <a:p>
            <a:pPr lvl="1"/>
            <a:r>
              <a:rPr lang="en-US" altLang="en-US" dirty="0"/>
              <a:t> Reduce influence of outlier</a:t>
            </a:r>
          </a:p>
          <a:p>
            <a:pPr lvl="2"/>
            <a:r>
              <a:rPr lang="en-US" altLang="en-US" dirty="0"/>
              <a:t>Move value inward toward the rest of the distribution, while still leaving it extreme (controversial yet arguable approach)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Outliers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Subject score may not be an outlier on any single variable; but on a combination of variables the subject is an outlier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“Being a teenager is normal, making $50,000 a year is normal, but a teenager making $50,000 a year is a multivariate outlier”.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Outliers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637520" cy="447886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sz="3200" dirty="0" err="1"/>
              <a:t>Mahalanobis</a:t>
            </a:r>
            <a:r>
              <a:rPr lang="en-US" altLang="en-US" sz="3200" dirty="0"/>
              <a:t> distance – measure of deviance from the centroid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3200" dirty="0"/>
              <a:t>(centroid = center of multivariate distribution created by the means of all the variables)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200" dirty="0" err="1"/>
              <a:t>Mahalanobis</a:t>
            </a:r>
            <a:r>
              <a:rPr lang="en-US" altLang="en-US" sz="3200" dirty="0"/>
              <a:t> distances (SPSS output) is </a:t>
            </a:r>
            <a:r>
              <a:rPr lang="en-US" altLang="en-US" sz="3200" dirty="0">
                <a:sym typeface="Symbol" panose="05050102010706020507" pitchFamily="18" charset="2"/>
              </a:rPr>
              <a:t>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 distributed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3200" dirty="0"/>
              <a:t>Critical Value (CV) </a:t>
            </a:r>
            <a:r>
              <a:rPr lang="en-US" altLang="en-US" sz="3200" dirty="0">
                <a:sym typeface="Wingdings" panose="05000000000000000000" pitchFamily="2" charset="2"/>
              </a:rPr>
              <a:t>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Symbol" panose="05050102010706020507" pitchFamily="18" charset="2"/>
              </a:rPr>
              <a:t></a:t>
            </a:r>
            <a:r>
              <a:rPr lang="en-US" altLang="en-US" sz="3200" baseline="30000" dirty="0"/>
              <a:t>2</a:t>
            </a:r>
            <a:r>
              <a:rPr lang="en-US" altLang="en-US" sz="3200" dirty="0"/>
              <a:t>(df = # variables; α = .001),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3200" dirty="0"/>
              <a:t>MD &gt; CV = multivariate outlier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200" dirty="0"/>
              <a:t>If Multivariate outliers found, not much to do except </a:t>
            </a:r>
            <a:r>
              <a:rPr lang="en-US" altLang="en-US" sz="3200" dirty="0" smtClean="0"/>
              <a:t>delete/de-select </a:t>
            </a:r>
            <a:r>
              <a:rPr lang="en-US" altLang="en-US" sz="3200" dirty="0"/>
              <a:t>the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789920" cy="1450757"/>
          </a:xfrm>
        </p:spPr>
        <p:txBody>
          <a:bodyPr/>
          <a:lstStyle/>
          <a:p>
            <a:r>
              <a:rPr lang="en-US" altLang="en-US" dirty="0"/>
              <a:t>Linearity – a limiting yet flexible assumption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Relationships among variables are linear in nature; </a:t>
            </a:r>
          </a:p>
          <a:p>
            <a:pPr lvl="1"/>
            <a:r>
              <a:rPr lang="en-US" altLang="en-US" dirty="0"/>
              <a:t>Assumption in most analyses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/>
              <a:t>resptran</a:t>
            </a:r>
            <a:r>
              <a:rPr lang="en-US" altLang="en-US" dirty="0"/>
              <a:t> in arc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Homoscedasticity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866120" cy="45550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For grouped </a:t>
            </a:r>
            <a:r>
              <a:rPr lang="en-US" altLang="en-US" dirty="0" smtClean="0"/>
              <a:t>data - synonymous </a:t>
            </a:r>
            <a:r>
              <a:rPr lang="en-US" altLang="en-US" dirty="0"/>
              <a:t>with homogeneity of variance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For ungrouped data – variability for one variable is the same at all levels of another variable (no variance interaction)</a:t>
            </a:r>
          </a:p>
          <a:p>
            <a:pPr lvl="1"/>
            <a:r>
              <a:rPr lang="en-US" altLang="en-US" dirty="0"/>
              <a:t>A violation is called heteroscedasticity</a:t>
            </a:r>
          </a:p>
          <a:p>
            <a:pPr lvl="1"/>
            <a:r>
              <a:rPr lang="en-US" altLang="en-US" dirty="0"/>
              <a:t>Example: geese in arc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Multicollinearity/Singularity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637520" cy="4478866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If correlations between two variables are excessive (e.g. .95) then this represents multicollinearity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correlation is 1 then you have singularity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Often Multicollinearity/Singularity occurs in data because one variable is a near duplicate of another (e.g. variables used plus a composite of the variables)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Forcing that square peg in a round hole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8203-B898-44D5-BC4A-2B8912B7A4CE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57245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Tweaking your data to fit your assumptions</a:t>
            </a:r>
          </a:p>
          <a:p>
            <a:r>
              <a:rPr lang="en-US" altLang="en-US" dirty="0"/>
              <a:t>Allows for the correction of non-normality caused by skewness, kurtosis, or other problems (lack of linearity)</a:t>
            </a:r>
          </a:p>
          <a:p>
            <a:r>
              <a:rPr lang="en-US" altLang="en-US" dirty="0"/>
              <a:t>Shouldn’t be done if values represent meaningful scale</a:t>
            </a:r>
          </a:p>
          <a:p>
            <a:r>
              <a:rPr lang="en-US" altLang="en-US" dirty="0"/>
              <a:t>Square root – moderate violations, LOG</a:t>
            </a:r>
            <a:r>
              <a:rPr lang="en-US" altLang="en-US" baseline="-25000" dirty="0"/>
              <a:t>10</a:t>
            </a:r>
            <a:r>
              <a:rPr lang="en-US" altLang="en-US" dirty="0"/>
              <a:t> – more severe, and inverse </a:t>
            </a:r>
            <a:r>
              <a:rPr lang="en-US" altLang="en-US" dirty="0" smtClean="0"/>
              <a:t>- </a:t>
            </a:r>
            <a:r>
              <a:rPr lang="en-US" altLang="en-US" dirty="0" smtClean="0"/>
              <a:t>severe </a:t>
            </a:r>
            <a:r>
              <a:rPr lang="en-US" altLang="en-US" dirty="0"/>
              <a:t>violation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check entry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One of the first steps to proper data screening is to ensure the data is correct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Check out each person’s entry individually</a:t>
            </a:r>
            <a:br>
              <a:rPr lang="en-US" altLang="en-US"/>
            </a:br>
            <a:endParaRPr lang="en-US" altLang="en-US"/>
          </a:p>
          <a:p>
            <a:pPr lvl="2"/>
            <a:r>
              <a:rPr lang="en-US" altLang="en-US"/>
              <a:t>Makes sense if small data set or proper data checking procedure</a:t>
            </a:r>
            <a:br>
              <a:rPr lang="en-US" altLang="en-US"/>
            </a:br>
            <a:endParaRPr lang="en-US" altLang="en-US"/>
          </a:p>
          <a:p>
            <a:pPr lvl="2"/>
            <a:r>
              <a:rPr lang="en-US" altLang="en-US"/>
              <a:t>Can be too costly so…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range of data should be checked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For positively skewed data</a:t>
            </a:r>
          </a:p>
          <a:p>
            <a:pPr lvl="1"/>
            <a:r>
              <a:rPr lang="en-US" altLang="en-US" dirty="0"/>
              <a:t>square root and log keep data in the original order but bring in the spread</a:t>
            </a:r>
          </a:p>
          <a:p>
            <a:pPr lvl="1"/>
            <a:r>
              <a:rPr lang="en-US" altLang="en-US" dirty="0"/>
              <a:t>inverse flips the order of the data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For negatively skewed data the reverse is 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90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altLang="en-US" dirty="0"/>
              <a:t>Example: Original Data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549400"/>
            <a:ext cx="3810000" cy="4927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24000"/>
            <a:ext cx="5991225" cy="4800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352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altLang="en-US" dirty="0"/>
              <a:t>Example: Original Data without outlier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524000"/>
            <a:ext cx="3711804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1877"/>
            <a:ext cx="5991225" cy="4800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36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altLang="en-US" dirty="0"/>
              <a:t>Example: Square root Transform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47800"/>
            <a:ext cx="3645816" cy="480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47800"/>
            <a:ext cx="5991225" cy="4800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50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altLang="en-US" dirty="0"/>
              <a:t>Example: LOG</a:t>
            </a:r>
            <a:r>
              <a:rPr lang="en-US" altLang="en-US" baseline="-25000" dirty="0"/>
              <a:t>10</a:t>
            </a:r>
            <a:r>
              <a:rPr lang="en-US" altLang="en-US" dirty="0"/>
              <a:t> Transform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784" y="1447800"/>
            <a:ext cx="3645816" cy="480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47800"/>
            <a:ext cx="5991225" cy="4800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66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/>
          <a:lstStyle/>
          <a:p>
            <a:r>
              <a:rPr lang="en-US" altLang="en-US" dirty="0"/>
              <a:t>Example: Inverse Transform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447800"/>
            <a:ext cx="3761557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47800"/>
            <a:ext cx="5991225" cy="4800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322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7280" y="758952"/>
            <a:ext cx="10561320" cy="3566160"/>
          </a:xfrm>
        </p:spPr>
        <p:txBody>
          <a:bodyPr/>
          <a:lstStyle/>
          <a:p>
            <a:r>
              <a:rPr lang="en-US" altLang="en-US" dirty="0"/>
              <a:t>Dealing with missing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Staving off mortality with the magic of math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8203-B898-44D5-BC4A-2B8912B7A4C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34168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789920" cy="1450757"/>
          </a:xfrm>
        </p:spPr>
        <p:txBody>
          <a:bodyPr/>
          <a:lstStyle/>
          <a:p>
            <a:r>
              <a:rPr lang="en-US" altLang="en-US" dirty="0"/>
              <a:t>Missing Data – “data that should have been”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637520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default in many programs (e.g. SPSS) is to do a </a:t>
            </a:r>
            <a:r>
              <a:rPr lang="en-US" altLang="en-US" b="1" dirty="0"/>
              <a:t>complete cases analysis </a:t>
            </a:r>
            <a:r>
              <a:rPr lang="en-US" altLang="en-US" dirty="0"/>
              <a:t>(aka: </a:t>
            </a:r>
            <a:r>
              <a:rPr lang="en-US" altLang="en-US" b="1" dirty="0"/>
              <a:t>listwise deletion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Simple and easy</a:t>
            </a:r>
          </a:p>
          <a:p>
            <a:pPr lvl="1"/>
            <a:r>
              <a:rPr lang="en-US" altLang="en-US" dirty="0" smtClean="0"/>
              <a:t>Creates concerns </a:t>
            </a:r>
            <a:r>
              <a:rPr lang="en-US" altLang="en-US" dirty="0"/>
              <a:t>(e.g. percent of missing, pattern of missing) because doing complete cases analysis assumes the data are missing at random</a:t>
            </a:r>
          </a:p>
          <a:p>
            <a:pPr lvl="1"/>
            <a:r>
              <a:rPr lang="en-US" altLang="en-US" dirty="0"/>
              <a:t>Limits generalizability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48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Cases Analysis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/>
        </p:nvGraphicFramePr>
        <p:xfrm>
          <a:off x="1905000" y="1676400"/>
          <a:ext cx="50292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3" imgW="1282680" imgH="965160" progId="Equation.DSMT4">
                  <p:embed/>
                </p:oleObj>
              </mc:Choice>
              <mc:Fallback>
                <p:oleObj name="Equation" r:id="rId3" imgW="128268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502920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8077201" y="2743201"/>
            <a:ext cx="1997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Only this case is used</a:t>
            </a: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>
            <a:off x="7086600" y="3048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182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Completely at Random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713720" cy="4478866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MCAR</a:t>
            </a:r>
            <a:r>
              <a:rPr lang="en-US" altLang="en-US" dirty="0"/>
              <a:t> – means that the patterns of missing on any one variable is not related to any other variable.</a:t>
            </a:r>
          </a:p>
          <a:p>
            <a:pPr lvl="1"/>
            <a:r>
              <a:rPr lang="en-US" altLang="en-US" dirty="0"/>
              <a:t>Example of non-MCAR: Measures of IQ and Income – subjects below a certain level of IQ (e.g. cutoff for </a:t>
            </a:r>
            <a:r>
              <a:rPr lang="en-US" altLang="en-US" dirty="0" smtClean="0"/>
              <a:t>intellectual disability) </a:t>
            </a:r>
            <a:r>
              <a:rPr lang="en-US" altLang="en-US" dirty="0"/>
              <a:t>may not have any income because they are under guardian care, so they leave the income variable blank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5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Assumption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Whenever you assume you make an…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8203-B898-44D5-BC4A-2B8912B7A4C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Value Correlation Matrix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Create a correlation matrix using complete cases for each pair of variables</a:t>
            </a:r>
          </a:p>
          <a:p>
            <a:pPr lvl="1"/>
            <a:r>
              <a:rPr lang="en-US" altLang="en-US" dirty="0" smtClean="0"/>
              <a:t>Uses most data possible per pair</a:t>
            </a:r>
            <a:endParaRPr lang="en-US" altLang="en-US" dirty="0"/>
          </a:p>
          <a:p>
            <a:pPr lvl="1"/>
            <a:r>
              <a:rPr lang="en-US" altLang="en-US" dirty="0"/>
              <a:t>But each </a:t>
            </a:r>
            <a:r>
              <a:rPr lang="en-US" altLang="en-US" dirty="0" smtClean="0"/>
              <a:t>is based on different N</a:t>
            </a:r>
            <a:endParaRPr lang="en-US" altLang="en-US" dirty="0"/>
          </a:p>
          <a:p>
            <a:pPr lvl="1"/>
            <a:r>
              <a:rPr lang="en-US" altLang="en-US" dirty="0"/>
              <a:t>“Delete cases pairwise” in SPSS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895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Missing Data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737359"/>
            <a:ext cx="10942320" cy="47224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Imputation (replacing missing data)</a:t>
            </a:r>
          </a:p>
          <a:p>
            <a:pPr lvl="1"/>
            <a:r>
              <a:rPr lang="en-US" altLang="en-US" b="1" dirty="0"/>
              <a:t>Variable Mean </a:t>
            </a:r>
            <a:r>
              <a:rPr lang="en-US" altLang="en-US" b="1" dirty="0" smtClean="0"/>
              <a:t>insert</a:t>
            </a:r>
          </a:p>
          <a:p>
            <a:pPr lvl="2"/>
            <a:r>
              <a:rPr lang="en-US" altLang="en-US" dirty="0" smtClean="0"/>
              <a:t>Doesn’t </a:t>
            </a:r>
            <a:r>
              <a:rPr lang="en-US" altLang="en-US" dirty="0"/>
              <a:t>effect the mean estimation be restricts the variance</a:t>
            </a:r>
          </a:p>
          <a:p>
            <a:pPr lvl="1"/>
            <a:r>
              <a:rPr lang="en-US" altLang="en-US" b="1" dirty="0"/>
              <a:t>Group mean </a:t>
            </a:r>
            <a:r>
              <a:rPr lang="en-US" altLang="en-US" b="1" dirty="0" smtClean="0"/>
              <a:t>insert</a:t>
            </a:r>
          </a:p>
          <a:p>
            <a:pPr lvl="2"/>
            <a:r>
              <a:rPr lang="en-US" altLang="en-US" dirty="0" smtClean="0"/>
              <a:t>Works for grouped data; similar issues with variable mean</a:t>
            </a:r>
            <a:endParaRPr lang="en-US" altLang="en-US" dirty="0"/>
          </a:p>
          <a:p>
            <a:pPr lvl="1"/>
            <a:r>
              <a:rPr lang="en-US" altLang="en-US" b="1" dirty="0" smtClean="0"/>
              <a:t>Regression</a:t>
            </a:r>
            <a:endParaRPr lang="en-US" altLang="en-US" dirty="0"/>
          </a:p>
          <a:p>
            <a:pPr lvl="2"/>
            <a:r>
              <a:rPr lang="en-US" altLang="en-US" dirty="0" smtClean="0"/>
              <a:t>Predicting </a:t>
            </a:r>
            <a:r>
              <a:rPr lang="en-US" altLang="en-US" dirty="0"/>
              <a:t>a subject’s missing value </a:t>
            </a:r>
            <a:r>
              <a:rPr lang="en-US" altLang="en-US" dirty="0" smtClean="0"/>
              <a:t>from other variables</a:t>
            </a:r>
          </a:p>
          <a:p>
            <a:pPr lvl="2"/>
            <a:r>
              <a:rPr lang="en-US" altLang="en-US" dirty="0" smtClean="0"/>
              <a:t>Variables used to predict should not be part of proposed model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Could </a:t>
            </a:r>
            <a:r>
              <a:rPr lang="en-US" altLang="en-US" dirty="0"/>
              <a:t>be used </a:t>
            </a:r>
            <a:r>
              <a:rPr lang="en-US" altLang="en-US" dirty="0" smtClean="0"/>
              <a:t>iteratively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479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Missing Data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789920" cy="44026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Imputation (replacing missing data)</a:t>
            </a:r>
          </a:p>
          <a:p>
            <a:pPr lvl="1"/>
            <a:r>
              <a:rPr lang="en-US" altLang="en-US" b="1" dirty="0"/>
              <a:t>Estimation </a:t>
            </a:r>
            <a:r>
              <a:rPr lang="en-US" altLang="en-US" b="1" dirty="0" smtClean="0"/>
              <a:t>Maximization </a:t>
            </a:r>
            <a:r>
              <a:rPr lang="en-US" altLang="en-US" dirty="0"/>
              <a:t>(EM) algorithm – this is a maximum likelihood iterative estimation method. </a:t>
            </a:r>
          </a:p>
          <a:p>
            <a:pPr lvl="1"/>
            <a:r>
              <a:rPr lang="en-US" altLang="en-US" b="1" dirty="0"/>
              <a:t>Multiple Imputation </a:t>
            </a:r>
            <a:r>
              <a:rPr lang="en-US" altLang="en-US" dirty="0"/>
              <a:t>– name given to a family of processes that typically use multiple estimation methods, distributional constraints and built-in error estimation. </a:t>
            </a:r>
          </a:p>
          <a:p>
            <a:pPr lvl="2"/>
            <a:r>
              <a:rPr lang="en-US" altLang="en-US" dirty="0"/>
              <a:t>This is nice because it also gives you a standard error estimate for each imputation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1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Normality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GLM – Assumes a normally distributed sampling distribution</a:t>
            </a:r>
          </a:p>
          <a:p>
            <a:pPr lvl="1"/>
            <a:r>
              <a:rPr lang="en-US" altLang="en-US" dirty="0"/>
              <a:t>Typically met with either large N OR by assuming the population is normally distributed</a:t>
            </a:r>
          </a:p>
          <a:p>
            <a:pPr lvl="1"/>
            <a:r>
              <a:rPr lang="en-US" altLang="en-US" dirty="0"/>
              <a:t>When N is smaller the scores are often checked for normality</a:t>
            </a:r>
          </a:p>
          <a:p>
            <a:pPr lvl="1"/>
            <a:r>
              <a:rPr lang="en-US" altLang="en-US" dirty="0"/>
              <a:t>Violations – skewness, kurtosis and outliers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Skewness statistic - output </a:t>
            </a:r>
            <a:r>
              <a:rPr lang="en-US" altLang="en-US" dirty="0"/>
              <a:t>by SPSS and SE skewness is </a:t>
            </a:r>
          </a:p>
          <a:p>
            <a:endParaRPr lang="en-US" altLang="en-US" dirty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38941"/>
              </p:ext>
            </p:extLst>
          </p:nvPr>
        </p:nvGraphicFramePr>
        <p:xfrm>
          <a:off x="2286000" y="3352800"/>
          <a:ext cx="73152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2971800" imgH="685800" progId="Equation.DSMT4">
                  <p:embed/>
                </p:oleObj>
              </mc:Choice>
              <mc:Fallback>
                <p:oleObj name="Equation" r:id="rId3" imgW="29718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7315200" cy="168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50489"/>
              </p:ext>
            </p:extLst>
          </p:nvPr>
        </p:nvGraphicFramePr>
        <p:xfrm>
          <a:off x="4038600" y="2422314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317225" imgH="444114" progId="Equation.DSMT4">
                  <p:embed/>
                </p:oleObj>
              </mc:Choice>
              <mc:Fallback>
                <p:oleObj name="Equation" r:id="rId5" imgW="317225" imgH="44411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22314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561320" cy="4555066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Kurtosis (univariate) – is how peaked the data is; Kurtosis stat output by SPSS</a:t>
            </a:r>
          </a:p>
          <a:p>
            <a:r>
              <a:rPr lang="en-US" altLang="en-US" dirty="0"/>
              <a:t>Kurtosis standard error  = </a:t>
            </a:r>
          </a:p>
          <a:p>
            <a:r>
              <a:rPr lang="en-US" altLang="en-US" dirty="0"/>
              <a:t>		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most statistics the skewness assumption is more important that the kurtosis assumption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590800" y="3124201"/>
          <a:ext cx="71628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2832100" imgH="685800" progId="Equation.DSMT4">
                  <p:embed/>
                </p:oleObj>
              </mc:Choice>
              <mc:Fallback>
                <p:oleObj name="Equation" r:id="rId3" imgW="28321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1"/>
                        <a:ext cx="7162800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547200"/>
              </p:ext>
            </p:extLst>
          </p:nvPr>
        </p:nvGraphicFramePr>
        <p:xfrm>
          <a:off x="5334000" y="2438401"/>
          <a:ext cx="525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342751" imgH="444307" progId="Equation.DSMT4">
                  <p:embed/>
                </p:oleObj>
              </mc:Choice>
              <mc:Fallback>
                <p:oleObj name="Equation" r:id="rId5" imgW="342751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38401"/>
                        <a:ext cx="5254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en-US" altLang="en-US" dirty="0"/>
              <a:t>Skewness and Kurtosis </a:t>
            </a:r>
          </a:p>
        </p:txBody>
      </p:sp>
      <p:pic>
        <p:nvPicPr>
          <p:cNvPr id="9219" name="Picture 3" descr="distribu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138237"/>
            <a:ext cx="5118286" cy="5472188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Outliers – “the data that should not be”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data point or points that do not belong in your data set</a:t>
            </a:r>
          </a:p>
          <a:p>
            <a:pPr lvl="1"/>
            <a:r>
              <a:rPr lang="en-US" altLang="en-US" dirty="0"/>
              <a:t>Often viewed graphically as a point that sits outside of the distribution</a:t>
            </a:r>
          </a:p>
          <a:p>
            <a:pPr lvl="1"/>
            <a:r>
              <a:rPr lang="en-US" altLang="en-US" dirty="0"/>
              <a:t>Potentially detrimental because may have undo effects on the estimated statistics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845734"/>
            <a:ext cx="10561320" cy="4478866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Univariate (example: brains in arc)</a:t>
            </a:r>
          </a:p>
          <a:p>
            <a:pPr lvl="1"/>
            <a:r>
              <a:rPr lang="en-US" altLang="en-US" sz="3600" dirty="0"/>
              <a:t>Should always check that data is coded correctly</a:t>
            </a:r>
          </a:p>
          <a:p>
            <a:pPr lvl="1"/>
            <a:r>
              <a:rPr lang="en-US" altLang="en-US" sz="3600" dirty="0"/>
              <a:t>Two ways of looking at it</a:t>
            </a:r>
          </a:p>
          <a:p>
            <a:pPr lvl="2"/>
            <a:r>
              <a:rPr lang="en-US" altLang="en-US" dirty="0"/>
              <a:t>a data point represents an outlier if it is disconnected from the rest of the distribution</a:t>
            </a:r>
          </a:p>
          <a:p>
            <a:pPr lvl="2"/>
            <a:r>
              <a:rPr lang="en-US" altLang="en-US" dirty="0"/>
              <a:t>Data is an outlier if it has a Z-score above 3.3</a:t>
            </a:r>
          </a:p>
          <a:p>
            <a:pPr lvl="2"/>
            <a:r>
              <a:rPr lang="en-US" altLang="en-US" dirty="0"/>
              <a:t>If there is a concern – run data with and without to see if it has any influence on the data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34B5-6C04-4EBD-9A82-7C519847D44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815</TotalTime>
  <Words>934</Words>
  <Application>Microsoft Office PowerPoint</Application>
  <PresentationFormat>Widescreen</PresentationFormat>
  <Paragraphs>157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Symbol</vt:lpstr>
      <vt:lpstr>Wingdings</vt:lpstr>
      <vt:lpstr>Retrospect</vt:lpstr>
      <vt:lpstr>Equation</vt:lpstr>
      <vt:lpstr>Data Screening</vt:lpstr>
      <vt:lpstr>Data check entry</vt:lpstr>
      <vt:lpstr>Assumption Checking</vt:lpstr>
      <vt:lpstr>Normality </vt:lpstr>
      <vt:lpstr>Normality</vt:lpstr>
      <vt:lpstr>Normality</vt:lpstr>
      <vt:lpstr>Skewness and Kurtosis </vt:lpstr>
      <vt:lpstr>Outliers – “the data that should not be” </vt:lpstr>
      <vt:lpstr>Outliers</vt:lpstr>
      <vt:lpstr>Outliers</vt:lpstr>
      <vt:lpstr>Outliers</vt:lpstr>
      <vt:lpstr>Dealing w/ univariate outliers</vt:lpstr>
      <vt:lpstr>Multivariate Outliers</vt:lpstr>
      <vt:lpstr>Multivariate Outliers</vt:lpstr>
      <vt:lpstr>Linearity – a limiting yet flexible assumption</vt:lpstr>
      <vt:lpstr>Homoscedasticity</vt:lpstr>
      <vt:lpstr>Multicollinearity/Singularity</vt:lpstr>
      <vt:lpstr>Transformations</vt:lpstr>
      <vt:lpstr>Transformations</vt:lpstr>
      <vt:lpstr>Transformations</vt:lpstr>
      <vt:lpstr>Example: Original Data</vt:lpstr>
      <vt:lpstr>Example: Original Data without outlier</vt:lpstr>
      <vt:lpstr>Example: Square root Transform</vt:lpstr>
      <vt:lpstr>Example: LOG10 Transform</vt:lpstr>
      <vt:lpstr>Example: Inverse Transform</vt:lpstr>
      <vt:lpstr>Dealing with missing data</vt:lpstr>
      <vt:lpstr>Missing Data – “data that should have been”</vt:lpstr>
      <vt:lpstr>Complete Cases Analysis</vt:lpstr>
      <vt:lpstr>Missing Completely at Random</vt:lpstr>
      <vt:lpstr>Missing Value Correlation Matrix</vt:lpstr>
      <vt:lpstr>Dealing with Missing Data</vt:lpstr>
      <vt:lpstr>Dealing with Missing Data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 524</dc:title>
  <dc:creator>Andrew Ainsworth</dc:creator>
  <cp:lastModifiedBy>Ainsworth, Andrew T</cp:lastModifiedBy>
  <cp:revision>24</cp:revision>
  <dcterms:created xsi:type="dcterms:W3CDTF">2005-02-07T17:40:23Z</dcterms:created>
  <dcterms:modified xsi:type="dcterms:W3CDTF">2019-01-22T19:19:17Z</dcterms:modified>
</cp:coreProperties>
</file>