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70" r:id="rId3"/>
    <p:sldId id="257" r:id="rId4"/>
    <p:sldId id="258" r:id="rId5"/>
    <p:sldId id="260" r:id="rId6"/>
    <p:sldId id="261" r:id="rId7"/>
    <p:sldId id="271" r:id="rId8"/>
    <p:sldId id="267" r:id="rId9"/>
    <p:sldId id="279" r:id="rId10"/>
    <p:sldId id="263" r:id="rId11"/>
    <p:sldId id="272" r:id="rId12"/>
    <p:sldId id="259" r:id="rId13"/>
    <p:sldId id="268" r:id="rId14"/>
    <p:sldId id="269" r:id="rId15"/>
    <p:sldId id="273" r:id="rId16"/>
    <p:sldId id="274" r:id="rId17"/>
    <p:sldId id="276" r:id="rId18"/>
    <p:sldId id="278" r:id="rId19"/>
    <p:sldId id="280" r:id="rId20"/>
    <p:sldId id="283" r:id="rId21"/>
    <p:sldId id="284" r:id="rId22"/>
    <p:sldId id="285" r:id="rId23"/>
    <p:sldId id="286" r:id="rId24"/>
    <p:sldId id="287" r:id="rId25"/>
    <p:sldId id="294" r:id="rId26"/>
    <p:sldId id="288" r:id="rId27"/>
    <p:sldId id="289" r:id="rId28"/>
    <p:sldId id="290" r:id="rId29"/>
    <p:sldId id="291" r:id="rId30"/>
    <p:sldId id="292" r:id="rId31"/>
    <p:sldId id="295" r:id="rId32"/>
    <p:sldId id="297" r:id="rId33"/>
    <p:sldId id="298" r:id="rId34"/>
    <p:sldId id="299" r:id="rId35"/>
    <p:sldId id="300" r:id="rId36"/>
    <p:sldId id="303" r:id="rId37"/>
    <p:sldId id="301" r:id="rId38"/>
    <p:sldId id="30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2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54CA5-7A86-4B34-8786-0688AA7337EC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FB91-ED3A-409F-8952-E2211A69A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9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7FB91-ED3A-409F-8952-E2211A69A8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62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C7AB-7E4A-43E6-9B24-9FC6A7BD145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75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AA69F8-C62B-4EA5-BAC4-33F96C3A2CDE}" type="datetime1">
              <a:rPr lang="en-US" smtClean="0"/>
              <a:t>1/17/2019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7B99E1-F30A-4051-A5B5-D558F9405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ABB9-F42D-46E9-B0C6-C819F7F97FF8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4B1-45F8-4039-8661-519B38084D71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680E8-9662-4961-9811-D43B139A50D0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889E1-17D1-4DCA-BBD6-B13CF1B7DD20}" type="datetime1">
              <a:rPr lang="en-US" smtClean="0"/>
              <a:t>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FAE-E27C-4558-9A1A-D325E1D9A2E1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A7DD1-FF15-45B6-899D-8DA724410DDA}" type="datetime1">
              <a:rPr lang="en-US" smtClean="0"/>
              <a:t>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6A2B-8D04-486A-9B71-A0D25960701E}" type="datetime1">
              <a:rPr lang="en-US" smtClean="0"/>
              <a:t>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4EED9-C7C5-43B5-9F8E-CB0328F976D2}" type="datetime1">
              <a:rPr lang="en-US" smtClean="0"/>
              <a:t>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A40DC98F-AC6F-485C-A43B-A86BC8034636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BFD561-59FA-4EAA-A122-C83477AAAE97}" type="datetime1">
              <a:rPr lang="en-US" smtClean="0"/>
              <a:t>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7B99E1-F30A-4051-A5B5-D558F940520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030C21B-52F7-4DB6-8562-E6DF398F9E32}" type="datetime1">
              <a:rPr lang="en-US" smtClean="0"/>
              <a:t>1/17/2019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C7B99E1-F30A-4051-A5B5-D558F94052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320, 485US and 524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visual (re)view of statistical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24200"/>
            <a:ext cx="8229600" cy="34290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Multiple IVs with interaction (moderation) and a multiple DVs: Factorial MANOVA or MANCOVA, Profile Analysis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Relationships: </a:t>
            </a:r>
            <a:br>
              <a:rPr lang="en-US" dirty="0"/>
            </a:br>
            <a:r>
              <a:rPr lang="en-US" dirty="0"/>
              <a:t>Measured Variables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725" y="1485900"/>
            <a:ext cx="66865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glimpse at </a:t>
            </a:r>
            <a:br>
              <a:rPr lang="en-US" dirty="0"/>
            </a:br>
            <a:r>
              <a:rPr lang="en-US" dirty="0"/>
              <a:t>Latent Variable Models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Latent means hidden or unseen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495800"/>
            <a:ext cx="8229600" cy="1981200"/>
          </a:xfrm>
        </p:spPr>
        <p:txBody>
          <a:bodyPr/>
          <a:lstStyle/>
          <a:p>
            <a:r>
              <a:rPr lang="en-US" dirty="0"/>
              <a:t>Multiple Measured variables indicating a latent “factor”: Principal Components Analysis, Factor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Relationships: </a:t>
            </a:r>
            <a:br>
              <a:rPr lang="en-US" dirty="0"/>
            </a:br>
            <a:r>
              <a:rPr lang="en-US" dirty="0"/>
              <a:t>Latent Variables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1976" y="1562100"/>
            <a:ext cx="35528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495800"/>
            <a:ext cx="8229600" cy="1981200"/>
          </a:xfrm>
        </p:spPr>
        <p:txBody>
          <a:bodyPr/>
          <a:lstStyle/>
          <a:p>
            <a:r>
              <a:rPr lang="en-US" dirty="0"/>
              <a:t>Multiple Correlated Factors: Canonical Correlation, Factor Analysis, Structural Equation Modeling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Relationships: </a:t>
            </a:r>
            <a:br>
              <a:rPr lang="en-US" dirty="0"/>
            </a:br>
            <a:r>
              <a:rPr lang="en-US" dirty="0"/>
              <a:t>Latent Variables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1600200"/>
            <a:ext cx="73914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495800"/>
            <a:ext cx="8229600" cy="1981200"/>
          </a:xfrm>
        </p:spPr>
        <p:txBody>
          <a:bodyPr/>
          <a:lstStyle/>
          <a:p>
            <a:r>
              <a:rPr lang="en-US" dirty="0"/>
              <a:t>Multiple Correlated Factors: Structural Equation Modeling, Latent Variable Regression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Relationships: </a:t>
            </a:r>
            <a:br>
              <a:rPr lang="en-US" dirty="0"/>
            </a:br>
            <a:r>
              <a:rPr lang="en-US" dirty="0"/>
              <a:t>Latent Variables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1562100"/>
            <a:ext cx="73914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covered in 320?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“Apparently not much”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819400"/>
            <a:ext cx="8229600" cy="3200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Correlation, Chi-square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One IV and One DV: Regression, t-tests, Between and Within Groups One-Way Analysis of Variance (ANOVA; Between and Within)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Relationships in 320?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9825" y="1466850"/>
            <a:ext cx="7372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9825" y="3524250"/>
            <a:ext cx="7372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24200"/>
            <a:ext cx="8229600" cy="31242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Multiple IVs with interaction (moderation) and a single DV: Factorial </a:t>
            </a:r>
            <a:r>
              <a:rPr lang="en-US" u="sng" dirty="0"/>
              <a:t>Between Groups </a:t>
            </a:r>
            <a:r>
              <a:rPr lang="en-US" dirty="0"/>
              <a:t>ANOVA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Relationships in 320?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6050" y="1457326"/>
            <a:ext cx="68199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it??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2402288"/>
          </a:xfrm>
        </p:spPr>
        <p:txBody>
          <a:bodyPr>
            <a:normAutofit/>
          </a:bodyPr>
          <a:lstStyle/>
          <a:p>
            <a:r>
              <a:rPr lang="en-US" dirty="0"/>
              <a:t>Seriously, that’s it?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Plus descriptives, probability and some other stuff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covered 485US?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“Just a bit more and more of the same”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7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Measured variables: Univariate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means one outcome variable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819400"/>
            <a:ext cx="8229600" cy="3200400"/>
          </a:xfrm>
        </p:spPr>
        <p:txBody>
          <a:bodyPr/>
          <a:lstStyle/>
          <a:p>
            <a:pPr marL="39319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One IV and One DV: Regression, One-Way Analysis of Variance (ANOVA; Between and Within; Random Effects)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Relationships in 485US?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9825" y="2819400"/>
            <a:ext cx="7372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3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429000"/>
            <a:ext cx="8229600" cy="32004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Multiple IVs and single DV: Multiple Regression, Analysis of Covariance (ANCOVA)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Relationships in 485US?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264" y="1676400"/>
            <a:ext cx="72294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87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276600"/>
            <a:ext cx="8229600" cy="35052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Multiple IVs with interaction (moderation) and a single DV: Multiple Regression, Factorial ANOVA (Between, Within, Mixed) or ANCOVA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Relationships in 485US?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6050" y="1457326"/>
            <a:ext cx="68199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Yep. </a:t>
            </a:r>
          </a:p>
          <a:p>
            <a:endParaRPr lang="en-US" dirty="0"/>
          </a:p>
          <a:p>
            <a:r>
              <a:rPr lang="en-US" dirty="0" err="1"/>
              <a:t>Kinda</a:t>
            </a:r>
            <a:r>
              <a:rPr lang="en-US" dirty="0"/>
              <a:t> hard to believe, huh?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93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524?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“Same stuff more variables”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23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429000"/>
            <a:ext cx="8229600" cy="32004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Multiple IVs and single DV: Multiple Regression (regular, logistic, multilevel), Analysis of Covariance (ANCOVA)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Relationships in 524?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264" y="1676400"/>
            <a:ext cx="72294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01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276600"/>
            <a:ext cx="8229600" cy="32004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2 sets of Variables: Canonical Correlation (AKA, multivariate multiple regression, set correlation)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Relationships in 524?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1600200"/>
            <a:ext cx="7048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83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0"/>
            <a:ext cx="8229600" cy="35814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single IV and multiple DVs: Tau squared, Multivariate Analysis of Variance (MANOVA), Profile Analysis</a:t>
            </a:r>
          </a:p>
          <a:p>
            <a:pPr lvl="1"/>
            <a:r>
              <a:rPr lang="en-US" dirty="0"/>
              <a:t>Plus discriminant function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Relationships in 524?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1524000"/>
            <a:ext cx="7048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51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124200"/>
            <a:ext cx="8229600" cy="34290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Multiple IVs with interaction (moderation) and a multiple DVs: Factorial MANOVA or MANCOVA, Profile Analysis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Relationships in 524?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725" y="1485900"/>
            <a:ext cx="668655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8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495800"/>
            <a:ext cx="8229600" cy="1981200"/>
          </a:xfrm>
        </p:spPr>
        <p:txBody>
          <a:bodyPr/>
          <a:lstStyle/>
          <a:p>
            <a:r>
              <a:rPr lang="en-US" dirty="0"/>
              <a:t>Multiple Measured variables indicating a latent “factor”: Principal Components Analysis, Factor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Relationships in 524?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71976" y="1562100"/>
            <a:ext cx="35528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819400"/>
            <a:ext cx="8229600" cy="35052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Correlation, Chi-square</a:t>
            </a:r>
          </a:p>
          <a:p>
            <a:pPr marL="39319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One IV and One DV: Regression (regular, logistic and multilevel), t-tests, One-Way Analysis of Variance (ANOVA; Between and Within; Random Effects)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Relationships: </a:t>
            </a:r>
            <a:br>
              <a:rPr lang="en-US" dirty="0"/>
            </a:br>
            <a:r>
              <a:rPr lang="en-US" dirty="0"/>
              <a:t>Measured Variables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9825" y="1466850"/>
            <a:ext cx="7372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9825" y="3524250"/>
            <a:ext cx="7372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495800"/>
            <a:ext cx="8229600" cy="1981200"/>
          </a:xfrm>
        </p:spPr>
        <p:txBody>
          <a:bodyPr/>
          <a:lstStyle/>
          <a:p>
            <a:r>
              <a:rPr lang="en-US" dirty="0"/>
              <a:t>Multiple Correlated Factors: Canonical Correlation, Factor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Relationships in 524?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300" y="1600200"/>
            <a:ext cx="73914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5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Multivariate?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OR “Is this really necessary?”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0028-06B7-4F09-AEC3-66EA7ECC8BA9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128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Reality</a:t>
            </a:r>
          </a:p>
          <a:p>
            <a:pPr lvl="1"/>
            <a:r>
              <a:rPr lang="en-US" altLang="en-US" sz="3200" dirty="0"/>
              <a:t>Univariate stats only go so far when applicable</a:t>
            </a:r>
          </a:p>
          <a:p>
            <a:pPr lvl="1"/>
            <a:r>
              <a:rPr lang="en-US" altLang="en-US" sz="3200" dirty="0"/>
              <a:t>“Real” data usually contains more than one DV</a:t>
            </a:r>
          </a:p>
          <a:p>
            <a:pPr lvl="1"/>
            <a:r>
              <a:rPr lang="en-US" altLang="en-US" sz="3200" dirty="0"/>
              <a:t>Multivariate analyses are much more realistic and feasible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1077-3320-4060-9499-17DFE1B8FECF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multivariate statistics?</a:t>
            </a:r>
          </a:p>
        </p:txBody>
      </p:sp>
    </p:spTree>
    <p:extLst>
      <p:ext uri="{BB962C8B-B14F-4D97-AF65-F5344CB8AC3E}">
        <p14:creationId xmlns:p14="http://schemas.microsoft.com/office/powerpoint/2010/main" val="2235305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“Minimal” Increase in Complexity</a:t>
            </a:r>
          </a:p>
          <a:p>
            <a:r>
              <a:rPr lang="en-US" altLang="en-US" sz="3600" dirty="0"/>
              <a:t>More control and less restrictive assumptions</a:t>
            </a:r>
          </a:p>
          <a:p>
            <a:r>
              <a:rPr lang="en-US" altLang="en-US" sz="3600" dirty="0"/>
              <a:t>Using the right tool at the right time</a:t>
            </a:r>
          </a:p>
          <a:p>
            <a:r>
              <a:rPr lang="en-US" altLang="en-US" sz="3600" dirty="0"/>
              <a:t>Remember</a:t>
            </a:r>
          </a:p>
          <a:p>
            <a:pPr lvl="1"/>
            <a:r>
              <a:rPr lang="en-US" altLang="en-US" sz="3200" dirty="0"/>
              <a:t>Fancy stats do not make up for poor planning</a:t>
            </a:r>
          </a:p>
          <a:p>
            <a:pPr lvl="1"/>
            <a:r>
              <a:rPr lang="en-US" altLang="en-US" sz="3200" dirty="0"/>
              <a:t>Design is more important than analysis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1077-3320-4060-9499-17DFE1B8FECF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multivariate?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6872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Have a specific, univariate hypothesis? Use a univariate statistic</a:t>
            </a:r>
          </a:p>
          <a:p>
            <a:pPr lvl="1"/>
            <a:r>
              <a:rPr lang="en-US" altLang="en-US" sz="3600" dirty="0"/>
              <a:t>Test individual hypotheses univariately first and use MV stats to explore</a:t>
            </a:r>
          </a:p>
          <a:p>
            <a:pPr lvl="1"/>
            <a:r>
              <a:rPr lang="en-US" altLang="en-US" sz="3600" dirty="0"/>
              <a:t>The simpler the analyses the more powerful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1077-3320-4060-9499-17DFE1B8FECF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is MV analysis not useful?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4159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0CD3A-BE28-489F-BE5A-8B8FCEB7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35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79A7E6-BFC9-4A27-91A4-E0EF445B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Parallels to previous material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A13A398-082D-4659-A7FD-8A472B598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373370"/>
              </p:ext>
            </p:extLst>
          </p:nvPr>
        </p:nvGraphicFramePr>
        <p:xfrm>
          <a:off x="990600" y="1417638"/>
          <a:ext cx="10363200" cy="4143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1352">
                  <a:extLst>
                    <a:ext uri="{9D8B030D-6E8A-4147-A177-3AD203B41FA5}">
                      <a16:colId xmlns:a16="http://schemas.microsoft.com/office/drawing/2014/main" val="2350582192"/>
                    </a:ext>
                  </a:extLst>
                </a:gridCol>
                <a:gridCol w="645936">
                  <a:extLst>
                    <a:ext uri="{9D8B030D-6E8A-4147-A177-3AD203B41FA5}">
                      <a16:colId xmlns:a16="http://schemas.microsoft.com/office/drawing/2014/main" val="3681356271"/>
                    </a:ext>
                  </a:extLst>
                </a:gridCol>
                <a:gridCol w="6175912">
                  <a:extLst>
                    <a:ext uri="{9D8B030D-6E8A-4147-A177-3AD203B41FA5}">
                      <a16:colId xmlns:a16="http://schemas.microsoft.com/office/drawing/2014/main" val="278015182"/>
                    </a:ext>
                  </a:extLst>
                </a:gridCol>
              </a:tblGrid>
              <a:tr h="4873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Psy320 and Psy485US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Psy524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1594015"/>
                  </a:ext>
                </a:extLst>
              </a:tr>
              <a:tr h="273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Linear Model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 (most of the class is based GLM)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799990"/>
                  </a:ext>
                </a:extLst>
              </a:tr>
              <a:tr h="273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 Regression; Logistic Regression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5044220"/>
                  </a:ext>
                </a:extLst>
              </a:tr>
              <a:tr h="273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Correlation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Canonical Correlation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9576322"/>
                  </a:ext>
                </a:extLst>
              </a:tr>
              <a:tr h="3230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t-test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Tau-Squared; Discriminant Function Analysis (DFA)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0879378"/>
                  </a:ext>
                </a:extLst>
              </a:tr>
              <a:tr h="273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Between Groups ANOVA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Between Groups MANOVA; DFA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771031"/>
                  </a:ext>
                </a:extLst>
              </a:tr>
              <a:tr h="273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ANCOVA 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MANCOVA 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7160674"/>
                  </a:ext>
                </a:extLst>
              </a:tr>
              <a:tr h="336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Repeated Measures ANOVA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 Analysis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9734006"/>
                  </a:ext>
                </a:extLst>
              </a:tr>
              <a:tr h="273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Mixed ANOVA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 Analysis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0164234"/>
                  </a:ext>
                </a:extLst>
              </a:tr>
              <a:tr h="273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Effects ANOVA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Multilevel Modeling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5259508"/>
                  </a:ext>
                </a:extLst>
              </a:tr>
              <a:tr h="533786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Parallels to Previous Material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5488898"/>
                  </a:ext>
                </a:extLst>
              </a:tr>
              <a:tr h="273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Screening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9272311"/>
                  </a:ext>
                </a:extLst>
              </a:tr>
              <a:tr h="273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 Analysis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3474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233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459B11-F401-4C25-AEE7-1289C144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you’re assumed to already know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45138D-07A9-42FA-B2F2-ADB5DC25F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here’s a list of things you may want to check out if you haven’t seen them before or review if you have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1F77A-F076-4C2F-81B0-944B833A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11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DA796C-53DB-408B-8C33-76AC17197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variables – Independent, Dependent, Extraneous, Confounding</a:t>
            </a:r>
          </a:p>
          <a:p>
            <a:r>
              <a:rPr lang="en-US" dirty="0"/>
              <a:t>Univariate, Bivariate vs. Multivariate</a:t>
            </a:r>
          </a:p>
          <a:p>
            <a:r>
              <a:rPr lang="en-US" dirty="0"/>
              <a:t>Continuous vs. Discrete vs. Dichotomous</a:t>
            </a:r>
          </a:p>
          <a:p>
            <a:r>
              <a:rPr lang="en-US" dirty="0"/>
              <a:t>Levels of Measurement</a:t>
            </a:r>
          </a:p>
          <a:p>
            <a:r>
              <a:rPr lang="en-US" dirty="0"/>
              <a:t>Orthogonal vs. Correlated</a:t>
            </a:r>
          </a:p>
          <a:p>
            <a:r>
              <a:rPr lang="en-US" dirty="0"/>
              <a:t>Sums of Squares vs. Sums of Cross-Products</a:t>
            </a:r>
          </a:p>
          <a:p>
            <a:r>
              <a:rPr lang="en-US" dirty="0"/>
              <a:t>Variance vs. Covariance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CD26AA-EC61-4298-93CC-1A8FA39C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37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645C83-3F1F-46E3-8D11-AEF3A14D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you should know (or need to review)</a:t>
            </a:r>
          </a:p>
        </p:txBody>
      </p:sp>
    </p:spTree>
    <p:extLst>
      <p:ext uri="{BB962C8B-B14F-4D97-AF65-F5344CB8AC3E}">
        <p14:creationId xmlns:p14="http://schemas.microsoft.com/office/powerpoint/2010/main" val="4078297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DA796C-53DB-408B-8C33-76AC17197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Descriptives – Proportions, Probability, Percentiles, Central Tendency, Variability</a:t>
            </a:r>
          </a:p>
          <a:p>
            <a:r>
              <a:rPr lang="en-US" dirty="0"/>
              <a:t>Shapes of Distributions – Symmetric, Skewness, Kurtosis</a:t>
            </a:r>
          </a:p>
          <a:p>
            <a:r>
              <a:rPr lang="en-US" dirty="0"/>
              <a:t>Inferential Statistics – Sample vs. Population, Standard Deviation vs. Standard Error</a:t>
            </a:r>
          </a:p>
          <a:p>
            <a:r>
              <a:rPr lang="en-US" dirty="0"/>
              <a:t>Type 1 vs. Type 2 Error and Power</a:t>
            </a:r>
          </a:p>
          <a:p>
            <a:r>
              <a:rPr lang="en-US" dirty="0"/>
              <a:t>Z and t-tests</a:t>
            </a:r>
          </a:p>
          <a:p>
            <a:r>
              <a:rPr lang="en-US" dirty="0"/>
              <a:t>ANOVA – Between and Within Subjects; One-way vs. Factorial</a:t>
            </a:r>
          </a:p>
          <a:p>
            <a:r>
              <a:rPr lang="en-US" dirty="0"/>
              <a:t>Effect Size – Eta-squared and Partial Eta-squared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CD26AA-EC61-4298-93CC-1A8FA39C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38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645C83-3F1F-46E3-8D11-AEF3A14D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you should know (or need to review)</a:t>
            </a:r>
          </a:p>
        </p:txBody>
      </p:sp>
    </p:spTree>
    <p:extLst>
      <p:ext uri="{BB962C8B-B14F-4D97-AF65-F5344CB8AC3E}">
        <p14:creationId xmlns:p14="http://schemas.microsoft.com/office/powerpoint/2010/main" val="21171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429000"/>
            <a:ext cx="8229600" cy="32004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Multiple IVs and single DV: Multiple Regression (regular, logistic and multilevel), Analysis of Covariance (ANCOVA)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Relationships: </a:t>
            </a:r>
            <a:br>
              <a:rPr lang="en-US" dirty="0"/>
            </a:br>
            <a:r>
              <a:rPr lang="en-US" dirty="0"/>
              <a:t>Measured Variables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264" y="1676400"/>
            <a:ext cx="72294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0"/>
            <a:ext cx="8229600" cy="35052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Multiple IVs with interaction (moderation) and a single DV: Multiple Regression (regular, logistic and multilevel), Factorial ANOVA (Between, Within, Mixed) or ANCOVA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Relationships: </a:t>
            </a:r>
            <a:br>
              <a:rPr lang="en-US" dirty="0"/>
            </a:br>
            <a:r>
              <a:rPr lang="en-US" dirty="0"/>
              <a:t>Measured Variables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6050" y="1457326"/>
            <a:ext cx="68199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819400"/>
            <a:ext cx="8229600" cy="32004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 IV indirectly effects a DV through an intervening variable: Mediation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Relationships: </a:t>
            </a:r>
            <a:br>
              <a:rPr lang="en-US" dirty="0"/>
            </a:br>
            <a:r>
              <a:rPr lang="en-US" dirty="0"/>
              <a:t>Measured Variables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1" y="2457450"/>
            <a:ext cx="42386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6876" y="2438400"/>
            <a:ext cx="42767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2457450"/>
            <a:ext cx="68199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Measured variables: Multivariate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means more than one outcome variable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276600"/>
            <a:ext cx="8229600" cy="3200400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2 sets of Variables: Canonical Correlation (AKA, multivariate multiple regression, set correlation)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Relationships: </a:t>
            </a:r>
            <a:br>
              <a:rPr lang="en-US" dirty="0"/>
            </a:br>
            <a:r>
              <a:rPr lang="en-US" dirty="0"/>
              <a:t>Measured Variables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1600200"/>
            <a:ext cx="7048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743200"/>
            <a:ext cx="8229600" cy="358140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single IV and multiple DVs: Tau squared, Multivariate Analysis of Variance (MANOVA), Profile Analysis</a:t>
            </a:r>
          </a:p>
          <a:p>
            <a:pPr lvl="1"/>
            <a:r>
              <a:rPr lang="en-US" dirty="0"/>
              <a:t>If the arrows are reversed, Discriminant Function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Relationships: </a:t>
            </a:r>
            <a:br>
              <a:rPr lang="en-US" dirty="0"/>
            </a:br>
            <a:r>
              <a:rPr lang="en-US" dirty="0"/>
              <a:t>Measured Variables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50" y="1295400"/>
            <a:ext cx="7048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99E1-F30A-4051-A5B5-D558F940520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273</TotalTime>
  <Words>1022</Words>
  <Application>Microsoft Office PowerPoint</Application>
  <PresentationFormat>Widescreen</PresentationFormat>
  <Paragraphs>246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Overview of 320, 485US and 524</vt:lpstr>
      <vt:lpstr>Measured variables: Univariate</vt:lpstr>
      <vt:lpstr>Types of Relationships:  Measured Variables</vt:lpstr>
      <vt:lpstr>Types of Relationships:  Measured Variables</vt:lpstr>
      <vt:lpstr>Types of Relationships:  Measured Variables</vt:lpstr>
      <vt:lpstr>Types of Relationships:  Measured Variables</vt:lpstr>
      <vt:lpstr>Measured variables: Multivariate</vt:lpstr>
      <vt:lpstr>Types of Relationships:  Measured Variables</vt:lpstr>
      <vt:lpstr>Types of Relationships:  Measured Variables</vt:lpstr>
      <vt:lpstr>Types of Relationships:  Measured Variables</vt:lpstr>
      <vt:lpstr>A glimpse at  Latent Variable Models</vt:lpstr>
      <vt:lpstr>Types of Relationships:  Latent Variables</vt:lpstr>
      <vt:lpstr>Types of Relationships:  Latent Variables</vt:lpstr>
      <vt:lpstr>Types of Relationships:  Latent Variables</vt:lpstr>
      <vt:lpstr>What was covered in 320?</vt:lpstr>
      <vt:lpstr>Types of Relationships in 320?</vt:lpstr>
      <vt:lpstr>Types of Relationships in 320?</vt:lpstr>
      <vt:lpstr>That’s it?? </vt:lpstr>
      <vt:lpstr>What was covered 485US?</vt:lpstr>
      <vt:lpstr>Types of Relationships in 485US?</vt:lpstr>
      <vt:lpstr>Types of Relationships in 485US?</vt:lpstr>
      <vt:lpstr>Types of Relationships in 485US?</vt:lpstr>
      <vt:lpstr>That’s it?</vt:lpstr>
      <vt:lpstr>What about 524?</vt:lpstr>
      <vt:lpstr>Types of Relationships in 524?</vt:lpstr>
      <vt:lpstr>Types of Relationships in 524?</vt:lpstr>
      <vt:lpstr>Types of Relationships in 524?</vt:lpstr>
      <vt:lpstr>Types of Relationships in 524?</vt:lpstr>
      <vt:lpstr>Types of Relationships in 524?</vt:lpstr>
      <vt:lpstr>Types of Relationships in 524?</vt:lpstr>
      <vt:lpstr>Why Multivariate?</vt:lpstr>
      <vt:lpstr>Why multivariate statistics?</vt:lpstr>
      <vt:lpstr>Why multivariate?</vt:lpstr>
      <vt:lpstr>When is MV analysis not useful?</vt:lpstr>
      <vt:lpstr>Parallels to previous material</vt:lpstr>
      <vt:lpstr>What you’re assumed to already know</vt:lpstr>
      <vt:lpstr>Things you should know (or need to review)</vt:lpstr>
      <vt:lpstr>Things you should know (or need to review)</vt:lpstr>
    </vt:vector>
  </TitlesOfParts>
  <Company>CSUN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Relating Variables in Pictures</dc:title>
  <dc:creator>Andrew Ainsworth</dc:creator>
  <cp:lastModifiedBy>Andrew Ainsworth</cp:lastModifiedBy>
  <cp:revision>17</cp:revision>
  <dcterms:created xsi:type="dcterms:W3CDTF">2010-08-23T07:17:24Z</dcterms:created>
  <dcterms:modified xsi:type="dcterms:W3CDTF">2019-01-18T01:48:13Z</dcterms:modified>
</cp:coreProperties>
</file>