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9"/>
  </p:notesMasterIdLst>
  <p:sldIdLst>
    <p:sldId id="256" r:id="rId2"/>
    <p:sldId id="264" r:id="rId3"/>
    <p:sldId id="265" r:id="rId4"/>
    <p:sldId id="266" r:id="rId5"/>
    <p:sldId id="267" r:id="rId6"/>
    <p:sldId id="289" r:id="rId7"/>
    <p:sldId id="268" r:id="rId8"/>
    <p:sldId id="262" r:id="rId9"/>
    <p:sldId id="269" r:id="rId10"/>
    <p:sldId id="270" r:id="rId11"/>
    <p:sldId id="278" r:id="rId12"/>
    <p:sldId id="271" r:id="rId13"/>
    <p:sldId id="272" r:id="rId14"/>
    <p:sldId id="274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276" r:id="rId26"/>
    <p:sldId id="329" r:id="rId27"/>
    <p:sldId id="277" r:id="rId28"/>
    <p:sldId id="288" r:id="rId29"/>
    <p:sldId id="286" r:id="rId30"/>
    <p:sldId id="287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104" d="100"/>
          <a:sy n="104" d="100"/>
        </p:scale>
        <p:origin x="83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B83D9-B42F-4035-A81E-8EDF659265D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59BE8-9F01-41AA-8CBD-44A7F69E7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6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59BE8-9F01-41AA-8CBD-44A7F69E7C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7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115824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21 w 1000"/>
                <a:gd name="T1" fmla="*/ 834 h 1000"/>
                <a:gd name="T2" fmla="*/ 0 w 1000"/>
                <a:gd name="T3" fmla="*/ 834 h 1000"/>
                <a:gd name="T4" fmla="*/ 0 w 1000"/>
                <a:gd name="T5" fmla="*/ 0 h 1000"/>
                <a:gd name="T6" fmla="*/ 21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27 w 1000"/>
                <a:gd name="T3" fmla="*/ 0 h 1000"/>
                <a:gd name="T4" fmla="*/ 27 w 1000"/>
                <a:gd name="T5" fmla="*/ 746 h 1000"/>
                <a:gd name="T6" fmla="*/ 0 w 1000"/>
                <a:gd name="T7" fmla="*/ 746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3581400"/>
            <a:ext cx="7518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27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17600" y="1443038"/>
            <a:ext cx="94488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A34E0A9E-D59E-40B6-9FB2-BC5E66F29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45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664B2-1E5E-4C72-9F47-A574C448FF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64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1752" y="96838"/>
            <a:ext cx="2559049" cy="5999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2484" y="96838"/>
            <a:ext cx="7476067" cy="5999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AE63F2-D2DD-4E28-9817-F84FBFDFA7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5563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590A4B-964B-431A-9676-BA8B0A1A4C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67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E43FF-889D-409F-89A6-8C40D6F4CE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52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FA9A4D-9698-419D-91D7-1F332A577D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992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5767" y="1981200"/>
            <a:ext cx="500591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4885" y="1981200"/>
            <a:ext cx="5005916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B0DE28-6C41-42FD-B829-4DC56C4C23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39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9D3795-8F97-43CA-9716-E0DA2DE5A7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55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46772F-15E1-4FBE-80FE-746A3BB131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5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EA3B3-2FCF-43D1-B3B7-86AAD09B1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15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E4902-2885-44C1-BB06-5E0224FD5F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69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D92650-E35D-48DD-8460-C0C1FF78B9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69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8448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930400" y="1377950"/>
            <a:ext cx="9652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42485" y="96839"/>
            <a:ext cx="9544049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5768" y="1981200"/>
            <a:ext cx="1021503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61533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08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0AF1033F-03F1-4F93-A07A-1472176D06B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1117600" y="561975"/>
            <a:ext cx="203200" cy="1066800"/>
          </a:xfrm>
          <a:custGeom>
            <a:avLst/>
            <a:gdLst>
              <a:gd name="T0" fmla="*/ 23225760 w 1000"/>
              <a:gd name="T1" fmla="*/ 1138062240 h 1000"/>
              <a:gd name="T2" fmla="*/ 0 w 1000"/>
              <a:gd name="T3" fmla="*/ 1138062240 h 1000"/>
              <a:gd name="T4" fmla="*/ 0 w 1000"/>
              <a:gd name="T5" fmla="*/ 0 h 1000"/>
              <a:gd name="T6" fmla="*/ 2322576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11017251" y="269875"/>
            <a:ext cx="203200" cy="1073150"/>
          </a:xfrm>
          <a:custGeom>
            <a:avLst/>
            <a:gdLst>
              <a:gd name="T0" fmla="*/ 0 w 1000"/>
              <a:gd name="T1" fmla="*/ 0 h 1000"/>
              <a:gd name="T2" fmla="*/ 23225760 w 1000"/>
              <a:gd name="T3" fmla="*/ 0 h 1000"/>
              <a:gd name="T4" fmla="*/ 23225760 w 1000"/>
              <a:gd name="T5" fmla="*/ 1151650923 h 1000"/>
              <a:gd name="T6" fmla="*/ 0 w 1000"/>
              <a:gd name="T7" fmla="*/ 1151650923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8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Regression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When</a:t>
            </a:r>
            <a:r>
              <a:rPr lang="en-US" altLang="en-US"/>
              <a:t> simple regression just isn’t enough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0A9E-D59E-40B6-9FB2-BC5E66F292DA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Is each X contributing to the prediction of Y?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 if each regression coefficient is significantly different than zero given the variables standard error.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T-test for each regression coefficient,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Which X is contributing the most to the prediction of Y?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2486" y="1981200"/>
            <a:ext cx="8892116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Cannot interpret relative size of Bs because each are relative to the variables scale but Betas (standardized Bs) can be interpreted.</a:t>
            </a:r>
            <a:br>
              <a:rPr lang="en-US" altLang="en-US" sz="2800" dirty="0"/>
            </a:b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 being the grand mean on y</a:t>
            </a:r>
            <a:br>
              <a:rPr lang="en-US" altLang="en-US" sz="2800" dirty="0"/>
            </a:br>
            <a:r>
              <a:rPr lang="en-US" altLang="en-US" sz="2800" dirty="0"/>
              <a:t>a is zero when y is standardized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33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063333"/>
              </p:ext>
            </p:extLst>
          </p:nvPr>
        </p:nvGraphicFramePr>
        <p:xfrm>
          <a:off x="1713493" y="3352800"/>
          <a:ext cx="7467600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3" imgW="2552700" imgH="457200" progId="Equation.DSMT4">
                  <p:embed/>
                </p:oleObj>
              </mc:Choice>
              <mc:Fallback>
                <p:oleObj name="Equation" r:id="rId3" imgW="25527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493" y="3352800"/>
                        <a:ext cx="7467600" cy="133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 you predict future scores?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Can the regression be generalized to other data</a:t>
            </a:r>
            <a:br>
              <a:rPr lang="en-US" altLang="en-US" sz="2800"/>
            </a:br>
            <a:endParaRPr lang="en-US" altLang="en-US" sz="2800"/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Can be done by randomly separating a data set into two halves,</a:t>
            </a:r>
            <a:br>
              <a:rPr lang="en-US" altLang="en-US" sz="2800"/>
            </a:br>
            <a:endParaRPr lang="en-US" altLang="en-US" sz="2800"/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Estimate regression equation with one half</a:t>
            </a:r>
            <a:br>
              <a:rPr lang="en-US" altLang="en-US" sz="2800"/>
            </a:br>
            <a:endParaRPr lang="en-US" altLang="en-US" sz="2800"/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Apply it to the other half and see if it predicts</a:t>
            </a:r>
            <a:br>
              <a:rPr lang="en-US" altLang="en-US" sz="2800"/>
            </a:br>
            <a:endParaRPr lang="en-US" alt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Sample size for MR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4289" y="1752600"/>
            <a:ext cx="10263715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There is no exact number to consider</a:t>
            </a:r>
            <a:br>
              <a:rPr lang="en-US" altLang="en-US" sz="2800" dirty="0"/>
            </a:b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Need enough subjects for a “stable” correlation matrix</a:t>
            </a:r>
            <a:br>
              <a:rPr lang="en-US" altLang="en-US" sz="2800" dirty="0"/>
            </a:b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T and F recommend 50 + 8m, where m is the number of predictors</a:t>
            </a:r>
            <a:br>
              <a:rPr lang="en-US" altLang="en-US" sz="2800" dirty="0"/>
            </a:br>
            <a:endParaRPr lang="en-US" alt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If there is a lot of “noise” in the data you may need more than that </a:t>
            </a:r>
            <a:br>
              <a:rPr lang="en-US" altLang="en-US" sz="2400" dirty="0"/>
            </a:b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If little noise you can get by with less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If interested generalizing prediction than you need at least double the recommended subjects.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GLM and Matrix Algebra</a:t>
            </a:r>
            <a:br>
              <a:rPr lang="en-US" altLang="en-US"/>
            </a:br>
            <a:r>
              <a:rPr lang="en-US" altLang="en-US"/>
              <a:t>Ch. 18 and Appendix A </a:t>
            </a:r>
            <a:r>
              <a:rPr lang="en-US" altLang="en-US" sz="2800"/>
              <a:t>(T and F</a:t>
            </a:r>
            <a:r>
              <a:rPr lang="en-US" altLang="en-US" sz="2800" dirty="0"/>
              <a:t>,</a:t>
            </a:r>
            <a:r>
              <a:rPr lang="en-US" altLang="en-US" sz="2800"/>
              <a:t> 2019 )</a:t>
            </a: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2485" y="1981200"/>
            <a:ext cx="9120715" cy="457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General Linear Model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Think of it as a generalized form of regression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524000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929991"/>
              </p:ext>
            </p:extLst>
          </p:nvPr>
        </p:nvGraphicFramePr>
        <p:xfrm>
          <a:off x="1261535" y="2965173"/>
          <a:ext cx="800100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3" imgW="1803400" imgH="241300" progId="Equation.DSMT4">
                  <p:embed/>
                </p:oleObj>
              </mc:Choice>
              <mc:Fallback>
                <p:oleObj name="Equation" r:id="rId3" imgW="1803400" imgH="241300" progId="Equation.DSMT4">
                  <p:embed/>
                  <p:pic>
                    <p:nvPicPr>
                      <p:cNvPr id="1638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535" y="2965173"/>
                        <a:ext cx="800100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old linear regression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2485" y="1828800"/>
            <a:ext cx="8857191" cy="685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With four </a:t>
            </a:r>
            <a:r>
              <a:rPr lang="en-US"/>
              <a:t>observations                                is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 marL="182880" indent="0">
              <a:lnSpc>
                <a:spcPct val="90000"/>
              </a:lnSpc>
              <a:buNone/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2" name="Rectangle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819400" y="2895601"/>
            <a:ext cx="6096000" cy="3029099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15</a:t>
            </a:fld>
            <a:endParaRPr lang="en-US" altLang="en-US"/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1FD3E53C-8571-4665-ADD1-BBDCD1FA77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907762"/>
              </p:ext>
            </p:extLst>
          </p:nvPr>
        </p:nvGraphicFramePr>
        <p:xfrm>
          <a:off x="5867400" y="1676400"/>
          <a:ext cx="346619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4" imgW="1028520" imgH="228600" progId="Equation.DSMT4">
                  <p:embed/>
                </p:oleObj>
              </mc:Choice>
              <mc:Fallback>
                <p:oleObj name="Equation" r:id="rId4" imgW="1028520" imgH="228600" progId="Equation.DSMT4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1FD3E53C-8571-4665-ADD1-BBDCD1FA7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676400"/>
                        <a:ext cx="346619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old linear regression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know y and we know the predictor values, the unknown is the weights so we need to solve for it</a:t>
            </a:r>
          </a:p>
          <a:p>
            <a:r>
              <a:rPr lang="en-US" altLang="en-US"/>
              <a:t>This is where matrix algebra comes 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and Matrix Algebra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above can also be conceptualized as: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But what’s missing? </a:t>
            </a:r>
          </a:p>
        </p:txBody>
      </p:sp>
      <p:sp>
        <p:nvSpPr>
          <p:cNvPr id="4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71801" y="2971801"/>
            <a:ext cx="6557949" cy="289162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and Matrix Algebra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4369" y="1616075"/>
            <a:ext cx="9044515" cy="4525963"/>
          </a:xfrm>
        </p:spPr>
        <p:txBody>
          <a:bodyPr/>
          <a:lstStyle/>
          <a:p>
            <a:r>
              <a:rPr lang="en-US" altLang="en-US" sz="2800" dirty="0"/>
              <a:t>We can bring the intercept in by simply altering the design matrix with a column of 1s: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4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91368" y="2511996"/>
            <a:ext cx="8562344" cy="297440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aphicFrame>
        <p:nvGraphicFramePr>
          <p:cNvPr id="20486" name="Object 1"/>
          <p:cNvGraphicFramePr>
            <a:graphicFrameLocks noChangeAspect="1"/>
          </p:cNvGraphicFramePr>
          <p:nvPr/>
        </p:nvGraphicFramePr>
        <p:xfrm>
          <a:off x="2286001" y="5486400"/>
          <a:ext cx="428307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Equation" r:id="rId4" imgW="1079280" imgH="279360" progId="Equation.DSMT4">
                  <p:embed/>
                </p:oleObj>
              </mc:Choice>
              <mc:Fallback>
                <p:oleObj name="Equation" r:id="rId4" imgW="1079280" imgH="2793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5486400"/>
                        <a:ext cx="4283075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Column of 1s???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regression, if you regress an outcome onto a constant of 1s you get back the mean of that variable.</a:t>
            </a:r>
          </a:p>
          <a:p>
            <a:r>
              <a:rPr lang="en-US" altLang="en-US"/>
              <a:t>This only works in the matrix approach, if you try the “by hand” approach to regressing an outcome onto a constant you’ll get zero</a:t>
            </a:r>
          </a:p>
          <a:p>
            <a:r>
              <a:rPr lang="en-US" altLang="en-US"/>
              <a:t>Computer programs like SPSS, Excel, etc. use the matrix approach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Regression (MR)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Predicting one DV from a set of predictors, the DV should be interval/ratio or at least assumed I/R if using Likert scale for instance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7010400" y="1752601"/>
            <a:ext cx="4267200" cy="4373563"/>
          </a:xfrm>
        </p:spPr>
        <p:txBody>
          <a:bodyPr/>
          <a:lstStyle/>
          <a:p>
            <a:r>
              <a:rPr lang="en-US" altLang="en-US" dirty="0"/>
              <a:t>Here is a small sample data set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281074"/>
              </p:ext>
            </p:extLst>
          </p:nvPr>
        </p:nvGraphicFramePr>
        <p:xfrm>
          <a:off x="2209800" y="1600200"/>
          <a:ext cx="4770438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Worksheet" r:id="rId3" imgW="2594025" imgH="2444773" progId="Excel.Sheet.12">
                  <p:embed/>
                </p:oleObj>
              </mc:Choice>
              <mc:Fallback>
                <p:oleObj name="Worksheet" r:id="rId3" imgW="2594025" imgH="2444773" progId="Excel.Shee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00200"/>
                        <a:ext cx="4770438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- normal</a:t>
            </a:r>
          </a:p>
        </p:txBody>
      </p:sp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1752600" y="1981200"/>
          <a:ext cx="8656638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Worksheet" r:id="rId3" imgW="7962986" imgH="3114764" progId="Excel.Sheet.12">
                  <p:embed/>
                </p:oleObj>
              </mc:Choice>
              <mc:Fallback>
                <p:oleObj name="Worksheet" r:id="rId3" imgW="7962986" imgH="3114764" progId="Excel.Shee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1200"/>
                        <a:ext cx="8656638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constant only</a:t>
            </a:r>
          </a:p>
        </p:txBody>
      </p:sp>
      <p:graphicFrame>
        <p:nvGraphicFramePr>
          <p:cNvPr id="24579" name="Object 2"/>
          <p:cNvGraphicFramePr>
            <a:graphicFrameLocks noChangeAspect="1"/>
          </p:cNvGraphicFramePr>
          <p:nvPr/>
        </p:nvGraphicFramePr>
        <p:xfrm>
          <a:off x="1676401" y="1828800"/>
          <a:ext cx="8791575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Worksheet" r:id="rId3" imgW="7943820" imgH="3305067" progId="Excel.Sheet.12">
                  <p:embed/>
                </p:oleObj>
              </mc:Choice>
              <mc:Fallback>
                <p:oleObj name="Worksheet" r:id="rId3" imgW="7943820" imgH="3305067" progId="Excel.Shee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1828800"/>
                        <a:ext cx="8791575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- normal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676400" y="1981200"/>
          <a:ext cx="88519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Worksheet" r:id="rId3" imgW="7962986" imgH="3495640" progId="Excel.Sheet.12">
                  <p:embed/>
                </p:oleObj>
              </mc:Choice>
              <mc:Fallback>
                <p:oleObj name="Worksheet" r:id="rId3" imgW="7962986" imgH="3495640" progId="Excel.Shee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81200"/>
                        <a:ext cx="88519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Solving for Bs Matrix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In regular algebra you can solve for b</a:t>
            </a:r>
            <a:br>
              <a:rPr lang="en-US" altLang="en-US" sz="2400"/>
            </a:br>
            <a:r>
              <a:rPr lang="en-US" altLang="en-US" sz="2400"/>
              <a:t>y = x * b -&gt; y/x = b</a:t>
            </a:r>
            <a:br>
              <a:rPr lang="en-US" altLang="en-US" sz="2400"/>
            </a:b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Another way to divide is to multiply by 1/x (inverse)</a:t>
            </a:r>
            <a:br>
              <a:rPr lang="en-US" altLang="en-US" sz="2400"/>
            </a:b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Can’t just divide in matrix algebra you must multiply by inverse of the X matrix:</a:t>
            </a:r>
            <a:br>
              <a:rPr lang="en-US" altLang="en-US" sz="2400" b="1"/>
            </a:br>
            <a:endParaRPr lang="en-US" altLang="en-US" sz="24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	B = Y * X</a:t>
            </a:r>
            <a:r>
              <a:rPr lang="en-US" altLang="en-US" sz="2400" b="1" baseline="30000"/>
              <a:t>-1</a:t>
            </a:r>
            <a:br>
              <a:rPr lang="en-US" altLang="en-US" sz="2400"/>
            </a:b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But in order to take the inverse the X matrix must be a square matrix (which rarely, if ever, happens)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Pseudoinverse/Generalized Inverse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2486" y="1981200"/>
            <a:ext cx="10416114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 pseudoinverse is a matrix that acts like an inverse matrix for non-square matrices:</a:t>
            </a:r>
            <a:br>
              <a:rPr lang="en-US" altLang="en-US" sz="2800" dirty="0"/>
            </a:b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Example: The Moore-Penrose pseudoinverse </a:t>
            </a:r>
            <a:br>
              <a:rPr lang="en-US" altLang="en-US" sz="2800" dirty="0"/>
            </a:b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</a:t>
            </a:r>
            <a:r>
              <a:rPr lang="en-US" altLang="en-US" sz="2800" baseline="30000" dirty="0"/>
              <a:t>pseudo-1</a:t>
            </a:r>
            <a:r>
              <a:rPr lang="en-US" altLang="en-US" sz="2800" dirty="0"/>
              <a:t>=(A’A)</a:t>
            </a:r>
            <a:r>
              <a:rPr lang="en-US" altLang="en-US" sz="2800" baseline="30000" dirty="0"/>
              <a:t>-1 </a:t>
            </a:r>
            <a:r>
              <a:rPr lang="en-US" altLang="en-US" sz="2800" dirty="0"/>
              <a:t>*A’</a:t>
            </a:r>
            <a:br>
              <a:rPr lang="en-US" altLang="en-US" sz="2800" dirty="0"/>
            </a:b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inverse of (A’A) is defined because it is square (so long as A is full rank, in other words no multicollinearity/singularity)</a:t>
            </a:r>
            <a:br>
              <a:rPr lang="en-US" altLang="en-US" sz="2800" dirty="0"/>
            </a:b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26</a:t>
            </a:fld>
            <a:endParaRPr lang="en-US" alt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630C7AB-C472-407E-9678-096820E435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183552"/>
              </p:ext>
            </p:extLst>
          </p:nvPr>
        </p:nvGraphicFramePr>
        <p:xfrm>
          <a:off x="456578" y="152400"/>
          <a:ext cx="11354422" cy="655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Equation" r:id="rId3" imgW="10782000" imgH="6222960" progId="Equation.DSMT4">
                  <p:embed/>
                </p:oleObj>
              </mc:Choice>
              <mc:Fallback>
                <p:oleObj name="Equation" r:id="rId3" imgW="10782000" imgH="622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6578" y="152400"/>
                        <a:ext cx="11354422" cy="655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0078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Estimation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goal of an estimator is to provide an estimate of a particular statistic based on the data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There are several ways to characterize estimators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 Estimators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bias 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an unbiased estimator converges to the true value with large enough sample size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Each parameter is neither consistently over or under estimated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 Estimators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likelihood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the maximum likelihood (ML) estimator is the one that makes the observed data most likely</a:t>
            </a:r>
            <a:br>
              <a:rPr lang="en-US" altLang="en-US"/>
            </a:br>
            <a:endParaRPr lang="en-US" altLang="en-US" dirty="0"/>
          </a:p>
          <a:p>
            <a:pPr lvl="1" eaLnBrk="1" hangingPunct="1"/>
            <a:r>
              <a:rPr lang="en-US" altLang="en-US"/>
              <a:t>ML estimators are not always unbiased for small N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Assumptions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2485" y="1752600"/>
            <a:ext cx="9044515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Y must be normally distributed (no skewness or outliers)</a:t>
            </a:r>
            <a:br>
              <a:rPr lang="en-US" altLang="en-US" sz="2800" dirty="0"/>
            </a:b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X’s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do not need to be normally distributed, but if they are it makes for a stronger interpretation</a:t>
            </a:r>
            <a:br>
              <a:rPr lang="en-US" altLang="en-US" sz="2400" dirty="0"/>
            </a:b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linear relationship w/ Y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 multivariate outliers among </a:t>
            </a:r>
            <a:r>
              <a:rPr lang="en-US" altLang="en-US" sz="2800" dirty="0" err="1"/>
              <a:t>Xs</a:t>
            </a:r>
            <a:r>
              <a:rPr lang="en-US" altLang="en-US" sz="2800" dirty="0"/>
              <a:t> predicting Y</a:t>
            </a:r>
            <a:br>
              <a:rPr lang="en-US" altLang="en-US" sz="2800" dirty="0"/>
            </a:b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 Estimators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variance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an estimator with lower variance is more efficient, in the sense that it is likely to be closer to the true value over samples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the “best” estimator is the one with minimum variance of all estimators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Types of Regression Analysis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Doing it standard, forward and backward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966D-249B-4383-8ABD-F9F6B4217A58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78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Regression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Standard or Simultaneous Regression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Put all of the predictors in at one time and the coefficients are calculated for all of them controlling for all others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Method equals enter in SPSS</a:t>
            </a:r>
            <a:br>
              <a:rPr lang="en-US" altLang="en-US"/>
            </a:br>
            <a:r>
              <a:rPr lang="en-US" altLang="en-US"/>
              <a:t>Sequential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445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Sequential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What does a predictor add to the prediction equation, over and above the variables already in the equation?</a:t>
            </a:r>
            <a:br>
              <a:rPr lang="en-US" altLang="en-US" sz="2800"/>
            </a:br>
            <a:endParaRPr lang="en-US" altLang="en-US" sz="2800"/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You think the X1 is a more important predictor and your interest in X2 is what does it add to the X1 -&gt; Y prediction</a:t>
            </a:r>
            <a:br>
              <a:rPr lang="en-US" altLang="en-US" sz="2800"/>
            </a:br>
            <a:endParaRPr lang="en-US" altLang="en-US" sz="2800"/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Real Forward Sequential in SPSS is setting it to Enter and using the blocks function (user specified)</a:t>
            </a:r>
            <a:br>
              <a:rPr lang="en-US" altLang="en-US" sz="2800"/>
            </a:br>
            <a:endParaRPr lang="en-US" alt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818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Statistical Forward Sequential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10972800" cy="4876799"/>
          </a:xfrm>
        </p:spPr>
        <p:txBody>
          <a:bodyPr/>
          <a:lstStyle/>
          <a:p>
            <a:r>
              <a:rPr lang="en-US" altLang="en-US" sz="2800" dirty="0"/>
              <a:t>Starts with Y’=a, all potential predictors are assessed and compared to an Entry Criterion; the variable with the lowest F probability (p&lt;.05) enters it into the equation</a:t>
            </a:r>
          </a:p>
          <a:p>
            <a:r>
              <a:rPr lang="en-US" altLang="en-US" sz="2800" dirty="0"/>
              <a:t>Remaining predictors are re-evaluated given the new equation (Y’=a + </a:t>
            </a:r>
            <a:r>
              <a:rPr lang="en-US" altLang="en-US" sz="2800" dirty="0" err="1"/>
              <a:t>Xfirst</a:t>
            </a:r>
            <a:r>
              <a:rPr lang="en-US" altLang="en-US" sz="2800" dirty="0"/>
              <a:t> entered) and the next variable with the lowest probability enters, 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… </a:t>
            </a:r>
          </a:p>
          <a:p>
            <a:r>
              <a:rPr lang="en-US" altLang="en-US" sz="2800" dirty="0"/>
              <a:t>This continues until either all of the variables are entered or no other variables meet the entry criterion.  </a:t>
            </a:r>
          </a:p>
          <a:p>
            <a:r>
              <a:rPr lang="en-US" altLang="en-US" sz="2800" dirty="0"/>
              <a:t>Once variables enter the equation they remain.  </a:t>
            </a:r>
          </a:p>
          <a:p>
            <a:r>
              <a:rPr lang="en-US" altLang="en-US" sz="2800" dirty="0"/>
              <a:t>Method equals Forward in SPSS</a:t>
            </a:r>
            <a:br>
              <a:rPr lang="en-US" altLang="en-US" sz="2800" dirty="0"/>
            </a:b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137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Sequential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10972800" cy="5105399"/>
          </a:xfrm>
        </p:spPr>
        <p:txBody>
          <a:bodyPr/>
          <a:lstStyle/>
          <a:p>
            <a:r>
              <a:rPr lang="en-US" altLang="en-US" sz="2800" dirty="0"/>
              <a:t>Can predictors be removed from an equation without hurting the prediction of Y?  In other words, can a prediction equation be simplified?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sz="2800" dirty="0"/>
              <a:t>You know there are a set of predictors of a certain variable and you want to know if any of them can be removed without weakening the prediction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sz="2800" dirty="0"/>
              <a:t>In SPSS put all predictors in block one method equals enter, in block 2 any variables you want removed method equals removed, 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…</a:t>
            </a:r>
            <a:br>
              <a:rPr lang="en-US" altLang="en-US" sz="2800" dirty="0"/>
            </a:b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670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Statistical backward sequential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10972800" cy="5029199"/>
          </a:xfrm>
        </p:spPr>
        <p:txBody>
          <a:bodyPr/>
          <a:lstStyle/>
          <a:p>
            <a:r>
              <a:rPr lang="en-US" altLang="en-US" sz="2400" dirty="0"/>
              <a:t>All variables entered in and then each are tested against an Exit Criteria; F probability is above a set criteria (p&gt;.10).  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The variable with the worst probability is then removed.  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Re-evaluation of remaining variables given the new equation and the next variable with the worst probability is then removed.  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This continues until all variables meet the criteria or all variables removed.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In SPSS this is setting method equals backward.</a:t>
            </a: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214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Stepwise (Purely Statistical Regression)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10972800" cy="4952999"/>
          </a:xfrm>
        </p:spPr>
        <p:txBody>
          <a:bodyPr/>
          <a:lstStyle/>
          <a:p>
            <a:r>
              <a:rPr lang="en-US" altLang="en-US" sz="2800" dirty="0"/>
              <a:t>at each step of the analysis variables are tested for both entry and exit criteria.  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sz="2800" dirty="0"/>
              <a:t>Starts with intercept only then tests all of the variables to see if any match entry criteria.  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sz="2800" dirty="0"/>
              <a:t>Any matches enter the equation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sz="2800" dirty="0"/>
              <a:t>The next step tests un-entered variables for both entry and entered variables for exit criteria, and so on…</a:t>
            </a:r>
            <a:br>
              <a:rPr lang="en-US" altLang="en-US" sz="2800" dirty="0"/>
            </a:b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773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Stepwise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This cycles through adding and removing variables until none meet the entry or exit criteria</a:t>
            </a:r>
            <a:br>
              <a:rPr lang="en-US" altLang="en-US" sz="2800"/>
            </a:br>
            <a:endParaRPr lang="en-US" altLang="en-US" sz="2800"/>
          </a:p>
          <a:p>
            <a:pPr eaLnBrk="1" hangingPunct="1"/>
            <a:r>
              <a:rPr lang="en-US" altLang="en-US" sz="2800"/>
              <a:t>Variables can be added or removed over and over given the new state of the equation each time.</a:t>
            </a:r>
            <a:br>
              <a:rPr lang="en-US" altLang="en-US" sz="2800"/>
            </a:br>
            <a:endParaRPr lang="en-US" altLang="en-US" sz="2800"/>
          </a:p>
          <a:p>
            <a:pPr eaLnBrk="1" hangingPunct="1"/>
            <a:r>
              <a:rPr lang="en-US" altLang="en-US" sz="2800"/>
              <a:t>Considered a very post-hoc type of analysis and is not recommended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025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Types of Correlations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Partials, Parts, Semi-partials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966D-249B-4383-8ABD-F9F6B4217A58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16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MV Outliers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Leverage – distance of score from distribution</a:t>
            </a:r>
            <a:br>
              <a:rPr lang="en-US" altLang="en-US" sz="2800" dirty="0"/>
            </a:b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Discrepancy – misalignment of score and the rest of the data </a:t>
            </a:r>
            <a:br>
              <a:rPr lang="en-US" altLang="en-US" sz="2800" dirty="0"/>
            </a:b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Influence – change in regression equation with and without value</a:t>
            </a:r>
            <a:br>
              <a:rPr lang="en-US" altLang="en-US" sz="2800" dirty="0"/>
            </a:b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err="1"/>
              <a:t>Mahalanobis</a:t>
            </a:r>
            <a:r>
              <a:rPr lang="en-US" altLang="en-US" sz="2800" dirty="0"/>
              <a:t> distance and </a:t>
            </a:r>
            <a:r>
              <a:rPr lang="en-US" altLang="en-US" sz="2800" dirty="0">
                <a:sym typeface="Symbol" panose="05050102010706020507" pitchFamily="18" charset="2"/>
              </a:rPr>
              <a:t></a:t>
            </a:r>
            <a:r>
              <a:rPr lang="en-US" altLang="en-US" sz="2800" baseline="30000" dirty="0"/>
              <a:t>2</a:t>
            </a:r>
            <a:br>
              <a:rPr lang="en-US" altLang="en-US" sz="2800" dirty="0"/>
            </a:b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74638"/>
            <a:ext cx="10287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Ballantine</a:t>
            </a:r>
            <a:r>
              <a:rPr lang="en-US" altLang="en-US" sz="4000" dirty="0"/>
              <a:t> </a:t>
            </a:r>
          </a:p>
        </p:txBody>
      </p:sp>
      <p:graphicFrame>
        <p:nvGraphicFramePr>
          <p:cNvPr id="13315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828800" y="1828800"/>
          <a:ext cx="40386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VISIO" r:id="rId3" imgW="1875600" imgH="1875600" progId="Visio.Drawing.6">
                  <p:embed/>
                </p:oleObj>
              </mc:Choice>
              <mc:Fallback>
                <p:oleObj name="VISIO" r:id="rId3" imgW="1875600" imgH="1875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28800"/>
                        <a:ext cx="40386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524000" y="230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Rectangle 10"/>
          <p:cNvSpPr>
            <a:spLocks noChangeArrowheads="1"/>
          </p:cNvSpPr>
          <p:nvPr/>
        </p:nvSpPr>
        <p:spPr bwMode="auto">
          <a:xfrm>
            <a:off x="1524000" y="2939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3318" name="Object 9"/>
          <p:cNvGraphicFramePr>
            <a:graphicFrameLocks noChangeAspect="1"/>
          </p:cNvGraphicFramePr>
          <p:nvPr/>
        </p:nvGraphicFramePr>
        <p:xfrm>
          <a:off x="6858001" y="3124200"/>
          <a:ext cx="2747963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Equation" r:id="rId5" imgW="647700" imgH="787400" progId="Equation.DSMT4">
                  <p:embed/>
                </p:oleObj>
              </mc:Choice>
              <mc:Fallback>
                <p:oleObj name="Equation" r:id="rId5" imgW="6477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3124200"/>
                        <a:ext cx="2747963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12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Regular Correlation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(Zero – Order, Pearson)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0A4B-964B-431A-9676-BA8B0A1A4CB5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8687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74638"/>
            <a:ext cx="102108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Standard Regression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197600" y="1600201"/>
            <a:ext cx="5384800" cy="487679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Partial Correlation</a:t>
            </a:r>
            <a:br>
              <a:rPr lang="en-US" altLang="en-US" dirty="0"/>
            </a:b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correlation between Y and X1 with the influence of X2 removed from both</a:t>
            </a:r>
            <a:br>
              <a:rPr lang="en-US" altLang="en-US" sz="2800" dirty="0"/>
            </a:b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err="1"/>
              <a:t>Yres</a:t>
            </a:r>
            <a:r>
              <a:rPr lang="en-US" altLang="en-US" sz="2800" dirty="0"/>
              <a:t>, X1res</a:t>
            </a:r>
            <a:br>
              <a:rPr lang="en-US" altLang="en-US" sz="2800" dirty="0"/>
            </a:b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area a/(a + e) for x1 and b/(b + e) for x2 in the </a:t>
            </a:r>
            <a:r>
              <a:rPr lang="en-US" altLang="en-US" sz="2800" dirty="0" err="1"/>
              <a:t>ballantine</a:t>
            </a:r>
            <a:br>
              <a:rPr lang="en-US" altLang="en-US" sz="2800" dirty="0"/>
            </a:br>
            <a:endParaRPr lang="en-US" altLang="en-US" sz="2800" dirty="0"/>
          </a:p>
        </p:txBody>
      </p:sp>
      <p:graphicFrame>
        <p:nvGraphicFramePr>
          <p:cNvPr id="14342" name="Object 7"/>
          <p:cNvGraphicFramePr>
            <a:graphicFrameLocks noChangeAspect="1"/>
          </p:cNvGraphicFramePr>
          <p:nvPr/>
        </p:nvGraphicFramePr>
        <p:xfrm>
          <a:off x="2057400" y="2133600"/>
          <a:ext cx="38100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VISIO" r:id="rId3" imgW="1875600" imgH="1875600" progId="Visio.Drawing.6">
                  <p:embed/>
                </p:oleObj>
              </mc:Choice>
              <mc:Fallback>
                <p:oleObj name="VISIO" r:id="rId3" imgW="1875600" imgH="1875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33600"/>
                        <a:ext cx="38100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0A4B-964B-431A-9676-BA8B0A1A4CB5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702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74638"/>
            <a:ext cx="10363200" cy="11430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Semipartial</a:t>
            </a:r>
            <a:r>
              <a:rPr lang="en-US" altLang="en-US" dirty="0"/>
              <a:t> or Part Correlation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correlation between Y and X1 with the influence of X2 removed from X1 only</a:t>
            </a:r>
            <a:br>
              <a:rPr lang="en-US" altLang="en-US" sz="2800" dirty="0"/>
            </a:br>
            <a:endParaRPr lang="en-US" altLang="en-US" sz="2800" dirty="0"/>
          </a:p>
          <a:p>
            <a:pPr eaLnBrk="1" hangingPunct="1"/>
            <a:r>
              <a:rPr lang="en-US" altLang="en-US" sz="2800" dirty="0"/>
              <a:t>Y, X1res</a:t>
            </a:r>
            <a:br>
              <a:rPr lang="en-US" altLang="en-US" sz="2800" dirty="0"/>
            </a:br>
            <a:endParaRPr lang="en-US" altLang="en-US" sz="2800" dirty="0"/>
          </a:p>
          <a:p>
            <a:pPr eaLnBrk="1" hangingPunct="1"/>
            <a:r>
              <a:rPr lang="en-US" altLang="en-US" sz="2800" dirty="0"/>
              <a:t>area a/(a + b + c + e) for x1 and b/(a + b + c +e) for x2 </a:t>
            </a:r>
            <a:br>
              <a:rPr lang="en-US" altLang="en-US" sz="2800" dirty="0"/>
            </a:br>
            <a:endParaRPr lang="en-US" altLang="en-US" sz="28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1524000" y="230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2286000" y="1981200"/>
          <a:ext cx="36576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VISIO" r:id="rId3" imgW="1875600" imgH="1875600" progId="Visio.Drawing.6">
                  <p:embed/>
                </p:oleObj>
              </mc:Choice>
              <mc:Fallback>
                <p:oleObj name="VISIO" r:id="rId3" imgW="1875600" imgH="1875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81200"/>
                        <a:ext cx="36576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0A4B-964B-431A-9676-BA8B0A1A4CB5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6465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Semipartials and Bs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Bs and semipartials are very similar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B is the amount of change in Y for every unit change in X, while controlling for other Xs on Xi.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Semipartials are measures of the relationship between Y and Xi controlling for other Xs on Xi.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007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74638"/>
            <a:ext cx="9753600" cy="1143000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Sequential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1600201"/>
            <a:ext cx="5562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Assuming x1 enters first </a:t>
            </a:r>
            <a:br>
              <a:rPr lang="en-US" altLang="en-US" sz="2800" dirty="0"/>
            </a:b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partial correlations would be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(a + c)/(a + c + e) for x1 and unchanged for x2</a:t>
            </a:r>
            <a:br>
              <a:rPr lang="en-US" altLang="en-US" sz="2800" dirty="0"/>
            </a:b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part correlation would be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(a + c)/(a + b + c + e) for x1 and x2 is unchanged.</a:t>
            </a:r>
            <a:br>
              <a:rPr lang="en-US" altLang="en-US" sz="2800" dirty="0"/>
            </a:br>
            <a:endParaRPr lang="en-US" altLang="en-US" sz="2800" dirty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0" y="230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981200" y="1981200"/>
          <a:ext cx="3962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VISIO" r:id="rId3" imgW="1875600" imgH="1875600" progId="Visio.Drawing.6">
                  <p:embed/>
                </p:oleObj>
              </mc:Choice>
              <mc:Fallback>
                <p:oleObj name="VISIO" r:id="rId3" imgW="1875600" imgH="1875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81200"/>
                        <a:ext cx="3962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0A4B-964B-431A-9676-BA8B0A1A4CB5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485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Advanced Regression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Moderation, Mediation and Curve Estimation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966D-249B-4383-8ABD-F9F6B4217A58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9987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Centering the data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you want to include powers, Moderation (interactions) or mediation you should first center the data 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Subtract the mean from every score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You don’t need to standardize by dividing by the SD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This helps form creating multicollinearity in the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1611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Moderation (interaction)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35" y="1821657"/>
            <a:ext cx="11714747" cy="4114800"/>
          </a:xfrm>
        </p:spPr>
        <p:txBody>
          <a:bodyPr/>
          <a:lstStyle/>
          <a:p>
            <a:r>
              <a:rPr lang="en-US" altLang="en-US" sz="2800" dirty="0"/>
              <a:t>Testing for moderation can be accomplished by simply cross multiplying the variables and adding the new variable in as another predictor</a:t>
            </a:r>
          </a:p>
          <a:p>
            <a:r>
              <a:rPr lang="en-US" altLang="en-US" sz="2800" dirty="0"/>
              <a:t>If A and B are predictors of Y</a:t>
            </a:r>
          </a:p>
          <a:p>
            <a:pPr lvl="1"/>
            <a:r>
              <a:rPr lang="en-US" altLang="en-US" sz="2400" dirty="0"/>
              <a:t>First Center A and B separately (if they don’t already have a meaningful zero)</a:t>
            </a:r>
          </a:p>
          <a:p>
            <a:pPr lvl="1"/>
            <a:r>
              <a:rPr lang="en-US" altLang="en-US" sz="2400" dirty="0"/>
              <a:t>Multiply the Centered A and B variables to create AB</a:t>
            </a:r>
          </a:p>
          <a:p>
            <a:pPr lvl="1"/>
            <a:r>
              <a:rPr lang="en-US" altLang="en-US" sz="2400" dirty="0"/>
              <a:t>Use A, B and AB as predictors of Y</a:t>
            </a:r>
          </a:p>
          <a:p>
            <a:pPr lvl="1"/>
            <a:r>
              <a:rPr lang="en-US" altLang="en-US" sz="2400" dirty="0"/>
              <a:t>If the slope predicting Y from AB is significant than A moderates B and vice versa (i.e., there is an interaction)</a:t>
            </a: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714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Mediation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Regression can be used to test if a mediating effect is present in the data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sz="2800" dirty="0"/>
              <a:t>Defined - a given variable functions as a mediator to the extent that it accounts for the relation between a predictor and an outcome variable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sz="2800" dirty="0"/>
              <a:t>Often though of as an indirect effect of one variable on another.  </a:t>
            </a:r>
          </a:p>
          <a:p>
            <a:pPr lvl="1"/>
            <a:r>
              <a:rPr lang="en-US" altLang="en-US" sz="2400" dirty="0"/>
              <a:t>X predicts Y through Z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4991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1752600"/>
            <a:ext cx="8229600" cy="487680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 is the total effect of X on Y</a:t>
            </a:r>
          </a:p>
        </p:txBody>
      </p:sp>
      <p:pic>
        <p:nvPicPr>
          <p:cNvPr id="22530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8" y="3209926"/>
            <a:ext cx="5186362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667125"/>
            <a:ext cx="388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Mediation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89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Homoskedasticity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Homoskedasticity</a:t>
            </a:r>
            <a:r>
              <a:rPr lang="en-US" altLang="en-US" dirty="0"/>
              <a:t> – variance on Y is the same at all values of X</a:t>
            </a:r>
          </a:p>
          <a:p>
            <a:pPr eaLnBrk="1" hangingPunct="1"/>
            <a:r>
              <a:rPr lang="en-US" altLang="en-US" dirty="0"/>
              <a:t>When predictors are categorical this is referred to as </a:t>
            </a:r>
            <a:r>
              <a:rPr lang="en-US" altLang="en-US" b="1" dirty="0"/>
              <a:t>homogeneity of variance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8" y="3209926"/>
            <a:ext cx="5186362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667125"/>
            <a:ext cx="388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Mediation</a:t>
            </a:r>
          </a:p>
        </p:txBody>
      </p:sp>
      <p:pic>
        <p:nvPicPr>
          <p:cNvPr id="1034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6" y="2219325"/>
            <a:ext cx="16097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2219325"/>
            <a:ext cx="1725613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DA224B-A487-4B5C-8DD7-CCDBBEABD8A8}"/>
              </a:ext>
            </a:extLst>
          </p:cNvPr>
          <p:cNvPicPr>
            <a:picLocks noChangeAspect="1" noChangeArrowheads="1"/>
          </p:cNvPicPr>
          <p:nvPr>
            <p:extLst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26" y="1143001"/>
            <a:ext cx="5746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4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667125"/>
            <a:ext cx="388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C is the total effect of X on Y</a:t>
            </a:r>
          </a:p>
          <a:p>
            <a:pPr eaLnBrk="1" hangingPunct="1"/>
            <a:r>
              <a:rPr lang="en-US" altLang="en-US" dirty="0"/>
              <a:t>A*B is the indirect effect</a:t>
            </a:r>
          </a:p>
          <a:p>
            <a:pPr eaLnBrk="1" hangingPunct="1"/>
            <a:r>
              <a:rPr lang="en-US" altLang="en-US" dirty="0"/>
              <a:t>C’ is the direct effect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7062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Mediation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4 steps to establishing mediation (Baron and Kenny/ Regression Method)</a:t>
            </a:r>
          </a:p>
          <a:p>
            <a:pPr lvl="2"/>
            <a:r>
              <a:rPr lang="en-US" altLang="en-US"/>
              <a:t>Establish x predicts y significantly</a:t>
            </a:r>
          </a:p>
          <a:p>
            <a:pPr lvl="2"/>
            <a:r>
              <a:rPr lang="en-US" altLang="en-US"/>
              <a:t>Establish z predicts y significantly</a:t>
            </a:r>
          </a:p>
          <a:p>
            <a:pPr lvl="2"/>
            <a:r>
              <a:rPr lang="en-US" altLang="en-US"/>
              <a:t>Establish x predicts z significantly</a:t>
            </a:r>
          </a:p>
          <a:p>
            <a:pPr lvl="2"/>
            <a:r>
              <a:rPr lang="en-US" altLang="en-US"/>
              <a:t>Establish that x no longer predicts y when both x and z are in the prediction (C’ is zero or at least non-significant)</a:t>
            </a:r>
          </a:p>
          <a:p>
            <a:r>
              <a:rPr lang="en-US" altLang="en-US"/>
              <a:t>Partial Mediation – steps 1-3 are the same but in step 4 C’ is less than C but still significant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0706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531" y="2120106"/>
            <a:ext cx="5214938" cy="349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495800"/>
            <a:ext cx="39893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Mediation</a:t>
            </a:r>
          </a:p>
        </p:txBody>
      </p:sp>
      <p:sp>
        <p:nvSpPr>
          <p:cNvPr id="2458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Baron and Kenny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9885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57401"/>
            <a:ext cx="5214938" cy="349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0"/>
            <a:ext cx="17970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Mediation</a:t>
            </a:r>
          </a:p>
        </p:txBody>
      </p:sp>
      <p:sp>
        <p:nvSpPr>
          <p:cNvPr id="2458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Baron and Kenny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6843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57401"/>
            <a:ext cx="5214938" cy="349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Mediation</a:t>
            </a:r>
          </a:p>
        </p:txBody>
      </p:sp>
      <p:pic>
        <p:nvPicPr>
          <p:cNvPr id="1054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6" y="2971801"/>
            <a:ext cx="1755775" cy="141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Baron and Kenny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0910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57401"/>
            <a:ext cx="5214938" cy="349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495800"/>
            <a:ext cx="39893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0"/>
            <a:ext cx="17970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57526"/>
            <a:ext cx="1785938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495800"/>
            <a:ext cx="39893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Mediation</a:t>
            </a:r>
          </a:p>
        </p:txBody>
      </p:sp>
      <p:sp>
        <p:nvSpPr>
          <p:cNvPr id="2458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Baron and Kenny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81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Mediation</a:t>
            </a:r>
          </a:p>
        </p:txBody>
      </p:sp>
      <p:sp>
        <p:nvSpPr>
          <p:cNvPr id="2560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Sobel Method – Indirect Effect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Where a and b are the unstandardized regression coefficients for paths a and b</a:t>
            </a:r>
          </a:p>
          <a:p>
            <a:r>
              <a:rPr lang="en-US" altLang="en-US"/>
              <a:t>And sa and sb are the standard errors for paths a and b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018854"/>
              </p:ext>
            </p:extLst>
          </p:nvPr>
        </p:nvGraphicFramePr>
        <p:xfrm>
          <a:off x="1676400" y="2362200"/>
          <a:ext cx="55689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Equation" r:id="rId3" imgW="1320480" imgH="469800" progId="Equation.DSMT4">
                  <p:embed/>
                </p:oleObj>
              </mc:Choice>
              <mc:Fallback>
                <p:oleObj name="Equation" r:id="rId3" imgW="1320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556895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4345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Powers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10972800" cy="5029199"/>
          </a:xfrm>
        </p:spPr>
        <p:txBody>
          <a:bodyPr/>
          <a:lstStyle/>
          <a:p>
            <a:r>
              <a:rPr lang="en-US" altLang="en-US" dirty="0"/>
              <a:t>Even though we’re talking about linear regression the equations can be altered to account for curves and interactions between variables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Adding squares, cubes, etc. to account for curves in the relationship</a:t>
            </a:r>
          </a:p>
          <a:p>
            <a:endParaRPr lang="en-US" altLang="en-US" dirty="0"/>
          </a:p>
          <a:p>
            <a:r>
              <a:rPr lang="en-US" altLang="en-US" dirty="0"/>
              <a:t>If you think X can predict an curved Y simply square X and add X2 as an additional predictor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92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Multicollinearity/Singularity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Tolerance = 1 – SMC (Squared Multiple Correlation)</a:t>
            </a:r>
          </a:p>
          <a:p>
            <a:pPr lvl="1" eaLnBrk="1" hangingPunct="1"/>
            <a:r>
              <a:rPr lang="en-US" altLang="en-US" dirty="0"/>
              <a:t>Low tolerance values &lt;.01 indicate problems</a:t>
            </a:r>
          </a:p>
          <a:p>
            <a:pPr eaLnBrk="1" hangingPunct="1"/>
            <a:r>
              <a:rPr lang="en-US" altLang="en-US" dirty="0"/>
              <a:t>Condition Index and Variance</a:t>
            </a:r>
          </a:p>
          <a:p>
            <a:pPr lvl="1" eaLnBrk="1" hangingPunct="1"/>
            <a:r>
              <a:rPr lang="en-US" altLang="en-US" dirty="0"/>
              <a:t>Condition Index &gt; 30</a:t>
            </a:r>
          </a:p>
          <a:p>
            <a:pPr lvl="1" eaLnBrk="1" hangingPunct="1"/>
            <a:r>
              <a:rPr lang="en-US" altLang="en-US" dirty="0"/>
              <a:t>Plus variance on two separate variables &gt; .50.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Regression Equation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3276600"/>
            <a:ext cx="8763001" cy="2819400"/>
          </a:xfrm>
        </p:spPr>
        <p:txBody>
          <a:bodyPr/>
          <a:lstStyle/>
          <a:p>
            <a:pPr eaLnBrk="1" hangingPunct="1"/>
            <a:r>
              <a:rPr lang="en-US" altLang="en-US" dirty="0"/>
              <a:t>What is a?</a:t>
            </a:r>
            <a:br>
              <a:rPr lang="en-US" altLang="en-US" dirty="0"/>
            </a:br>
            <a:endParaRPr lang="en-US" altLang="en-US" dirty="0"/>
          </a:p>
          <a:p>
            <a:pPr eaLnBrk="1" hangingPunct="1"/>
            <a:r>
              <a:rPr lang="en-US" altLang="en-US" dirty="0"/>
              <a:t>What are the </a:t>
            </a:r>
            <a:r>
              <a:rPr lang="en-US" altLang="en-US" dirty="0" err="1"/>
              <a:t>Bs</a:t>
            </a:r>
            <a:r>
              <a:rPr lang="en-US" altLang="en-US" dirty="0"/>
              <a:t>?</a:t>
            </a:r>
            <a:br>
              <a:rPr lang="en-US" altLang="en-US" dirty="0"/>
            </a:br>
            <a:endParaRPr lang="en-US" altLang="en-US" dirty="0"/>
          </a:p>
          <a:p>
            <a:pPr eaLnBrk="1" hangingPunct="1"/>
            <a:r>
              <a:rPr lang="en-US" altLang="en-US" dirty="0"/>
              <a:t>Why y predicted and not y?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1524000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2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075246"/>
              </p:ext>
            </p:extLst>
          </p:nvPr>
        </p:nvGraphicFramePr>
        <p:xfrm>
          <a:off x="1381125" y="2024876"/>
          <a:ext cx="67056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3" imgW="1485900" imgH="228600" progId="Equation.DSMT4">
                  <p:embed/>
                </p:oleObj>
              </mc:Choice>
              <mc:Fallback>
                <p:oleObj name="Equation" r:id="rId3" imgW="14859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2024876"/>
                        <a:ext cx="67056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Questions asked by Multiple Regression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“</a:t>
            </a:r>
            <a:r>
              <a:rPr lang="en-US" altLang="en-US"/>
              <a:t>Like, why am I doing this?”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0A9E-D59E-40B6-9FB2-BC5E66F292DA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 you predict Y given the set of Xs?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Anova summary table – significance test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R</a:t>
            </a:r>
            <a:r>
              <a:rPr lang="en-US" altLang="en-US" sz="2400" baseline="30000"/>
              <a:t>2</a:t>
            </a:r>
            <a:r>
              <a:rPr lang="en-US" altLang="en-US" sz="2400"/>
              <a:t> (multiple correlation squared) – variation in Y accounted for by the set of predictors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Adjusted R</a:t>
            </a:r>
            <a:r>
              <a:rPr lang="en-US" altLang="en-US" sz="2400" baseline="30000"/>
              <a:t>2</a:t>
            </a:r>
            <a:r>
              <a:rPr lang="en-US" altLang="en-US" sz="2400"/>
              <a:t> – sample variation around R</a:t>
            </a:r>
            <a:r>
              <a:rPr lang="en-US" altLang="en-US" sz="2400" baseline="30000"/>
              <a:t>2</a:t>
            </a:r>
            <a:r>
              <a:rPr lang="en-US" altLang="en-US" sz="2400"/>
              <a:t> can only lead to inflation of the value.  The adjustment takes into account the size of the sample and number of predictors to adjust the value to be a better estimate of the population value.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R</a:t>
            </a:r>
            <a:r>
              <a:rPr lang="en-US" altLang="en-US" sz="2400" baseline="30000"/>
              <a:t>2</a:t>
            </a:r>
            <a:r>
              <a:rPr lang="en-US" altLang="en-US" sz="2400"/>
              <a:t> is similar to η</a:t>
            </a:r>
            <a:r>
              <a:rPr lang="en-US" altLang="en-US" sz="2400" baseline="30000"/>
              <a:t>2</a:t>
            </a:r>
            <a:r>
              <a:rPr lang="en-US" altLang="en-US" sz="2400"/>
              <a:t> value but will be a little smaller because R</a:t>
            </a:r>
            <a:r>
              <a:rPr lang="en-US" altLang="en-US" sz="2400" baseline="30000"/>
              <a:t>2</a:t>
            </a:r>
            <a:r>
              <a:rPr lang="en-US" altLang="en-US" sz="2400"/>
              <a:t> only looks at linear relationship while η</a:t>
            </a:r>
            <a:r>
              <a:rPr lang="en-US" altLang="en-US" sz="2400" baseline="30000"/>
              <a:t>2</a:t>
            </a:r>
            <a:r>
              <a:rPr lang="en-US" altLang="en-US" sz="2400"/>
              <a:t> will account for non-linear relationships.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1072</TotalTime>
  <Words>1163</Words>
  <Application>Microsoft Office PowerPoint</Application>
  <PresentationFormat>Widescreen</PresentationFormat>
  <Paragraphs>306</Paragraphs>
  <Slides>57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Calibri</vt:lpstr>
      <vt:lpstr>Symbol</vt:lpstr>
      <vt:lpstr>Times New Roman</vt:lpstr>
      <vt:lpstr>Wingdings</vt:lpstr>
      <vt:lpstr>Axis</vt:lpstr>
      <vt:lpstr>Equation</vt:lpstr>
      <vt:lpstr>Worksheet</vt:lpstr>
      <vt:lpstr>VISIO</vt:lpstr>
      <vt:lpstr>Multiple Regression</vt:lpstr>
      <vt:lpstr>Multiple Regression (MR)</vt:lpstr>
      <vt:lpstr>Assumptions</vt:lpstr>
      <vt:lpstr>MV Outliers</vt:lpstr>
      <vt:lpstr>Homoskedasticity</vt:lpstr>
      <vt:lpstr>Multicollinearity/Singularity</vt:lpstr>
      <vt:lpstr>Regression Equation</vt:lpstr>
      <vt:lpstr>Questions asked by Multiple Regression</vt:lpstr>
      <vt:lpstr>Can you predict Y given the set of Xs?</vt:lpstr>
      <vt:lpstr>Is each X contributing to the prediction of Y?</vt:lpstr>
      <vt:lpstr>Which X is contributing the most to the prediction of Y?</vt:lpstr>
      <vt:lpstr>Can you predict future scores?</vt:lpstr>
      <vt:lpstr>Sample size for MR</vt:lpstr>
      <vt:lpstr>GLM and Matrix Algebra Ch. 18 and Appendix A (T and F, 2019 )</vt:lpstr>
      <vt:lpstr>Regular old linear regression</vt:lpstr>
      <vt:lpstr>Regular old linear regression</vt:lpstr>
      <vt:lpstr>Regression and Matrix Algebra</vt:lpstr>
      <vt:lpstr>Regression and Matrix Algebra</vt:lpstr>
      <vt:lpstr>Column of 1s???</vt:lpstr>
      <vt:lpstr>Example</vt:lpstr>
      <vt:lpstr>Example - normal</vt:lpstr>
      <vt:lpstr>Example – constant only</vt:lpstr>
      <vt:lpstr>Example - normal</vt:lpstr>
      <vt:lpstr>Solving for Bs Matrix Style</vt:lpstr>
      <vt:lpstr>Pseudoinverse/Generalized Inverse</vt:lpstr>
      <vt:lpstr>PowerPoint Presentation</vt:lpstr>
      <vt:lpstr>Estimation</vt:lpstr>
      <vt:lpstr>B Estimators</vt:lpstr>
      <vt:lpstr>B Estimators</vt:lpstr>
      <vt:lpstr>B Estimators</vt:lpstr>
      <vt:lpstr>Types of Regression Analysis</vt:lpstr>
      <vt:lpstr>Standard Regression</vt:lpstr>
      <vt:lpstr>Forward Sequential</vt:lpstr>
      <vt:lpstr>Statistical Forward Sequential</vt:lpstr>
      <vt:lpstr>Backward Sequential</vt:lpstr>
      <vt:lpstr>Statistical backward sequential</vt:lpstr>
      <vt:lpstr>Stepwise (Purely Statistical Regression)</vt:lpstr>
      <vt:lpstr>Stepwise</vt:lpstr>
      <vt:lpstr>Types of Correlations</vt:lpstr>
      <vt:lpstr>Ballantine </vt:lpstr>
      <vt:lpstr>Standard Regression</vt:lpstr>
      <vt:lpstr>Semipartial or Part Correlation</vt:lpstr>
      <vt:lpstr>Semipartials and Bs</vt:lpstr>
      <vt:lpstr>Sequential</vt:lpstr>
      <vt:lpstr>Advanced Regression</vt:lpstr>
      <vt:lpstr>Centering the data</vt:lpstr>
      <vt:lpstr>Moderation (interaction) </vt:lpstr>
      <vt:lpstr>Mediation</vt:lpstr>
      <vt:lpstr>Mediation</vt:lpstr>
      <vt:lpstr>Mediation</vt:lpstr>
      <vt:lpstr>Mediation</vt:lpstr>
      <vt:lpstr>Mediation</vt:lpstr>
      <vt:lpstr>Mediation</vt:lpstr>
      <vt:lpstr>Mediation</vt:lpstr>
      <vt:lpstr>Mediation</vt:lpstr>
      <vt:lpstr>Mediation</vt:lpstr>
      <vt:lpstr>Powers </vt:lpstr>
    </vt:vector>
  </TitlesOfParts>
  <Company>UCLA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5 Multiple Regression: Basics</dc:title>
  <dc:creator>Andrew Ainsworth</dc:creator>
  <cp:lastModifiedBy>Andrew Ainsworth</cp:lastModifiedBy>
  <cp:revision>28</cp:revision>
  <dcterms:created xsi:type="dcterms:W3CDTF">2004-02-16T09:45:34Z</dcterms:created>
  <dcterms:modified xsi:type="dcterms:W3CDTF">2019-02-12T03:14:23Z</dcterms:modified>
</cp:coreProperties>
</file>