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63" r:id="rId4"/>
    <p:sldId id="345" r:id="rId5"/>
    <p:sldId id="264" r:id="rId6"/>
    <p:sldId id="346" r:id="rId7"/>
    <p:sldId id="266" r:id="rId8"/>
    <p:sldId id="270" r:id="rId9"/>
    <p:sldId id="272" r:id="rId10"/>
    <p:sldId id="282" r:id="rId11"/>
    <p:sldId id="350" r:id="rId12"/>
    <p:sldId id="351" r:id="rId13"/>
    <p:sldId id="273" r:id="rId14"/>
    <p:sldId id="347" r:id="rId15"/>
    <p:sldId id="281" r:id="rId16"/>
    <p:sldId id="290" r:id="rId17"/>
    <p:sldId id="349" r:id="rId18"/>
    <p:sldId id="295" r:id="rId19"/>
    <p:sldId id="301" r:id="rId20"/>
    <p:sldId id="307" r:id="rId21"/>
    <p:sldId id="309" r:id="rId22"/>
    <p:sldId id="310" r:id="rId23"/>
    <p:sldId id="313" r:id="rId24"/>
    <p:sldId id="318" r:id="rId25"/>
    <p:sldId id="323" r:id="rId26"/>
    <p:sldId id="326" r:id="rId27"/>
    <p:sldId id="327" r:id="rId28"/>
    <p:sldId id="333" r:id="rId29"/>
    <p:sldId id="344" r:id="rId30"/>
    <p:sldId id="337" r:id="rId31"/>
    <p:sldId id="339" r:id="rId32"/>
    <p:sldId id="343" r:id="rId33"/>
    <p:sldId id="352" r:id="rId34"/>
    <p:sldId id="353" r:id="rId35"/>
    <p:sldId id="258" r:id="rId36"/>
    <p:sldId id="259" r:id="rId37"/>
    <p:sldId id="261" r:id="rId38"/>
    <p:sldId id="262" r:id="rId39"/>
    <p:sldId id="354" r:id="rId40"/>
    <p:sldId id="355" r:id="rId41"/>
    <p:sldId id="265" r:id="rId42"/>
    <p:sldId id="356" r:id="rId43"/>
    <p:sldId id="267" r:id="rId44"/>
    <p:sldId id="279" r:id="rId45"/>
    <p:sldId id="280" r:id="rId46"/>
    <p:sldId id="268" r:id="rId47"/>
    <p:sldId id="357" r:id="rId48"/>
    <p:sldId id="358" r:id="rId49"/>
    <p:sldId id="359" r:id="rId50"/>
    <p:sldId id="271" r:id="rId51"/>
    <p:sldId id="360" r:id="rId52"/>
    <p:sldId id="274" r:id="rId53"/>
    <p:sldId id="275" r:id="rId54"/>
    <p:sldId id="276" r:id="rId55"/>
    <p:sldId id="277" r:id="rId56"/>
    <p:sldId id="278" r:id="rId57"/>
    <p:sldId id="283" r:id="rId58"/>
    <p:sldId id="284" r:id="rId59"/>
    <p:sldId id="285" r:id="rId60"/>
    <p:sldId id="286" r:id="rId61"/>
    <p:sldId id="287" r:id="rId62"/>
    <p:sldId id="288" r:id="rId63"/>
    <p:sldId id="289" r:id="rId64"/>
    <p:sldId id="361" r:id="rId65"/>
    <p:sldId id="291" r:id="rId66"/>
    <p:sldId id="292" r:id="rId67"/>
    <p:sldId id="293" r:id="rId68"/>
    <p:sldId id="294" r:id="rId69"/>
    <p:sldId id="362" r:id="rId70"/>
    <p:sldId id="296" r:id="rId71"/>
    <p:sldId id="297" r:id="rId72"/>
    <p:sldId id="298" r:id="rId73"/>
    <p:sldId id="305" r:id="rId74"/>
    <p:sldId id="299" r:id="rId75"/>
    <p:sldId id="300" r:id="rId76"/>
    <p:sldId id="363" r:id="rId77"/>
    <p:sldId id="302" r:id="rId78"/>
    <p:sldId id="303" r:id="rId79"/>
    <p:sldId id="304" r:id="rId80"/>
  </p:sldIdLst>
  <p:sldSz cx="12192000" cy="6858000"/>
  <p:notesSz cx="6877050" cy="916305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0" autoAdjust="0"/>
    <p:restoredTop sz="86486" autoAdjust="0"/>
  </p:normalViewPr>
  <p:slideViewPr>
    <p:cSldViewPr>
      <p:cViewPr varScale="1">
        <p:scale>
          <a:sx n="55" d="100"/>
          <a:sy n="55" d="100"/>
        </p:scale>
        <p:origin x="300" y="3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BECEF36-3F7A-4376-B4CA-85832A7BB92A}" type="slidenum">
              <a:rPr lang="en-US" altLang="en-US" smtClean="0"/>
              <a:pPr/>
              <a:t>‹#›</a:t>
            </a:fld>
            <a:endParaRPr lang="en-US" altLang="en-US"/>
          </a:p>
        </p:txBody>
      </p:sp>
    </p:spTree>
    <p:extLst>
      <p:ext uri="{BB962C8B-B14F-4D97-AF65-F5344CB8AC3E}">
        <p14:creationId xmlns:p14="http://schemas.microsoft.com/office/powerpoint/2010/main" val="2043894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E83BCD48-AEF6-4D56-AB1A-0E35C85A6CA3}" type="slidenum">
              <a:rPr lang="en-US" altLang="en-US" smtClean="0"/>
              <a:pPr/>
              <a:t>‹#›</a:t>
            </a:fld>
            <a:endParaRPr lang="en-US" altLang="en-US"/>
          </a:p>
        </p:txBody>
      </p:sp>
    </p:spTree>
    <p:extLst>
      <p:ext uri="{BB962C8B-B14F-4D97-AF65-F5344CB8AC3E}">
        <p14:creationId xmlns:p14="http://schemas.microsoft.com/office/powerpoint/2010/main" val="183628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endParaRPr lang="en-US" altLang="en-US"/>
          </a:p>
        </p:txBody>
      </p:sp>
      <p:sp>
        <p:nvSpPr>
          <p:cNvPr id="5" name="Footer Placeholder 4"/>
          <p:cNvSpPr>
            <a:spLocks noGrp="1"/>
          </p:cNvSpPr>
          <p:nvPr>
            <p:ph type="ftr" sz="quarter" idx="11"/>
          </p:nvPr>
        </p:nvSpPr>
        <p:spPr>
          <a:xfrm>
            <a:off x="3776135" y="6422854"/>
            <a:ext cx="4279669" cy="365125"/>
          </a:xfrm>
        </p:spPr>
        <p:txBody>
          <a:bodyPr/>
          <a:lstStyle/>
          <a:p>
            <a:endParaRPr lang="en-US" altLang="en-US"/>
          </a:p>
        </p:txBody>
      </p:sp>
      <p:sp>
        <p:nvSpPr>
          <p:cNvPr id="6" name="Slide Number Placeholder 5"/>
          <p:cNvSpPr>
            <a:spLocks noGrp="1"/>
          </p:cNvSpPr>
          <p:nvPr>
            <p:ph type="sldNum" sz="quarter" idx="12"/>
          </p:nvPr>
        </p:nvSpPr>
        <p:spPr>
          <a:xfrm>
            <a:off x="8073048" y="6422854"/>
            <a:ext cx="879759" cy="365125"/>
          </a:xfrm>
        </p:spPr>
        <p:txBody>
          <a:bodyPr/>
          <a:lstStyle/>
          <a:p>
            <a:fld id="{B9F7D3C6-11AD-4FB1-9F00-BB3E3507FDC9}" type="slidenum">
              <a:rPr lang="en-US" altLang="en-US" smtClean="0"/>
              <a:pPr/>
              <a:t>‹#›</a:t>
            </a:fld>
            <a:endParaRPr lang="en-US" altLang="en-US"/>
          </a:p>
        </p:txBody>
      </p:sp>
    </p:spTree>
    <p:extLst>
      <p:ext uri="{BB962C8B-B14F-4D97-AF65-F5344CB8AC3E}">
        <p14:creationId xmlns:p14="http://schemas.microsoft.com/office/powerpoint/2010/main" val="1948101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371600"/>
          </a:xfrm>
        </p:spPr>
        <p:txBody>
          <a:bodyPr/>
          <a:lstStyle/>
          <a:p>
            <a:r>
              <a:rPr lang="en-US"/>
              <a:t>Click to edit Master title style</a:t>
            </a:r>
          </a:p>
        </p:txBody>
      </p:sp>
      <p:sp>
        <p:nvSpPr>
          <p:cNvPr id="3" name="Text Placeholder 2"/>
          <p:cNvSpPr>
            <a:spLocks noGrp="1"/>
          </p:cNvSpPr>
          <p:nvPr>
            <p:ph type="body" sz="half" idx="1"/>
          </p:nvPr>
        </p:nvSpPr>
        <p:spPr>
          <a:xfrm>
            <a:off x="609600" y="1981200"/>
            <a:ext cx="538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38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872178C3-B356-41DD-9B94-F1F4EA32B42D}" type="slidenum">
              <a:rPr lang="en-US" altLang="en-US"/>
              <a:pPr/>
              <a:t>‹#›</a:t>
            </a:fld>
            <a:endParaRPr lang="en-US" altLang="en-US"/>
          </a:p>
        </p:txBody>
      </p:sp>
    </p:spTree>
    <p:extLst>
      <p:ext uri="{BB962C8B-B14F-4D97-AF65-F5344CB8AC3E}">
        <p14:creationId xmlns:p14="http://schemas.microsoft.com/office/powerpoint/2010/main" val="2410862024"/>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62FCFE7B-106C-485C-8095-353E07429A4B}" type="slidenum">
              <a:rPr lang="en-US" altLang="en-US" smtClean="0"/>
              <a:pPr/>
              <a:t>‹#›</a:t>
            </a:fld>
            <a:endParaRPr lang="en-US" altLang="en-US"/>
          </a:p>
        </p:txBody>
      </p:sp>
    </p:spTree>
    <p:extLst>
      <p:ext uri="{BB962C8B-B14F-4D97-AF65-F5344CB8AC3E}">
        <p14:creationId xmlns:p14="http://schemas.microsoft.com/office/powerpoint/2010/main" val="865522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endParaRPr lang="en-US"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720BDB4-9A0E-41E6-8D70-531C3B6F606C}" type="slidenum">
              <a:rPr lang="en-US" altLang="en-US" smtClean="0"/>
              <a:pPr/>
              <a:t>‹#›</a:t>
            </a:fld>
            <a:endParaRPr lang="en-US" altLang="en-US"/>
          </a:p>
        </p:txBody>
      </p:sp>
    </p:spTree>
    <p:extLst>
      <p:ext uri="{BB962C8B-B14F-4D97-AF65-F5344CB8AC3E}">
        <p14:creationId xmlns:p14="http://schemas.microsoft.com/office/powerpoint/2010/main" val="257025540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39236919-43A1-4828-AF50-D117A9B3D1E3}" type="slidenum">
              <a:rPr lang="en-US" altLang="en-US" smtClean="0"/>
              <a:pPr/>
              <a:t>‹#›</a:t>
            </a:fld>
            <a:endParaRPr lang="en-US" altLang="en-US"/>
          </a:p>
        </p:txBody>
      </p:sp>
    </p:spTree>
    <p:extLst>
      <p:ext uri="{BB962C8B-B14F-4D97-AF65-F5344CB8AC3E}">
        <p14:creationId xmlns:p14="http://schemas.microsoft.com/office/powerpoint/2010/main" val="1491300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1B5BE0D5-E525-4E78-9E77-19E8D4152479}" type="slidenum">
              <a:rPr lang="en-US" altLang="en-US" smtClean="0"/>
              <a:pPr/>
              <a:t>‹#›</a:t>
            </a:fld>
            <a:endParaRPr lang="en-US" altLang="en-US"/>
          </a:p>
        </p:txBody>
      </p:sp>
    </p:spTree>
    <p:extLst>
      <p:ext uri="{BB962C8B-B14F-4D97-AF65-F5344CB8AC3E}">
        <p14:creationId xmlns:p14="http://schemas.microsoft.com/office/powerpoint/2010/main" val="1477554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45A4226F-8B1F-4DDC-9A05-37419E2DB5C6}" type="slidenum">
              <a:rPr lang="en-US" altLang="en-US" smtClean="0"/>
              <a:pPr/>
              <a:t>‹#›</a:t>
            </a:fld>
            <a:endParaRPr lang="en-US" altLang="en-US"/>
          </a:p>
        </p:txBody>
      </p:sp>
    </p:spTree>
    <p:extLst>
      <p:ext uri="{BB962C8B-B14F-4D97-AF65-F5344CB8AC3E}">
        <p14:creationId xmlns:p14="http://schemas.microsoft.com/office/powerpoint/2010/main" val="3133956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766D3D59-02BE-4EA6-8D27-0079D49B52B0}" type="slidenum">
              <a:rPr lang="en-US" altLang="en-US" smtClean="0"/>
              <a:pPr/>
              <a:t>‹#›</a:t>
            </a:fld>
            <a:endParaRPr lang="en-US" altLang="en-US"/>
          </a:p>
        </p:txBody>
      </p:sp>
    </p:spTree>
    <p:extLst>
      <p:ext uri="{BB962C8B-B14F-4D97-AF65-F5344CB8AC3E}">
        <p14:creationId xmlns:p14="http://schemas.microsoft.com/office/powerpoint/2010/main" val="2251427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CA41EB6B-0008-4788-8AB3-9F6086228319}" type="slidenum">
              <a:rPr lang="en-US" altLang="en-US" smtClean="0"/>
              <a:pPr/>
              <a:t>‹#›</a:t>
            </a:fld>
            <a:endParaRPr lang="en-US" altLang="en-US"/>
          </a:p>
        </p:txBody>
      </p:sp>
    </p:spTree>
    <p:extLst>
      <p:ext uri="{BB962C8B-B14F-4D97-AF65-F5344CB8AC3E}">
        <p14:creationId xmlns:p14="http://schemas.microsoft.com/office/powerpoint/2010/main" val="1354553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2CFC9A73-FF0A-435A-A6D6-C25BC6B30795}" type="slidenum">
              <a:rPr lang="en-US" altLang="en-US" smtClean="0"/>
              <a:pPr/>
              <a:t>‹#›</a:t>
            </a:fld>
            <a:endParaRPr lang="en-US" altLang="en-US"/>
          </a:p>
        </p:txBody>
      </p:sp>
    </p:spTree>
    <p:extLst>
      <p:ext uri="{BB962C8B-B14F-4D97-AF65-F5344CB8AC3E}">
        <p14:creationId xmlns:p14="http://schemas.microsoft.com/office/powerpoint/2010/main" val="2130019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endParaRPr lang="en-US"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6755799F-F009-4D40-9948-B06A1D81C5A4}" type="slidenum">
              <a:rPr lang="en-US" altLang="en-US" smtClean="0"/>
              <a:pPr/>
              <a:t>‹#›</a:t>
            </a:fld>
            <a:endParaRPr lang="en-US" altLang="en-US"/>
          </a:p>
        </p:txBody>
      </p:sp>
    </p:spTree>
    <p:extLst>
      <p:ext uri="{BB962C8B-B14F-4D97-AF65-F5344CB8AC3E}">
        <p14:creationId xmlns:p14="http://schemas.microsoft.com/office/powerpoint/2010/main" val="696813022"/>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48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48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44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40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40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6.bin"/><Relationship Id="rId4" Type="http://schemas.openxmlformats.org/officeDocument/2006/relationships/image" Target="../media/image9.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9.bin"/><Relationship Id="rId4" Type="http://schemas.openxmlformats.org/officeDocument/2006/relationships/image" Target="../media/image14.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8.wmf"/><Relationship Id="rId5" Type="http://schemas.openxmlformats.org/officeDocument/2006/relationships/oleObject" Target="../embeddings/oleObject12.bin"/><Relationship Id="rId4" Type="http://schemas.openxmlformats.org/officeDocument/2006/relationships/image" Target="../media/image17.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9.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0.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2.wmf"/><Relationship Id="rId5" Type="http://schemas.openxmlformats.org/officeDocument/2006/relationships/oleObject" Target="../embeddings/oleObject16.bin"/><Relationship Id="rId4" Type="http://schemas.openxmlformats.org/officeDocument/2006/relationships/image" Target="../media/image21.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4.wmf"/><Relationship Id="rId5" Type="http://schemas.openxmlformats.org/officeDocument/2006/relationships/oleObject" Target="../embeddings/oleObject18.bin"/><Relationship Id="rId4" Type="http://schemas.openxmlformats.org/officeDocument/2006/relationships/image" Target="../media/image23.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en-US"/>
              <a:t>Profile Analysis</a:t>
            </a:r>
          </a:p>
        </p:txBody>
      </p:sp>
      <p:sp>
        <p:nvSpPr>
          <p:cNvPr id="2051" name="Rectangle 3"/>
          <p:cNvSpPr>
            <a:spLocks noGrp="1" noChangeArrowheads="1"/>
          </p:cNvSpPr>
          <p:nvPr>
            <p:ph type="subTitle" idx="1"/>
          </p:nvPr>
        </p:nvSpPr>
        <p:spPr>
          <a:xfrm>
            <a:off x="1524000" y="3996250"/>
            <a:ext cx="9144000" cy="2556950"/>
          </a:xfrm>
        </p:spPr>
        <p:txBody>
          <a:bodyPr>
            <a:normAutofit/>
          </a:bodyPr>
          <a:lstStyle/>
          <a:p>
            <a:r>
              <a:rPr lang="en-US" altLang="en-US" sz="2800" dirty="0"/>
              <a:t>Intro and Assumptions</a:t>
            </a:r>
          </a:p>
          <a:p>
            <a:r>
              <a:rPr lang="en-US" altLang="en-US" dirty="0" err="1"/>
              <a:t>Psy</a:t>
            </a:r>
            <a:r>
              <a:rPr lang="en-US" altLang="en-US" dirty="0"/>
              <a:t> 524</a:t>
            </a:r>
          </a:p>
          <a:p>
            <a:r>
              <a:rPr lang="en-US" altLang="en-US" dirty="0"/>
              <a:t>Andrew Ainsworth</a:t>
            </a:r>
          </a:p>
          <a:p>
            <a:r>
              <a:rPr lang="en-US" altLang="en-US" dirty="0"/>
              <a:t>Psychology Department</a:t>
            </a:r>
          </a:p>
          <a:p>
            <a:r>
              <a:rPr lang="en-US" altLang="en-US" dirty="0"/>
              <a:t>California State University, Northridge</a:t>
            </a:r>
          </a:p>
          <a:p>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a:t>Questions</a:t>
            </a:r>
          </a:p>
        </p:txBody>
      </p:sp>
      <p:sp>
        <p:nvSpPr>
          <p:cNvPr id="37891" name="Rectangle 3"/>
          <p:cNvSpPr>
            <a:spLocks noGrp="1" noChangeArrowheads="1"/>
          </p:cNvSpPr>
          <p:nvPr>
            <p:ph idx="1"/>
          </p:nvPr>
        </p:nvSpPr>
        <p:spPr>
          <a:xfrm>
            <a:off x="1202918" y="2011680"/>
            <a:ext cx="10608081" cy="4206240"/>
          </a:xfrm>
        </p:spPr>
        <p:txBody>
          <a:bodyPr/>
          <a:lstStyle/>
          <a:p>
            <a:r>
              <a:rPr lang="en-US" altLang="en-US" sz="4000" dirty="0"/>
              <a:t>Between Subjects (univariate) – “Equal Levels”</a:t>
            </a:r>
            <a:br>
              <a:rPr lang="en-US" altLang="en-US" sz="4000" dirty="0"/>
            </a:br>
            <a:r>
              <a:rPr lang="en-US" altLang="en-US" sz="4000" dirty="0"/>
              <a:t>On average does one group score higher than the other</a:t>
            </a:r>
          </a:p>
          <a:p>
            <a:pPr lvl="1"/>
            <a:r>
              <a:rPr lang="en-US" altLang="en-US" sz="4000" dirty="0"/>
              <a:t>Averaging across DVs are the groups different</a:t>
            </a:r>
          </a:p>
          <a:p>
            <a:pPr lvl="1"/>
            <a:r>
              <a:rPr lang="en-US" altLang="en-US" sz="4000" dirty="0"/>
              <a:t>This would be the between-groups main effect in mixed ANOVA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77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71600" y="685800"/>
            <a:ext cx="9448800" cy="5538951"/>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ltLang="en-US"/>
              <a:t>Questions</a:t>
            </a:r>
          </a:p>
        </p:txBody>
      </p:sp>
      <p:sp>
        <p:nvSpPr>
          <p:cNvPr id="118787" name="Rectangle 3"/>
          <p:cNvSpPr>
            <a:spLocks noGrp="1" noChangeArrowheads="1"/>
          </p:cNvSpPr>
          <p:nvPr>
            <p:ph idx="1"/>
          </p:nvPr>
        </p:nvSpPr>
        <p:spPr>
          <a:xfrm>
            <a:off x="1202918" y="2011680"/>
            <a:ext cx="10531881" cy="4206240"/>
          </a:xfrm>
        </p:spPr>
        <p:txBody>
          <a:bodyPr/>
          <a:lstStyle/>
          <a:p>
            <a:r>
              <a:rPr lang="en-US" altLang="en-US" dirty="0"/>
              <a:t>BS (univariate) – “Equal Levels”</a:t>
            </a:r>
          </a:p>
          <a:p>
            <a:pPr lvl="1"/>
            <a:r>
              <a:rPr lang="en-US" altLang="en-US" dirty="0"/>
              <a:t>It is called the equal levels hypothesis in profile analysis</a:t>
            </a:r>
          </a:p>
          <a:p>
            <a:pPr lvl="1"/>
            <a:r>
              <a:rPr lang="en-US" altLang="en-US" dirty="0"/>
              <a:t>Groups are different when the equal levels hypothesis is rejected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Questions</a:t>
            </a:r>
          </a:p>
        </p:txBody>
      </p:sp>
      <p:sp>
        <p:nvSpPr>
          <p:cNvPr id="28675" name="Rectangle 3"/>
          <p:cNvSpPr>
            <a:spLocks noGrp="1" noChangeArrowheads="1"/>
          </p:cNvSpPr>
          <p:nvPr>
            <p:ph idx="1"/>
          </p:nvPr>
        </p:nvSpPr>
        <p:spPr/>
        <p:txBody>
          <a:bodyPr/>
          <a:lstStyle/>
          <a:p>
            <a:r>
              <a:rPr lang="en-US" altLang="en-US" sz="4000" dirty="0"/>
              <a:t>Within Subjects (multivariate) – “Flatness”</a:t>
            </a:r>
          </a:p>
          <a:p>
            <a:pPr lvl="1"/>
            <a:r>
              <a:rPr lang="en-US" altLang="en-US" sz="4000" dirty="0"/>
              <a:t>This is equivalent to the within subjects main effect in repeated measures ANOVA</a:t>
            </a:r>
          </a:p>
          <a:p>
            <a:pPr lvl="1"/>
            <a:r>
              <a:rPr lang="en-US" altLang="en-US" sz="4000" dirty="0"/>
              <a:t>In profile analysis terms this is a test for the flatness of the profiles</a:t>
            </a:r>
          </a:p>
          <a:p>
            <a:pPr lvl="1"/>
            <a:r>
              <a:rPr lang="en-US" altLang="en-US" sz="4000" dirty="0"/>
              <a:t>“Do all DVs elicit the same average response?”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1620"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752600" y="609600"/>
            <a:ext cx="8382000" cy="5849066"/>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t>Questions</a:t>
            </a:r>
          </a:p>
        </p:txBody>
      </p:sp>
      <p:sp>
        <p:nvSpPr>
          <p:cNvPr id="36867" name="Rectangle 3"/>
          <p:cNvSpPr>
            <a:spLocks noGrp="1" noChangeArrowheads="1"/>
          </p:cNvSpPr>
          <p:nvPr>
            <p:ph idx="1"/>
          </p:nvPr>
        </p:nvSpPr>
        <p:spPr/>
        <p:txBody>
          <a:bodyPr/>
          <a:lstStyle/>
          <a:p>
            <a:r>
              <a:rPr lang="en-US" altLang="en-US" dirty="0"/>
              <a:t>WS (multivariate) – “Flatness”</a:t>
            </a:r>
          </a:p>
          <a:p>
            <a:pPr lvl="1"/>
            <a:r>
              <a:rPr lang="en-US" altLang="en-US" dirty="0"/>
              <a:t>If flatness is rejected than there is a main effect across the DVs</a:t>
            </a:r>
          </a:p>
          <a:p>
            <a:pPr lvl="1"/>
            <a:r>
              <a:rPr lang="en-US" altLang="en-US" dirty="0"/>
              <a:t>This is usually only tested if the test for parallel profiles is not rejected (we’ll talk about this in a second)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t>Questions</a:t>
            </a:r>
          </a:p>
        </p:txBody>
      </p:sp>
      <p:sp>
        <p:nvSpPr>
          <p:cNvPr id="48131" name="Rectangle 3"/>
          <p:cNvSpPr>
            <a:spLocks noGrp="1" noChangeArrowheads="1"/>
          </p:cNvSpPr>
          <p:nvPr>
            <p:ph idx="1"/>
          </p:nvPr>
        </p:nvSpPr>
        <p:spPr/>
        <p:txBody>
          <a:bodyPr/>
          <a:lstStyle/>
          <a:p>
            <a:r>
              <a:rPr lang="en-US" altLang="en-US" sz="3600" dirty="0"/>
              <a:t>Interaction (multivariate) – Parallel Profiles</a:t>
            </a:r>
          </a:p>
          <a:p>
            <a:pPr lvl="1"/>
            <a:r>
              <a:rPr lang="en-US" altLang="en-US" sz="3600" dirty="0"/>
              <a:t>Are the profiles for the two groups the same?</a:t>
            </a:r>
          </a:p>
          <a:p>
            <a:pPr lvl="1"/>
            <a:r>
              <a:rPr lang="en-US" altLang="en-US" sz="3600" dirty="0"/>
              <a:t>This is a test for the interaction in repeated measures ANOVA</a:t>
            </a:r>
          </a:p>
          <a:p>
            <a:pPr lvl="1"/>
            <a:r>
              <a:rPr lang="en-US" altLang="en-US" sz="3600" dirty="0"/>
              <a:t>This is usually the main test of interest in profile analysis</a:t>
            </a:r>
          </a:p>
          <a:p>
            <a:pPr lvl="1"/>
            <a:r>
              <a:rPr lang="en-US" altLang="en-US" sz="3600" dirty="0"/>
              <a:t>An interaction occurs when the profiles are not parallel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571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81200" y="457200"/>
            <a:ext cx="7924800" cy="587248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a:t>Questions</a:t>
            </a:r>
          </a:p>
        </p:txBody>
      </p:sp>
      <p:sp>
        <p:nvSpPr>
          <p:cNvPr id="53251" name="Rectangle 3"/>
          <p:cNvSpPr>
            <a:spLocks noGrp="1" noChangeArrowheads="1"/>
          </p:cNvSpPr>
          <p:nvPr>
            <p:ph idx="1"/>
          </p:nvPr>
        </p:nvSpPr>
        <p:spPr>
          <a:xfrm>
            <a:off x="990600" y="1812227"/>
            <a:ext cx="10531881" cy="4206240"/>
          </a:xfrm>
        </p:spPr>
        <p:txBody>
          <a:bodyPr/>
          <a:lstStyle/>
          <a:p>
            <a:r>
              <a:rPr lang="en-US" altLang="en-US" sz="3600" dirty="0"/>
              <a:t>If any of the hypotheses tested by profile analysis are significant than they need to be followed by contrasts.</a:t>
            </a:r>
          </a:p>
          <a:p>
            <a:pPr lvl="1"/>
            <a:r>
              <a:rPr lang="en-US" altLang="en-US" sz="3600" dirty="0"/>
              <a:t>Contrasts (on the main effects, with no interaction)</a:t>
            </a:r>
          </a:p>
          <a:p>
            <a:pPr lvl="1"/>
            <a:r>
              <a:rPr lang="en-US" altLang="en-US" sz="3600" dirty="0"/>
              <a:t>Simple effects</a:t>
            </a:r>
          </a:p>
          <a:p>
            <a:pPr lvl="1"/>
            <a:r>
              <a:rPr lang="en-US" altLang="en-US" sz="3600" dirty="0"/>
              <a:t>Simple contrasts</a:t>
            </a:r>
          </a:p>
          <a:p>
            <a:pPr lvl="1"/>
            <a:r>
              <a:rPr lang="en-US" altLang="en-US" sz="3600" dirty="0"/>
              <a:t>Interaction contrasts (done when the interaction and both main effects are significant)</a:t>
            </a:r>
          </a:p>
          <a:p>
            <a:pPr lvl="1"/>
            <a:r>
              <a:rPr lang="en-US" altLang="en-US" sz="3600" dirty="0"/>
              <a:t>More on this later</a:t>
            </a:r>
          </a:p>
        </p:txBody>
      </p:sp>
      <p:sp>
        <p:nvSpPr>
          <p:cNvPr id="53252" name="AutoShape 4"/>
          <p:cNvSpPr>
            <a:spLocks/>
          </p:cNvSpPr>
          <p:nvPr/>
        </p:nvSpPr>
        <p:spPr bwMode="auto">
          <a:xfrm>
            <a:off x="4800600" y="3962400"/>
            <a:ext cx="381000" cy="990600"/>
          </a:xfrm>
          <a:prstGeom prst="rightBrace">
            <a:avLst>
              <a:gd name="adj1" fmla="val 2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3" name="Text Box 5"/>
          <p:cNvSpPr txBox="1">
            <a:spLocks noChangeArrowheads="1"/>
          </p:cNvSpPr>
          <p:nvPr/>
        </p:nvSpPr>
        <p:spPr bwMode="auto">
          <a:xfrm>
            <a:off x="5257800" y="3950825"/>
            <a:ext cx="4572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t>Interaction and possibly one (but not both) main effect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a:t>Questions</a:t>
            </a:r>
          </a:p>
        </p:txBody>
      </p:sp>
      <p:sp>
        <p:nvSpPr>
          <p:cNvPr id="59395" name="Rectangle 3"/>
          <p:cNvSpPr>
            <a:spLocks noGrp="1" noChangeArrowheads="1"/>
          </p:cNvSpPr>
          <p:nvPr>
            <p:ph idx="1"/>
          </p:nvPr>
        </p:nvSpPr>
        <p:spPr/>
        <p:txBody>
          <a:bodyPr/>
          <a:lstStyle/>
          <a:p>
            <a:r>
              <a:rPr lang="en-US" altLang="en-US" dirty="0"/>
              <a:t>Estimating parameters</a:t>
            </a:r>
          </a:p>
          <a:p>
            <a:pPr lvl="1"/>
            <a:r>
              <a:rPr lang="en-US" altLang="en-US" dirty="0"/>
              <a:t>Usually done through plots of the actual profiles</a:t>
            </a:r>
          </a:p>
          <a:p>
            <a:pPr lvl="1"/>
            <a:r>
              <a:rPr lang="en-US" altLang="en-US" dirty="0"/>
              <a:t>If the flatness hypothesis is rejected than you would plot the average DV scores averaged across groups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Profile Analysis </a:t>
            </a:r>
          </a:p>
        </p:txBody>
      </p:sp>
      <p:sp>
        <p:nvSpPr>
          <p:cNvPr id="12291" name="Rectangle 3"/>
          <p:cNvSpPr>
            <a:spLocks noGrp="1" noChangeArrowheads="1"/>
          </p:cNvSpPr>
          <p:nvPr>
            <p:ph idx="1"/>
          </p:nvPr>
        </p:nvSpPr>
        <p:spPr>
          <a:xfrm>
            <a:off x="1202918" y="2011680"/>
            <a:ext cx="10455681" cy="4206240"/>
          </a:xfrm>
        </p:spPr>
        <p:txBody>
          <a:bodyPr/>
          <a:lstStyle/>
          <a:p>
            <a:r>
              <a:rPr lang="en-US" altLang="en-US" dirty="0"/>
              <a:t>Profile analysis is the repeated measures extension of MANOVA where a set of DVs are commensurate (on the same scale).</a:t>
            </a:r>
            <a:br>
              <a:rPr lang="en-US" altLang="en-US" dirty="0"/>
            </a:b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a:t>Questions</a:t>
            </a:r>
          </a:p>
        </p:txBody>
      </p:sp>
      <p:sp>
        <p:nvSpPr>
          <p:cNvPr id="65539" name="Rectangle 3"/>
          <p:cNvSpPr>
            <a:spLocks noGrp="1" noChangeArrowheads="1"/>
          </p:cNvSpPr>
          <p:nvPr>
            <p:ph idx="1"/>
          </p:nvPr>
        </p:nvSpPr>
        <p:spPr/>
        <p:txBody>
          <a:bodyPr/>
          <a:lstStyle/>
          <a:p>
            <a:r>
              <a:rPr lang="en-US" altLang="en-US" dirty="0"/>
              <a:t>Estimating parameters</a:t>
            </a:r>
          </a:p>
          <a:p>
            <a:pPr lvl="1"/>
            <a:r>
              <a:rPr lang="en-US" altLang="en-US" dirty="0"/>
              <a:t>If equal levels hypothesis is rejected than you would plot the groups scores averaged across DVs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a:t>Questions</a:t>
            </a:r>
          </a:p>
        </p:txBody>
      </p:sp>
      <p:sp>
        <p:nvSpPr>
          <p:cNvPr id="69635" name="Rectangle 3"/>
          <p:cNvSpPr>
            <a:spLocks noGrp="1" noChangeArrowheads="1"/>
          </p:cNvSpPr>
          <p:nvPr>
            <p:ph idx="1"/>
          </p:nvPr>
        </p:nvSpPr>
        <p:spPr/>
        <p:txBody>
          <a:bodyPr/>
          <a:lstStyle/>
          <a:p>
            <a:r>
              <a:rPr lang="en-US" altLang="en-US" dirty="0"/>
              <a:t>Estimating parameters</a:t>
            </a:r>
          </a:p>
          <a:p>
            <a:pPr lvl="1"/>
            <a:r>
              <a:rPr lang="en-US" altLang="en-US" dirty="0"/>
              <a:t>And if the parallel profiles hypothesis is rejected you would plot the mean of each group on each DV</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en-US"/>
              <a:t>Questions</a:t>
            </a:r>
          </a:p>
        </p:txBody>
      </p:sp>
      <p:sp>
        <p:nvSpPr>
          <p:cNvPr id="70659" name="Rectangle 3"/>
          <p:cNvSpPr>
            <a:spLocks noGrp="1" noChangeArrowheads="1"/>
          </p:cNvSpPr>
          <p:nvPr>
            <p:ph idx="1"/>
          </p:nvPr>
        </p:nvSpPr>
        <p:spPr/>
        <p:txBody>
          <a:bodyPr/>
          <a:lstStyle/>
          <a:p>
            <a:r>
              <a:rPr lang="en-US" altLang="en-US"/>
              <a:t>Strength of association</a:t>
            </a:r>
          </a:p>
          <a:p>
            <a:pPr lvl="1"/>
            <a:r>
              <a:rPr lang="en-US" altLang="en-US"/>
              <a:t>Calculated in the same way</a:t>
            </a:r>
          </a:p>
          <a:p>
            <a:pPr lvl="2"/>
            <a:r>
              <a:rPr lang="en-US" altLang="en-US"/>
              <a:t>i.e. Eta squared and Partial Eta squared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a:t>Limitations</a:t>
            </a:r>
          </a:p>
        </p:txBody>
      </p:sp>
      <p:sp>
        <p:nvSpPr>
          <p:cNvPr id="73731" name="Rectangle 3"/>
          <p:cNvSpPr>
            <a:spLocks noGrp="1" noChangeArrowheads="1"/>
          </p:cNvSpPr>
          <p:nvPr>
            <p:ph idx="1"/>
          </p:nvPr>
        </p:nvSpPr>
        <p:spPr>
          <a:xfrm>
            <a:off x="1202918" y="2011680"/>
            <a:ext cx="10455681" cy="4206240"/>
          </a:xfrm>
        </p:spPr>
        <p:txBody>
          <a:bodyPr/>
          <a:lstStyle/>
          <a:p>
            <a:r>
              <a:rPr lang="en-US" altLang="en-US" sz="4400" dirty="0"/>
              <a:t>Data must be on the same scale</a:t>
            </a:r>
          </a:p>
          <a:p>
            <a:pPr lvl="1"/>
            <a:r>
              <a:rPr lang="en-US" altLang="en-US" sz="4400" dirty="0"/>
              <a:t>This means that any alterations done to one variables need to be applied to the rest</a:t>
            </a:r>
          </a:p>
          <a:p>
            <a:pPr lvl="1"/>
            <a:r>
              <a:rPr lang="en-US" altLang="en-US" sz="4400" dirty="0"/>
              <a:t>This is why it is used often with repeated measures since it is the same variable multiple times</a:t>
            </a:r>
            <a:br>
              <a:rPr lang="en-US" altLang="en-US" sz="4400" dirty="0"/>
            </a:br>
            <a:endParaRPr lang="en-US" altLang="en-US" sz="4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t>Limitations</a:t>
            </a:r>
          </a:p>
        </p:txBody>
      </p:sp>
      <p:sp>
        <p:nvSpPr>
          <p:cNvPr id="79875" name="Rectangle 3"/>
          <p:cNvSpPr>
            <a:spLocks noGrp="1" noChangeArrowheads="1"/>
          </p:cNvSpPr>
          <p:nvPr>
            <p:ph idx="1"/>
          </p:nvPr>
        </p:nvSpPr>
        <p:spPr>
          <a:xfrm>
            <a:off x="838200" y="2011680"/>
            <a:ext cx="10744199" cy="4206240"/>
          </a:xfrm>
        </p:spPr>
        <p:txBody>
          <a:bodyPr/>
          <a:lstStyle/>
          <a:p>
            <a:pPr lvl="1"/>
            <a:r>
              <a:rPr lang="en-US" altLang="en-US" sz="4000" dirty="0"/>
              <a:t>Data can be converted to Z-scores first and profile analysis can be applied </a:t>
            </a:r>
          </a:p>
          <a:p>
            <a:pPr lvl="1"/>
            <a:r>
              <a:rPr lang="en-US" altLang="en-US" sz="4000" dirty="0"/>
              <a:t>Done by using the pooled within-subjects standard deviation to standardize all scores</a:t>
            </a:r>
          </a:p>
          <a:p>
            <a:pPr lvl="1"/>
            <a:r>
              <a:rPr lang="en-US" altLang="en-US" sz="4000" dirty="0"/>
              <a:t>Factor scores can also be used (more later)</a:t>
            </a:r>
          </a:p>
          <a:p>
            <a:pPr lvl="1"/>
            <a:r>
              <a:rPr lang="en-US" altLang="en-US" sz="4000" dirty="0"/>
              <a:t>Dangerous since it is based on sample estimates of population standard deviation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en-US"/>
              <a:t>Limitations</a:t>
            </a:r>
          </a:p>
        </p:txBody>
      </p:sp>
      <p:sp>
        <p:nvSpPr>
          <p:cNvPr id="84995" name="Rectangle 3"/>
          <p:cNvSpPr>
            <a:spLocks noGrp="1" noChangeArrowheads="1"/>
          </p:cNvSpPr>
          <p:nvPr>
            <p:ph idx="1"/>
          </p:nvPr>
        </p:nvSpPr>
        <p:spPr/>
        <p:txBody>
          <a:bodyPr/>
          <a:lstStyle/>
          <a:p>
            <a:r>
              <a:rPr lang="en-US" altLang="en-US" dirty="0"/>
              <a:t>Causality is limited to manipulated group variables</a:t>
            </a:r>
          </a:p>
          <a:p>
            <a:r>
              <a:rPr lang="en-US" altLang="en-US" dirty="0"/>
              <a:t>Generalizability is limited to population used</a:t>
            </a:r>
            <a:br>
              <a:rPr lang="en-US" altLang="en-US" dirty="0"/>
            </a:br>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en-US"/>
              <a:t>Limitations</a:t>
            </a:r>
          </a:p>
        </p:txBody>
      </p:sp>
      <p:sp>
        <p:nvSpPr>
          <p:cNvPr id="89091" name="Rectangle 3"/>
          <p:cNvSpPr>
            <a:spLocks noGrp="1" noChangeArrowheads="1"/>
          </p:cNvSpPr>
          <p:nvPr>
            <p:ph idx="1"/>
          </p:nvPr>
        </p:nvSpPr>
        <p:spPr/>
        <p:txBody>
          <a:bodyPr/>
          <a:lstStyle/>
          <a:p>
            <a:r>
              <a:rPr lang="en-US" altLang="en-US"/>
              <a:t>Assumptions should be tested on combined DVs but often difficult so screening on original DVs is used</a:t>
            </a:r>
            <a:br>
              <a:rPr lang="en-US" altLang="en-US"/>
            </a:br>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en-US" dirty="0"/>
              <a:t>Assumptions – Sample Size</a:t>
            </a:r>
          </a:p>
        </p:txBody>
      </p:sp>
      <p:sp>
        <p:nvSpPr>
          <p:cNvPr id="90115" name="Rectangle 3"/>
          <p:cNvSpPr>
            <a:spLocks noGrp="1" noChangeArrowheads="1"/>
          </p:cNvSpPr>
          <p:nvPr>
            <p:ph idx="1"/>
          </p:nvPr>
        </p:nvSpPr>
        <p:spPr/>
        <p:txBody>
          <a:bodyPr/>
          <a:lstStyle/>
          <a:p>
            <a:r>
              <a:rPr lang="en-US" altLang="en-US"/>
              <a:t>Sample size needs to be large enough; more subjects in the smallest cell than number of DVs</a:t>
            </a:r>
          </a:p>
          <a:p>
            <a:r>
              <a:rPr lang="en-US" altLang="en-US"/>
              <a:t>This affects power and the test for homogeneity of covariance matrices</a:t>
            </a:r>
          </a:p>
          <a:p>
            <a:r>
              <a:rPr lang="en-US" altLang="en-US"/>
              <a:t>Data can be imputed</a:t>
            </a:r>
            <a:br>
              <a:rPr lang="en-US" altLang="en-US"/>
            </a:br>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dirty="0"/>
              <a:t>Assumptions - Power</a:t>
            </a:r>
          </a:p>
        </p:txBody>
      </p:sp>
      <p:sp>
        <p:nvSpPr>
          <p:cNvPr id="96259" name="Rectangle 3"/>
          <p:cNvSpPr>
            <a:spLocks noGrp="1" noChangeArrowheads="1"/>
          </p:cNvSpPr>
          <p:nvPr>
            <p:ph idx="1"/>
          </p:nvPr>
        </p:nvSpPr>
        <p:spPr/>
        <p:txBody>
          <a:bodyPr/>
          <a:lstStyle/>
          <a:p>
            <a:r>
              <a:rPr lang="en-US" altLang="en-US"/>
              <a:t>Power is also determined on whether the univariate assumptions were met or not; profile analysis has more power than univariate tests adjusted for sphericity violations</a:t>
            </a:r>
            <a:br>
              <a:rPr lang="en-US" altLang="en-US"/>
            </a:br>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en-US" dirty="0"/>
              <a:t>Assumptions - Normality</a:t>
            </a:r>
          </a:p>
        </p:txBody>
      </p:sp>
      <p:sp>
        <p:nvSpPr>
          <p:cNvPr id="108547" name="Rectangle 3"/>
          <p:cNvSpPr>
            <a:spLocks noGrp="1" noChangeArrowheads="1"/>
          </p:cNvSpPr>
          <p:nvPr>
            <p:ph idx="1"/>
          </p:nvPr>
        </p:nvSpPr>
        <p:spPr>
          <a:xfrm>
            <a:off x="1202918" y="2011680"/>
            <a:ext cx="10227081" cy="4206240"/>
          </a:xfrm>
        </p:spPr>
        <p:txBody>
          <a:bodyPr/>
          <a:lstStyle/>
          <a:p>
            <a:r>
              <a:rPr lang="en-US" altLang="en-US" sz="4000" dirty="0"/>
              <a:t>Multivariate normality</a:t>
            </a:r>
          </a:p>
          <a:p>
            <a:pPr lvl="1"/>
            <a:r>
              <a:rPr lang="en-US" altLang="en-US" sz="4000" dirty="0"/>
              <a:t>If there are more subjects in the smallest cell than number of DVs and relatively equal n than PA is robust violations of multivariate normality</a:t>
            </a:r>
          </a:p>
          <a:p>
            <a:pPr lvl="1"/>
            <a:r>
              <a:rPr lang="en-US" altLang="en-US" sz="4000" dirty="0"/>
              <a:t>If very small samples and unequal n than look at the DVs to see if any are particularly skewed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Profile Analysis</a:t>
            </a:r>
          </a:p>
        </p:txBody>
      </p:sp>
      <p:sp>
        <p:nvSpPr>
          <p:cNvPr id="18435" name="Rectangle 3"/>
          <p:cNvSpPr>
            <a:spLocks noGrp="1" noChangeArrowheads="1"/>
          </p:cNvSpPr>
          <p:nvPr>
            <p:ph idx="1"/>
          </p:nvPr>
        </p:nvSpPr>
        <p:spPr/>
        <p:txBody>
          <a:bodyPr>
            <a:normAutofit fontScale="70000" lnSpcReduction="20000"/>
          </a:bodyPr>
          <a:lstStyle/>
          <a:p>
            <a:r>
              <a:rPr lang="en-US" altLang="en-US" dirty="0"/>
              <a:t>The common use is where a set of DVs represent the same DV measured at multiple time points</a:t>
            </a:r>
          </a:p>
          <a:p>
            <a:endParaRPr lang="en-US" altLang="en-US" dirty="0"/>
          </a:p>
          <a:p>
            <a:r>
              <a:rPr lang="en-US" altLang="en-US" dirty="0"/>
              <a:t>Used in this way it is the multivariate alternative to repeated measures or mixed ANOVA</a:t>
            </a:r>
            <a:br>
              <a:rPr lang="en-US" altLang="en-US" dirty="0"/>
            </a:br>
            <a:endParaRPr lang="en-US" altLang="en-US" dirty="0"/>
          </a:p>
          <a:p>
            <a:r>
              <a:rPr lang="en-US" altLang="en-US" dirty="0"/>
              <a:t>The choice often depends on the number of subjects, power and whether the assumptions associated with within subjects ANOVA can be met (e.g. </a:t>
            </a:r>
            <a:r>
              <a:rPr lang="en-US" altLang="en-US" dirty="0" err="1"/>
              <a:t>sphericity</a:t>
            </a:r>
            <a:r>
              <a:rPr lang="en-US" altLang="en-US" dirty="0"/>
              <a:t>)</a:t>
            </a:r>
          </a:p>
          <a:p>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en-US" dirty="0"/>
              <a:t>Assumptions - Outliers</a:t>
            </a:r>
          </a:p>
        </p:txBody>
      </p:sp>
      <p:sp>
        <p:nvSpPr>
          <p:cNvPr id="100355" name="Rectangle 3"/>
          <p:cNvSpPr>
            <a:spLocks noGrp="1" noChangeArrowheads="1"/>
          </p:cNvSpPr>
          <p:nvPr>
            <p:ph idx="1"/>
          </p:nvPr>
        </p:nvSpPr>
        <p:spPr/>
        <p:txBody>
          <a:bodyPr/>
          <a:lstStyle/>
          <a:p>
            <a:r>
              <a:rPr lang="en-US" altLang="en-US"/>
              <a:t>All DVs should be checked for univariate and multivariate outliers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202918" y="284176"/>
            <a:ext cx="10760481" cy="1508760"/>
          </a:xfrm>
        </p:spPr>
        <p:txBody>
          <a:bodyPr/>
          <a:lstStyle/>
          <a:p>
            <a:r>
              <a:rPr lang="en-US" altLang="en-US" dirty="0"/>
              <a:t>Assumptions – Homogeneity of VC Matrix</a:t>
            </a:r>
          </a:p>
        </p:txBody>
      </p:sp>
      <p:sp>
        <p:nvSpPr>
          <p:cNvPr id="102403" name="Rectangle 3"/>
          <p:cNvSpPr>
            <a:spLocks noGrp="1" noChangeArrowheads="1"/>
          </p:cNvSpPr>
          <p:nvPr>
            <p:ph idx="1"/>
          </p:nvPr>
        </p:nvSpPr>
        <p:spPr/>
        <p:txBody>
          <a:bodyPr/>
          <a:lstStyle/>
          <a:p>
            <a:r>
              <a:rPr lang="en-US" altLang="en-US" dirty="0"/>
              <a:t>Homogeneity of Variance-Covariance matrices</a:t>
            </a:r>
          </a:p>
          <a:p>
            <a:pPr lvl="1"/>
            <a:r>
              <a:rPr lang="en-US" altLang="en-US" dirty="0"/>
              <a:t>If you have equal n than skip it</a:t>
            </a:r>
          </a:p>
          <a:p>
            <a:pPr lvl="1"/>
            <a:r>
              <a:rPr lang="en-US" altLang="en-US" dirty="0"/>
              <a:t>If there are unequal n across cells interpret Box’s M at alpha equals .001.</a:t>
            </a:r>
            <a:br>
              <a:rPr lang="en-US" altLang="en-US" dirty="0"/>
            </a:b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en-US" dirty="0"/>
              <a:t>Assumptions - linearity</a:t>
            </a:r>
          </a:p>
        </p:txBody>
      </p:sp>
      <p:sp>
        <p:nvSpPr>
          <p:cNvPr id="106499" name="Rectangle 3"/>
          <p:cNvSpPr>
            <a:spLocks noGrp="1" noChangeArrowheads="1"/>
          </p:cNvSpPr>
          <p:nvPr>
            <p:ph idx="1"/>
          </p:nvPr>
        </p:nvSpPr>
        <p:spPr/>
        <p:txBody>
          <a:bodyPr/>
          <a:lstStyle/>
          <a:p>
            <a:r>
              <a:rPr lang="en-US" altLang="en-US" sz="4400" dirty="0"/>
              <a:t>Linearity</a:t>
            </a:r>
          </a:p>
          <a:p>
            <a:pPr lvl="1"/>
            <a:r>
              <a:rPr lang="en-US" altLang="en-US" sz="4400" dirty="0"/>
              <a:t>It is assumed that the DVs are linearly related to one another</a:t>
            </a:r>
          </a:p>
          <a:p>
            <a:pPr lvl="1"/>
            <a:r>
              <a:rPr lang="en-US" altLang="en-US" sz="4400" dirty="0"/>
              <a:t>inspection of bivariate plots of the DVs is used to assess this</a:t>
            </a:r>
          </a:p>
          <a:p>
            <a:pPr lvl="1"/>
            <a:r>
              <a:rPr lang="en-US" altLang="en-US" sz="4400" dirty="0"/>
              <a:t>If symmetric DVs (normal) and large sample this can also be ignored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en-US"/>
              <a:t>Profile Analysis</a:t>
            </a:r>
            <a:br>
              <a:rPr lang="en-US" altLang="en-US"/>
            </a:br>
            <a:r>
              <a:rPr lang="en-US" altLang="en-US"/>
              <a:t>Equations</a:t>
            </a:r>
          </a:p>
        </p:txBody>
      </p:sp>
      <p:sp>
        <p:nvSpPr>
          <p:cNvPr id="2051" name="Rectangle 3"/>
          <p:cNvSpPr>
            <a:spLocks noGrp="1" noChangeArrowheads="1"/>
          </p:cNvSpPr>
          <p:nvPr>
            <p:ph type="subTitle" idx="1"/>
          </p:nvPr>
        </p:nvSpPr>
        <p:spPr>
          <a:xfrm>
            <a:off x="1524000" y="3996250"/>
            <a:ext cx="9144000" cy="1794950"/>
          </a:xfrm>
        </p:spPr>
        <p:txBody>
          <a:bodyPr>
            <a:normAutofit/>
          </a:bodyPr>
          <a:lstStyle/>
          <a:p>
            <a:r>
              <a:rPr lang="en-US" altLang="en-US" dirty="0" err="1"/>
              <a:t>Psy</a:t>
            </a:r>
            <a:r>
              <a:rPr lang="en-US" altLang="en-US" dirty="0"/>
              <a:t> 524</a:t>
            </a:r>
          </a:p>
          <a:p>
            <a:r>
              <a:rPr lang="en-US" altLang="en-US" dirty="0"/>
              <a:t>Andrew Ainsworth, PhD</a:t>
            </a:r>
          </a:p>
          <a:p>
            <a:r>
              <a:rPr lang="en-US" altLang="en-US" dirty="0"/>
              <a:t>Psychology Department</a:t>
            </a:r>
          </a:p>
          <a:p>
            <a:r>
              <a:rPr lang="en-US" altLang="en-US" dirty="0"/>
              <a:t>California State University, Northridge</a:t>
            </a:r>
          </a:p>
        </p:txBody>
      </p:sp>
    </p:spTree>
    <p:extLst>
      <p:ext uri="{BB962C8B-B14F-4D97-AF65-F5344CB8AC3E}">
        <p14:creationId xmlns:p14="http://schemas.microsoft.com/office/powerpoint/2010/main" val="3024965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202919" y="0"/>
            <a:ext cx="9784080" cy="782624"/>
          </a:xfrm>
        </p:spPr>
        <p:txBody>
          <a:bodyPr/>
          <a:lstStyle/>
          <a:p>
            <a:r>
              <a:rPr lang="en-US" altLang="en-US" dirty="0">
                <a:solidFill>
                  <a:schemeClr val="tx1"/>
                </a:solidFill>
              </a:rPr>
              <a:t>Example Data</a:t>
            </a:r>
          </a:p>
        </p:txBody>
      </p:sp>
      <p:graphicFrame>
        <p:nvGraphicFramePr>
          <p:cNvPr id="8196" name="Object 4"/>
          <p:cNvGraphicFramePr>
            <a:graphicFrameLocks noGrp="1" noChangeAspect="1"/>
          </p:cNvGraphicFramePr>
          <p:nvPr>
            <p:ph idx="1"/>
            <p:extLst/>
          </p:nvPr>
        </p:nvGraphicFramePr>
        <p:xfrm>
          <a:off x="1202920" y="713933"/>
          <a:ext cx="8871762" cy="6054602"/>
        </p:xfrm>
        <a:graphic>
          <a:graphicData uri="http://schemas.openxmlformats.org/presentationml/2006/ole">
            <mc:AlternateContent xmlns:mc="http://schemas.openxmlformats.org/markup-compatibility/2006">
              <mc:Choice xmlns:v="urn:schemas-microsoft-com:vml" Requires="v">
                <p:oleObj spid="_x0000_s111621" name="Document" r:id="rId3" imgW="5529643" imgH="3772787" progId="Word.Document.8">
                  <p:embed/>
                </p:oleObj>
              </mc:Choice>
              <mc:Fallback>
                <p:oleObj name="Document" r:id="rId3" imgW="5529643" imgH="3772787" progId="Word.Document.8">
                  <p:embed/>
                  <p:pic>
                    <p:nvPicPr>
                      <p:cNvPr id="819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920" y="713933"/>
                        <a:ext cx="8871762" cy="605460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919659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Profile of Example data</a:t>
            </a:r>
          </a:p>
        </p:txBody>
      </p:sp>
      <p:graphicFrame>
        <p:nvGraphicFramePr>
          <p:cNvPr id="10244" name="Object 4"/>
          <p:cNvGraphicFramePr>
            <a:graphicFrameLocks noGrp="1" noChangeAspect="1"/>
          </p:cNvGraphicFramePr>
          <p:nvPr>
            <p:ph idx="1"/>
            <p:extLst/>
          </p:nvPr>
        </p:nvGraphicFramePr>
        <p:xfrm>
          <a:off x="2209800" y="1802229"/>
          <a:ext cx="7315200" cy="4965700"/>
        </p:xfrm>
        <a:graphic>
          <a:graphicData uri="http://schemas.openxmlformats.org/presentationml/2006/ole">
            <mc:AlternateContent xmlns:mc="http://schemas.openxmlformats.org/markup-compatibility/2006">
              <mc:Choice xmlns:v="urn:schemas-microsoft-com:vml" Requires="v">
                <p:oleObj spid="_x0000_s112645" name="Chart" r:id="rId3" imgW="5486400" imgH="3724351" progId="Excel.Chart.8">
                  <p:embed/>
                </p:oleObj>
              </mc:Choice>
              <mc:Fallback>
                <p:oleObj name="Chart" r:id="rId3" imgW="5486400" imgH="3724351" progId="Excel.Chart.8">
                  <p:embed/>
                  <p:pic>
                    <p:nvPicPr>
                      <p:cNvPr id="102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802229"/>
                        <a:ext cx="7315200" cy="49657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988922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Steps to Profile Analysis </a:t>
            </a:r>
          </a:p>
        </p:txBody>
      </p:sp>
      <p:sp>
        <p:nvSpPr>
          <p:cNvPr id="12291" name="Rectangle 3"/>
          <p:cNvSpPr>
            <a:spLocks noGrp="1" noChangeArrowheads="1"/>
          </p:cNvSpPr>
          <p:nvPr>
            <p:ph idx="1"/>
          </p:nvPr>
        </p:nvSpPr>
        <p:spPr/>
        <p:txBody>
          <a:bodyPr/>
          <a:lstStyle/>
          <a:p>
            <a:r>
              <a:rPr lang="en-US" altLang="en-US"/>
              <a:t>Profile analysis is similar to MANOVA with one exception and some rearranging of the data</a:t>
            </a:r>
          </a:p>
        </p:txBody>
      </p:sp>
    </p:spTree>
    <p:extLst>
      <p:ext uri="{BB962C8B-B14F-4D97-AF65-F5344CB8AC3E}">
        <p14:creationId xmlns:p14="http://schemas.microsoft.com/office/powerpoint/2010/main" val="23034733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Steps to Profile Analysis  </a:t>
            </a:r>
          </a:p>
        </p:txBody>
      </p:sp>
      <p:sp>
        <p:nvSpPr>
          <p:cNvPr id="14339" name="Rectangle 3"/>
          <p:cNvSpPr>
            <a:spLocks noGrp="1" noChangeArrowheads="1"/>
          </p:cNvSpPr>
          <p:nvPr>
            <p:ph idx="1"/>
          </p:nvPr>
        </p:nvSpPr>
        <p:spPr/>
        <p:txBody>
          <a:bodyPr/>
          <a:lstStyle/>
          <a:p>
            <a:r>
              <a:rPr lang="en-US" altLang="en-US"/>
              <a:t>Equal Levels is a univariate test; each persons score is the average across all of the DVs and the group average is found by averaging the groups mean score on each DV </a:t>
            </a:r>
          </a:p>
        </p:txBody>
      </p:sp>
    </p:spTree>
    <p:extLst>
      <p:ext uri="{BB962C8B-B14F-4D97-AF65-F5344CB8AC3E}">
        <p14:creationId xmlns:p14="http://schemas.microsoft.com/office/powerpoint/2010/main" val="3531668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Steps to Profile Analysis </a:t>
            </a:r>
          </a:p>
        </p:txBody>
      </p:sp>
      <p:sp>
        <p:nvSpPr>
          <p:cNvPr id="15363" name="Rectangle 3"/>
          <p:cNvSpPr>
            <a:spLocks noGrp="1" noChangeArrowheads="1"/>
          </p:cNvSpPr>
          <p:nvPr>
            <p:ph idx="1"/>
          </p:nvPr>
        </p:nvSpPr>
        <p:spPr>
          <a:xfrm>
            <a:off x="1202919" y="4343400"/>
            <a:ext cx="9784080" cy="2484120"/>
          </a:xfrm>
        </p:spPr>
        <p:txBody>
          <a:bodyPr/>
          <a:lstStyle/>
          <a:p>
            <a:r>
              <a:rPr lang="en-US" altLang="en-US" dirty="0"/>
              <a:t>N is the number of subjects in each group (equal n case)</a:t>
            </a:r>
          </a:p>
          <a:p>
            <a:r>
              <a:rPr lang="en-US" altLang="en-US" dirty="0"/>
              <a:t>P is the number of DVs</a:t>
            </a:r>
          </a:p>
        </p:txBody>
      </p:sp>
      <p:sp>
        <p:nvSpPr>
          <p:cNvPr id="15369" name="Rectangle 9"/>
          <p:cNvSpPr>
            <a:spLocks noChangeArrowheads="1"/>
          </p:cNvSpPr>
          <p:nvPr/>
        </p:nvSpPr>
        <p:spPr bwMode="auto">
          <a:xfrm>
            <a:off x="1524000" y="3039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368" name="Object 8"/>
          <p:cNvGraphicFramePr>
            <a:graphicFrameLocks noChangeAspect="1"/>
          </p:cNvGraphicFramePr>
          <p:nvPr>
            <p:extLst/>
          </p:nvPr>
        </p:nvGraphicFramePr>
        <p:xfrm>
          <a:off x="1212210" y="2039530"/>
          <a:ext cx="9577539" cy="1085742"/>
        </p:xfrm>
        <a:graphic>
          <a:graphicData uri="http://schemas.openxmlformats.org/presentationml/2006/ole">
            <mc:AlternateContent xmlns:mc="http://schemas.openxmlformats.org/markup-compatibility/2006">
              <mc:Choice xmlns:v="urn:schemas-microsoft-com:vml" Requires="v">
                <p:oleObj spid="_x0000_s113672" name="Equation" r:id="rId3" imgW="3606800" imgH="406400" progId="Equation.DSMT4">
                  <p:embed/>
                </p:oleObj>
              </mc:Choice>
              <mc:Fallback>
                <p:oleObj name="Equation" r:id="rId3" imgW="3606800" imgH="406400" progId="Equation.DSMT4">
                  <p:embed/>
                  <p:pic>
                    <p:nvPicPr>
                      <p:cNvPr id="1536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2210" y="2039530"/>
                        <a:ext cx="9577539" cy="1085742"/>
                      </a:xfrm>
                      <a:prstGeom prst="rect">
                        <a:avLst/>
                      </a:prstGeom>
                      <a:noFill/>
                    </p:spPr>
                  </p:pic>
                </p:oleObj>
              </mc:Fallback>
            </mc:AlternateContent>
          </a:graphicData>
        </a:graphic>
      </p:graphicFrame>
      <p:sp>
        <p:nvSpPr>
          <p:cNvPr id="15371" name="Rectangle 11"/>
          <p:cNvSpPr>
            <a:spLocks noChangeArrowheads="1"/>
          </p:cNvSpPr>
          <p:nvPr/>
        </p:nvSpPr>
        <p:spPr bwMode="auto">
          <a:xfrm>
            <a:off x="1524000" y="31252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370" name="Object 10"/>
          <p:cNvGraphicFramePr>
            <a:graphicFrameLocks noChangeAspect="1"/>
          </p:cNvGraphicFramePr>
          <p:nvPr>
            <p:extLst/>
          </p:nvPr>
        </p:nvGraphicFramePr>
        <p:xfrm>
          <a:off x="1208495" y="3127747"/>
          <a:ext cx="5867400" cy="1121583"/>
        </p:xfrm>
        <a:graphic>
          <a:graphicData uri="http://schemas.openxmlformats.org/presentationml/2006/ole">
            <mc:AlternateContent xmlns:mc="http://schemas.openxmlformats.org/markup-compatibility/2006">
              <mc:Choice xmlns:v="urn:schemas-microsoft-com:vml" Requires="v">
                <p:oleObj spid="_x0000_s113673" name="Equation" r:id="rId5" imgW="1244600" imgH="241300" progId="Equation.DSMT4">
                  <p:embed/>
                </p:oleObj>
              </mc:Choice>
              <mc:Fallback>
                <p:oleObj name="Equation" r:id="rId5" imgW="1244600" imgH="241300" progId="Equation.DSMT4">
                  <p:embed/>
                  <p:pic>
                    <p:nvPicPr>
                      <p:cNvPr id="1537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8495" y="3127747"/>
                        <a:ext cx="5867400" cy="1121583"/>
                      </a:xfrm>
                      <a:prstGeom prst="rect">
                        <a:avLst/>
                      </a:prstGeom>
                      <a:noFill/>
                    </p:spPr>
                  </p:pic>
                </p:oleObj>
              </mc:Fallback>
            </mc:AlternateContent>
          </a:graphicData>
        </a:graphic>
      </p:graphicFrame>
    </p:spTree>
    <p:extLst>
      <p:ext uri="{BB962C8B-B14F-4D97-AF65-F5344CB8AC3E}">
        <p14:creationId xmlns:p14="http://schemas.microsoft.com/office/powerpoint/2010/main" val="21659868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Steps to Profile Analysis </a:t>
            </a:r>
          </a:p>
        </p:txBody>
      </p:sp>
      <p:sp>
        <p:nvSpPr>
          <p:cNvPr id="16389" name="Rectangle 5"/>
          <p:cNvSpPr>
            <a:spLocks noChangeArrowheads="1"/>
          </p:cNvSpPr>
          <p:nvPr/>
        </p:nvSpPr>
        <p:spPr bwMode="auto">
          <a:xfrm>
            <a:off x="1524000" y="29776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6388" name="Object 4"/>
          <p:cNvGraphicFramePr>
            <a:graphicFrameLocks noChangeAspect="1"/>
          </p:cNvGraphicFramePr>
          <p:nvPr>
            <p:extLst/>
          </p:nvPr>
        </p:nvGraphicFramePr>
        <p:xfrm>
          <a:off x="609600" y="2360890"/>
          <a:ext cx="11268368" cy="1753910"/>
        </p:xfrm>
        <a:graphic>
          <a:graphicData uri="http://schemas.openxmlformats.org/presentationml/2006/ole">
            <mc:AlternateContent xmlns:mc="http://schemas.openxmlformats.org/markup-compatibility/2006">
              <mc:Choice xmlns:v="urn:schemas-microsoft-com:vml" Requires="v">
                <p:oleObj spid="_x0000_s114693" name="Equation" r:id="rId3" imgW="3429000" imgH="533400" progId="Equation.DSMT4">
                  <p:embed/>
                </p:oleObj>
              </mc:Choice>
              <mc:Fallback>
                <p:oleObj name="Equation" r:id="rId3" imgW="3429000" imgH="533400" progId="Equation.DSMT4">
                  <p:embed/>
                  <p:pic>
                    <p:nvPicPr>
                      <p:cNvPr id="163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360890"/>
                        <a:ext cx="11268368" cy="1753910"/>
                      </a:xfrm>
                      <a:prstGeom prst="rect">
                        <a:avLst/>
                      </a:prstGeom>
                      <a:noFill/>
                    </p:spPr>
                  </p:pic>
                </p:oleObj>
              </mc:Fallback>
            </mc:AlternateContent>
          </a:graphicData>
        </a:graphic>
      </p:graphicFrame>
    </p:spTree>
    <p:extLst>
      <p:ext uri="{BB962C8B-B14F-4D97-AF65-F5344CB8AC3E}">
        <p14:creationId xmlns:p14="http://schemas.microsoft.com/office/powerpoint/2010/main" val="2089322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en-US"/>
              <a:t>Repeated Measures Data</a:t>
            </a:r>
          </a:p>
        </p:txBody>
      </p:sp>
      <p:sp>
        <p:nvSpPr>
          <p:cNvPr id="109573" name="Rectangle 5"/>
          <p:cNvSpPr>
            <a:spLocks noChangeArrowheads="1"/>
          </p:cNvSpPr>
          <p:nvPr/>
        </p:nvSpPr>
        <p:spPr bwMode="auto">
          <a:xfrm>
            <a:off x="1524000" y="-184666"/>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109572" name="Object 4"/>
          <p:cNvGraphicFramePr>
            <a:graphicFrameLocks noChangeAspect="1"/>
          </p:cNvGraphicFramePr>
          <p:nvPr>
            <p:extLst>
              <p:ext uri="{D42A27DB-BD31-4B8C-83A1-F6EECF244321}">
                <p14:modId xmlns:p14="http://schemas.microsoft.com/office/powerpoint/2010/main" val="739213973"/>
              </p:ext>
            </p:extLst>
          </p:nvPr>
        </p:nvGraphicFramePr>
        <p:xfrm>
          <a:off x="1905000" y="2362200"/>
          <a:ext cx="7555919" cy="3303588"/>
        </p:xfrm>
        <a:graphic>
          <a:graphicData uri="http://schemas.openxmlformats.org/presentationml/2006/ole">
            <mc:AlternateContent xmlns:mc="http://schemas.openxmlformats.org/markup-compatibility/2006">
              <mc:Choice xmlns:v="urn:schemas-microsoft-com:vml" Requires="v">
                <p:oleObj spid="_x0000_s109580" name="Equation" r:id="rId3" imgW="1739900" imgH="762000" progId="Equation.DSMT4">
                  <p:embed/>
                </p:oleObj>
              </mc:Choice>
              <mc:Fallback>
                <p:oleObj name="Equation" r:id="rId3" imgW="1739900" imgH="762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362200"/>
                        <a:ext cx="7555919" cy="3303588"/>
                      </a:xfrm>
                      <a:prstGeom prst="rect">
                        <a:avLst/>
                      </a:prstGeom>
                      <a:noFill/>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Steps to Profile Analysis </a:t>
            </a:r>
          </a:p>
        </p:txBody>
      </p:sp>
      <p:sp>
        <p:nvSpPr>
          <p:cNvPr id="17411" name="Rectangle 3"/>
          <p:cNvSpPr>
            <a:spLocks noGrp="1" noChangeArrowheads="1"/>
          </p:cNvSpPr>
          <p:nvPr>
            <p:ph type="body" sz="half" idx="1"/>
          </p:nvPr>
        </p:nvSpPr>
        <p:spPr>
          <a:xfrm>
            <a:off x="609600" y="1981200"/>
            <a:ext cx="11353800" cy="1740174"/>
          </a:xfrm>
        </p:spPr>
        <p:txBody>
          <a:bodyPr/>
          <a:lstStyle/>
          <a:p>
            <a:r>
              <a:rPr lang="en-US" altLang="en-US" dirty="0"/>
              <a:t>A normal univariate ANOVA ;summary table is created</a:t>
            </a:r>
          </a:p>
        </p:txBody>
      </p:sp>
      <p:pic>
        <p:nvPicPr>
          <p:cNvPr id="17415" name="Picture 7"/>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l="9911" r="9911"/>
          <a:stretch>
            <a:fillRect/>
          </a:stretch>
        </p:blipFill>
        <p:spPr>
          <a:xfrm>
            <a:off x="607741" y="3949974"/>
            <a:ext cx="11215044" cy="1612626"/>
          </a:xfrm>
        </p:spPr>
      </p:pic>
    </p:spTree>
    <p:extLst>
      <p:ext uri="{BB962C8B-B14F-4D97-AF65-F5344CB8AC3E}">
        <p14:creationId xmlns:p14="http://schemas.microsoft.com/office/powerpoint/2010/main" val="3948002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Steps to Profile Analysis</a:t>
            </a:r>
          </a:p>
        </p:txBody>
      </p:sp>
      <p:sp>
        <p:nvSpPr>
          <p:cNvPr id="20483" name="Rectangle 3"/>
          <p:cNvSpPr>
            <a:spLocks noGrp="1" noChangeArrowheads="1"/>
          </p:cNvSpPr>
          <p:nvPr>
            <p:ph idx="1"/>
          </p:nvPr>
        </p:nvSpPr>
        <p:spPr>
          <a:xfrm>
            <a:off x="1202918" y="2011680"/>
            <a:ext cx="10455681" cy="4206240"/>
          </a:xfrm>
        </p:spPr>
        <p:txBody>
          <a:bodyPr/>
          <a:lstStyle/>
          <a:p>
            <a:r>
              <a:rPr lang="en-US" altLang="en-US" sz="4400" dirty="0"/>
              <a:t>Preparing the data for the Multivariate tests</a:t>
            </a:r>
          </a:p>
          <a:p>
            <a:pPr lvl="1"/>
            <a:r>
              <a:rPr lang="en-US" altLang="en-US" sz="4400" dirty="0"/>
              <a:t>Creating segments – DVs can be combined in any number of ways but one of the easiest is taking the difference between parallel sections of the DVs.  It has been shown that what linear combination you use is irrelevant.</a:t>
            </a:r>
          </a:p>
        </p:txBody>
      </p:sp>
    </p:spTree>
    <p:extLst>
      <p:ext uri="{BB962C8B-B14F-4D97-AF65-F5344CB8AC3E}">
        <p14:creationId xmlns:p14="http://schemas.microsoft.com/office/powerpoint/2010/main" val="37588452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Steps to Profile Analysis</a:t>
            </a:r>
          </a:p>
        </p:txBody>
      </p:sp>
      <p:sp>
        <p:nvSpPr>
          <p:cNvPr id="21507" name="Rectangle 3"/>
          <p:cNvSpPr>
            <a:spLocks noGrp="1" noChangeArrowheads="1"/>
          </p:cNvSpPr>
          <p:nvPr>
            <p:ph type="body" sz="half" idx="1"/>
          </p:nvPr>
        </p:nvSpPr>
        <p:spPr>
          <a:xfrm>
            <a:off x="304800" y="1992350"/>
            <a:ext cx="4419600" cy="1676400"/>
          </a:xfrm>
        </p:spPr>
        <p:txBody>
          <a:bodyPr/>
          <a:lstStyle/>
          <a:p>
            <a:r>
              <a:rPr lang="en-US" altLang="en-US" dirty="0"/>
              <a:t>Segmented data</a:t>
            </a:r>
          </a:p>
        </p:txBody>
      </p:sp>
      <p:pic>
        <p:nvPicPr>
          <p:cNvPr id="21514" name="Picture 10"/>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5562600" y="1917421"/>
            <a:ext cx="5877693" cy="4864379"/>
          </a:xfrm>
        </p:spPr>
      </p:pic>
    </p:spTree>
    <p:extLst>
      <p:ext uri="{BB962C8B-B14F-4D97-AF65-F5344CB8AC3E}">
        <p14:creationId xmlns:p14="http://schemas.microsoft.com/office/powerpoint/2010/main" val="2111584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Steps to Profile Analysis</a:t>
            </a:r>
          </a:p>
        </p:txBody>
      </p:sp>
      <p:sp>
        <p:nvSpPr>
          <p:cNvPr id="22531" name="Rectangle 3"/>
          <p:cNvSpPr>
            <a:spLocks noGrp="1" noChangeArrowheads="1"/>
          </p:cNvSpPr>
          <p:nvPr>
            <p:ph idx="1"/>
          </p:nvPr>
        </p:nvSpPr>
        <p:spPr/>
        <p:txBody>
          <a:bodyPr/>
          <a:lstStyle/>
          <a:p>
            <a:r>
              <a:rPr lang="en-US" altLang="en-US"/>
              <a:t>Parallelism</a:t>
            </a:r>
          </a:p>
          <a:p>
            <a:pPr lvl="1"/>
            <a:r>
              <a:rPr lang="en-US" altLang="en-US"/>
              <a:t>Really asks the question is there a difference between groups on difference scores made by subtracting parallel scores on the DVs</a:t>
            </a:r>
          </a:p>
        </p:txBody>
      </p:sp>
    </p:spTree>
    <p:extLst>
      <p:ext uri="{BB962C8B-B14F-4D97-AF65-F5344CB8AC3E}">
        <p14:creationId xmlns:p14="http://schemas.microsoft.com/office/powerpoint/2010/main" val="14904115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t>Steps to Profile Analysis</a:t>
            </a:r>
          </a:p>
        </p:txBody>
      </p:sp>
      <p:sp>
        <p:nvSpPr>
          <p:cNvPr id="36867" name="Rectangle 3"/>
          <p:cNvSpPr>
            <a:spLocks noGrp="1" noChangeArrowheads="1"/>
          </p:cNvSpPr>
          <p:nvPr>
            <p:ph idx="1"/>
          </p:nvPr>
        </p:nvSpPr>
        <p:spPr/>
        <p:txBody>
          <a:bodyPr/>
          <a:lstStyle/>
          <a:p>
            <a:r>
              <a:rPr lang="en-US" altLang="en-US" sz="4000" dirty="0"/>
              <a:t>Parallelism</a:t>
            </a:r>
          </a:p>
          <a:p>
            <a:pPr lvl="1"/>
            <a:r>
              <a:rPr lang="en-US" altLang="en-US" sz="4000" dirty="0"/>
              <a:t>In the example “Is the difference between reading and dancing the same for dancers, politicians and administrators?” and simultaneously asks “Is the difference in ratings of dancing and skiing the same for each group”, etc.</a:t>
            </a:r>
          </a:p>
        </p:txBody>
      </p:sp>
    </p:spTree>
    <p:extLst>
      <p:ext uri="{BB962C8B-B14F-4D97-AF65-F5344CB8AC3E}">
        <p14:creationId xmlns:p14="http://schemas.microsoft.com/office/powerpoint/2010/main" val="3776211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Steps to Profile Analysis</a:t>
            </a:r>
          </a:p>
        </p:txBody>
      </p:sp>
      <p:sp>
        <p:nvSpPr>
          <p:cNvPr id="38915" name="Rectangle 3"/>
          <p:cNvSpPr>
            <a:spLocks noGrp="1" noChangeArrowheads="1"/>
          </p:cNvSpPr>
          <p:nvPr>
            <p:ph idx="1"/>
          </p:nvPr>
        </p:nvSpPr>
        <p:spPr/>
        <p:txBody>
          <a:bodyPr/>
          <a:lstStyle/>
          <a:p>
            <a:r>
              <a:rPr lang="en-US" altLang="en-US" sz="4000" dirty="0"/>
              <a:t>Parallelism</a:t>
            </a:r>
          </a:p>
          <a:p>
            <a:pPr lvl="1"/>
            <a:r>
              <a:rPr lang="en-US" altLang="en-US" sz="4000" dirty="0"/>
              <a:t>In the example, a one way MANOVA would be used to tests the parallelism hypothesis.  Each segment represents a slope between two original DVs, if a multivariate effect is found than there is a difference in slope between at least two of the groups.</a:t>
            </a:r>
          </a:p>
        </p:txBody>
      </p:sp>
    </p:spTree>
    <p:extLst>
      <p:ext uri="{BB962C8B-B14F-4D97-AF65-F5344CB8AC3E}">
        <p14:creationId xmlns:p14="http://schemas.microsoft.com/office/powerpoint/2010/main" val="25499156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Steps to Profile Analysis</a:t>
            </a:r>
          </a:p>
        </p:txBody>
      </p:sp>
      <p:sp>
        <p:nvSpPr>
          <p:cNvPr id="23555" name="Rectangle 3"/>
          <p:cNvSpPr>
            <a:spLocks noGrp="1" noChangeArrowheads="1"/>
          </p:cNvSpPr>
          <p:nvPr>
            <p:ph idx="1"/>
          </p:nvPr>
        </p:nvSpPr>
        <p:spPr/>
        <p:txBody>
          <a:bodyPr/>
          <a:lstStyle/>
          <a:p>
            <a:r>
              <a:rPr lang="en-US" altLang="en-US" sz="4400" dirty="0"/>
              <a:t>Flatness</a:t>
            </a:r>
          </a:p>
          <a:p>
            <a:pPr lvl="1"/>
            <a:r>
              <a:rPr lang="en-US" altLang="en-US" sz="4400" dirty="0"/>
              <a:t>This is a test that the average slope (segment) is different than zero for at least one pair of DVs</a:t>
            </a:r>
          </a:p>
          <a:p>
            <a:pPr lvl="1"/>
            <a:r>
              <a:rPr lang="en-US" altLang="en-US" sz="4400" dirty="0"/>
              <a:t>Performs the multivariate equivalent to a one sample t-test called a one sample Tau squared (</a:t>
            </a:r>
            <a:r>
              <a:rPr lang="en-US" altLang="en-US" sz="4400" dirty="0" err="1"/>
              <a:t>Hotelling’s</a:t>
            </a:r>
            <a:r>
              <a:rPr lang="en-US" altLang="en-US" sz="4400" dirty="0"/>
              <a:t> T2). </a:t>
            </a:r>
          </a:p>
        </p:txBody>
      </p:sp>
    </p:spTree>
    <p:extLst>
      <p:ext uri="{BB962C8B-B14F-4D97-AF65-F5344CB8AC3E}">
        <p14:creationId xmlns:p14="http://schemas.microsoft.com/office/powerpoint/2010/main" val="14444379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t>Steps to Profile Analysis</a:t>
            </a:r>
          </a:p>
        </p:txBody>
      </p:sp>
      <p:sp>
        <p:nvSpPr>
          <p:cNvPr id="39939" name="Rectangle 3"/>
          <p:cNvSpPr>
            <a:spLocks noGrp="1" noChangeArrowheads="1"/>
          </p:cNvSpPr>
          <p:nvPr>
            <p:ph idx="1"/>
          </p:nvPr>
        </p:nvSpPr>
        <p:spPr/>
        <p:txBody>
          <a:bodyPr/>
          <a:lstStyle/>
          <a:p>
            <a:r>
              <a:rPr lang="en-US" altLang="en-US" sz="4400" dirty="0"/>
              <a:t>Flatness</a:t>
            </a:r>
          </a:p>
          <a:p>
            <a:pPr lvl="1"/>
            <a:r>
              <a:rPr lang="en-US" altLang="en-US" sz="4400" dirty="0"/>
              <a:t>Basically the average of each segment across groups is used to compute this and each score has zero subtracted from is, is squared and divided by the pooled error SSCP matrix (</a:t>
            </a:r>
            <a:r>
              <a:rPr lang="en-US" altLang="en-US" sz="4400" dirty="0" err="1"/>
              <a:t>Swg</a:t>
            </a:r>
            <a:r>
              <a:rPr lang="en-US" altLang="en-US" sz="4400" dirty="0"/>
              <a:t>). </a:t>
            </a:r>
          </a:p>
        </p:txBody>
      </p:sp>
    </p:spTree>
    <p:extLst>
      <p:ext uri="{BB962C8B-B14F-4D97-AF65-F5344CB8AC3E}">
        <p14:creationId xmlns:p14="http://schemas.microsoft.com/office/powerpoint/2010/main" val="27842853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202919" y="284176"/>
            <a:ext cx="9784080" cy="935024"/>
          </a:xfrm>
        </p:spPr>
        <p:txBody>
          <a:bodyPr/>
          <a:lstStyle/>
          <a:p>
            <a:r>
              <a:rPr lang="en-US" altLang="en-US" dirty="0">
                <a:solidFill>
                  <a:schemeClr val="tx1"/>
                </a:solidFill>
              </a:rPr>
              <a:t>Matrix Equations</a:t>
            </a:r>
          </a:p>
        </p:txBody>
      </p:sp>
      <p:sp>
        <p:nvSpPr>
          <p:cNvPr id="25603" name="Rectangle 3"/>
          <p:cNvSpPr>
            <a:spLocks noGrp="1" noChangeArrowheads="1"/>
          </p:cNvSpPr>
          <p:nvPr>
            <p:ph idx="1"/>
          </p:nvPr>
        </p:nvSpPr>
        <p:spPr>
          <a:xfrm>
            <a:off x="1202919" y="1219200"/>
            <a:ext cx="9784080" cy="1571625"/>
          </a:xfrm>
        </p:spPr>
        <p:txBody>
          <a:bodyPr/>
          <a:lstStyle/>
          <a:p>
            <a:r>
              <a:rPr lang="en-US" altLang="en-US" sz="4800" dirty="0"/>
              <a:t>Parallelism</a:t>
            </a:r>
          </a:p>
          <a:p>
            <a:pPr lvl="1"/>
            <a:r>
              <a:rPr lang="en-US" altLang="en-US" sz="4800" dirty="0"/>
              <a:t>For the first belly dancer:</a:t>
            </a:r>
          </a:p>
        </p:txBody>
      </p:sp>
      <p:sp>
        <p:nvSpPr>
          <p:cNvPr id="25605" name="Rectangle 5"/>
          <p:cNvSpPr>
            <a:spLocks noChangeArrowheads="1"/>
          </p:cNvSpPr>
          <p:nvPr/>
        </p:nvSpPr>
        <p:spPr bwMode="auto">
          <a:xfrm>
            <a:off x="1524000" y="29014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5604" name="Object 4"/>
          <p:cNvGraphicFramePr>
            <a:graphicFrameLocks noChangeAspect="1"/>
          </p:cNvGraphicFramePr>
          <p:nvPr>
            <p:extLst/>
          </p:nvPr>
        </p:nvGraphicFramePr>
        <p:xfrm>
          <a:off x="2514600" y="2790825"/>
          <a:ext cx="6400800" cy="1978025"/>
        </p:xfrm>
        <a:graphic>
          <a:graphicData uri="http://schemas.openxmlformats.org/presentationml/2006/ole">
            <mc:AlternateContent xmlns:mc="http://schemas.openxmlformats.org/markup-compatibility/2006">
              <mc:Choice xmlns:v="urn:schemas-microsoft-com:vml" Requires="v">
                <p:oleObj spid="_x0000_s115720" name="Equation" r:id="rId3" imgW="2222500" imgH="685800" progId="Equation.DSMT4">
                  <p:embed/>
                </p:oleObj>
              </mc:Choice>
              <mc:Fallback>
                <p:oleObj name="Equation" r:id="rId3" imgW="2222500" imgH="685800" progId="Equation.DSMT4">
                  <p:embed/>
                  <p:pic>
                    <p:nvPicPr>
                      <p:cNvPr id="2560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790825"/>
                        <a:ext cx="6400800" cy="197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7" name="Rectangle 7"/>
          <p:cNvSpPr>
            <a:spLocks noChangeArrowheads="1"/>
          </p:cNvSpPr>
          <p:nvPr/>
        </p:nvSpPr>
        <p:spPr bwMode="auto">
          <a:xfrm>
            <a:off x="1524000" y="29014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5606" name="Object 6"/>
          <p:cNvGraphicFramePr>
            <a:graphicFrameLocks noChangeAspect="1"/>
          </p:cNvGraphicFramePr>
          <p:nvPr>
            <p:extLst/>
          </p:nvPr>
        </p:nvGraphicFramePr>
        <p:xfrm>
          <a:off x="2286000" y="5000625"/>
          <a:ext cx="7696200" cy="1781175"/>
        </p:xfrm>
        <a:graphic>
          <a:graphicData uri="http://schemas.openxmlformats.org/presentationml/2006/ole">
            <mc:AlternateContent xmlns:mc="http://schemas.openxmlformats.org/markup-compatibility/2006">
              <mc:Choice xmlns:v="urn:schemas-microsoft-com:vml" Requires="v">
                <p:oleObj spid="_x0000_s115721" name="Equation" r:id="rId5" imgW="2959100" imgH="685800" progId="Equation.DSMT4">
                  <p:embed/>
                </p:oleObj>
              </mc:Choice>
              <mc:Fallback>
                <p:oleObj name="Equation" r:id="rId5" imgW="2959100" imgH="685800" progId="Equation.DSMT4">
                  <p:embed/>
                  <p:pic>
                    <p:nvPicPr>
                      <p:cNvPr id="2560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5000625"/>
                        <a:ext cx="7696200" cy="178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210418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Matrix Equations</a:t>
            </a:r>
          </a:p>
        </p:txBody>
      </p:sp>
      <p:sp>
        <p:nvSpPr>
          <p:cNvPr id="28675" name="Rectangle 3"/>
          <p:cNvSpPr>
            <a:spLocks noGrp="1" noChangeArrowheads="1"/>
          </p:cNvSpPr>
          <p:nvPr>
            <p:ph idx="1"/>
          </p:nvPr>
        </p:nvSpPr>
        <p:spPr/>
        <p:txBody>
          <a:bodyPr/>
          <a:lstStyle/>
          <a:p>
            <a:r>
              <a:rPr lang="en-US" altLang="en-US"/>
              <a:t>This is done for every case and added together to create the Swg matrix</a:t>
            </a:r>
          </a:p>
        </p:txBody>
      </p:sp>
      <p:sp>
        <p:nvSpPr>
          <p:cNvPr id="28677" name="Rectangle 5"/>
          <p:cNvSpPr>
            <a:spLocks noChangeArrowheads="1"/>
          </p:cNvSpPr>
          <p:nvPr/>
        </p:nvSpPr>
        <p:spPr bwMode="auto">
          <a:xfrm>
            <a:off x="1524000" y="28871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8676" name="Object 4"/>
          <p:cNvGraphicFramePr>
            <a:graphicFrameLocks noChangeAspect="1"/>
          </p:cNvGraphicFramePr>
          <p:nvPr>
            <p:extLst/>
          </p:nvPr>
        </p:nvGraphicFramePr>
        <p:xfrm>
          <a:off x="2590800" y="4287837"/>
          <a:ext cx="6477000" cy="2570163"/>
        </p:xfrm>
        <a:graphic>
          <a:graphicData uri="http://schemas.openxmlformats.org/presentationml/2006/ole">
            <mc:AlternateContent xmlns:mc="http://schemas.openxmlformats.org/markup-compatibility/2006">
              <mc:Choice xmlns:v="urn:schemas-microsoft-com:vml" Requires="v">
                <p:oleObj spid="_x0000_s116741" name="Equation" r:id="rId3" imgW="1803400" imgH="711200" progId="Equation.DSMT4">
                  <p:embed/>
                </p:oleObj>
              </mc:Choice>
              <mc:Fallback>
                <p:oleObj name="Equation" r:id="rId3" imgW="1803400" imgH="711200" progId="Equation.DSMT4">
                  <p:embed/>
                  <p:pic>
                    <p:nvPicPr>
                      <p:cNvPr id="2867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287837"/>
                        <a:ext cx="6477000" cy="2570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09782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Profile Analysis</a:t>
            </a:r>
          </a:p>
        </p:txBody>
      </p:sp>
      <p:sp>
        <p:nvSpPr>
          <p:cNvPr id="19459" name="Rectangle 3"/>
          <p:cNvSpPr>
            <a:spLocks noGrp="1" noChangeArrowheads="1"/>
          </p:cNvSpPr>
          <p:nvPr>
            <p:ph idx="1"/>
          </p:nvPr>
        </p:nvSpPr>
        <p:spPr/>
        <p:txBody>
          <a:bodyPr/>
          <a:lstStyle/>
          <a:p>
            <a:r>
              <a:rPr lang="en-US" altLang="en-US" sz="4000" dirty="0"/>
              <a:t>The less common use is to compare groups on multiple DVs that are commensurate (e.g. subscales of the same inventory)</a:t>
            </a:r>
          </a:p>
          <a:p>
            <a:r>
              <a:rPr lang="en-US" altLang="en-US" sz="4000" dirty="0"/>
              <a:t>Current stat packages can be used to perform more complex analyses where there are multiple factorial between subjects effects</a:t>
            </a:r>
            <a:br>
              <a:rPr lang="en-US" altLang="en-US" sz="4000" dirty="0"/>
            </a:br>
            <a:endParaRPr lang="en-US" altLang="en-US" sz="4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Matrix Equations</a:t>
            </a:r>
          </a:p>
        </p:txBody>
      </p:sp>
      <p:sp>
        <p:nvSpPr>
          <p:cNvPr id="27651" name="Rectangle 3"/>
          <p:cNvSpPr>
            <a:spLocks noGrp="1" noChangeArrowheads="1"/>
          </p:cNvSpPr>
          <p:nvPr>
            <p:ph idx="1"/>
          </p:nvPr>
        </p:nvSpPr>
        <p:spPr/>
        <p:txBody>
          <a:bodyPr/>
          <a:lstStyle/>
          <a:p>
            <a:r>
              <a:rPr lang="en-US" altLang="en-US"/>
              <a:t>Now for the between groups S matrix you need to get the difference between each group mean and the grand mean for each segment, for the first group:</a:t>
            </a:r>
          </a:p>
        </p:txBody>
      </p:sp>
    </p:spTree>
    <p:extLst>
      <p:ext uri="{BB962C8B-B14F-4D97-AF65-F5344CB8AC3E}">
        <p14:creationId xmlns:p14="http://schemas.microsoft.com/office/powerpoint/2010/main" val="15090329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Matrix Equations</a:t>
            </a:r>
          </a:p>
        </p:txBody>
      </p:sp>
      <p:sp>
        <p:nvSpPr>
          <p:cNvPr id="29701" name="Rectangle 5"/>
          <p:cNvSpPr>
            <a:spLocks noChangeArrowheads="1"/>
          </p:cNvSpPr>
          <p:nvPr/>
        </p:nvSpPr>
        <p:spPr bwMode="auto">
          <a:xfrm>
            <a:off x="1524000" y="29014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9700" name="Object 4"/>
          <p:cNvGraphicFramePr>
            <a:graphicFrameLocks noChangeAspect="1"/>
          </p:cNvGraphicFramePr>
          <p:nvPr/>
        </p:nvGraphicFramePr>
        <p:xfrm>
          <a:off x="2133600" y="1981201"/>
          <a:ext cx="7620000" cy="2047875"/>
        </p:xfrm>
        <a:graphic>
          <a:graphicData uri="http://schemas.openxmlformats.org/presentationml/2006/ole">
            <mc:AlternateContent xmlns:mc="http://schemas.openxmlformats.org/markup-compatibility/2006">
              <mc:Choice xmlns:v="urn:schemas-microsoft-com:vml" Requires="v">
                <p:oleObj spid="_x0000_s117768" name="Equation" r:id="rId3" imgW="2552700" imgH="685800" progId="Equation.DSMT4">
                  <p:embed/>
                </p:oleObj>
              </mc:Choice>
              <mc:Fallback>
                <p:oleObj name="Equation" r:id="rId3" imgW="2552700" imgH="685800" progId="Equation.DSMT4">
                  <p:embed/>
                  <p:pic>
                    <p:nvPicPr>
                      <p:cNvPr id="297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981201"/>
                        <a:ext cx="7620000" cy="204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3" name="Rectangle 7"/>
          <p:cNvSpPr>
            <a:spLocks noChangeArrowheads="1"/>
          </p:cNvSpPr>
          <p:nvPr/>
        </p:nvSpPr>
        <p:spPr bwMode="auto">
          <a:xfrm>
            <a:off x="1524000" y="29014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9705" name="Rectangle 9"/>
          <p:cNvSpPr>
            <a:spLocks noChangeArrowheads="1"/>
          </p:cNvSpPr>
          <p:nvPr/>
        </p:nvSpPr>
        <p:spPr bwMode="auto">
          <a:xfrm>
            <a:off x="1524000" y="29014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9704" name="Object 8"/>
          <p:cNvGraphicFramePr>
            <a:graphicFrameLocks noChangeAspect="1"/>
          </p:cNvGraphicFramePr>
          <p:nvPr>
            <p:extLst/>
          </p:nvPr>
        </p:nvGraphicFramePr>
        <p:xfrm>
          <a:off x="2057400" y="4572001"/>
          <a:ext cx="9417088" cy="1904999"/>
        </p:xfrm>
        <a:graphic>
          <a:graphicData uri="http://schemas.openxmlformats.org/presentationml/2006/ole">
            <mc:AlternateContent xmlns:mc="http://schemas.openxmlformats.org/markup-compatibility/2006">
              <mc:Choice xmlns:v="urn:schemas-microsoft-com:vml" Requires="v">
                <p:oleObj spid="_x0000_s117769" name="Equation" r:id="rId5" imgW="3390900" imgH="685800" progId="Equation.DSMT4">
                  <p:embed/>
                </p:oleObj>
              </mc:Choice>
              <mc:Fallback>
                <p:oleObj name="Equation" r:id="rId5" imgW="3390900" imgH="685800" progId="Equation.DSMT4">
                  <p:embed/>
                  <p:pic>
                    <p:nvPicPr>
                      <p:cNvPr id="29704"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572001"/>
                        <a:ext cx="9417088" cy="1904999"/>
                      </a:xfrm>
                      <a:prstGeom prst="rect">
                        <a:avLst/>
                      </a:prstGeom>
                      <a:noFill/>
                    </p:spPr>
                  </p:pic>
                </p:oleObj>
              </mc:Fallback>
            </mc:AlternateContent>
          </a:graphicData>
        </a:graphic>
      </p:graphicFrame>
    </p:spTree>
    <p:extLst>
      <p:ext uri="{BB962C8B-B14F-4D97-AF65-F5344CB8AC3E}">
        <p14:creationId xmlns:p14="http://schemas.microsoft.com/office/powerpoint/2010/main" val="17652034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Matrix Equations</a:t>
            </a:r>
          </a:p>
        </p:txBody>
      </p:sp>
      <p:sp>
        <p:nvSpPr>
          <p:cNvPr id="30723" name="Rectangle 3"/>
          <p:cNvSpPr>
            <a:spLocks noGrp="1" noChangeArrowheads="1"/>
          </p:cNvSpPr>
          <p:nvPr>
            <p:ph idx="1"/>
          </p:nvPr>
        </p:nvSpPr>
        <p:spPr/>
        <p:txBody>
          <a:bodyPr/>
          <a:lstStyle/>
          <a:p>
            <a:r>
              <a:rPr lang="en-US" altLang="en-US" sz="4000" dirty="0"/>
              <a:t>This is done for each group and added together, then each entry in the matrix is multiplied by the number of people in each group.  This results in the </a:t>
            </a:r>
            <a:r>
              <a:rPr lang="en-US" altLang="en-US" sz="4000" dirty="0" err="1"/>
              <a:t>Sbg</a:t>
            </a:r>
            <a:r>
              <a:rPr lang="en-US" altLang="en-US" sz="4000" dirty="0"/>
              <a:t> matrix:</a:t>
            </a:r>
          </a:p>
        </p:txBody>
      </p:sp>
      <p:sp>
        <p:nvSpPr>
          <p:cNvPr id="30725" name="Rectangle 5"/>
          <p:cNvSpPr>
            <a:spLocks noChangeArrowheads="1"/>
          </p:cNvSpPr>
          <p:nvPr/>
        </p:nvSpPr>
        <p:spPr bwMode="auto">
          <a:xfrm>
            <a:off x="1524000" y="28871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0724" name="Object 4"/>
          <p:cNvGraphicFramePr>
            <a:graphicFrameLocks noChangeAspect="1"/>
          </p:cNvGraphicFramePr>
          <p:nvPr>
            <p:extLst/>
          </p:nvPr>
        </p:nvGraphicFramePr>
        <p:xfrm>
          <a:off x="2209800" y="4419600"/>
          <a:ext cx="7239000" cy="2225675"/>
        </p:xfrm>
        <a:graphic>
          <a:graphicData uri="http://schemas.openxmlformats.org/presentationml/2006/ole">
            <mc:AlternateContent xmlns:mc="http://schemas.openxmlformats.org/markup-compatibility/2006">
              <mc:Choice xmlns:v="urn:schemas-microsoft-com:vml" Requires="v">
                <p:oleObj spid="_x0000_s118789" name="Equation" r:id="rId3" imgW="2324100" imgH="711200" progId="Equation.DSMT4">
                  <p:embed/>
                </p:oleObj>
              </mc:Choice>
              <mc:Fallback>
                <p:oleObj name="Equation" r:id="rId3" imgW="2324100" imgH="711200" progId="Equation.DSMT4">
                  <p:embed/>
                  <p:pic>
                    <p:nvPicPr>
                      <p:cNvPr id="307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419600"/>
                        <a:ext cx="7239000" cy="222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442690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t>Matrix Equations</a:t>
            </a:r>
          </a:p>
        </p:txBody>
      </p:sp>
      <p:sp>
        <p:nvSpPr>
          <p:cNvPr id="31747" name="Rectangle 3"/>
          <p:cNvSpPr>
            <a:spLocks noGrp="1" noChangeArrowheads="1"/>
          </p:cNvSpPr>
          <p:nvPr>
            <p:ph idx="1"/>
          </p:nvPr>
        </p:nvSpPr>
        <p:spPr/>
        <p:txBody>
          <a:bodyPr/>
          <a:lstStyle/>
          <a:p>
            <a:r>
              <a:rPr lang="en-US" altLang="en-US"/>
              <a:t>Lambda is calculated the same way, etc.</a:t>
            </a:r>
          </a:p>
        </p:txBody>
      </p:sp>
    </p:spTree>
    <p:extLst>
      <p:ext uri="{BB962C8B-B14F-4D97-AF65-F5344CB8AC3E}">
        <p14:creationId xmlns:p14="http://schemas.microsoft.com/office/powerpoint/2010/main" val="18662646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Matrix Equations</a:t>
            </a:r>
          </a:p>
        </p:txBody>
      </p:sp>
      <p:sp>
        <p:nvSpPr>
          <p:cNvPr id="32771" name="Rectangle 3"/>
          <p:cNvSpPr>
            <a:spLocks noGrp="1" noChangeArrowheads="1"/>
          </p:cNvSpPr>
          <p:nvPr>
            <p:ph idx="1"/>
          </p:nvPr>
        </p:nvSpPr>
        <p:spPr/>
        <p:txBody>
          <a:bodyPr/>
          <a:lstStyle/>
          <a:p>
            <a:r>
              <a:rPr lang="en-US" altLang="en-US"/>
              <a:t>Flatness - is tested by subtracted a hypothesized grand mean (0) from the actual grand mean</a:t>
            </a:r>
          </a:p>
        </p:txBody>
      </p:sp>
      <p:sp>
        <p:nvSpPr>
          <p:cNvPr id="32773" name="Rectangle 5"/>
          <p:cNvSpPr>
            <a:spLocks noChangeArrowheads="1"/>
          </p:cNvSpPr>
          <p:nvPr/>
        </p:nvSpPr>
        <p:spPr bwMode="auto">
          <a:xfrm>
            <a:off x="1524000" y="28871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2772" name="Object 4"/>
          <p:cNvGraphicFramePr>
            <a:graphicFrameLocks noChangeAspect="1"/>
          </p:cNvGraphicFramePr>
          <p:nvPr>
            <p:extLst/>
          </p:nvPr>
        </p:nvGraphicFramePr>
        <p:xfrm>
          <a:off x="2133600" y="4572000"/>
          <a:ext cx="6248400" cy="2101850"/>
        </p:xfrm>
        <a:graphic>
          <a:graphicData uri="http://schemas.openxmlformats.org/presentationml/2006/ole">
            <mc:AlternateContent xmlns:mc="http://schemas.openxmlformats.org/markup-compatibility/2006">
              <mc:Choice xmlns:v="urn:schemas-microsoft-com:vml" Requires="v">
                <p:oleObj spid="_x0000_s119813" name="Equation" r:id="rId3" imgW="2120900" imgH="711200" progId="Equation.DSMT4">
                  <p:embed/>
                </p:oleObj>
              </mc:Choice>
              <mc:Fallback>
                <p:oleObj name="Equation" r:id="rId3" imgW="2120900" imgH="711200" progId="Equation.DSMT4">
                  <p:embed/>
                  <p:pic>
                    <p:nvPicPr>
                      <p:cNvPr id="327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572000"/>
                        <a:ext cx="6248400" cy="210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314118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Matrix Equations</a:t>
            </a:r>
          </a:p>
        </p:txBody>
      </p:sp>
      <p:sp>
        <p:nvSpPr>
          <p:cNvPr id="33797" name="Rectangle 5"/>
          <p:cNvSpPr>
            <a:spLocks noChangeArrowheads="1"/>
          </p:cNvSpPr>
          <p:nvPr/>
        </p:nvSpPr>
        <p:spPr bwMode="auto">
          <a:xfrm>
            <a:off x="1524000" y="31157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3796" name="Object 4"/>
          <p:cNvGraphicFramePr>
            <a:graphicFrameLocks noChangeAspect="1"/>
          </p:cNvGraphicFramePr>
          <p:nvPr/>
        </p:nvGraphicFramePr>
        <p:xfrm>
          <a:off x="2286000" y="2133600"/>
          <a:ext cx="7162800" cy="819150"/>
        </p:xfrm>
        <a:graphic>
          <a:graphicData uri="http://schemas.openxmlformats.org/presentationml/2006/ole">
            <mc:AlternateContent xmlns:mc="http://schemas.openxmlformats.org/markup-compatibility/2006">
              <mc:Choice xmlns:v="urn:schemas-microsoft-com:vml" Requires="v">
                <p:oleObj spid="_x0000_s120840" name="Equation" r:id="rId3" imgW="2247900" imgH="254000" progId="Equation.DSMT4">
                  <p:embed/>
                </p:oleObj>
              </mc:Choice>
              <mc:Fallback>
                <p:oleObj name="Equation" r:id="rId3" imgW="2247900" imgH="254000" progId="Equation.DSMT4">
                  <p:embed/>
                  <p:pic>
                    <p:nvPicPr>
                      <p:cNvPr id="3379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133600"/>
                        <a:ext cx="7162800"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9" name="Rectangle 7"/>
          <p:cNvSpPr>
            <a:spLocks noChangeArrowheads="1"/>
          </p:cNvSpPr>
          <p:nvPr/>
        </p:nvSpPr>
        <p:spPr bwMode="auto">
          <a:xfrm>
            <a:off x="1524000" y="28871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3798" name="Object 6"/>
          <p:cNvGraphicFramePr>
            <a:graphicFrameLocks noChangeAspect="1"/>
          </p:cNvGraphicFramePr>
          <p:nvPr>
            <p:extLst/>
          </p:nvPr>
        </p:nvGraphicFramePr>
        <p:xfrm>
          <a:off x="558799" y="3318392"/>
          <a:ext cx="11018887" cy="2396608"/>
        </p:xfrm>
        <a:graphic>
          <a:graphicData uri="http://schemas.openxmlformats.org/presentationml/2006/ole">
            <mc:AlternateContent xmlns:mc="http://schemas.openxmlformats.org/markup-compatibility/2006">
              <mc:Choice xmlns:v="urn:schemas-microsoft-com:vml" Requires="v">
                <p:oleObj spid="_x0000_s120841" name="Equation" r:id="rId5" imgW="4101840" imgH="888840" progId="Equation.DSMT4">
                  <p:embed/>
                </p:oleObj>
              </mc:Choice>
              <mc:Fallback>
                <p:oleObj name="Equation" r:id="rId5" imgW="4101840" imgH="888840" progId="Equation.DSMT4">
                  <p:embed/>
                  <p:pic>
                    <p:nvPicPr>
                      <p:cNvPr id="3379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799" y="3318392"/>
                        <a:ext cx="11018887" cy="2396608"/>
                      </a:xfrm>
                      <a:prstGeom prst="rect">
                        <a:avLst/>
                      </a:prstGeom>
                      <a:noFill/>
                    </p:spPr>
                  </p:pic>
                </p:oleObj>
              </mc:Fallback>
            </mc:AlternateContent>
          </a:graphicData>
        </a:graphic>
      </p:graphicFrame>
      <p:sp>
        <p:nvSpPr>
          <p:cNvPr id="33801" name="Rectangle 9"/>
          <p:cNvSpPr>
            <a:spLocks noChangeArrowheads="1"/>
          </p:cNvSpPr>
          <p:nvPr/>
        </p:nvSpPr>
        <p:spPr bwMode="auto">
          <a:xfrm>
            <a:off x="1524000" y="28252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11283364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5"/>
          <p:cNvSpPr>
            <a:spLocks noGrp="1" noChangeArrowheads="1"/>
          </p:cNvSpPr>
          <p:nvPr>
            <p:ph type="title"/>
          </p:nvPr>
        </p:nvSpPr>
        <p:spPr/>
        <p:txBody>
          <a:bodyPr/>
          <a:lstStyle/>
          <a:p>
            <a:r>
              <a:rPr lang="en-US" altLang="en-US"/>
              <a:t>Matrix Equations</a:t>
            </a:r>
          </a:p>
        </p:txBody>
      </p:sp>
      <p:graphicFrame>
        <p:nvGraphicFramePr>
          <p:cNvPr id="34820" name="Object 4"/>
          <p:cNvGraphicFramePr>
            <a:graphicFrameLocks noGrp="1" noChangeAspect="1"/>
          </p:cNvGraphicFramePr>
          <p:nvPr>
            <p:ph idx="1"/>
            <p:extLst/>
          </p:nvPr>
        </p:nvGraphicFramePr>
        <p:xfrm>
          <a:off x="2858290" y="2192404"/>
          <a:ext cx="6552797" cy="2589728"/>
        </p:xfrm>
        <a:graphic>
          <a:graphicData uri="http://schemas.openxmlformats.org/presentationml/2006/ole">
            <mc:AlternateContent xmlns:mc="http://schemas.openxmlformats.org/markup-compatibility/2006">
              <mc:Choice xmlns:v="urn:schemas-microsoft-com:vml" Requires="v">
                <p:oleObj spid="_x0000_s121864" name="Equation" r:id="rId3" imgW="2120900" imgH="838200" progId="Equation.DSMT4">
                  <p:embed/>
                </p:oleObj>
              </mc:Choice>
              <mc:Fallback>
                <p:oleObj name="Equation" r:id="rId3" imgW="2120900" imgH="838200" progId="Equation.DSMT4">
                  <p:embed/>
                  <p:pic>
                    <p:nvPicPr>
                      <p:cNvPr id="348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8290" y="2192404"/>
                        <a:ext cx="6552797" cy="2589728"/>
                      </a:xfrm>
                      <a:prstGeom prst="rect">
                        <a:avLst/>
                      </a:prstGeom>
                      <a:noFill/>
                      <a:ln>
                        <a:noFill/>
                      </a:ln>
                      <a:effectLst/>
                    </p:spPr>
                  </p:pic>
                </p:oleObj>
              </mc:Fallback>
            </mc:AlternateContent>
          </a:graphicData>
        </a:graphic>
      </p:graphicFrame>
      <p:sp>
        <p:nvSpPr>
          <p:cNvPr id="34824" name="Rectangle 8"/>
          <p:cNvSpPr>
            <a:spLocks noChangeArrowheads="1"/>
          </p:cNvSpPr>
          <p:nvPr/>
        </p:nvSpPr>
        <p:spPr bwMode="auto">
          <a:xfrm>
            <a:off x="1524000" y="30490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4823" name="Object 7"/>
          <p:cNvGraphicFramePr>
            <a:graphicFrameLocks noChangeAspect="1"/>
          </p:cNvGraphicFramePr>
          <p:nvPr/>
        </p:nvGraphicFramePr>
        <p:xfrm>
          <a:off x="2282825" y="5181600"/>
          <a:ext cx="7092950" cy="1377950"/>
        </p:xfrm>
        <a:graphic>
          <a:graphicData uri="http://schemas.openxmlformats.org/presentationml/2006/ole">
            <mc:AlternateContent xmlns:mc="http://schemas.openxmlformats.org/markup-compatibility/2006">
              <mc:Choice xmlns:v="urn:schemas-microsoft-com:vml" Requires="v">
                <p:oleObj spid="_x0000_s121865" name="Equation" r:id="rId5" imgW="2006280" imgH="393480" progId="Equation.DSMT4">
                  <p:embed/>
                </p:oleObj>
              </mc:Choice>
              <mc:Fallback>
                <p:oleObj name="Equation" r:id="rId5" imgW="2006280" imgH="393480" progId="Equation.DSMT4">
                  <p:embed/>
                  <p:pic>
                    <p:nvPicPr>
                      <p:cNvPr id="3482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2825" y="5181600"/>
                        <a:ext cx="7092950" cy="1377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85118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Comparisons on mains effects</a:t>
            </a:r>
          </a:p>
        </p:txBody>
      </p:sp>
      <p:sp>
        <p:nvSpPr>
          <p:cNvPr id="12291" name="Rectangle 3"/>
          <p:cNvSpPr>
            <a:spLocks noGrp="1" noChangeArrowheads="1"/>
          </p:cNvSpPr>
          <p:nvPr>
            <p:ph type="body" idx="1"/>
          </p:nvPr>
        </p:nvSpPr>
        <p:spPr/>
        <p:txBody>
          <a:bodyPr/>
          <a:lstStyle/>
          <a:p>
            <a:r>
              <a:rPr lang="en-US" altLang="en-US"/>
              <a:t>If the equal levels or flatness hypotheses are rejected and there are more than levels you need to break down the effect to see where the differences lie.</a:t>
            </a:r>
          </a:p>
        </p:txBody>
      </p:sp>
    </p:spTree>
    <p:extLst>
      <p:ext uri="{BB962C8B-B14F-4D97-AF65-F5344CB8AC3E}">
        <p14:creationId xmlns:p14="http://schemas.microsoft.com/office/powerpoint/2010/main" val="26614492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Equal levels</a:t>
            </a:r>
          </a:p>
        </p:txBody>
      </p:sp>
      <p:sp>
        <p:nvSpPr>
          <p:cNvPr id="14339" name="Rectangle 3"/>
          <p:cNvSpPr>
            <a:spLocks noGrp="1" noChangeArrowheads="1"/>
          </p:cNvSpPr>
          <p:nvPr>
            <p:ph type="body" idx="1"/>
          </p:nvPr>
        </p:nvSpPr>
        <p:spPr/>
        <p:txBody>
          <a:bodyPr/>
          <a:lstStyle/>
          <a:p>
            <a:r>
              <a:rPr lang="en-US" altLang="en-US" sz="4400" dirty="0"/>
              <a:t>For a significant equal levels test simply use the compute function in SPSS to create averages over all of the DVs.</a:t>
            </a:r>
          </a:p>
          <a:p>
            <a:r>
              <a:rPr lang="en-US" altLang="en-US" sz="4400" dirty="0"/>
              <a:t>Use this new variable as a DV in a univariate ANOVA where you can use post hoc tests or implement planned comparisons using syntax.</a:t>
            </a:r>
          </a:p>
        </p:txBody>
      </p:sp>
    </p:spTree>
    <p:extLst>
      <p:ext uri="{BB962C8B-B14F-4D97-AF65-F5344CB8AC3E}">
        <p14:creationId xmlns:p14="http://schemas.microsoft.com/office/powerpoint/2010/main" val="14677024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Flatness</a:t>
            </a:r>
          </a:p>
        </p:txBody>
      </p:sp>
      <p:sp>
        <p:nvSpPr>
          <p:cNvPr id="17411" name="Rectangle 3"/>
          <p:cNvSpPr>
            <a:spLocks noGrp="1" noChangeArrowheads="1"/>
          </p:cNvSpPr>
          <p:nvPr>
            <p:ph type="body" idx="1"/>
          </p:nvPr>
        </p:nvSpPr>
        <p:spPr/>
        <p:txBody>
          <a:bodyPr/>
          <a:lstStyle/>
          <a:p>
            <a:r>
              <a:rPr lang="en-US" altLang="en-US" sz="4000" dirty="0"/>
              <a:t>If the multivariate test for flatness is rejected than you turn to interpreting comparisons in a univariate within subjects ANOVA.</a:t>
            </a:r>
          </a:p>
          <a:p>
            <a:r>
              <a:rPr lang="en-US" altLang="en-US" sz="4000" dirty="0"/>
              <a:t>You can rerun the analysis removing the between subjects variables and implement post hoc tests on the within subjects variable or use syntax to use planned comparisons.</a:t>
            </a:r>
          </a:p>
        </p:txBody>
      </p:sp>
    </p:spTree>
    <p:extLst>
      <p:ext uri="{BB962C8B-B14F-4D97-AF65-F5344CB8AC3E}">
        <p14:creationId xmlns:p14="http://schemas.microsoft.com/office/powerpoint/2010/main" val="3411163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en-US"/>
              <a:t>Commensurate Data</a:t>
            </a:r>
          </a:p>
        </p:txBody>
      </p:sp>
      <p:sp>
        <p:nvSpPr>
          <p:cNvPr id="110597" name="Rectangle 5"/>
          <p:cNvSpPr>
            <a:spLocks noChangeArrowheads="1"/>
          </p:cNvSpPr>
          <p:nvPr/>
        </p:nvSpPr>
        <p:spPr bwMode="auto">
          <a:xfrm>
            <a:off x="1524000" y="28871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10596" name="Object 4"/>
          <p:cNvGraphicFramePr>
            <a:graphicFrameLocks noChangeAspect="1"/>
          </p:cNvGraphicFramePr>
          <p:nvPr>
            <p:extLst>
              <p:ext uri="{D42A27DB-BD31-4B8C-83A1-F6EECF244321}">
                <p14:modId xmlns:p14="http://schemas.microsoft.com/office/powerpoint/2010/main" val="2777601179"/>
              </p:ext>
            </p:extLst>
          </p:nvPr>
        </p:nvGraphicFramePr>
        <p:xfrm>
          <a:off x="914400" y="2044422"/>
          <a:ext cx="10121982" cy="3975378"/>
        </p:xfrm>
        <a:graphic>
          <a:graphicData uri="http://schemas.openxmlformats.org/presentationml/2006/ole">
            <mc:AlternateContent xmlns:mc="http://schemas.openxmlformats.org/markup-compatibility/2006">
              <mc:Choice xmlns:v="urn:schemas-microsoft-com:vml" Requires="v">
                <p:oleObj spid="_x0000_s110604" name="Equation" r:id="rId3" imgW="1816100" imgH="711200" progId="Equation.DSMT4">
                  <p:embed/>
                </p:oleObj>
              </mc:Choice>
              <mc:Fallback>
                <p:oleObj name="Equation" r:id="rId3" imgW="1816100" imgH="711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044422"/>
                        <a:ext cx="10121982" cy="3975378"/>
                      </a:xfrm>
                      <a:prstGeom prst="rect">
                        <a:avLst/>
                      </a:prstGeom>
                      <a:noFill/>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Autofit/>
          </a:bodyPr>
          <a:lstStyle/>
          <a:p>
            <a:r>
              <a:rPr lang="en-US" altLang="en-US" sz="4800" dirty="0"/>
              <a:t>Testing interactions</a:t>
            </a:r>
          </a:p>
        </p:txBody>
      </p:sp>
      <p:sp>
        <p:nvSpPr>
          <p:cNvPr id="4" name="Text Placeholder 3"/>
          <p:cNvSpPr>
            <a:spLocks noGrp="1"/>
          </p:cNvSpPr>
          <p:nvPr>
            <p:ph type="body" idx="1"/>
          </p:nvPr>
        </p:nvSpPr>
        <p:spPr/>
        <p:txBody>
          <a:bodyPr>
            <a:noAutofit/>
          </a:bodyPr>
          <a:lstStyle/>
          <a:p>
            <a:r>
              <a:rPr lang="en-US" altLang="en-US" sz="4000" dirty="0"/>
              <a:t>Simple Effects, Simple Comparisons and Interaction Contrasts</a:t>
            </a:r>
            <a:endParaRPr lang="en-US" sz="4000" dirty="0"/>
          </a:p>
        </p:txBody>
      </p:sp>
    </p:spTree>
    <p:extLst>
      <p:ext uri="{BB962C8B-B14F-4D97-AF65-F5344CB8AC3E}">
        <p14:creationId xmlns:p14="http://schemas.microsoft.com/office/powerpoint/2010/main" val="8484525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en-US"/>
              <a:t>Simple effect and Simple Comparisons</a:t>
            </a:r>
          </a:p>
        </p:txBody>
      </p:sp>
      <p:pic>
        <p:nvPicPr>
          <p:cNvPr id="70660" name="Picture 4" descr="profile_contrasts"/>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556314" y="2011363"/>
            <a:ext cx="5077785" cy="4206875"/>
          </a:xfrm>
        </p:spPr>
      </p:pic>
    </p:spTree>
    <p:extLst>
      <p:ext uri="{BB962C8B-B14F-4D97-AF65-F5344CB8AC3E}">
        <p14:creationId xmlns:p14="http://schemas.microsoft.com/office/powerpoint/2010/main" val="27575853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Interactions</a:t>
            </a:r>
          </a:p>
        </p:txBody>
      </p:sp>
      <p:sp>
        <p:nvSpPr>
          <p:cNvPr id="23555" name="Rectangle 3"/>
          <p:cNvSpPr>
            <a:spLocks noGrp="1" noChangeArrowheads="1"/>
          </p:cNvSpPr>
          <p:nvPr>
            <p:ph type="body" idx="1"/>
          </p:nvPr>
        </p:nvSpPr>
        <p:spPr/>
        <p:txBody>
          <a:bodyPr/>
          <a:lstStyle/>
          <a:p>
            <a:r>
              <a:rPr lang="en-US" altLang="en-US"/>
              <a:t>Whenever the parallelism hypothesis is rejected you need to pull apart the data to try and pinpoint what parts of the profile are causing the interaction</a:t>
            </a:r>
          </a:p>
        </p:txBody>
      </p:sp>
    </p:spTree>
    <p:extLst>
      <p:ext uri="{BB962C8B-B14F-4D97-AF65-F5344CB8AC3E}">
        <p14:creationId xmlns:p14="http://schemas.microsoft.com/office/powerpoint/2010/main" val="32996200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Interactions</a:t>
            </a:r>
          </a:p>
        </p:txBody>
      </p:sp>
      <p:sp>
        <p:nvSpPr>
          <p:cNvPr id="26627" name="Rectangle 3"/>
          <p:cNvSpPr>
            <a:spLocks noGrp="1" noChangeArrowheads="1"/>
          </p:cNvSpPr>
          <p:nvPr>
            <p:ph type="body" idx="1"/>
          </p:nvPr>
        </p:nvSpPr>
        <p:spPr/>
        <p:txBody>
          <a:bodyPr/>
          <a:lstStyle/>
          <a:p>
            <a:r>
              <a:rPr lang="en-US" altLang="en-US" sz="4800" dirty="0"/>
              <a:t>Parallelism and Flatness significant, equal levels not significant</a:t>
            </a:r>
          </a:p>
          <a:p>
            <a:pPr lvl="1"/>
            <a:r>
              <a:rPr lang="en-US" altLang="en-US" sz="4800" dirty="0"/>
              <a:t>Simple effects would be used to compare the groups while holding each of the DVs constant</a:t>
            </a:r>
          </a:p>
        </p:txBody>
      </p:sp>
    </p:spTree>
    <p:extLst>
      <p:ext uri="{BB962C8B-B14F-4D97-AF65-F5344CB8AC3E}">
        <p14:creationId xmlns:p14="http://schemas.microsoft.com/office/powerpoint/2010/main" val="19665501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Interactions</a:t>
            </a:r>
          </a:p>
        </p:txBody>
      </p:sp>
      <p:sp>
        <p:nvSpPr>
          <p:cNvPr id="33795" name="Rectangle 3"/>
          <p:cNvSpPr>
            <a:spLocks noGrp="1" noChangeArrowheads="1"/>
          </p:cNvSpPr>
          <p:nvPr>
            <p:ph type="body" idx="1"/>
          </p:nvPr>
        </p:nvSpPr>
        <p:spPr/>
        <p:txBody>
          <a:bodyPr/>
          <a:lstStyle/>
          <a:p>
            <a:r>
              <a:rPr lang="en-US" altLang="en-US" sz="3600" dirty="0"/>
              <a:t>Parallelism and Flatness significant, equal levels not significant</a:t>
            </a:r>
          </a:p>
          <a:p>
            <a:pPr lvl="1"/>
            <a:r>
              <a:rPr lang="en-US" altLang="en-US" sz="3600" dirty="0"/>
              <a:t>This is the same as doing a separate ANOVA between groups for each DV </a:t>
            </a:r>
          </a:p>
          <a:p>
            <a:pPr lvl="1"/>
            <a:r>
              <a:rPr lang="en-US" altLang="en-US" sz="3600" dirty="0"/>
              <a:t>A </a:t>
            </a:r>
            <a:r>
              <a:rPr lang="en-US" altLang="en-US" sz="3600" dirty="0" err="1"/>
              <a:t>Scheffe</a:t>
            </a:r>
            <a:r>
              <a:rPr lang="en-US" altLang="en-US" sz="3600" dirty="0"/>
              <a:t> adjustment is recommended if doing this post hoc</a:t>
            </a:r>
          </a:p>
          <a:p>
            <a:pPr lvl="2"/>
            <a:r>
              <a:rPr lang="en-US" altLang="en-US" sz="3200" dirty="0"/>
              <a:t>Fs=(k – 1)F(k – 1), k(n – 1)</a:t>
            </a:r>
          </a:p>
          <a:p>
            <a:pPr lvl="2"/>
            <a:r>
              <a:rPr lang="en-US" altLang="en-US" sz="3200" dirty="0"/>
              <a:t>K is number of groups and n is number of subjects</a:t>
            </a:r>
          </a:p>
        </p:txBody>
      </p:sp>
    </p:spTree>
    <p:extLst>
      <p:ext uri="{BB962C8B-B14F-4D97-AF65-F5344CB8AC3E}">
        <p14:creationId xmlns:p14="http://schemas.microsoft.com/office/powerpoint/2010/main" val="19079087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t>Interactions</a:t>
            </a:r>
          </a:p>
        </p:txBody>
      </p:sp>
      <p:sp>
        <p:nvSpPr>
          <p:cNvPr id="35843" name="Rectangle 3"/>
          <p:cNvSpPr>
            <a:spLocks noGrp="1" noChangeArrowheads="1"/>
          </p:cNvSpPr>
          <p:nvPr>
            <p:ph type="body" idx="1"/>
          </p:nvPr>
        </p:nvSpPr>
        <p:spPr/>
        <p:txBody>
          <a:bodyPr/>
          <a:lstStyle/>
          <a:p>
            <a:r>
              <a:rPr lang="en-US" altLang="en-US" sz="4400" dirty="0"/>
              <a:t>Parallelism and Flatness significant, equal levels not significant</a:t>
            </a:r>
          </a:p>
          <a:p>
            <a:pPr lvl="1"/>
            <a:r>
              <a:rPr lang="en-US" altLang="en-US" sz="4400" dirty="0"/>
              <a:t>If any simple effect is significant than it should be followed by simple contrasts that can be implemented through syntax if planned or by post hoc adjustment.</a:t>
            </a:r>
          </a:p>
        </p:txBody>
      </p:sp>
    </p:spTree>
    <p:extLst>
      <p:ext uri="{BB962C8B-B14F-4D97-AF65-F5344CB8AC3E}">
        <p14:creationId xmlns:p14="http://schemas.microsoft.com/office/powerpoint/2010/main" val="23455281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a:t>Interactions</a:t>
            </a:r>
          </a:p>
        </p:txBody>
      </p:sp>
      <p:sp>
        <p:nvSpPr>
          <p:cNvPr id="37891" name="Rectangle 3"/>
          <p:cNvSpPr>
            <a:spLocks noGrp="1" noChangeArrowheads="1"/>
          </p:cNvSpPr>
          <p:nvPr>
            <p:ph type="body" idx="1"/>
          </p:nvPr>
        </p:nvSpPr>
        <p:spPr/>
        <p:txBody>
          <a:bodyPr/>
          <a:lstStyle/>
          <a:p>
            <a:r>
              <a:rPr lang="en-US" altLang="en-US" sz="4400" dirty="0"/>
              <a:t>Parallelism and Equal levels significant, flatness not significant</a:t>
            </a:r>
          </a:p>
          <a:p>
            <a:pPr lvl="1"/>
            <a:r>
              <a:rPr lang="en-US" altLang="en-US" sz="4400" dirty="0"/>
              <a:t>This happens “rarely because if parallelism and levels are significant, flatness is nonsignificant only if profiles for different groups are mirror images that cancel each other out”.</a:t>
            </a:r>
          </a:p>
        </p:txBody>
      </p:sp>
    </p:spTree>
    <p:extLst>
      <p:ext uri="{BB962C8B-B14F-4D97-AF65-F5344CB8AC3E}">
        <p14:creationId xmlns:p14="http://schemas.microsoft.com/office/powerpoint/2010/main" val="26597602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t>Interactions</a:t>
            </a:r>
          </a:p>
        </p:txBody>
      </p:sp>
      <p:sp>
        <p:nvSpPr>
          <p:cNvPr id="43011" name="Rectangle 3"/>
          <p:cNvSpPr>
            <a:spLocks noGrp="1" noChangeArrowheads="1"/>
          </p:cNvSpPr>
          <p:nvPr>
            <p:ph type="body" idx="1"/>
          </p:nvPr>
        </p:nvSpPr>
        <p:spPr/>
        <p:txBody>
          <a:bodyPr/>
          <a:lstStyle/>
          <a:p>
            <a:r>
              <a:rPr lang="en-US" altLang="en-US" sz="4800" dirty="0"/>
              <a:t>Parallelism and Equal levels significant, flatness not significant</a:t>
            </a:r>
          </a:p>
          <a:p>
            <a:pPr lvl="1"/>
            <a:r>
              <a:rPr lang="en-US" altLang="en-US" sz="4800" dirty="0"/>
              <a:t>This is done by doing a series of one-way within subjects ANOVAs for each group separately.</a:t>
            </a:r>
          </a:p>
        </p:txBody>
      </p:sp>
    </p:spTree>
    <p:extLst>
      <p:ext uri="{BB962C8B-B14F-4D97-AF65-F5344CB8AC3E}">
        <p14:creationId xmlns:p14="http://schemas.microsoft.com/office/powerpoint/2010/main" val="36517010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en-US"/>
              <a:t>Interactions</a:t>
            </a:r>
          </a:p>
        </p:txBody>
      </p:sp>
      <p:sp>
        <p:nvSpPr>
          <p:cNvPr id="72707" name="Rectangle 3"/>
          <p:cNvSpPr>
            <a:spLocks noGrp="1" noChangeArrowheads="1"/>
          </p:cNvSpPr>
          <p:nvPr>
            <p:ph type="body" idx="1"/>
          </p:nvPr>
        </p:nvSpPr>
        <p:spPr/>
        <p:txBody>
          <a:bodyPr/>
          <a:lstStyle/>
          <a:p>
            <a:r>
              <a:rPr lang="en-US" altLang="en-US" sz="3600" dirty="0"/>
              <a:t>Parallelism and Equal levels significant, flatness not significant</a:t>
            </a:r>
          </a:p>
          <a:p>
            <a:pPr lvl="1"/>
            <a:r>
              <a:rPr lang="en-US" altLang="en-US" sz="3600" dirty="0"/>
              <a:t>A </a:t>
            </a:r>
            <a:r>
              <a:rPr lang="en-US" altLang="en-US" sz="3600" dirty="0" err="1"/>
              <a:t>Scheffe</a:t>
            </a:r>
            <a:r>
              <a:rPr lang="en-US" altLang="en-US" sz="3600" dirty="0"/>
              <a:t> adjustment is recommended if doing this post hoc</a:t>
            </a:r>
          </a:p>
          <a:p>
            <a:pPr lvl="2"/>
            <a:r>
              <a:rPr lang="en-US" altLang="en-US" sz="3200" dirty="0"/>
              <a:t>Fs=(p – 1)F(p – 1), k(p – 1)(n – 1)</a:t>
            </a:r>
          </a:p>
          <a:p>
            <a:pPr lvl="2"/>
            <a:r>
              <a:rPr lang="en-US" altLang="en-US" sz="3200" dirty="0"/>
              <a:t>P is number of repeated measures, n is number of subjects</a:t>
            </a:r>
          </a:p>
          <a:p>
            <a:pPr lvl="1"/>
            <a:r>
              <a:rPr lang="en-US" altLang="en-US" sz="3600" dirty="0"/>
              <a:t>If any are significant, follow up with simple contrasts on the within subjects variable.</a:t>
            </a:r>
          </a:p>
        </p:txBody>
      </p:sp>
    </p:spTree>
    <p:extLst>
      <p:ext uri="{BB962C8B-B14F-4D97-AF65-F5344CB8AC3E}">
        <p14:creationId xmlns:p14="http://schemas.microsoft.com/office/powerpoint/2010/main" val="18532940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t>Interactions</a:t>
            </a:r>
          </a:p>
        </p:txBody>
      </p:sp>
      <p:sp>
        <p:nvSpPr>
          <p:cNvPr id="48131" name="Rectangle 3"/>
          <p:cNvSpPr>
            <a:spLocks noGrp="1" noChangeArrowheads="1"/>
          </p:cNvSpPr>
          <p:nvPr>
            <p:ph type="body" idx="1"/>
          </p:nvPr>
        </p:nvSpPr>
        <p:spPr/>
        <p:txBody>
          <a:bodyPr/>
          <a:lstStyle/>
          <a:p>
            <a:r>
              <a:rPr lang="en-US" altLang="en-US" dirty="0"/>
              <a:t>If all effects are significant</a:t>
            </a:r>
          </a:p>
          <a:p>
            <a:pPr lvl="1"/>
            <a:r>
              <a:rPr lang="en-US" altLang="en-US" dirty="0"/>
              <a:t>Perform interaction contrasts by separating the data into smaller two by two interactions</a:t>
            </a:r>
          </a:p>
        </p:txBody>
      </p:sp>
    </p:spTree>
    <p:extLst>
      <p:ext uri="{BB962C8B-B14F-4D97-AF65-F5344CB8AC3E}">
        <p14:creationId xmlns:p14="http://schemas.microsoft.com/office/powerpoint/2010/main" val="360836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Questions asked by profile analysis</a:t>
            </a:r>
          </a:p>
        </p:txBody>
      </p:sp>
      <p:sp>
        <p:nvSpPr>
          <p:cNvPr id="21507" name="Rectangle 3"/>
          <p:cNvSpPr>
            <a:spLocks noGrp="1" noChangeArrowheads="1"/>
          </p:cNvSpPr>
          <p:nvPr>
            <p:ph idx="1"/>
          </p:nvPr>
        </p:nvSpPr>
        <p:spPr/>
        <p:txBody>
          <a:bodyPr/>
          <a:lstStyle/>
          <a:p>
            <a:r>
              <a:rPr lang="en-US" altLang="en-US"/>
              <a:t>There is one major question asked by profile analysis; Do groups have similar profiles on a set of DVs?</a:t>
            </a:r>
            <a:br>
              <a:rPr lang="en-US" altLang="en-US"/>
            </a:br>
            <a:endParaRPr lang="en-US"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a:t>Interaction Contrasts</a:t>
            </a:r>
          </a:p>
        </p:txBody>
      </p:sp>
      <p:pic>
        <p:nvPicPr>
          <p:cNvPr id="74756" name="Picture 4" descr="profile_interactio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412841" y="2011363"/>
            <a:ext cx="5364730" cy="4206875"/>
          </a:xfrm>
        </p:spPr>
      </p:pic>
    </p:spTree>
    <p:extLst>
      <p:ext uri="{BB962C8B-B14F-4D97-AF65-F5344CB8AC3E}">
        <p14:creationId xmlns:p14="http://schemas.microsoft.com/office/powerpoint/2010/main" val="26136583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t>Interactions</a:t>
            </a:r>
          </a:p>
        </p:txBody>
      </p:sp>
      <p:sp>
        <p:nvSpPr>
          <p:cNvPr id="51203" name="Rectangle 3"/>
          <p:cNvSpPr>
            <a:spLocks noGrp="1" noChangeArrowheads="1"/>
          </p:cNvSpPr>
          <p:nvPr>
            <p:ph type="body" idx="1"/>
          </p:nvPr>
        </p:nvSpPr>
        <p:spPr/>
        <p:txBody>
          <a:bodyPr/>
          <a:lstStyle/>
          <a:p>
            <a:r>
              <a:rPr lang="en-US" altLang="en-US" sz="4400" dirty="0"/>
              <a:t>If all effects are significant</a:t>
            </a:r>
          </a:p>
          <a:p>
            <a:pPr lvl="1"/>
            <a:r>
              <a:rPr lang="en-US" altLang="en-US" sz="4400" dirty="0"/>
              <a:t>This can be done by using the select cases function in SPSS, selecting two groups and doing a mixed ANOVA with just two of the DVs; this will break down the interaction into smaller interactions that are easier to interpret.</a:t>
            </a:r>
            <a:br>
              <a:rPr lang="en-US" altLang="en-US" sz="4400" dirty="0"/>
            </a:br>
            <a:endParaRPr lang="en-US" altLang="en-US" sz="4400" dirty="0"/>
          </a:p>
        </p:txBody>
      </p:sp>
    </p:spTree>
    <p:extLst>
      <p:ext uri="{BB962C8B-B14F-4D97-AF65-F5344CB8AC3E}">
        <p14:creationId xmlns:p14="http://schemas.microsoft.com/office/powerpoint/2010/main" val="32770029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a:t>Interactions</a:t>
            </a:r>
          </a:p>
        </p:txBody>
      </p:sp>
      <p:sp>
        <p:nvSpPr>
          <p:cNvPr id="53251" name="Rectangle 3"/>
          <p:cNvSpPr>
            <a:spLocks noGrp="1" noChangeArrowheads="1"/>
          </p:cNvSpPr>
          <p:nvPr>
            <p:ph type="body" idx="1"/>
          </p:nvPr>
        </p:nvSpPr>
        <p:spPr/>
        <p:txBody>
          <a:bodyPr/>
          <a:lstStyle/>
          <a:p>
            <a:r>
              <a:rPr lang="en-US" altLang="en-US" sz="4400" dirty="0"/>
              <a:t>If all effects are significant</a:t>
            </a:r>
          </a:p>
          <a:p>
            <a:pPr lvl="1"/>
            <a:r>
              <a:rPr lang="en-US" altLang="en-US" sz="4400" dirty="0"/>
              <a:t>It can also be done by averaging over groups (form comparisons on the BG variable) and averaging over DVs (form comparisons on the WG variable) and taking the interaction between them.</a:t>
            </a:r>
          </a:p>
        </p:txBody>
      </p:sp>
    </p:spTree>
    <p:extLst>
      <p:ext uri="{BB962C8B-B14F-4D97-AF65-F5344CB8AC3E}">
        <p14:creationId xmlns:p14="http://schemas.microsoft.com/office/powerpoint/2010/main" val="26872520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en-US"/>
              <a:t>Doubly Manova</a:t>
            </a:r>
            <a:endParaRPr lang="en-US" alt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597735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a:t>Doubly MANOVA</a:t>
            </a:r>
          </a:p>
        </p:txBody>
      </p:sp>
      <p:sp>
        <p:nvSpPr>
          <p:cNvPr id="54275" name="Rectangle 3"/>
          <p:cNvSpPr>
            <a:spLocks noGrp="1" noChangeArrowheads="1"/>
          </p:cNvSpPr>
          <p:nvPr>
            <p:ph type="body" idx="1"/>
          </p:nvPr>
        </p:nvSpPr>
        <p:spPr/>
        <p:txBody>
          <a:bodyPr/>
          <a:lstStyle/>
          <a:p>
            <a:r>
              <a:rPr lang="en-US" altLang="en-US"/>
              <a:t>Doubly manova is a generalization of MANOVA and Profile analysis taken together in one set of data</a:t>
            </a:r>
            <a:br>
              <a:rPr lang="en-US" altLang="en-US"/>
            </a:br>
            <a:endParaRPr lang="en-US" altLang="en-US"/>
          </a:p>
        </p:txBody>
      </p:sp>
    </p:spTree>
    <p:extLst>
      <p:ext uri="{BB962C8B-B14F-4D97-AF65-F5344CB8AC3E}">
        <p14:creationId xmlns:p14="http://schemas.microsoft.com/office/powerpoint/2010/main" val="30801186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a:t>Doubly MANOVA</a:t>
            </a:r>
          </a:p>
        </p:txBody>
      </p:sp>
      <p:sp>
        <p:nvSpPr>
          <p:cNvPr id="58371" name="Rectangle 3"/>
          <p:cNvSpPr>
            <a:spLocks noGrp="1" noChangeArrowheads="1"/>
          </p:cNvSpPr>
          <p:nvPr>
            <p:ph type="body" idx="1"/>
          </p:nvPr>
        </p:nvSpPr>
        <p:spPr/>
        <p:txBody>
          <a:bodyPr/>
          <a:lstStyle/>
          <a:p>
            <a:r>
              <a:rPr lang="en-US" altLang="en-US" sz="4400" dirty="0"/>
              <a:t>The basic design is multiple DVs taken at multiple time points, but the multiple DVs do not have to be commensurate.</a:t>
            </a:r>
          </a:p>
          <a:p>
            <a:r>
              <a:rPr lang="en-US" altLang="en-US" sz="4400" dirty="0"/>
              <a:t>For example, students at different schools (private vs. public) are measured on basic math, reading, athleticism and IQ in grades 7 through 12.</a:t>
            </a:r>
          </a:p>
        </p:txBody>
      </p:sp>
    </p:spTree>
    <p:extLst>
      <p:ext uri="{BB962C8B-B14F-4D97-AF65-F5344CB8AC3E}">
        <p14:creationId xmlns:p14="http://schemas.microsoft.com/office/powerpoint/2010/main" val="22218775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20" name="Rectangle 4"/>
          <p:cNvSpPr>
            <a:spLocks noGrp="1" noChangeArrowheads="1"/>
          </p:cNvSpPr>
          <p:nvPr>
            <p:ph type="title"/>
          </p:nvPr>
        </p:nvSpPr>
        <p:spPr/>
        <p:txBody>
          <a:bodyPr/>
          <a:lstStyle/>
          <a:p>
            <a:r>
              <a:rPr lang="en-US" altLang="en-US" dirty="0">
                <a:solidFill>
                  <a:schemeClr val="tx1"/>
                </a:solidFill>
              </a:rPr>
              <a:t>Doubly </a:t>
            </a:r>
            <a:br>
              <a:rPr lang="en-US" altLang="en-US" dirty="0">
                <a:solidFill>
                  <a:schemeClr val="tx1"/>
                </a:solidFill>
              </a:rPr>
            </a:br>
            <a:r>
              <a:rPr lang="en-US" altLang="en-US" dirty="0">
                <a:solidFill>
                  <a:schemeClr val="tx1"/>
                </a:solidFill>
              </a:rPr>
              <a:t>MANOVA</a:t>
            </a:r>
          </a:p>
        </p:txBody>
      </p:sp>
      <p:pic>
        <p:nvPicPr>
          <p:cNvPr id="60423" name="Picture 7"/>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r="37964" b="3703"/>
          <a:stretch>
            <a:fillRect/>
          </a:stretch>
        </p:blipFill>
        <p:spPr>
          <a:xfrm>
            <a:off x="4953000" y="136700"/>
            <a:ext cx="5791200" cy="6584599"/>
          </a:xfrm>
        </p:spPr>
      </p:pic>
    </p:spTree>
    <p:extLst>
      <p:ext uri="{BB962C8B-B14F-4D97-AF65-F5344CB8AC3E}">
        <p14:creationId xmlns:p14="http://schemas.microsoft.com/office/powerpoint/2010/main" val="6546803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a:t>Doubly MANOVA</a:t>
            </a:r>
          </a:p>
        </p:txBody>
      </p:sp>
      <p:sp>
        <p:nvSpPr>
          <p:cNvPr id="63491" name="Rectangle 3"/>
          <p:cNvSpPr>
            <a:spLocks noGrp="1" noChangeArrowheads="1"/>
          </p:cNvSpPr>
          <p:nvPr>
            <p:ph type="body" idx="1"/>
          </p:nvPr>
        </p:nvSpPr>
        <p:spPr/>
        <p:txBody>
          <a:bodyPr/>
          <a:lstStyle/>
          <a:p>
            <a:r>
              <a:rPr lang="en-US" altLang="en-US" sz="4400" dirty="0"/>
              <a:t>This can be treated as a between-within (groups by time) singly multivariate design but the time effect has to meet the </a:t>
            </a:r>
            <a:r>
              <a:rPr lang="en-US" altLang="en-US" sz="4400" dirty="0" err="1"/>
              <a:t>sphericity</a:t>
            </a:r>
            <a:r>
              <a:rPr lang="en-US" altLang="en-US" sz="4400" dirty="0"/>
              <a:t> assumption</a:t>
            </a:r>
          </a:p>
          <a:p>
            <a:r>
              <a:rPr lang="en-US" altLang="en-US" sz="4400" dirty="0" err="1"/>
              <a:t>Sphericity</a:t>
            </a:r>
            <a:r>
              <a:rPr lang="en-US" altLang="en-US" sz="4400" dirty="0"/>
              <a:t> can be circumvented by using both the DVs and Time in a multivariate design.</a:t>
            </a:r>
          </a:p>
        </p:txBody>
      </p:sp>
    </p:spTree>
    <p:extLst>
      <p:ext uri="{BB962C8B-B14F-4D97-AF65-F5344CB8AC3E}">
        <p14:creationId xmlns:p14="http://schemas.microsoft.com/office/powerpoint/2010/main" val="8676527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en-US"/>
              <a:t>Doubly MANOVA</a:t>
            </a:r>
          </a:p>
        </p:txBody>
      </p:sp>
      <p:sp>
        <p:nvSpPr>
          <p:cNvPr id="66563" name="Rectangle 3"/>
          <p:cNvSpPr>
            <a:spLocks noGrp="1" noChangeArrowheads="1"/>
          </p:cNvSpPr>
          <p:nvPr>
            <p:ph type="body" idx="1"/>
          </p:nvPr>
        </p:nvSpPr>
        <p:spPr/>
        <p:txBody>
          <a:bodyPr/>
          <a:lstStyle/>
          <a:p>
            <a:r>
              <a:rPr lang="en-US" altLang="en-US" sz="4400" dirty="0"/>
              <a:t>Called Doubly MANOVA because linear combinations of DVs (at each time) are linearly combined across time.</a:t>
            </a:r>
          </a:p>
          <a:p>
            <a:r>
              <a:rPr lang="en-US" altLang="en-US" sz="4400" dirty="0"/>
              <a:t>Within subjects and interaction effects are doubly multivariate while the between groups effects is singly multivariate.</a:t>
            </a:r>
          </a:p>
        </p:txBody>
      </p:sp>
    </p:spTree>
    <p:extLst>
      <p:ext uri="{BB962C8B-B14F-4D97-AF65-F5344CB8AC3E}">
        <p14:creationId xmlns:p14="http://schemas.microsoft.com/office/powerpoint/2010/main" val="36823263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a:t>Doubly MANOVA</a:t>
            </a:r>
          </a:p>
        </p:txBody>
      </p:sp>
      <p:sp>
        <p:nvSpPr>
          <p:cNvPr id="69635" name="Rectangle 3"/>
          <p:cNvSpPr>
            <a:spLocks noGrp="1" noChangeArrowheads="1"/>
          </p:cNvSpPr>
          <p:nvPr>
            <p:ph type="body" idx="1"/>
          </p:nvPr>
        </p:nvSpPr>
        <p:spPr/>
        <p:txBody>
          <a:bodyPr/>
          <a:lstStyle/>
          <a:p>
            <a:r>
              <a:rPr lang="en-US" altLang="en-US" sz="4800" dirty="0"/>
              <a:t>This can be performed using the repeated measures ANOVA function in SPSS (now with two within subjects IVs) and just interpreting the multivariate tests.</a:t>
            </a:r>
          </a:p>
        </p:txBody>
      </p:sp>
    </p:spTree>
    <p:extLst>
      <p:ext uri="{BB962C8B-B14F-4D97-AF65-F5344CB8AC3E}">
        <p14:creationId xmlns:p14="http://schemas.microsoft.com/office/powerpoint/2010/main" val="1777486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Questions</a:t>
            </a:r>
          </a:p>
        </p:txBody>
      </p:sp>
      <p:sp>
        <p:nvSpPr>
          <p:cNvPr id="25603" name="Rectangle 3"/>
          <p:cNvSpPr>
            <a:spLocks noGrp="1" noChangeArrowheads="1"/>
          </p:cNvSpPr>
          <p:nvPr>
            <p:ph idx="1"/>
          </p:nvPr>
        </p:nvSpPr>
        <p:spPr/>
        <p:txBody>
          <a:bodyPr/>
          <a:lstStyle/>
          <a:p>
            <a:r>
              <a:rPr lang="en-US" altLang="en-US"/>
              <a:t>Usually in application of profile analysis a researcher is trying to show that groups are not different, that is why most tests are named after the “null” case.</a:t>
            </a:r>
            <a:br>
              <a:rPr lang="en-US" altLang="en-US"/>
            </a:b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Questions</a:t>
            </a:r>
          </a:p>
        </p:txBody>
      </p:sp>
      <p:sp>
        <p:nvSpPr>
          <p:cNvPr id="27651" name="Rectangle 3"/>
          <p:cNvSpPr>
            <a:spLocks noGrp="1" noChangeArrowheads="1"/>
          </p:cNvSpPr>
          <p:nvPr>
            <p:ph idx="1"/>
          </p:nvPr>
        </p:nvSpPr>
        <p:spPr/>
        <p:txBody>
          <a:bodyPr/>
          <a:lstStyle/>
          <a:p>
            <a:r>
              <a:rPr lang="en-US" altLang="en-US"/>
              <a:t>Segments – difference scores (or other linear combinations) between adjacent DV scores that are used in two of the major tests of profile analysis</a:t>
            </a:r>
            <a:br>
              <a:rPr lang="en-US" altLang="en-US"/>
            </a:br>
            <a:endParaRPr lang="en-US"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Banded</Template>
  <TotalTime>73</TotalTime>
  <Words>2127</Words>
  <Application>Microsoft Office PowerPoint</Application>
  <PresentationFormat>Widescreen</PresentationFormat>
  <Paragraphs>220</Paragraphs>
  <Slides>79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3</vt:i4>
      </vt:variant>
      <vt:variant>
        <vt:lpstr>Slide Titles</vt:lpstr>
      </vt:variant>
      <vt:variant>
        <vt:i4>79</vt:i4>
      </vt:variant>
    </vt:vector>
  </HeadingPairs>
  <TitlesOfParts>
    <vt:vector size="86" baseType="lpstr">
      <vt:lpstr>Corbel</vt:lpstr>
      <vt:lpstr>Times New Roman</vt:lpstr>
      <vt:lpstr>Wingdings</vt:lpstr>
      <vt:lpstr>Banded</vt:lpstr>
      <vt:lpstr>Equation</vt:lpstr>
      <vt:lpstr>Document</vt:lpstr>
      <vt:lpstr>Chart</vt:lpstr>
      <vt:lpstr>Profile Analysis</vt:lpstr>
      <vt:lpstr>Profile Analysis </vt:lpstr>
      <vt:lpstr>Profile Analysis</vt:lpstr>
      <vt:lpstr>Repeated Measures Data</vt:lpstr>
      <vt:lpstr>Profile Analysis</vt:lpstr>
      <vt:lpstr>Commensurate Data</vt:lpstr>
      <vt:lpstr>Questions asked by profile analysis</vt:lpstr>
      <vt:lpstr>Questions</vt:lpstr>
      <vt:lpstr>Questions</vt:lpstr>
      <vt:lpstr>Questions</vt:lpstr>
      <vt:lpstr>PowerPoint Presentation</vt:lpstr>
      <vt:lpstr>Questions</vt:lpstr>
      <vt:lpstr>Questions</vt:lpstr>
      <vt:lpstr>PowerPoint Presentation</vt:lpstr>
      <vt:lpstr>Questions</vt:lpstr>
      <vt:lpstr>Questions</vt:lpstr>
      <vt:lpstr>PowerPoint Presentation</vt:lpstr>
      <vt:lpstr>Questions</vt:lpstr>
      <vt:lpstr>Questions</vt:lpstr>
      <vt:lpstr>Questions</vt:lpstr>
      <vt:lpstr>Questions</vt:lpstr>
      <vt:lpstr>Questions</vt:lpstr>
      <vt:lpstr>Limitations</vt:lpstr>
      <vt:lpstr>Limitations</vt:lpstr>
      <vt:lpstr>Limitations</vt:lpstr>
      <vt:lpstr>Limitations</vt:lpstr>
      <vt:lpstr>Assumptions – Sample Size</vt:lpstr>
      <vt:lpstr>Assumptions - Power</vt:lpstr>
      <vt:lpstr>Assumptions - Normality</vt:lpstr>
      <vt:lpstr>Assumptions - Outliers</vt:lpstr>
      <vt:lpstr>Assumptions – Homogeneity of VC Matrix</vt:lpstr>
      <vt:lpstr>Assumptions - linearity</vt:lpstr>
      <vt:lpstr>Profile Analysis Equations</vt:lpstr>
      <vt:lpstr>Example Data</vt:lpstr>
      <vt:lpstr>Profile of Example data</vt:lpstr>
      <vt:lpstr>Steps to Profile Analysis </vt:lpstr>
      <vt:lpstr>Steps to Profile Analysis  </vt:lpstr>
      <vt:lpstr>Steps to Profile Analysis </vt:lpstr>
      <vt:lpstr>Steps to Profile Analysis </vt:lpstr>
      <vt:lpstr>Steps to Profile Analysis </vt:lpstr>
      <vt:lpstr>Steps to Profile Analysis</vt:lpstr>
      <vt:lpstr>Steps to Profile Analysis</vt:lpstr>
      <vt:lpstr>Steps to Profile Analysis</vt:lpstr>
      <vt:lpstr>Steps to Profile Analysis</vt:lpstr>
      <vt:lpstr>Steps to Profile Analysis</vt:lpstr>
      <vt:lpstr>Steps to Profile Analysis</vt:lpstr>
      <vt:lpstr>Steps to Profile Analysis</vt:lpstr>
      <vt:lpstr>Matrix Equations</vt:lpstr>
      <vt:lpstr>Matrix Equations</vt:lpstr>
      <vt:lpstr>Matrix Equations</vt:lpstr>
      <vt:lpstr>Matrix Equations</vt:lpstr>
      <vt:lpstr>Matrix Equations</vt:lpstr>
      <vt:lpstr>Matrix Equations</vt:lpstr>
      <vt:lpstr>Matrix Equations</vt:lpstr>
      <vt:lpstr>Matrix Equations</vt:lpstr>
      <vt:lpstr>Matrix Equations</vt:lpstr>
      <vt:lpstr>Comparisons on mains effects</vt:lpstr>
      <vt:lpstr>Equal levels</vt:lpstr>
      <vt:lpstr>Flatness</vt:lpstr>
      <vt:lpstr>Testing interactions</vt:lpstr>
      <vt:lpstr>Simple effect and Simple Comparisons</vt:lpstr>
      <vt:lpstr>Interactions</vt:lpstr>
      <vt:lpstr>Interactions</vt:lpstr>
      <vt:lpstr>Interactions</vt:lpstr>
      <vt:lpstr>Interactions</vt:lpstr>
      <vt:lpstr>Interactions</vt:lpstr>
      <vt:lpstr>Interactions</vt:lpstr>
      <vt:lpstr>Interactions</vt:lpstr>
      <vt:lpstr>Interactions</vt:lpstr>
      <vt:lpstr>Interaction Contrasts</vt:lpstr>
      <vt:lpstr>Interactions</vt:lpstr>
      <vt:lpstr>Interactions</vt:lpstr>
      <vt:lpstr>Doubly Manova</vt:lpstr>
      <vt:lpstr>Doubly MANOVA</vt:lpstr>
      <vt:lpstr>Doubly MANOVA</vt:lpstr>
      <vt:lpstr>Doubly  MANOVA</vt:lpstr>
      <vt:lpstr>Doubly MANOVA</vt:lpstr>
      <vt:lpstr>Doubly MANOVA</vt:lpstr>
      <vt:lpstr>Doubly MANOVA</vt:lpstr>
    </vt:vector>
  </TitlesOfParts>
  <Company>UCLA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Profile Analysis</dc:title>
  <dc:creator>Andrew Ainsworth</dc:creator>
  <cp:lastModifiedBy>Andrew Ainsworth</cp:lastModifiedBy>
  <cp:revision>12</cp:revision>
  <dcterms:created xsi:type="dcterms:W3CDTF">2004-03-23T09:28:41Z</dcterms:created>
  <dcterms:modified xsi:type="dcterms:W3CDTF">2019-04-03T16:01:46Z</dcterms:modified>
</cp:coreProperties>
</file>