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03" r:id="rId2"/>
  </p:sldMasterIdLst>
  <p:notesMasterIdLst>
    <p:notesMasterId r:id="rId33"/>
  </p:notesMasterIdLst>
  <p:sldIdLst>
    <p:sldId id="256" r:id="rId3"/>
    <p:sldId id="273" r:id="rId4"/>
    <p:sldId id="274" r:id="rId5"/>
    <p:sldId id="275" r:id="rId6"/>
    <p:sldId id="276" r:id="rId7"/>
    <p:sldId id="279" r:id="rId8"/>
    <p:sldId id="280" r:id="rId9"/>
    <p:sldId id="278"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6" r:id="rId24"/>
    <p:sldId id="297" r:id="rId25"/>
    <p:sldId id="298" r:id="rId26"/>
    <p:sldId id="299" r:id="rId27"/>
    <p:sldId id="300" r:id="rId28"/>
    <p:sldId id="301" r:id="rId29"/>
    <p:sldId id="302" r:id="rId30"/>
    <p:sldId id="303" r:id="rId31"/>
    <p:sldId id="304" r:id="rId3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1" autoAdjust="0"/>
    <p:restoredTop sz="93178" autoAdjust="0"/>
  </p:normalViewPr>
  <p:slideViewPr>
    <p:cSldViewPr>
      <p:cViewPr varScale="1">
        <p:scale>
          <a:sx n="63" d="100"/>
          <a:sy n="63" d="100"/>
        </p:scale>
        <p:origin x="770" y="2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9FFD1F-66BF-4497-9709-F35A1329DA23}" type="datetimeFigureOut">
              <a:rPr lang="en-US" smtClean="0"/>
              <a:t>3/3/2019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AF5C6E-5E1C-4976-A97F-AA4D6F4DDC14}" type="slidenum">
              <a:rPr lang="en-US" smtClean="0"/>
              <a:t>‹#›</a:t>
            </a:fld>
            <a:endParaRPr lang="en-US"/>
          </a:p>
        </p:txBody>
      </p:sp>
    </p:spTree>
    <p:extLst>
      <p:ext uri="{BB962C8B-B14F-4D97-AF65-F5344CB8AC3E}">
        <p14:creationId xmlns:p14="http://schemas.microsoft.com/office/powerpoint/2010/main" val="3245176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AF5C6E-5E1C-4976-A97F-AA4D6F4DDC14}" type="slidenum">
              <a:rPr lang="en-US" smtClean="0"/>
              <a:t>1</a:t>
            </a:fld>
            <a:endParaRPr lang="en-US"/>
          </a:p>
        </p:txBody>
      </p:sp>
    </p:spTree>
    <p:extLst>
      <p:ext uri="{BB962C8B-B14F-4D97-AF65-F5344CB8AC3E}">
        <p14:creationId xmlns:p14="http://schemas.microsoft.com/office/powerpoint/2010/main" val="3602809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2532701-366B-4350-9EB1-3F48119A9859}" type="slidenum">
              <a:rPr lang="en-US" altLang="en-US"/>
              <a:pPr/>
              <a:t>‹#›</a:t>
            </a:fld>
            <a:endParaRPr lang="en-US" altLang="en-US"/>
          </a:p>
        </p:txBody>
      </p:sp>
    </p:spTree>
    <p:extLst>
      <p:ext uri="{BB962C8B-B14F-4D97-AF65-F5344CB8AC3E}">
        <p14:creationId xmlns:p14="http://schemas.microsoft.com/office/powerpoint/2010/main" val="346591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BFEEDCE-AB48-4FD9-AC4C-3C5D66A37F02}" type="slidenum">
              <a:rPr lang="en-US" altLang="en-US"/>
              <a:pPr/>
              <a:t>‹#›</a:t>
            </a:fld>
            <a:endParaRPr lang="en-US" altLang="en-US"/>
          </a:p>
        </p:txBody>
      </p:sp>
    </p:spTree>
    <p:extLst>
      <p:ext uri="{BB962C8B-B14F-4D97-AF65-F5344CB8AC3E}">
        <p14:creationId xmlns:p14="http://schemas.microsoft.com/office/powerpoint/2010/main" val="535380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473FBD10-1E75-4D50-A080-25A8D954ABC7}" type="slidenum">
              <a:rPr lang="en-US" altLang="en-US"/>
              <a:pPr/>
              <a:t>‹#›</a:t>
            </a:fld>
            <a:endParaRPr lang="en-US" altLang="en-US"/>
          </a:p>
        </p:txBody>
      </p:sp>
    </p:spTree>
    <p:extLst>
      <p:ext uri="{BB962C8B-B14F-4D97-AF65-F5344CB8AC3E}">
        <p14:creationId xmlns:p14="http://schemas.microsoft.com/office/powerpoint/2010/main" val="695989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074D2A4-9A19-4B7B-9D1F-9CF26B2D6617}" type="slidenum">
              <a:rPr lang="en-US" altLang="en-US" smtClean="0"/>
              <a:pPr/>
              <a:t>‹#›</a:t>
            </a:fld>
            <a:endParaRPr lang="en-US" altLang="en-US"/>
          </a:p>
        </p:txBody>
      </p:sp>
    </p:spTree>
    <p:extLst>
      <p:ext uri="{BB962C8B-B14F-4D97-AF65-F5344CB8AC3E}">
        <p14:creationId xmlns:p14="http://schemas.microsoft.com/office/powerpoint/2010/main" val="3483031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00D0B5-14C1-4BAD-BECF-95C20E682F38}" type="slidenum">
              <a:rPr lang="en-US" altLang="en-US" smtClean="0"/>
              <a:pPr/>
              <a:t>‹#›</a:t>
            </a:fld>
            <a:endParaRPr lang="en-US" altLang="en-US"/>
          </a:p>
        </p:txBody>
      </p:sp>
    </p:spTree>
    <p:extLst>
      <p:ext uri="{BB962C8B-B14F-4D97-AF65-F5344CB8AC3E}">
        <p14:creationId xmlns:p14="http://schemas.microsoft.com/office/powerpoint/2010/main" val="3222297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CF501D2-6811-483F-A46A-F15079CAEFD0}" type="slidenum">
              <a:rPr lang="en-US" altLang="en-US" smtClean="0"/>
              <a:pPr/>
              <a:t>‹#›</a:t>
            </a:fld>
            <a:endParaRPr lang="en-US" altLang="en-US"/>
          </a:p>
        </p:txBody>
      </p:sp>
    </p:spTree>
    <p:extLst>
      <p:ext uri="{BB962C8B-B14F-4D97-AF65-F5344CB8AC3E}">
        <p14:creationId xmlns:p14="http://schemas.microsoft.com/office/powerpoint/2010/main" val="32447636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10FA5E1-CE3C-49CE-AF9C-70CE158A18BB}" type="slidenum">
              <a:rPr lang="en-US" altLang="en-US" smtClean="0"/>
              <a:pPr/>
              <a:t>‹#›</a:t>
            </a:fld>
            <a:endParaRPr lang="en-US" altLang="en-US"/>
          </a:p>
        </p:txBody>
      </p:sp>
    </p:spTree>
    <p:extLst>
      <p:ext uri="{BB962C8B-B14F-4D97-AF65-F5344CB8AC3E}">
        <p14:creationId xmlns:p14="http://schemas.microsoft.com/office/powerpoint/2010/main" val="2109106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9727B23-2727-4CDE-8F97-7745BDCABAA6}" type="slidenum">
              <a:rPr lang="en-US" altLang="en-US" smtClean="0"/>
              <a:pPr/>
              <a:t>‹#›</a:t>
            </a:fld>
            <a:endParaRPr lang="en-US" altLang="en-US"/>
          </a:p>
        </p:txBody>
      </p:sp>
    </p:spTree>
    <p:extLst>
      <p:ext uri="{BB962C8B-B14F-4D97-AF65-F5344CB8AC3E}">
        <p14:creationId xmlns:p14="http://schemas.microsoft.com/office/powerpoint/2010/main" val="3261588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BB395A6-2344-44BC-8BDD-0300A6C0C2C6}" type="slidenum">
              <a:rPr lang="en-US" altLang="en-US" smtClean="0"/>
              <a:pPr/>
              <a:t>‹#›</a:t>
            </a:fld>
            <a:endParaRPr lang="en-US" altLang="en-US"/>
          </a:p>
        </p:txBody>
      </p:sp>
    </p:spTree>
    <p:extLst>
      <p:ext uri="{BB962C8B-B14F-4D97-AF65-F5344CB8AC3E}">
        <p14:creationId xmlns:p14="http://schemas.microsoft.com/office/powerpoint/2010/main" val="1874962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60A8975-4DA6-40E4-9912-6391A8D38581}" type="slidenum">
              <a:rPr lang="en-US" altLang="en-US" smtClean="0"/>
              <a:pPr/>
              <a:t>‹#›</a:t>
            </a:fld>
            <a:endParaRPr lang="en-US" altLang="en-US"/>
          </a:p>
        </p:txBody>
      </p:sp>
    </p:spTree>
    <p:extLst>
      <p:ext uri="{BB962C8B-B14F-4D97-AF65-F5344CB8AC3E}">
        <p14:creationId xmlns:p14="http://schemas.microsoft.com/office/powerpoint/2010/main" val="229287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0B449FF-CFD4-455A-9EC9-5006DD110DFE}" type="slidenum">
              <a:rPr lang="en-US" altLang="en-US" smtClean="0"/>
              <a:pPr/>
              <a:t>‹#›</a:t>
            </a:fld>
            <a:endParaRPr lang="en-US" altLang="en-US"/>
          </a:p>
        </p:txBody>
      </p:sp>
    </p:spTree>
    <p:extLst>
      <p:ext uri="{BB962C8B-B14F-4D97-AF65-F5344CB8AC3E}">
        <p14:creationId xmlns:p14="http://schemas.microsoft.com/office/powerpoint/2010/main" val="2582824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A0E28F9-C7A5-4E18-95B8-8EA41C73D5B3}" type="slidenum">
              <a:rPr lang="en-US" altLang="en-US"/>
              <a:pPr/>
              <a:t>‹#›</a:t>
            </a:fld>
            <a:endParaRPr lang="en-US" altLang="en-US"/>
          </a:p>
        </p:txBody>
      </p:sp>
    </p:spTree>
    <p:extLst>
      <p:ext uri="{BB962C8B-B14F-4D97-AF65-F5344CB8AC3E}">
        <p14:creationId xmlns:p14="http://schemas.microsoft.com/office/powerpoint/2010/main" val="31184211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2660B63-F3E0-4236-A9F0-E9EADA58277A}" type="slidenum">
              <a:rPr lang="en-US" altLang="en-US" smtClean="0"/>
              <a:pPr/>
              <a:t>‹#›</a:t>
            </a:fld>
            <a:endParaRPr lang="en-US" altLang="en-US"/>
          </a:p>
        </p:txBody>
      </p:sp>
    </p:spTree>
    <p:extLst>
      <p:ext uri="{BB962C8B-B14F-4D97-AF65-F5344CB8AC3E}">
        <p14:creationId xmlns:p14="http://schemas.microsoft.com/office/powerpoint/2010/main" val="337740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DD336B5-BC27-4F73-AFC3-A8F8C522BD39}" type="slidenum">
              <a:rPr lang="en-US" altLang="en-US" smtClean="0"/>
              <a:pPr/>
              <a:t>‹#›</a:t>
            </a:fld>
            <a:endParaRPr lang="en-US" altLang="en-US"/>
          </a:p>
        </p:txBody>
      </p:sp>
    </p:spTree>
    <p:extLst>
      <p:ext uri="{BB962C8B-B14F-4D97-AF65-F5344CB8AC3E}">
        <p14:creationId xmlns:p14="http://schemas.microsoft.com/office/powerpoint/2010/main" val="30187864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DD336B5-BC27-4F73-AFC3-A8F8C522BD39}" type="slidenum">
              <a:rPr lang="en-US" altLang="en-US" smtClean="0"/>
              <a:pPr/>
              <a:t>‹#›</a:t>
            </a:fld>
            <a:endParaRPr lang="en-US"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225982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D336B5-BC27-4F73-AFC3-A8F8C522BD39}" type="slidenum">
              <a:rPr lang="en-US" altLang="en-US" smtClean="0"/>
              <a:pPr/>
              <a:t>‹#›</a:t>
            </a:fld>
            <a:endParaRPr lang="en-US" altLang="en-US"/>
          </a:p>
        </p:txBody>
      </p:sp>
    </p:spTree>
    <p:extLst>
      <p:ext uri="{BB962C8B-B14F-4D97-AF65-F5344CB8AC3E}">
        <p14:creationId xmlns:p14="http://schemas.microsoft.com/office/powerpoint/2010/main" val="22676745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D336B5-BC27-4F73-AFC3-A8F8C522BD39}" type="slidenum">
              <a:rPr lang="en-US" altLang="en-US" smtClean="0"/>
              <a:pPr/>
              <a:t>‹#›</a:t>
            </a:fld>
            <a:endParaRPr lang="en-US"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27557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D336B5-BC27-4F73-AFC3-A8F8C522BD39}" type="slidenum">
              <a:rPr lang="en-US" altLang="en-US" smtClean="0"/>
              <a:pPr/>
              <a:t>‹#›</a:t>
            </a:fld>
            <a:endParaRPr lang="en-US" altLang="en-US"/>
          </a:p>
        </p:txBody>
      </p:sp>
    </p:spTree>
    <p:extLst>
      <p:ext uri="{BB962C8B-B14F-4D97-AF65-F5344CB8AC3E}">
        <p14:creationId xmlns:p14="http://schemas.microsoft.com/office/powerpoint/2010/main" val="19602963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8BE20D1-6016-49DD-BB91-066233DD244A}" type="slidenum">
              <a:rPr lang="en-US" altLang="en-US" smtClean="0"/>
              <a:pPr/>
              <a:t>‹#›</a:t>
            </a:fld>
            <a:endParaRPr lang="en-US" altLang="en-US"/>
          </a:p>
        </p:txBody>
      </p:sp>
    </p:spTree>
    <p:extLst>
      <p:ext uri="{BB962C8B-B14F-4D97-AF65-F5344CB8AC3E}">
        <p14:creationId xmlns:p14="http://schemas.microsoft.com/office/powerpoint/2010/main" val="17249394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33601E-B45A-4F58-B23B-C87E1DC4A0FB}" type="slidenum">
              <a:rPr lang="en-US" altLang="en-US" smtClean="0"/>
              <a:pPr/>
              <a:t>‹#›</a:t>
            </a:fld>
            <a:endParaRPr lang="en-US" altLang="en-US"/>
          </a:p>
        </p:txBody>
      </p:sp>
    </p:spTree>
    <p:extLst>
      <p:ext uri="{BB962C8B-B14F-4D97-AF65-F5344CB8AC3E}">
        <p14:creationId xmlns:p14="http://schemas.microsoft.com/office/powerpoint/2010/main" val="234499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300F7DA5-BE01-4EF0-B1CA-AF347A359A41}" type="slidenum">
              <a:rPr lang="en-US" altLang="en-US"/>
              <a:pPr/>
              <a:t>‹#›</a:t>
            </a:fld>
            <a:endParaRPr lang="en-US" altLang="en-US"/>
          </a:p>
        </p:txBody>
      </p:sp>
    </p:spTree>
    <p:extLst>
      <p:ext uri="{BB962C8B-B14F-4D97-AF65-F5344CB8AC3E}">
        <p14:creationId xmlns:p14="http://schemas.microsoft.com/office/powerpoint/2010/main" val="1694352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B438466B-C00E-4ED1-B90C-8F62888C1F8C}" type="slidenum">
              <a:rPr lang="en-US" altLang="en-US"/>
              <a:pPr/>
              <a:t>‹#›</a:t>
            </a:fld>
            <a:endParaRPr lang="en-US" altLang="en-US"/>
          </a:p>
        </p:txBody>
      </p:sp>
    </p:spTree>
    <p:extLst>
      <p:ext uri="{BB962C8B-B14F-4D97-AF65-F5344CB8AC3E}">
        <p14:creationId xmlns:p14="http://schemas.microsoft.com/office/powerpoint/2010/main" val="2214263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FDF7F831-3DE8-4603-A988-EDF0CC11E645}" type="slidenum">
              <a:rPr lang="en-US" altLang="en-US"/>
              <a:pPr/>
              <a:t>‹#›</a:t>
            </a:fld>
            <a:endParaRPr lang="en-US" altLang="en-US"/>
          </a:p>
        </p:txBody>
      </p:sp>
    </p:spTree>
    <p:extLst>
      <p:ext uri="{BB962C8B-B14F-4D97-AF65-F5344CB8AC3E}">
        <p14:creationId xmlns:p14="http://schemas.microsoft.com/office/powerpoint/2010/main" val="11637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30DEF0C7-49BD-46E5-8644-B4ABB1B1C0EC}" type="slidenum">
              <a:rPr lang="en-US" altLang="en-US"/>
              <a:pPr/>
              <a:t>‹#›</a:t>
            </a:fld>
            <a:endParaRPr lang="en-US" altLang="en-US"/>
          </a:p>
        </p:txBody>
      </p:sp>
    </p:spTree>
    <p:extLst>
      <p:ext uri="{BB962C8B-B14F-4D97-AF65-F5344CB8AC3E}">
        <p14:creationId xmlns:p14="http://schemas.microsoft.com/office/powerpoint/2010/main" val="4238572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E0D6455B-590F-4AE1-A702-E4C468C645BD}" type="slidenum">
              <a:rPr lang="en-US" altLang="en-US"/>
              <a:pPr/>
              <a:t>‹#›</a:t>
            </a:fld>
            <a:endParaRPr lang="en-US" altLang="en-US"/>
          </a:p>
        </p:txBody>
      </p:sp>
    </p:spTree>
    <p:extLst>
      <p:ext uri="{BB962C8B-B14F-4D97-AF65-F5344CB8AC3E}">
        <p14:creationId xmlns:p14="http://schemas.microsoft.com/office/powerpoint/2010/main" val="3634688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B50A392-BD38-4689-BA09-BB1DB44B2689}" type="slidenum">
              <a:rPr lang="en-US" altLang="en-US"/>
              <a:pPr/>
              <a:t>‹#›</a:t>
            </a:fld>
            <a:endParaRPr lang="en-US" altLang="en-US"/>
          </a:p>
        </p:txBody>
      </p:sp>
    </p:spTree>
    <p:extLst>
      <p:ext uri="{BB962C8B-B14F-4D97-AF65-F5344CB8AC3E}">
        <p14:creationId xmlns:p14="http://schemas.microsoft.com/office/powerpoint/2010/main" val="568019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69F4FBD7-A30A-4942-B5BC-93CCCE3EDED0}" type="slidenum">
              <a:rPr lang="en-US" altLang="en-US"/>
              <a:pPr/>
              <a:t>‹#›</a:t>
            </a:fld>
            <a:endParaRPr lang="en-US" altLang="en-US"/>
          </a:p>
        </p:txBody>
      </p:sp>
    </p:spTree>
    <p:extLst>
      <p:ext uri="{BB962C8B-B14F-4D97-AF65-F5344CB8AC3E}">
        <p14:creationId xmlns:p14="http://schemas.microsoft.com/office/powerpoint/2010/main" val="2361600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7DD336B5-BC27-4F73-AFC3-A8F8C522BD3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uiExpand="1" build="p">
        <p:tmplLst>
          <p:tmpl lvl="1">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cTn>
              </p:par>
            </p:tnLst>
          </p:tmpl>
        </p:tmplLst>
      </p:bldP>
    </p:bldLst>
  </p:timing>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DD336B5-BC27-4F73-AFC3-A8F8C522BD39}" type="slidenum">
              <a:rPr lang="en-US" altLang="en-US" smtClean="0"/>
              <a:pPr/>
              <a:t>‹#›</a:t>
            </a:fld>
            <a:endParaRPr lang="en-US" altLang="en-US"/>
          </a:p>
        </p:txBody>
      </p:sp>
    </p:spTree>
    <p:extLst>
      <p:ext uri="{BB962C8B-B14F-4D97-AF65-F5344CB8AC3E}">
        <p14:creationId xmlns:p14="http://schemas.microsoft.com/office/powerpoint/2010/main" val="2427163590"/>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hf hdr="0" ftr="0" dt="0"/>
  <p:txStyles>
    <p:titleStyle>
      <a:lvl1pPr algn="l" defTabSz="457200" rtl="0" eaLnBrk="1" latinLnBrk="0" hangingPunct="1">
        <a:spcBef>
          <a:spcPct val="0"/>
        </a:spcBef>
        <a:buNone/>
        <a:defRPr sz="4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36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32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2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9.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10.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10.vml"/><Relationship Id="rId4" Type="http://schemas.openxmlformats.org/officeDocument/2006/relationships/image" Target="../media/image11.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11.vml"/><Relationship Id="rId4" Type="http://schemas.openxmlformats.org/officeDocument/2006/relationships/image" Target="../media/image1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12.vml"/><Relationship Id="rId4" Type="http://schemas.openxmlformats.org/officeDocument/2006/relationships/image" Target="../media/image13.wmf"/></Relationships>
</file>

<file path=ppt/slides/_rels/slide2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13.vml"/><Relationship Id="rId4" Type="http://schemas.openxmlformats.org/officeDocument/2006/relationships/image" Target="../media/image15.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14.vml"/><Relationship Id="rId4" Type="http://schemas.openxmlformats.org/officeDocument/2006/relationships/image" Target="../media/image16.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en-US" dirty="0"/>
              <a:t>Canonical Correlation</a:t>
            </a:r>
          </a:p>
        </p:txBody>
      </p:sp>
      <p:sp>
        <p:nvSpPr>
          <p:cNvPr id="2051" name="Rectangle 3"/>
          <p:cNvSpPr>
            <a:spLocks noGrp="1" noChangeArrowheads="1"/>
          </p:cNvSpPr>
          <p:nvPr>
            <p:ph type="subTitle" idx="1"/>
          </p:nvPr>
        </p:nvSpPr>
        <p:spPr/>
        <p:txBody>
          <a:bodyPr>
            <a:normAutofit fontScale="92500" lnSpcReduction="10000"/>
          </a:bodyPr>
          <a:lstStyle/>
          <a:p>
            <a:r>
              <a:rPr lang="en-US" altLang="en-US" dirty="0" err="1"/>
              <a:t>Psy</a:t>
            </a:r>
            <a:r>
              <a:rPr lang="en-US" altLang="en-US" dirty="0"/>
              <a:t> 524</a:t>
            </a:r>
          </a:p>
          <a:p>
            <a:r>
              <a:rPr lang="en-US" altLang="en-US" dirty="0"/>
              <a:t>Dr. Andrew Ainsworth</a:t>
            </a:r>
          </a:p>
        </p:txBody>
      </p:sp>
      <p:sp>
        <p:nvSpPr>
          <p:cNvPr id="2" name="Slide Number Placeholder 1"/>
          <p:cNvSpPr>
            <a:spLocks noGrp="1"/>
          </p:cNvSpPr>
          <p:nvPr>
            <p:ph type="sldNum" sz="quarter" idx="12"/>
          </p:nvPr>
        </p:nvSpPr>
        <p:spPr/>
        <p:txBody>
          <a:bodyPr/>
          <a:lstStyle/>
          <a:p>
            <a:fld id="{4074D2A4-9A19-4B7B-9D1F-9CF26B2D6617}"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t>Background</a:t>
            </a:r>
          </a:p>
        </p:txBody>
      </p:sp>
      <p:sp>
        <p:nvSpPr>
          <p:cNvPr id="47107" name="Rectangle 3"/>
          <p:cNvSpPr>
            <a:spLocks noGrp="1" noChangeArrowheads="1"/>
          </p:cNvSpPr>
          <p:nvPr>
            <p:ph idx="1"/>
          </p:nvPr>
        </p:nvSpPr>
        <p:spPr>
          <a:xfrm>
            <a:off x="2589212" y="2133600"/>
            <a:ext cx="9297988" cy="4495800"/>
          </a:xfrm>
        </p:spPr>
        <p:txBody>
          <a:bodyPr>
            <a:normAutofit/>
          </a:bodyPr>
          <a:lstStyle/>
          <a:p>
            <a:pPr>
              <a:lnSpc>
                <a:spcPct val="90000"/>
              </a:lnSpc>
            </a:pPr>
            <a:r>
              <a:rPr lang="en-US" altLang="en-US" sz="2800" dirty="0"/>
              <a:t>The number of canonical variate pairs you can have is equal to the number of variables in the smaller set.</a:t>
            </a:r>
            <a:br>
              <a:rPr lang="en-US" altLang="en-US" sz="2800" dirty="0"/>
            </a:br>
            <a:endParaRPr lang="en-US" altLang="en-US" sz="2800" dirty="0"/>
          </a:p>
          <a:p>
            <a:pPr>
              <a:lnSpc>
                <a:spcPct val="90000"/>
              </a:lnSpc>
            </a:pPr>
            <a:r>
              <a:rPr lang="en-US" altLang="en-US" sz="2800" dirty="0"/>
              <a:t>When you have many variables on both sides of the equation you end up with many canonical correlates.  Because they are arranged in descending order, in most cases the first couple will be legitimate and the rest just garbage.</a:t>
            </a:r>
            <a:br>
              <a:rPr lang="en-US" altLang="en-US" sz="2800" dirty="0"/>
            </a:br>
            <a:endParaRPr lang="en-US" altLang="en-US" sz="2800" dirty="0"/>
          </a:p>
        </p:txBody>
      </p:sp>
      <p:sp>
        <p:nvSpPr>
          <p:cNvPr id="2" name="Slide Number Placeholder 1"/>
          <p:cNvSpPr>
            <a:spLocks noGrp="1"/>
          </p:cNvSpPr>
          <p:nvPr>
            <p:ph type="sldNum" sz="quarter" idx="12"/>
          </p:nvPr>
        </p:nvSpPr>
        <p:spPr/>
        <p:txBody>
          <a:bodyPr/>
          <a:lstStyle/>
          <a:p>
            <a:fld id="{0500D0B5-14C1-4BAD-BECF-95C20E682F38}" type="slidenum">
              <a:rPr lang="en-US" altLang="en-US" smtClean="0"/>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a:t>Questions</a:t>
            </a:r>
          </a:p>
        </p:txBody>
      </p:sp>
      <p:sp>
        <p:nvSpPr>
          <p:cNvPr id="48131" name="Rectangle 3"/>
          <p:cNvSpPr>
            <a:spLocks noGrp="1" noChangeArrowheads="1"/>
          </p:cNvSpPr>
          <p:nvPr>
            <p:ph idx="1"/>
          </p:nvPr>
        </p:nvSpPr>
        <p:spPr>
          <a:xfrm>
            <a:off x="2589212" y="2133600"/>
            <a:ext cx="8915400" cy="4343400"/>
          </a:xfrm>
        </p:spPr>
        <p:txBody>
          <a:bodyPr>
            <a:noAutofit/>
          </a:bodyPr>
          <a:lstStyle/>
          <a:p>
            <a:r>
              <a:rPr lang="en-US" altLang="en-US" sz="2800" dirty="0"/>
              <a:t>How strongly does a set of variables relate to another set of variables?  That is how strong is the canonical correlation?</a:t>
            </a:r>
            <a:br>
              <a:rPr lang="en-US" altLang="en-US" sz="2800" dirty="0"/>
            </a:br>
            <a:endParaRPr lang="en-US" altLang="en-US" sz="2800" dirty="0"/>
          </a:p>
          <a:p>
            <a:r>
              <a:rPr lang="en-US" altLang="en-US" sz="2800" dirty="0"/>
              <a:t>How strongly does a variables relate to its own canonical correlate?</a:t>
            </a:r>
            <a:br>
              <a:rPr lang="en-US" altLang="en-US" sz="2800" dirty="0"/>
            </a:br>
            <a:endParaRPr lang="en-US" altLang="en-US" sz="2800" dirty="0"/>
          </a:p>
          <a:p>
            <a:r>
              <a:rPr lang="en-US" altLang="en-US" sz="2800" dirty="0"/>
              <a:t>How strongly does a variable relate to the other set’s canonical variate?</a:t>
            </a:r>
            <a:br>
              <a:rPr lang="en-US" altLang="en-US" sz="2800" dirty="0"/>
            </a:br>
            <a:endParaRPr lang="en-US" altLang="en-US" sz="2800" dirty="0"/>
          </a:p>
        </p:txBody>
      </p:sp>
      <p:sp>
        <p:nvSpPr>
          <p:cNvPr id="2" name="Slide Number Placeholder 1"/>
          <p:cNvSpPr>
            <a:spLocks noGrp="1"/>
          </p:cNvSpPr>
          <p:nvPr>
            <p:ph type="sldNum" sz="quarter" idx="12"/>
          </p:nvPr>
        </p:nvSpPr>
        <p:spPr/>
        <p:txBody>
          <a:bodyPr/>
          <a:lstStyle/>
          <a:p>
            <a:fld id="{0500D0B5-14C1-4BAD-BECF-95C20E682F38}" type="slidenum">
              <a:rPr lang="en-US" altLang="en-US" smtClean="0"/>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dirty="0"/>
              <a:t>Assumptions</a:t>
            </a:r>
            <a:br>
              <a:rPr lang="en-US" altLang="en-US" sz="3200" dirty="0"/>
            </a:br>
            <a:endParaRPr lang="en-US" altLang="en-US" sz="3200" dirty="0"/>
          </a:p>
        </p:txBody>
      </p:sp>
      <p:sp>
        <p:nvSpPr>
          <p:cNvPr id="49155" name="Rectangle 3"/>
          <p:cNvSpPr>
            <a:spLocks noGrp="1" noChangeArrowheads="1"/>
          </p:cNvSpPr>
          <p:nvPr>
            <p:ph idx="1"/>
          </p:nvPr>
        </p:nvSpPr>
        <p:spPr>
          <a:xfrm>
            <a:off x="2589212" y="2133600"/>
            <a:ext cx="9374188" cy="4343400"/>
          </a:xfrm>
        </p:spPr>
        <p:txBody>
          <a:bodyPr>
            <a:noAutofit/>
          </a:bodyPr>
          <a:lstStyle/>
          <a:p>
            <a:pPr>
              <a:lnSpc>
                <a:spcPct val="90000"/>
              </a:lnSpc>
            </a:pPr>
            <a:r>
              <a:rPr lang="en-US" altLang="en-US" sz="3200" dirty="0"/>
              <a:t>Multicollinearity/Singularity</a:t>
            </a:r>
            <a:br>
              <a:rPr lang="en-US" altLang="en-US" sz="3200" dirty="0"/>
            </a:br>
            <a:r>
              <a:rPr lang="en-US" altLang="en-US" sz="3200" dirty="0"/>
              <a:t>Check Set 1 and Set 2 separately</a:t>
            </a:r>
            <a:br>
              <a:rPr lang="en-US" altLang="en-US" sz="3200" dirty="0"/>
            </a:br>
            <a:endParaRPr lang="en-US" altLang="en-US" sz="3200" dirty="0"/>
          </a:p>
          <a:p>
            <a:pPr lvl="1">
              <a:lnSpc>
                <a:spcPct val="90000"/>
              </a:lnSpc>
            </a:pPr>
            <a:r>
              <a:rPr lang="en-US" altLang="en-US" sz="2800" dirty="0"/>
              <a:t>Run correlations and use the collinearity diagnostics function in regular multiple regression</a:t>
            </a:r>
            <a:br>
              <a:rPr lang="en-US" altLang="en-US" sz="2800" dirty="0"/>
            </a:br>
            <a:endParaRPr lang="en-US" altLang="en-US" sz="2800" dirty="0"/>
          </a:p>
          <a:p>
            <a:pPr>
              <a:lnSpc>
                <a:spcPct val="90000"/>
              </a:lnSpc>
            </a:pPr>
            <a:r>
              <a:rPr lang="en-US" altLang="en-US" sz="3200" dirty="0"/>
              <a:t>Outliers – Check for both univariate and multivariate outliers on both set 1 and set 2 separately</a:t>
            </a:r>
            <a:br>
              <a:rPr lang="en-US" altLang="en-US" sz="3200" dirty="0"/>
            </a:br>
            <a:endParaRPr lang="en-US" altLang="en-US" sz="3200" dirty="0"/>
          </a:p>
        </p:txBody>
      </p:sp>
      <p:sp>
        <p:nvSpPr>
          <p:cNvPr id="2" name="Slide Number Placeholder 1"/>
          <p:cNvSpPr>
            <a:spLocks noGrp="1"/>
          </p:cNvSpPr>
          <p:nvPr>
            <p:ph type="sldNum" sz="quarter" idx="12"/>
          </p:nvPr>
        </p:nvSpPr>
        <p:spPr/>
        <p:txBody>
          <a:bodyPr/>
          <a:lstStyle/>
          <a:p>
            <a:fld id="{0500D0B5-14C1-4BAD-BECF-95C20E682F38}" type="slidenum">
              <a:rPr lang="en-US" altLang="en-US" smtClean="0"/>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dirty="0"/>
              <a:t>Assumptions</a:t>
            </a:r>
          </a:p>
        </p:txBody>
      </p:sp>
      <p:sp>
        <p:nvSpPr>
          <p:cNvPr id="51203" name="Rectangle 3"/>
          <p:cNvSpPr>
            <a:spLocks noGrp="1" noChangeArrowheads="1"/>
          </p:cNvSpPr>
          <p:nvPr>
            <p:ph idx="1"/>
          </p:nvPr>
        </p:nvSpPr>
        <p:spPr>
          <a:xfrm>
            <a:off x="2589212" y="2133600"/>
            <a:ext cx="9374188" cy="4419600"/>
          </a:xfrm>
        </p:spPr>
        <p:txBody>
          <a:bodyPr>
            <a:noAutofit/>
          </a:bodyPr>
          <a:lstStyle/>
          <a:p>
            <a:r>
              <a:rPr lang="en-US" altLang="en-US" sz="3200" dirty="0"/>
              <a:t>Normality</a:t>
            </a:r>
          </a:p>
          <a:p>
            <a:pPr lvl="1"/>
            <a:r>
              <a:rPr lang="en-US" altLang="en-US" sz="2800" dirty="0"/>
              <a:t>Univariate – univariate normality is not explicitly required for MMR</a:t>
            </a:r>
            <a:br>
              <a:rPr lang="en-US" altLang="en-US" sz="2800" dirty="0"/>
            </a:br>
            <a:endParaRPr lang="en-US" altLang="en-US" sz="2800" dirty="0"/>
          </a:p>
          <a:p>
            <a:pPr lvl="1"/>
            <a:r>
              <a:rPr lang="en-US" altLang="en-US" sz="2800" dirty="0"/>
              <a:t>Multivariate – multivariate normality is required and there is not way to test for except establishing univariate normality on all variables, even though this is still no guarantee.</a:t>
            </a:r>
            <a:br>
              <a:rPr lang="en-US" altLang="en-US" sz="2800" dirty="0"/>
            </a:br>
            <a:endParaRPr lang="en-US" altLang="en-US" sz="2800" dirty="0"/>
          </a:p>
        </p:txBody>
      </p:sp>
      <p:sp>
        <p:nvSpPr>
          <p:cNvPr id="2" name="Slide Number Placeholder 1"/>
          <p:cNvSpPr>
            <a:spLocks noGrp="1"/>
          </p:cNvSpPr>
          <p:nvPr>
            <p:ph type="sldNum" sz="quarter" idx="12"/>
          </p:nvPr>
        </p:nvSpPr>
        <p:spPr/>
        <p:txBody>
          <a:bodyPr/>
          <a:lstStyle/>
          <a:p>
            <a:fld id="{0500D0B5-14C1-4BAD-BECF-95C20E682F38}" type="slidenum">
              <a:rPr lang="en-US" altLang="en-US" smtClean="0"/>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a:t>Assumptions</a:t>
            </a:r>
          </a:p>
        </p:txBody>
      </p:sp>
      <p:sp>
        <p:nvSpPr>
          <p:cNvPr id="52227" name="Rectangle 3"/>
          <p:cNvSpPr>
            <a:spLocks noGrp="1" noChangeArrowheads="1"/>
          </p:cNvSpPr>
          <p:nvPr>
            <p:ph idx="1"/>
          </p:nvPr>
        </p:nvSpPr>
        <p:spPr/>
        <p:txBody>
          <a:bodyPr>
            <a:normAutofit fontScale="92500" lnSpcReduction="20000"/>
          </a:bodyPr>
          <a:lstStyle/>
          <a:p>
            <a:r>
              <a:rPr lang="en-US" altLang="en-US"/>
              <a:t>Linearity – linear relationship assumed for all variables in each set and also between sets</a:t>
            </a:r>
            <a:br>
              <a:rPr lang="en-US" altLang="en-US"/>
            </a:br>
            <a:endParaRPr lang="en-US" altLang="en-US"/>
          </a:p>
          <a:p>
            <a:r>
              <a:rPr lang="en-US" altLang="en-US"/>
              <a:t>Homoskedasticity – needs to be checked for all pairs of variables within and between sets.</a:t>
            </a:r>
            <a:br>
              <a:rPr lang="en-US" altLang="en-US"/>
            </a:br>
            <a:endParaRPr lang="en-US" altLang="en-US"/>
          </a:p>
        </p:txBody>
      </p:sp>
      <p:sp>
        <p:nvSpPr>
          <p:cNvPr id="2" name="Slide Number Placeholder 1"/>
          <p:cNvSpPr>
            <a:spLocks noGrp="1"/>
          </p:cNvSpPr>
          <p:nvPr>
            <p:ph type="sldNum" sz="quarter" idx="12"/>
          </p:nvPr>
        </p:nvSpPr>
        <p:spPr/>
        <p:txBody>
          <a:bodyPr/>
          <a:lstStyle/>
          <a:p>
            <a:fld id="{0500D0B5-14C1-4BAD-BECF-95C20E682F38}" type="slidenum">
              <a:rPr lang="en-US" altLang="en-US" smtClean="0"/>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Data for Canonical Correlations</a:t>
            </a:r>
          </a:p>
        </p:txBody>
      </p:sp>
      <p:sp>
        <p:nvSpPr>
          <p:cNvPr id="23555" name="Rectangle 3"/>
          <p:cNvSpPr>
            <a:spLocks noGrp="1" noChangeArrowheads="1"/>
          </p:cNvSpPr>
          <p:nvPr>
            <p:ph idx="1"/>
          </p:nvPr>
        </p:nvSpPr>
        <p:spPr/>
        <p:txBody>
          <a:bodyPr>
            <a:normAutofit fontScale="92500" lnSpcReduction="20000"/>
          </a:bodyPr>
          <a:lstStyle/>
          <a:p>
            <a:r>
              <a:rPr lang="en-US" altLang="en-US"/>
              <a:t>CanCorr actually takes raw data and computes a correlation matrix and uses this as input data.</a:t>
            </a:r>
            <a:br>
              <a:rPr lang="en-US" altLang="en-US"/>
            </a:br>
            <a:endParaRPr lang="en-US" altLang="en-US"/>
          </a:p>
          <a:p>
            <a:r>
              <a:rPr lang="en-US" altLang="en-US"/>
              <a:t>You can actually put in the correlation matrix as data (e.g. to check someone else’s results)</a:t>
            </a:r>
            <a:br>
              <a:rPr lang="en-US" altLang="en-US"/>
            </a:br>
            <a:endParaRPr lang="en-US" altLang="en-US"/>
          </a:p>
        </p:txBody>
      </p:sp>
      <p:sp>
        <p:nvSpPr>
          <p:cNvPr id="2" name="Slide Number Placeholder 1"/>
          <p:cNvSpPr>
            <a:spLocks noGrp="1"/>
          </p:cNvSpPr>
          <p:nvPr>
            <p:ph type="sldNum" sz="quarter" idx="12"/>
          </p:nvPr>
        </p:nvSpPr>
        <p:spPr/>
        <p:txBody>
          <a:bodyPr/>
          <a:lstStyle/>
          <a:p>
            <a:fld id="{0500D0B5-14C1-4BAD-BECF-95C20E682F38}" type="slidenum">
              <a:rPr lang="en-US" altLang="en-US" smtClean="0"/>
              <a:pPr/>
              <a:t>15</a:t>
            </a:fld>
            <a:endParaRPr lang="en-US" altLang="en-US"/>
          </a:p>
        </p:txBody>
      </p:sp>
    </p:spTree>
    <p:extLst>
      <p:ext uri="{BB962C8B-B14F-4D97-AF65-F5344CB8AC3E}">
        <p14:creationId xmlns:p14="http://schemas.microsoft.com/office/powerpoint/2010/main" val="1561553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a:t>Data</a:t>
            </a:r>
          </a:p>
        </p:txBody>
      </p:sp>
      <p:sp>
        <p:nvSpPr>
          <p:cNvPr id="3075" name="Rectangle 3"/>
          <p:cNvSpPr>
            <a:spLocks noGrp="1" noChangeArrowheads="1"/>
          </p:cNvSpPr>
          <p:nvPr>
            <p:ph idx="1"/>
          </p:nvPr>
        </p:nvSpPr>
        <p:spPr>
          <a:xfrm>
            <a:off x="2894013" y="1827214"/>
            <a:ext cx="7313612" cy="763587"/>
          </a:xfrm>
        </p:spPr>
        <p:txBody>
          <a:bodyPr/>
          <a:lstStyle/>
          <a:p>
            <a:r>
              <a:rPr lang="en-US" altLang="en-US"/>
              <a:t>The input correlation set up is:</a:t>
            </a:r>
          </a:p>
        </p:txBody>
      </p:sp>
      <p:sp>
        <p:nvSpPr>
          <p:cNvPr id="3076" name="Rectangle 4"/>
          <p:cNvSpPr>
            <a:spLocks noChangeArrowheads="1"/>
          </p:cNvSpPr>
          <p:nvPr/>
        </p:nvSpPr>
        <p:spPr bwMode="auto">
          <a:xfrm>
            <a:off x="1524000" y="29919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077" name="Object 5"/>
          <p:cNvGraphicFramePr>
            <a:graphicFrameLocks noChangeAspect="1"/>
          </p:cNvGraphicFramePr>
          <p:nvPr/>
        </p:nvGraphicFramePr>
        <p:xfrm>
          <a:off x="3429000" y="2819401"/>
          <a:ext cx="4876800" cy="3355975"/>
        </p:xfrm>
        <a:graphic>
          <a:graphicData uri="http://schemas.openxmlformats.org/presentationml/2006/ole">
            <mc:AlternateContent xmlns:mc="http://schemas.openxmlformats.org/markup-compatibility/2006">
              <mc:Choice xmlns:v="urn:schemas-microsoft-com:vml" Requires="v">
                <p:oleObj spid="_x0000_s80905" name="Equation" r:id="rId3" imgW="736600" imgH="508000" progId="Equation.DSMT4">
                  <p:embed/>
                </p:oleObj>
              </mc:Choice>
              <mc:Fallback>
                <p:oleObj name="Equation" r:id="rId3" imgW="736600" imgH="508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819401"/>
                        <a:ext cx="4876800" cy="335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0500D0B5-14C1-4BAD-BECF-95C20E682F38}" type="slidenum">
              <a:rPr lang="en-US" altLang="en-US" smtClean="0"/>
              <a:pPr/>
              <a:t>16</a:t>
            </a:fld>
            <a:endParaRPr lang="en-US" altLang="en-US"/>
          </a:p>
        </p:txBody>
      </p:sp>
    </p:spTree>
    <p:extLst>
      <p:ext uri="{BB962C8B-B14F-4D97-AF65-F5344CB8AC3E}">
        <p14:creationId xmlns:p14="http://schemas.microsoft.com/office/powerpoint/2010/main" val="2171141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a:t>Equations</a:t>
            </a:r>
          </a:p>
        </p:txBody>
      </p:sp>
      <p:sp>
        <p:nvSpPr>
          <p:cNvPr id="4099" name="Rectangle 3"/>
          <p:cNvSpPr>
            <a:spLocks noGrp="1" noChangeArrowheads="1"/>
          </p:cNvSpPr>
          <p:nvPr>
            <p:ph idx="1"/>
          </p:nvPr>
        </p:nvSpPr>
        <p:spPr/>
        <p:txBody>
          <a:bodyPr/>
          <a:lstStyle/>
          <a:p>
            <a:r>
              <a:rPr lang="en-US" altLang="en-US"/>
              <a:t>To find the canonical correlations:</a:t>
            </a:r>
          </a:p>
          <a:p>
            <a:pPr lvl="1"/>
            <a:r>
              <a:rPr lang="en-US" altLang="en-US"/>
              <a:t>First create a canonical input matrix.  To get this the following equation is applied:</a:t>
            </a:r>
            <a:br>
              <a:rPr lang="en-US" altLang="en-US"/>
            </a:br>
            <a:endParaRPr lang="en-US" altLang="en-US"/>
          </a:p>
        </p:txBody>
      </p:sp>
      <p:sp>
        <p:nvSpPr>
          <p:cNvPr id="4100" name="Rectangle 4"/>
          <p:cNvSpPr>
            <a:spLocks noChangeArrowheads="1"/>
          </p:cNvSpPr>
          <p:nvPr/>
        </p:nvSpPr>
        <p:spPr bwMode="auto">
          <a:xfrm>
            <a:off x="1524000" y="31157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4101" name="Object 5"/>
          <p:cNvGraphicFramePr>
            <a:graphicFrameLocks noChangeAspect="1"/>
          </p:cNvGraphicFramePr>
          <p:nvPr>
            <p:extLst>
              <p:ext uri="{D42A27DB-BD31-4B8C-83A1-F6EECF244321}">
                <p14:modId xmlns:p14="http://schemas.microsoft.com/office/powerpoint/2010/main" val="3835672812"/>
              </p:ext>
            </p:extLst>
          </p:nvPr>
        </p:nvGraphicFramePr>
        <p:xfrm>
          <a:off x="3276600" y="4495800"/>
          <a:ext cx="5181600" cy="1249363"/>
        </p:xfrm>
        <a:graphic>
          <a:graphicData uri="http://schemas.openxmlformats.org/presentationml/2006/ole">
            <mc:AlternateContent xmlns:mc="http://schemas.openxmlformats.org/markup-compatibility/2006">
              <mc:Choice xmlns:v="urn:schemas-microsoft-com:vml" Requires="v">
                <p:oleObj spid="_x0000_s81929" name="Equation" r:id="rId3" imgW="1066337" imgH="253890" progId="Equation.DSMT4">
                  <p:embed/>
                </p:oleObj>
              </mc:Choice>
              <mc:Fallback>
                <p:oleObj name="Equation" r:id="rId3" imgW="1066337" imgH="25389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4495800"/>
                        <a:ext cx="5181600" cy="1249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0500D0B5-14C1-4BAD-BECF-95C20E682F38}" type="slidenum">
              <a:rPr lang="en-US" altLang="en-US" smtClean="0"/>
              <a:pPr/>
              <a:t>17</a:t>
            </a:fld>
            <a:endParaRPr lang="en-US" altLang="en-US"/>
          </a:p>
        </p:txBody>
      </p:sp>
    </p:spTree>
    <p:extLst>
      <p:ext uri="{BB962C8B-B14F-4D97-AF65-F5344CB8AC3E}">
        <p14:creationId xmlns:p14="http://schemas.microsoft.com/office/powerpoint/2010/main" val="3246912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Equations</a:t>
            </a:r>
          </a:p>
        </p:txBody>
      </p:sp>
      <p:sp>
        <p:nvSpPr>
          <p:cNvPr id="5123" name="Rectangle 3"/>
          <p:cNvSpPr>
            <a:spLocks noGrp="1" noChangeArrowheads="1"/>
          </p:cNvSpPr>
          <p:nvPr>
            <p:ph idx="1"/>
          </p:nvPr>
        </p:nvSpPr>
        <p:spPr/>
        <p:txBody>
          <a:bodyPr/>
          <a:lstStyle/>
          <a:p>
            <a:r>
              <a:rPr lang="en-US" altLang="en-US" dirty="0"/>
              <a:t>To get the canonical correlations, you get the eigenvalues of R and take the square root</a:t>
            </a:r>
            <a:br>
              <a:rPr lang="en-US" altLang="en-US" dirty="0"/>
            </a:br>
            <a:endParaRPr lang="en-US" altLang="en-US" dirty="0"/>
          </a:p>
        </p:txBody>
      </p:sp>
      <p:sp>
        <p:nvSpPr>
          <p:cNvPr id="5124" name="Rectangle 4"/>
          <p:cNvSpPr>
            <a:spLocks noChangeArrowheads="1"/>
          </p:cNvSpPr>
          <p:nvPr/>
        </p:nvSpPr>
        <p:spPr bwMode="auto">
          <a:xfrm>
            <a:off x="1524000" y="31109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5125" name="Object 5"/>
          <p:cNvGraphicFramePr>
            <a:graphicFrameLocks noChangeAspect="1"/>
          </p:cNvGraphicFramePr>
          <p:nvPr>
            <p:extLst>
              <p:ext uri="{D42A27DB-BD31-4B8C-83A1-F6EECF244321}">
                <p14:modId xmlns:p14="http://schemas.microsoft.com/office/powerpoint/2010/main" val="26173605"/>
              </p:ext>
            </p:extLst>
          </p:nvPr>
        </p:nvGraphicFramePr>
        <p:xfrm>
          <a:off x="2971800" y="4022411"/>
          <a:ext cx="3276600" cy="1555750"/>
        </p:xfrm>
        <a:graphic>
          <a:graphicData uri="http://schemas.openxmlformats.org/presentationml/2006/ole">
            <mc:AlternateContent xmlns:mc="http://schemas.openxmlformats.org/markup-compatibility/2006">
              <mc:Choice xmlns:v="urn:schemas-microsoft-com:vml" Requires="v">
                <p:oleObj spid="_x0000_s82953" name="Equation" r:id="rId3" imgW="558558" imgH="266584" progId="Equation.DSMT4">
                  <p:embed/>
                </p:oleObj>
              </mc:Choice>
              <mc:Fallback>
                <p:oleObj name="Equation" r:id="rId3" imgW="558558" imgH="266584"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4022411"/>
                        <a:ext cx="3276600" cy="155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0500D0B5-14C1-4BAD-BECF-95C20E682F38}" type="slidenum">
              <a:rPr lang="en-US" altLang="en-US" smtClean="0"/>
              <a:pPr/>
              <a:t>18</a:t>
            </a:fld>
            <a:endParaRPr lang="en-US" altLang="en-US"/>
          </a:p>
        </p:txBody>
      </p:sp>
    </p:spTree>
    <p:extLst>
      <p:ext uri="{BB962C8B-B14F-4D97-AF65-F5344CB8AC3E}">
        <p14:creationId xmlns:p14="http://schemas.microsoft.com/office/powerpoint/2010/main" val="1281947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Equations</a:t>
            </a:r>
          </a:p>
        </p:txBody>
      </p:sp>
      <p:sp>
        <p:nvSpPr>
          <p:cNvPr id="6147" name="Rectangle 3"/>
          <p:cNvSpPr>
            <a:spLocks noGrp="1" noChangeArrowheads="1"/>
          </p:cNvSpPr>
          <p:nvPr>
            <p:ph idx="1"/>
          </p:nvPr>
        </p:nvSpPr>
        <p:spPr/>
        <p:txBody>
          <a:bodyPr/>
          <a:lstStyle/>
          <a:p>
            <a:r>
              <a:rPr lang="en-US" altLang="en-US" dirty="0"/>
              <a:t>In this context the eigenvalues represent percent of overlapping variance accounted for in all of the variables by the two canonical variates</a:t>
            </a:r>
            <a:br>
              <a:rPr lang="en-US" altLang="en-US" dirty="0"/>
            </a:br>
            <a:endParaRPr lang="en-US" altLang="en-US" dirty="0"/>
          </a:p>
        </p:txBody>
      </p:sp>
      <p:sp>
        <p:nvSpPr>
          <p:cNvPr id="2" name="Slide Number Placeholder 1"/>
          <p:cNvSpPr>
            <a:spLocks noGrp="1"/>
          </p:cNvSpPr>
          <p:nvPr>
            <p:ph type="sldNum" sz="quarter" idx="12"/>
          </p:nvPr>
        </p:nvSpPr>
        <p:spPr/>
        <p:txBody>
          <a:bodyPr/>
          <a:lstStyle/>
          <a:p>
            <a:fld id="{0500D0B5-14C1-4BAD-BECF-95C20E682F38}" type="slidenum">
              <a:rPr lang="en-US" altLang="en-US" smtClean="0"/>
              <a:pPr/>
              <a:t>19</a:t>
            </a:fld>
            <a:endParaRPr lang="en-US" altLang="en-US"/>
          </a:p>
        </p:txBody>
      </p:sp>
    </p:spTree>
    <p:extLst>
      <p:ext uri="{BB962C8B-B14F-4D97-AF65-F5344CB8AC3E}">
        <p14:creationId xmlns:p14="http://schemas.microsoft.com/office/powerpoint/2010/main" val="1548040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Canonical Correlation</a:t>
            </a:r>
          </a:p>
        </p:txBody>
      </p:sp>
      <p:sp>
        <p:nvSpPr>
          <p:cNvPr id="30723" name="Rectangle 3"/>
          <p:cNvSpPr>
            <a:spLocks noGrp="1" noChangeArrowheads="1"/>
          </p:cNvSpPr>
          <p:nvPr>
            <p:ph idx="1"/>
          </p:nvPr>
        </p:nvSpPr>
        <p:spPr/>
        <p:txBody>
          <a:bodyPr/>
          <a:lstStyle/>
          <a:p>
            <a:r>
              <a:rPr lang="en-US" altLang="en-US"/>
              <a:t>measuring the relationship between two separate sets of variables.  </a:t>
            </a:r>
          </a:p>
          <a:p>
            <a:r>
              <a:rPr lang="en-US" altLang="en-US"/>
              <a:t>This is also considered multivariate multiple regression (MMR)</a:t>
            </a:r>
            <a:br>
              <a:rPr lang="en-US" altLang="en-US"/>
            </a:br>
            <a:endParaRPr lang="en-US" altLang="en-US"/>
          </a:p>
        </p:txBody>
      </p:sp>
      <p:sp>
        <p:nvSpPr>
          <p:cNvPr id="2" name="Slide Number Placeholder 1"/>
          <p:cNvSpPr>
            <a:spLocks noGrp="1"/>
          </p:cNvSpPr>
          <p:nvPr>
            <p:ph type="sldNum" sz="quarter" idx="12"/>
          </p:nvPr>
        </p:nvSpPr>
        <p:spPr/>
        <p:txBody>
          <a:bodyPr/>
          <a:lstStyle/>
          <a:p>
            <a:fld id="{0500D0B5-14C1-4BAD-BECF-95C20E682F38}" type="slidenum">
              <a:rPr lang="en-US" altLang="en-US" smtClean="0"/>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Equations</a:t>
            </a:r>
          </a:p>
        </p:txBody>
      </p:sp>
      <p:sp>
        <p:nvSpPr>
          <p:cNvPr id="7171" name="Rectangle 3"/>
          <p:cNvSpPr>
            <a:spLocks noGrp="1" noChangeArrowheads="1"/>
          </p:cNvSpPr>
          <p:nvPr>
            <p:ph idx="1"/>
          </p:nvPr>
        </p:nvSpPr>
        <p:spPr/>
        <p:txBody>
          <a:bodyPr/>
          <a:lstStyle/>
          <a:p>
            <a:r>
              <a:rPr lang="en-US" altLang="en-US" dirty="0"/>
              <a:t>Testing Canonical Correlations</a:t>
            </a:r>
            <a:br>
              <a:rPr lang="en-US" altLang="en-US" dirty="0"/>
            </a:br>
            <a:endParaRPr lang="en-US" altLang="en-US" dirty="0"/>
          </a:p>
          <a:p>
            <a:pPr lvl="1"/>
            <a:r>
              <a:rPr lang="en-US" altLang="en-US" dirty="0"/>
              <a:t>Since there will be as many </a:t>
            </a:r>
            <a:r>
              <a:rPr lang="en-US" altLang="en-US" dirty="0" err="1"/>
              <a:t>CanCorrs</a:t>
            </a:r>
            <a:r>
              <a:rPr lang="en-US" altLang="en-US" dirty="0"/>
              <a:t> as there are variables in the smaller set not all will be meaningful.</a:t>
            </a:r>
            <a:br>
              <a:rPr lang="en-US" altLang="en-US" dirty="0"/>
            </a:br>
            <a:endParaRPr lang="en-US" altLang="en-US" dirty="0"/>
          </a:p>
        </p:txBody>
      </p:sp>
      <p:sp>
        <p:nvSpPr>
          <p:cNvPr id="2" name="Slide Number Placeholder 1"/>
          <p:cNvSpPr>
            <a:spLocks noGrp="1"/>
          </p:cNvSpPr>
          <p:nvPr>
            <p:ph type="sldNum" sz="quarter" idx="12"/>
          </p:nvPr>
        </p:nvSpPr>
        <p:spPr/>
        <p:txBody>
          <a:bodyPr/>
          <a:lstStyle/>
          <a:p>
            <a:fld id="{0500D0B5-14C1-4BAD-BECF-95C20E682F38}" type="slidenum">
              <a:rPr lang="en-US" altLang="en-US" smtClean="0"/>
              <a:pPr/>
              <a:t>20</a:t>
            </a:fld>
            <a:endParaRPr lang="en-US" altLang="en-US"/>
          </a:p>
        </p:txBody>
      </p:sp>
    </p:spTree>
    <p:extLst>
      <p:ext uri="{BB962C8B-B14F-4D97-AF65-F5344CB8AC3E}">
        <p14:creationId xmlns:p14="http://schemas.microsoft.com/office/powerpoint/2010/main" val="2849777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Equations</a:t>
            </a:r>
          </a:p>
        </p:txBody>
      </p:sp>
      <p:sp>
        <p:nvSpPr>
          <p:cNvPr id="8195" name="Rectangle 3"/>
          <p:cNvSpPr>
            <a:spLocks noGrp="1" noChangeArrowheads="1"/>
          </p:cNvSpPr>
          <p:nvPr>
            <p:ph idx="1"/>
          </p:nvPr>
        </p:nvSpPr>
        <p:spPr>
          <a:xfrm>
            <a:off x="2589212" y="1371600"/>
            <a:ext cx="8915400" cy="1905000"/>
          </a:xfrm>
        </p:spPr>
        <p:txBody>
          <a:bodyPr>
            <a:normAutofit/>
          </a:bodyPr>
          <a:lstStyle/>
          <a:p>
            <a:r>
              <a:rPr lang="en-US" altLang="en-US" sz="3200" dirty="0"/>
              <a:t>Wilk’s Chi Square test – tests whether a </a:t>
            </a:r>
            <a:r>
              <a:rPr lang="en-US" altLang="en-US" sz="3200" dirty="0" err="1"/>
              <a:t>CanCorr</a:t>
            </a:r>
            <a:r>
              <a:rPr lang="en-US" altLang="en-US" sz="3200" dirty="0"/>
              <a:t> is significantly different than zero.</a:t>
            </a:r>
          </a:p>
        </p:txBody>
      </p:sp>
      <p:graphicFrame>
        <p:nvGraphicFramePr>
          <p:cNvPr id="4" name="Object 3"/>
          <p:cNvGraphicFramePr>
            <a:graphicFrameLocks noChangeAspect="1"/>
          </p:cNvGraphicFramePr>
          <p:nvPr>
            <p:extLst>
              <p:ext uri="{D42A27DB-BD31-4B8C-83A1-F6EECF244321}">
                <p14:modId xmlns:p14="http://schemas.microsoft.com/office/powerpoint/2010/main" val="171965904"/>
              </p:ext>
            </p:extLst>
          </p:nvPr>
        </p:nvGraphicFramePr>
        <p:xfrm>
          <a:off x="3124200" y="2623915"/>
          <a:ext cx="8534400" cy="4155882"/>
        </p:xfrm>
        <a:graphic>
          <a:graphicData uri="http://schemas.openxmlformats.org/presentationml/2006/ole">
            <mc:AlternateContent xmlns:mc="http://schemas.openxmlformats.org/markup-compatibility/2006">
              <mc:Choice xmlns:v="urn:schemas-microsoft-com:vml" Requires="v">
                <p:oleObj spid="_x0000_s93190" name="Equation" r:id="rId3" imgW="4292600" imgH="1879600" progId="Equation.DSMT4">
                  <p:embed/>
                </p:oleObj>
              </mc:Choice>
              <mc:Fallback>
                <p:oleObj name="Equation" r:id="rId3" imgW="4292600" imgH="1879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623915"/>
                        <a:ext cx="8534400" cy="4155882"/>
                      </a:xfrm>
                      <a:prstGeom prst="rect">
                        <a:avLst/>
                      </a:prstGeom>
                      <a:noFill/>
                    </p:spPr>
                  </p:pic>
                </p:oleObj>
              </mc:Fallback>
            </mc:AlternateContent>
          </a:graphicData>
        </a:graphic>
      </p:graphicFrame>
      <p:sp>
        <p:nvSpPr>
          <p:cNvPr id="2" name="Slide Number Placeholder 1"/>
          <p:cNvSpPr>
            <a:spLocks noGrp="1"/>
          </p:cNvSpPr>
          <p:nvPr>
            <p:ph type="sldNum" sz="quarter" idx="12"/>
          </p:nvPr>
        </p:nvSpPr>
        <p:spPr/>
        <p:txBody>
          <a:bodyPr/>
          <a:lstStyle/>
          <a:p>
            <a:fld id="{0500D0B5-14C1-4BAD-BECF-95C20E682F38}" type="slidenum">
              <a:rPr lang="en-US" altLang="en-US" smtClean="0"/>
              <a:pPr/>
              <a:t>21</a:t>
            </a:fld>
            <a:endParaRPr lang="en-US" altLang="en-US"/>
          </a:p>
        </p:txBody>
      </p:sp>
    </p:spTree>
    <p:extLst>
      <p:ext uri="{BB962C8B-B14F-4D97-AF65-F5344CB8AC3E}">
        <p14:creationId xmlns:p14="http://schemas.microsoft.com/office/powerpoint/2010/main" val="141631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Equations</a:t>
            </a:r>
          </a:p>
        </p:txBody>
      </p:sp>
      <p:sp>
        <p:nvSpPr>
          <p:cNvPr id="10243" name="Rectangle 3"/>
          <p:cNvSpPr>
            <a:spLocks noGrp="1" noChangeArrowheads="1"/>
          </p:cNvSpPr>
          <p:nvPr>
            <p:ph idx="1"/>
          </p:nvPr>
        </p:nvSpPr>
        <p:spPr>
          <a:xfrm>
            <a:off x="2584449" y="1540189"/>
            <a:ext cx="8915400" cy="1355411"/>
          </a:xfrm>
        </p:spPr>
        <p:txBody>
          <a:bodyPr/>
          <a:lstStyle/>
          <a:p>
            <a:r>
              <a:rPr lang="en-US" altLang="en-US" dirty="0"/>
              <a:t>From the text example - For the first canonical correlation:</a:t>
            </a:r>
          </a:p>
        </p:txBody>
      </p:sp>
      <p:sp>
        <p:nvSpPr>
          <p:cNvPr id="10244" name="Rectangle 4"/>
          <p:cNvSpPr>
            <a:spLocks noChangeArrowheads="1"/>
          </p:cNvSpPr>
          <p:nvPr/>
        </p:nvSpPr>
        <p:spPr bwMode="auto">
          <a:xfrm>
            <a:off x="1524000" y="26490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0245" name="Object 5"/>
          <p:cNvGraphicFramePr>
            <a:graphicFrameLocks noChangeAspect="1"/>
          </p:cNvGraphicFramePr>
          <p:nvPr>
            <p:extLst>
              <p:ext uri="{D42A27DB-BD31-4B8C-83A1-F6EECF244321}">
                <p14:modId xmlns:p14="http://schemas.microsoft.com/office/powerpoint/2010/main" val="2099335370"/>
              </p:ext>
            </p:extLst>
          </p:nvPr>
        </p:nvGraphicFramePr>
        <p:xfrm>
          <a:off x="3048000" y="2895600"/>
          <a:ext cx="5562600" cy="3343275"/>
        </p:xfrm>
        <a:graphic>
          <a:graphicData uri="http://schemas.openxmlformats.org/presentationml/2006/ole">
            <mc:AlternateContent xmlns:mc="http://schemas.openxmlformats.org/markup-compatibility/2006">
              <mc:Choice xmlns:v="urn:schemas-microsoft-com:vml" Requires="v">
                <p:oleObj spid="_x0000_s85001" name="Equation" r:id="rId3" imgW="1981200" imgH="1193800" progId="Equation.DSMT4">
                  <p:embed/>
                </p:oleObj>
              </mc:Choice>
              <mc:Fallback>
                <p:oleObj name="Equation" r:id="rId3" imgW="1981200" imgH="119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895600"/>
                        <a:ext cx="5562600" cy="334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0500D0B5-14C1-4BAD-BECF-95C20E682F38}" type="slidenum">
              <a:rPr lang="en-US" altLang="en-US" smtClean="0"/>
              <a:pPr/>
              <a:t>22</a:t>
            </a:fld>
            <a:endParaRPr lang="en-US" altLang="en-US"/>
          </a:p>
        </p:txBody>
      </p:sp>
    </p:spTree>
    <p:extLst>
      <p:ext uri="{BB962C8B-B14F-4D97-AF65-F5344CB8AC3E}">
        <p14:creationId xmlns:p14="http://schemas.microsoft.com/office/powerpoint/2010/main" val="11818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Equations</a:t>
            </a:r>
          </a:p>
        </p:txBody>
      </p:sp>
      <p:sp>
        <p:nvSpPr>
          <p:cNvPr id="11267" name="Rectangle 3"/>
          <p:cNvSpPr>
            <a:spLocks noGrp="1" noChangeArrowheads="1"/>
          </p:cNvSpPr>
          <p:nvPr>
            <p:ph idx="1"/>
          </p:nvPr>
        </p:nvSpPr>
        <p:spPr>
          <a:xfrm>
            <a:off x="2589212" y="1447800"/>
            <a:ext cx="8915400" cy="762000"/>
          </a:xfrm>
        </p:spPr>
        <p:txBody>
          <a:bodyPr/>
          <a:lstStyle/>
          <a:p>
            <a:r>
              <a:rPr lang="en-US" altLang="en-US" dirty="0"/>
              <a:t>The second </a:t>
            </a:r>
            <a:r>
              <a:rPr lang="en-US" altLang="en-US" dirty="0" err="1"/>
              <a:t>CanCorr</a:t>
            </a:r>
            <a:r>
              <a:rPr lang="en-US" altLang="en-US" dirty="0"/>
              <a:t> is tested as</a:t>
            </a:r>
          </a:p>
        </p:txBody>
      </p:sp>
      <p:sp>
        <p:nvSpPr>
          <p:cNvPr id="11268" name="Rectangle 4"/>
          <p:cNvSpPr>
            <a:spLocks noChangeArrowheads="1"/>
          </p:cNvSpPr>
          <p:nvPr/>
        </p:nvSpPr>
        <p:spPr bwMode="auto">
          <a:xfrm>
            <a:off x="1524000" y="26490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1269" name="Object 5"/>
          <p:cNvGraphicFramePr>
            <a:graphicFrameLocks noChangeAspect="1"/>
          </p:cNvGraphicFramePr>
          <p:nvPr>
            <p:extLst>
              <p:ext uri="{D42A27DB-BD31-4B8C-83A1-F6EECF244321}">
                <p14:modId xmlns:p14="http://schemas.microsoft.com/office/powerpoint/2010/main" val="239409218"/>
              </p:ext>
            </p:extLst>
          </p:nvPr>
        </p:nvGraphicFramePr>
        <p:xfrm>
          <a:off x="3200400" y="2209800"/>
          <a:ext cx="6400800" cy="3348038"/>
        </p:xfrm>
        <a:graphic>
          <a:graphicData uri="http://schemas.openxmlformats.org/presentationml/2006/ole">
            <mc:AlternateContent xmlns:mc="http://schemas.openxmlformats.org/markup-compatibility/2006">
              <mc:Choice xmlns:v="urn:schemas-microsoft-com:vml" Requires="v">
                <p:oleObj spid="_x0000_s86025" name="Equation" r:id="rId3" imgW="2273040" imgH="1193760" progId="Equation.DSMT4">
                  <p:embed/>
                </p:oleObj>
              </mc:Choice>
              <mc:Fallback>
                <p:oleObj name="Equation" r:id="rId3" imgW="2273040" imgH="11937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209800"/>
                        <a:ext cx="6400800" cy="3348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0500D0B5-14C1-4BAD-BECF-95C20E682F38}" type="slidenum">
              <a:rPr lang="en-US" altLang="en-US" smtClean="0"/>
              <a:pPr/>
              <a:t>23</a:t>
            </a:fld>
            <a:endParaRPr lang="en-US" altLang="en-US"/>
          </a:p>
        </p:txBody>
      </p:sp>
    </p:spTree>
    <p:extLst>
      <p:ext uri="{BB962C8B-B14F-4D97-AF65-F5344CB8AC3E}">
        <p14:creationId xmlns:p14="http://schemas.microsoft.com/office/powerpoint/2010/main" val="3100557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Equations</a:t>
            </a:r>
          </a:p>
        </p:txBody>
      </p:sp>
      <p:sp>
        <p:nvSpPr>
          <p:cNvPr id="12291" name="Rectangle 3"/>
          <p:cNvSpPr>
            <a:spLocks noGrp="1" noChangeArrowheads="1"/>
          </p:cNvSpPr>
          <p:nvPr>
            <p:ph idx="1"/>
          </p:nvPr>
        </p:nvSpPr>
        <p:spPr/>
        <p:txBody>
          <a:bodyPr>
            <a:normAutofit fontScale="85000" lnSpcReduction="10000"/>
          </a:bodyPr>
          <a:lstStyle/>
          <a:p>
            <a:pPr>
              <a:lnSpc>
                <a:spcPct val="90000"/>
              </a:lnSpc>
            </a:pPr>
            <a:r>
              <a:rPr lang="en-US" altLang="en-US"/>
              <a:t>Canonical Coefficients </a:t>
            </a:r>
            <a:br>
              <a:rPr lang="en-US" altLang="en-US"/>
            </a:br>
            <a:endParaRPr lang="en-US" altLang="en-US"/>
          </a:p>
          <a:p>
            <a:pPr lvl="1">
              <a:lnSpc>
                <a:spcPct val="90000"/>
              </a:lnSpc>
            </a:pPr>
            <a:r>
              <a:rPr lang="en-US" altLang="en-US"/>
              <a:t>Two sets of Canonical Coefficients are required</a:t>
            </a:r>
            <a:br>
              <a:rPr lang="en-US" altLang="en-US"/>
            </a:br>
            <a:endParaRPr lang="en-US" altLang="en-US"/>
          </a:p>
          <a:p>
            <a:pPr lvl="2">
              <a:lnSpc>
                <a:spcPct val="90000"/>
              </a:lnSpc>
            </a:pPr>
            <a:r>
              <a:rPr lang="en-US" altLang="en-US"/>
              <a:t>One set to combine the Xs</a:t>
            </a:r>
            <a:br>
              <a:rPr lang="en-US" altLang="en-US"/>
            </a:br>
            <a:endParaRPr lang="en-US" altLang="en-US"/>
          </a:p>
          <a:p>
            <a:pPr lvl="2">
              <a:lnSpc>
                <a:spcPct val="90000"/>
              </a:lnSpc>
            </a:pPr>
            <a:r>
              <a:rPr lang="en-US" altLang="en-US"/>
              <a:t>One to combine the Ys</a:t>
            </a:r>
            <a:br>
              <a:rPr lang="en-US" altLang="en-US"/>
            </a:br>
            <a:endParaRPr lang="en-US" altLang="en-US"/>
          </a:p>
          <a:p>
            <a:pPr lvl="2">
              <a:lnSpc>
                <a:spcPct val="90000"/>
              </a:lnSpc>
            </a:pPr>
            <a:r>
              <a:rPr lang="en-US" altLang="en-US"/>
              <a:t>Similar to regression coefficients</a:t>
            </a:r>
            <a:br>
              <a:rPr lang="en-US" altLang="en-US"/>
            </a:br>
            <a:endParaRPr lang="en-US" altLang="en-US"/>
          </a:p>
        </p:txBody>
      </p:sp>
      <p:sp>
        <p:nvSpPr>
          <p:cNvPr id="2" name="Slide Number Placeholder 1"/>
          <p:cNvSpPr>
            <a:spLocks noGrp="1"/>
          </p:cNvSpPr>
          <p:nvPr>
            <p:ph type="sldNum" sz="quarter" idx="12"/>
          </p:nvPr>
        </p:nvSpPr>
        <p:spPr/>
        <p:txBody>
          <a:bodyPr/>
          <a:lstStyle/>
          <a:p>
            <a:fld id="{0500D0B5-14C1-4BAD-BECF-95C20E682F38}" type="slidenum">
              <a:rPr lang="en-US" altLang="en-US" smtClean="0"/>
              <a:pPr/>
              <a:t>24</a:t>
            </a:fld>
            <a:endParaRPr lang="en-US" altLang="en-US"/>
          </a:p>
        </p:txBody>
      </p:sp>
    </p:spTree>
    <p:extLst>
      <p:ext uri="{BB962C8B-B14F-4D97-AF65-F5344CB8AC3E}">
        <p14:creationId xmlns:p14="http://schemas.microsoft.com/office/powerpoint/2010/main" val="3951713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Equations</a:t>
            </a:r>
          </a:p>
        </p:txBody>
      </p:sp>
      <p:sp>
        <p:nvSpPr>
          <p:cNvPr id="13315" name="Rectangle 3"/>
          <p:cNvSpPr>
            <a:spLocks noChangeArrowheads="1"/>
          </p:cNvSpPr>
          <p:nvPr/>
        </p:nvSpPr>
        <p:spPr bwMode="auto">
          <a:xfrm>
            <a:off x="1524000" y="23680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3316" name="Object 4"/>
          <p:cNvGraphicFramePr>
            <a:graphicFrameLocks noChangeAspect="1"/>
          </p:cNvGraphicFramePr>
          <p:nvPr>
            <p:extLst>
              <p:ext uri="{D42A27DB-BD31-4B8C-83A1-F6EECF244321}">
                <p14:modId xmlns:p14="http://schemas.microsoft.com/office/powerpoint/2010/main" val="261308439"/>
              </p:ext>
            </p:extLst>
          </p:nvPr>
        </p:nvGraphicFramePr>
        <p:xfrm>
          <a:off x="2597687" y="1600200"/>
          <a:ext cx="9445250" cy="4460875"/>
        </p:xfrm>
        <a:graphic>
          <a:graphicData uri="http://schemas.openxmlformats.org/presentationml/2006/ole">
            <mc:AlternateContent xmlns:mc="http://schemas.openxmlformats.org/markup-compatibility/2006">
              <mc:Choice xmlns:v="urn:schemas-microsoft-com:vml" Requires="v">
                <p:oleObj spid="_x0000_s87049" name="Equation" r:id="rId3" imgW="4381200" imgH="1790640" progId="Equation.DSMT4">
                  <p:embed/>
                </p:oleObj>
              </mc:Choice>
              <mc:Fallback>
                <p:oleObj name="Equation" r:id="rId3" imgW="4381200" imgH="1790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7687" y="1600200"/>
                        <a:ext cx="9445250" cy="4460875"/>
                      </a:xfrm>
                      <a:prstGeom prst="rect">
                        <a:avLst/>
                      </a:prstGeom>
                      <a:noFill/>
                    </p:spPr>
                  </p:pic>
                </p:oleObj>
              </mc:Fallback>
            </mc:AlternateContent>
          </a:graphicData>
        </a:graphic>
      </p:graphicFrame>
      <p:sp>
        <p:nvSpPr>
          <p:cNvPr id="2" name="Slide Number Placeholder 1"/>
          <p:cNvSpPr>
            <a:spLocks noGrp="1"/>
          </p:cNvSpPr>
          <p:nvPr>
            <p:ph type="sldNum" sz="quarter" idx="12"/>
          </p:nvPr>
        </p:nvSpPr>
        <p:spPr/>
        <p:txBody>
          <a:bodyPr/>
          <a:lstStyle/>
          <a:p>
            <a:fld id="{0500D0B5-14C1-4BAD-BECF-95C20E682F38}" type="slidenum">
              <a:rPr lang="en-US" altLang="en-US" smtClean="0"/>
              <a:pPr/>
              <a:t>25</a:t>
            </a:fld>
            <a:endParaRPr lang="en-US" altLang="en-US"/>
          </a:p>
        </p:txBody>
      </p:sp>
    </p:spTree>
    <p:extLst>
      <p:ext uri="{BB962C8B-B14F-4D97-AF65-F5344CB8AC3E}">
        <p14:creationId xmlns:p14="http://schemas.microsoft.com/office/powerpoint/2010/main" val="1694566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Equations</a:t>
            </a:r>
          </a:p>
        </p:txBody>
      </p:sp>
      <p:sp>
        <p:nvSpPr>
          <p:cNvPr id="14339" name="Rectangle 3"/>
          <p:cNvSpPr>
            <a:spLocks noGrp="1" noChangeArrowheads="1"/>
          </p:cNvSpPr>
          <p:nvPr>
            <p:ph idx="1"/>
          </p:nvPr>
        </p:nvSpPr>
        <p:spPr>
          <a:xfrm>
            <a:off x="2592925" y="1481968"/>
            <a:ext cx="8915400" cy="3777622"/>
          </a:xfrm>
        </p:spPr>
        <p:txBody>
          <a:bodyPr>
            <a:normAutofit fontScale="92500" lnSpcReduction="10000"/>
          </a:bodyPr>
          <a:lstStyle/>
          <a:p>
            <a:r>
              <a:rPr lang="en-US" altLang="en-US" dirty="0"/>
              <a:t>Canonical Variate Scores</a:t>
            </a:r>
            <a:br>
              <a:rPr lang="en-US" altLang="en-US" dirty="0"/>
            </a:br>
            <a:endParaRPr lang="en-US" altLang="en-US" dirty="0"/>
          </a:p>
          <a:p>
            <a:pPr lvl="1"/>
            <a:r>
              <a:rPr lang="en-US" altLang="en-US" dirty="0"/>
              <a:t>Like factor scores (we’ll get there later)</a:t>
            </a:r>
            <a:br>
              <a:rPr lang="en-US" altLang="en-US" dirty="0"/>
            </a:br>
            <a:endParaRPr lang="en-US" altLang="en-US" dirty="0"/>
          </a:p>
          <a:p>
            <a:pPr lvl="1"/>
            <a:r>
              <a:rPr lang="en-US" altLang="en-US" dirty="0"/>
              <a:t>What a subject would score if you could measure them directly on the canonical variate</a:t>
            </a:r>
            <a:br>
              <a:rPr lang="en-US" altLang="en-US" dirty="0"/>
            </a:br>
            <a:endParaRPr lang="en-US" altLang="en-US" dirty="0"/>
          </a:p>
        </p:txBody>
      </p:sp>
      <p:sp>
        <p:nvSpPr>
          <p:cNvPr id="14340" name="Rectangle 4"/>
          <p:cNvSpPr>
            <a:spLocks noChangeArrowheads="1"/>
          </p:cNvSpPr>
          <p:nvPr/>
        </p:nvSpPr>
        <p:spPr bwMode="auto">
          <a:xfrm>
            <a:off x="1524000" y="30014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4341" name="Object 5"/>
          <p:cNvGraphicFramePr>
            <a:graphicFrameLocks noChangeAspect="1"/>
          </p:cNvGraphicFramePr>
          <p:nvPr>
            <p:extLst>
              <p:ext uri="{D42A27DB-BD31-4B8C-83A1-F6EECF244321}">
                <p14:modId xmlns:p14="http://schemas.microsoft.com/office/powerpoint/2010/main" val="945915818"/>
              </p:ext>
            </p:extLst>
          </p:nvPr>
        </p:nvGraphicFramePr>
        <p:xfrm>
          <a:off x="5334000" y="4800600"/>
          <a:ext cx="1981200" cy="1554163"/>
        </p:xfrm>
        <a:graphic>
          <a:graphicData uri="http://schemas.openxmlformats.org/presentationml/2006/ole">
            <mc:AlternateContent xmlns:mc="http://schemas.openxmlformats.org/markup-compatibility/2006">
              <mc:Choice xmlns:v="urn:schemas-microsoft-com:vml" Requires="v">
                <p:oleObj spid="_x0000_s88073" name="Equation" r:id="rId3" imgW="622030" imgH="482391" progId="Equation.DSMT4">
                  <p:embed/>
                </p:oleObj>
              </mc:Choice>
              <mc:Fallback>
                <p:oleObj name="Equation" r:id="rId3" imgW="622030" imgH="48239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4800600"/>
                        <a:ext cx="1981200" cy="155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0500D0B5-14C1-4BAD-BECF-95C20E682F38}" type="slidenum">
              <a:rPr lang="en-US" altLang="en-US" smtClean="0"/>
              <a:pPr/>
              <a:t>26</a:t>
            </a:fld>
            <a:endParaRPr lang="en-US" altLang="en-US"/>
          </a:p>
        </p:txBody>
      </p:sp>
    </p:spTree>
    <p:extLst>
      <p:ext uri="{BB962C8B-B14F-4D97-AF65-F5344CB8AC3E}">
        <p14:creationId xmlns:p14="http://schemas.microsoft.com/office/powerpoint/2010/main" val="2594881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Equations</a:t>
            </a:r>
          </a:p>
        </p:txBody>
      </p:sp>
      <p:sp>
        <p:nvSpPr>
          <p:cNvPr id="15363" name="Rectangle 3"/>
          <p:cNvSpPr>
            <a:spLocks noGrp="1" noChangeArrowheads="1"/>
          </p:cNvSpPr>
          <p:nvPr>
            <p:ph idx="1"/>
          </p:nvPr>
        </p:nvSpPr>
        <p:spPr>
          <a:xfrm>
            <a:off x="2894012" y="1827214"/>
            <a:ext cx="8610599" cy="1982787"/>
          </a:xfrm>
        </p:spPr>
        <p:txBody>
          <a:bodyPr>
            <a:normAutofit fontScale="92500"/>
          </a:bodyPr>
          <a:lstStyle/>
          <a:p>
            <a:r>
              <a:rPr lang="en-US" altLang="en-US" dirty="0"/>
              <a:t>Matrices of Correlations between variables and canonical variates; also called loadings or loading matrices</a:t>
            </a:r>
          </a:p>
        </p:txBody>
      </p:sp>
      <p:sp>
        <p:nvSpPr>
          <p:cNvPr id="15364" name="Rectangle 4"/>
          <p:cNvSpPr>
            <a:spLocks noChangeArrowheads="1"/>
          </p:cNvSpPr>
          <p:nvPr/>
        </p:nvSpPr>
        <p:spPr bwMode="auto">
          <a:xfrm>
            <a:off x="1524000" y="30014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365" name="Object 5"/>
          <p:cNvGraphicFramePr>
            <a:graphicFrameLocks noChangeAspect="1"/>
          </p:cNvGraphicFramePr>
          <p:nvPr/>
        </p:nvGraphicFramePr>
        <p:xfrm>
          <a:off x="5181600" y="3962400"/>
          <a:ext cx="2819400" cy="1970088"/>
        </p:xfrm>
        <a:graphic>
          <a:graphicData uri="http://schemas.openxmlformats.org/presentationml/2006/ole">
            <mc:AlternateContent xmlns:mc="http://schemas.openxmlformats.org/markup-compatibility/2006">
              <mc:Choice xmlns:v="urn:schemas-microsoft-com:vml" Requires="v">
                <p:oleObj spid="_x0000_s89097" name="Equation" r:id="rId3" imgW="698197" imgH="482391" progId="Equation.DSMT4">
                  <p:embed/>
                </p:oleObj>
              </mc:Choice>
              <mc:Fallback>
                <p:oleObj name="Equation" r:id="rId3" imgW="698197" imgH="48239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3962400"/>
                        <a:ext cx="2819400" cy="1970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0500D0B5-14C1-4BAD-BECF-95C20E682F38}" type="slidenum">
              <a:rPr lang="en-US" altLang="en-US" smtClean="0"/>
              <a:pPr/>
              <a:t>27</a:t>
            </a:fld>
            <a:endParaRPr lang="en-US" altLang="en-US"/>
          </a:p>
        </p:txBody>
      </p:sp>
    </p:spTree>
    <p:extLst>
      <p:ext uri="{BB962C8B-B14F-4D97-AF65-F5344CB8AC3E}">
        <p14:creationId xmlns:p14="http://schemas.microsoft.com/office/powerpoint/2010/main" val="1190963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Equations</a:t>
            </a:r>
          </a:p>
        </p:txBody>
      </p:sp>
      <p:pic>
        <p:nvPicPr>
          <p:cNvPr id="3" name="Picture 2"/>
          <p:cNvPicPr>
            <a:picLocks noChangeAspect="1"/>
          </p:cNvPicPr>
          <p:nvPr/>
        </p:nvPicPr>
        <p:blipFill rotWithShape="1">
          <a:blip r:embed="rId2"/>
          <a:srcRect l="10981" r="11620" b="12633"/>
          <a:stretch/>
        </p:blipFill>
        <p:spPr>
          <a:xfrm>
            <a:off x="2592925" y="1905000"/>
            <a:ext cx="9220200" cy="3028751"/>
          </a:xfrm>
          <a:prstGeom prst="rect">
            <a:avLst/>
          </a:prstGeom>
        </p:spPr>
      </p:pic>
      <p:sp>
        <p:nvSpPr>
          <p:cNvPr id="4" name="Slide Number Placeholder 3"/>
          <p:cNvSpPr>
            <a:spLocks noGrp="1"/>
          </p:cNvSpPr>
          <p:nvPr>
            <p:ph type="sldNum" sz="quarter" idx="12"/>
          </p:nvPr>
        </p:nvSpPr>
        <p:spPr/>
        <p:txBody>
          <a:bodyPr/>
          <a:lstStyle/>
          <a:p>
            <a:fld id="{0500D0B5-14C1-4BAD-BECF-95C20E682F38}" type="slidenum">
              <a:rPr lang="en-US" altLang="en-US" smtClean="0"/>
              <a:pPr/>
              <a:t>28</a:t>
            </a:fld>
            <a:endParaRPr lang="en-US" altLang="en-US"/>
          </a:p>
        </p:txBody>
      </p:sp>
    </p:spTree>
    <p:extLst>
      <p:ext uri="{BB962C8B-B14F-4D97-AF65-F5344CB8AC3E}">
        <p14:creationId xmlns:p14="http://schemas.microsoft.com/office/powerpoint/2010/main" val="1102416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dirty="0"/>
              <a:t>Equations</a:t>
            </a:r>
          </a:p>
        </p:txBody>
      </p:sp>
      <p:sp>
        <p:nvSpPr>
          <p:cNvPr id="17411" name="Rectangle 3"/>
          <p:cNvSpPr>
            <a:spLocks noGrp="1" noChangeArrowheads="1"/>
          </p:cNvSpPr>
          <p:nvPr>
            <p:ph idx="1"/>
          </p:nvPr>
        </p:nvSpPr>
        <p:spPr>
          <a:xfrm>
            <a:off x="2589212" y="2133600"/>
            <a:ext cx="4154488" cy="3777622"/>
          </a:xfrm>
        </p:spPr>
        <p:txBody>
          <a:bodyPr>
            <a:normAutofit fontScale="92500" lnSpcReduction="10000"/>
          </a:bodyPr>
          <a:lstStyle/>
          <a:p>
            <a:r>
              <a:rPr lang="en-US" altLang="en-US" dirty="0"/>
              <a:t>Redundancy</a:t>
            </a:r>
          </a:p>
          <a:p>
            <a:pPr lvl="1"/>
            <a:r>
              <a:rPr lang="en-US" altLang="en-US" dirty="0"/>
              <a:t>Within - Percent of variance explained by the canonical correlate on its own side of the equation</a:t>
            </a:r>
          </a:p>
        </p:txBody>
      </p:sp>
      <p:sp>
        <p:nvSpPr>
          <p:cNvPr id="17412" name="Rectangle 4"/>
          <p:cNvSpPr>
            <a:spLocks noChangeArrowheads="1"/>
          </p:cNvSpPr>
          <p:nvPr/>
        </p:nvSpPr>
        <p:spPr bwMode="auto">
          <a:xfrm>
            <a:off x="1524000" y="255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7413" name="Object 5"/>
          <p:cNvGraphicFramePr>
            <a:graphicFrameLocks noChangeAspect="1"/>
          </p:cNvGraphicFramePr>
          <p:nvPr>
            <p:extLst>
              <p:ext uri="{D42A27DB-BD31-4B8C-83A1-F6EECF244321}">
                <p14:modId xmlns:p14="http://schemas.microsoft.com/office/powerpoint/2010/main" val="2739117638"/>
              </p:ext>
            </p:extLst>
          </p:nvPr>
        </p:nvGraphicFramePr>
        <p:xfrm>
          <a:off x="7048768" y="2162175"/>
          <a:ext cx="4760912" cy="3913188"/>
        </p:xfrm>
        <a:graphic>
          <a:graphicData uri="http://schemas.openxmlformats.org/presentationml/2006/ole">
            <mc:AlternateContent xmlns:mc="http://schemas.openxmlformats.org/markup-compatibility/2006">
              <mc:Choice xmlns:v="urn:schemas-microsoft-com:vml" Requires="v">
                <p:oleObj spid="_x0000_s91145" name="Equation" r:id="rId3" imgW="1676160" imgH="1384200" progId="Equation.DSMT4">
                  <p:embed/>
                </p:oleObj>
              </mc:Choice>
              <mc:Fallback>
                <p:oleObj name="Equation" r:id="rId3" imgW="1676160" imgH="1384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768" y="2162175"/>
                        <a:ext cx="4760912" cy="3913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0500D0B5-14C1-4BAD-BECF-95C20E682F38}" type="slidenum">
              <a:rPr lang="en-US" altLang="en-US" smtClean="0"/>
              <a:pPr/>
              <a:t>29</a:t>
            </a:fld>
            <a:endParaRPr lang="en-US" altLang="en-US"/>
          </a:p>
        </p:txBody>
      </p:sp>
    </p:spTree>
    <p:extLst>
      <p:ext uri="{BB962C8B-B14F-4D97-AF65-F5344CB8AC3E}">
        <p14:creationId xmlns:p14="http://schemas.microsoft.com/office/powerpoint/2010/main" val="2744928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Canonical Correlation</a:t>
            </a:r>
          </a:p>
        </p:txBody>
      </p:sp>
      <p:sp>
        <p:nvSpPr>
          <p:cNvPr id="31747" name="Rectangle 3"/>
          <p:cNvSpPr>
            <a:spLocks noGrp="1" noChangeArrowheads="1"/>
          </p:cNvSpPr>
          <p:nvPr>
            <p:ph idx="1"/>
          </p:nvPr>
        </p:nvSpPr>
        <p:spPr>
          <a:xfrm>
            <a:off x="2789237" y="1447800"/>
            <a:ext cx="9374188" cy="4810125"/>
          </a:xfrm>
        </p:spPr>
        <p:txBody>
          <a:bodyPr>
            <a:noAutofit/>
          </a:bodyPr>
          <a:lstStyle/>
          <a:p>
            <a:r>
              <a:rPr lang="en-US" altLang="en-US" dirty="0"/>
              <a:t>Often called Set correlation</a:t>
            </a:r>
          </a:p>
          <a:p>
            <a:pPr lvl="1"/>
            <a:r>
              <a:rPr lang="en-US" altLang="en-US" dirty="0"/>
              <a:t>Set 1 </a:t>
            </a:r>
          </a:p>
          <a:p>
            <a:pPr lvl="1"/>
            <a:r>
              <a:rPr lang="en-US" altLang="en-US" dirty="0"/>
              <a:t>Set 2 </a:t>
            </a:r>
          </a:p>
          <a:p>
            <a:pPr lvl="2"/>
            <a:r>
              <a:rPr lang="en-US" altLang="en-US" sz="2800" dirty="0"/>
              <a:t>p doesn’t have to equal q</a:t>
            </a:r>
          </a:p>
          <a:p>
            <a:r>
              <a:rPr lang="en-US" altLang="en-US" dirty="0"/>
              <a:t>Number of cases required ≈ 10 per variable in the social sciences where typical reliability is .80, if higher reliability than less subjects per variable.</a:t>
            </a:r>
            <a:br>
              <a:rPr lang="en-US" altLang="en-US" dirty="0"/>
            </a:br>
            <a:endParaRPr lang="en-US" altLang="en-US" dirty="0"/>
          </a:p>
        </p:txBody>
      </p:sp>
      <p:graphicFrame>
        <p:nvGraphicFramePr>
          <p:cNvPr id="31748" name="Object 4"/>
          <p:cNvGraphicFramePr>
            <a:graphicFrameLocks noChangeAspect="1"/>
          </p:cNvGraphicFramePr>
          <p:nvPr>
            <p:extLst>
              <p:ext uri="{D42A27DB-BD31-4B8C-83A1-F6EECF244321}">
                <p14:modId xmlns:p14="http://schemas.microsoft.com/office/powerpoint/2010/main" val="1019653477"/>
              </p:ext>
            </p:extLst>
          </p:nvPr>
        </p:nvGraphicFramePr>
        <p:xfrm>
          <a:off x="4800600" y="2209800"/>
          <a:ext cx="1219200" cy="484187"/>
        </p:xfrm>
        <a:graphic>
          <a:graphicData uri="http://schemas.openxmlformats.org/presentationml/2006/ole">
            <mc:AlternateContent xmlns:mc="http://schemas.openxmlformats.org/markup-compatibility/2006">
              <mc:Choice xmlns:v="urn:schemas-microsoft-com:vml" Requires="v">
                <p:oleObj spid="_x0000_s31766" name="Equation" r:id="rId3" imgW="698500" imgH="279400" progId="Equation.DSMT4">
                  <p:embed/>
                </p:oleObj>
              </mc:Choice>
              <mc:Fallback>
                <p:oleObj name="Equation" r:id="rId3" imgW="698500" imgH="2794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209800"/>
                        <a:ext cx="1219200" cy="48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0" name="Object 6"/>
          <p:cNvGraphicFramePr>
            <a:graphicFrameLocks noChangeAspect="1"/>
          </p:cNvGraphicFramePr>
          <p:nvPr>
            <p:extLst>
              <p:ext uri="{D42A27DB-BD31-4B8C-83A1-F6EECF244321}">
                <p14:modId xmlns:p14="http://schemas.microsoft.com/office/powerpoint/2010/main" val="1338627622"/>
              </p:ext>
            </p:extLst>
          </p:nvPr>
        </p:nvGraphicFramePr>
        <p:xfrm>
          <a:off x="4800600" y="2755677"/>
          <a:ext cx="1219200" cy="498475"/>
        </p:xfrm>
        <a:graphic>
          <a:graphicData uri="http://schemas.openxmlformats.org/presentationml/2006/ole">
            <mc:AlternateContent xmlns:mc="http://schemas.openxmlformats.org/markup-compatibility/2006">
              <mc:Choice xmlns:v="urn:schemas-microsoft-com:vml" Requires="v">
                <p:oleObj spid="_x0000_s31767" name="Equation" r:id="rId5" imgW="672808" imgH="279279" progId="Equation.DSMT4">
                  <p:embed/>
                </p:oleObj>
              </mc:Choice>
              <mc:Fallback>
                <p:oleObj name="Equation" r:id="rId5" imgW="672808" imgH="279279"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2755677"/>
                        <a:ext cx="1219200"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0500D0B5-14C1-4BAD-BECF-95C20E682F38}" type="slidenum">
              <a:rPr lang="en-US" altLang="en-US" smtClean="0"/>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Equations</a:t>
            </a:r>
          </a:p>
        </p:txBody>
      </p:sp>
      <p:sp>
        <p:nvSpPr>
          <p:cNvPr id="18435" name="Rectangle 3"/>
          <p:cNvSpPr>
            <a:spLocks noGrp="1" noChangeArrowheads="1"/>
          </p:cNvSpPr>
          <p:nvPr>
            <p:ph idx="1"/>
          </p:nvPr>
        </p:nvSpPr>
        <p:spPr>
          <a:xfrm>
            <a:off x="2589212" y="1676400"/>
            <a:ext cx="8915400" cy="3777622"/>
          </a:xfrm>
        </p:spPr>
        <p:txBody>
          <a:bodyPr/>
          <a:lstStyle/>
          <a:p>
            <a:r>
              <a:rPr lang="en-US" altLang="en-US" dirty="0"/>
              <a:t>Redundancy</a:t>
            </a:r>
          </a:p>
          <a:p>
            <a:pPr lvl="1"/>
            <a:r>
              <a:rPr lang="en-US" altLang="en-US" dirty="0"/>
              <a:t>Across - variance in </a:t>
            </a:r>
            <a:r>
              <a:rPr lang="en-US" altLang="en-US" dirty="0" err="1"/>
              <a:t>Xs</a:t>
            </a:r>
            <a:r>
              <a:rPr lang="en-US" altLang="en-US" dirty="0"/>
              <a:t> explained by the Ys and vice versa</a:t>
            </a:r>
          </a:p>
        </p:txBody>
      </p:sp>
      <p:sp>
        <p:nvSpPr>
          <p:cNvPr id="18436" name="Rectangle 4"/>
          <p:cNvSpPr>
            <a:spLocks noChangeArrowheads="1"/>
          </p:cNvSpPr>
          <p:nvPr/>
        </p:nvSpPr>
        <p:spPr bwMode="auto">
          <a:xfrm>
            <a:off x="1524000" y="28776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8437" name="Object 5"/>
          <p:cNvGraphicFramePr>
            <a:graphicFrameLocks noChangeAspect="1"/>
          </p:cNvGraphicFramePr>
          <p:nvPr>
            <p:extLst>
              <p:ext uri="{D42A27DB-BD31-4B8C-83A1-F6EECF244321}">
                <p14:modId xmlns:p14="http://schemas.microsoft.com/office/powerpoint/2010/main" val="1010486083"/>
              </p:ext>
            </p:extLst>
          </p:nvPr>
        </p:nvGraphicFramePr>
        <p:xfrm>
          <a:off x="3429268" y="3657600"/>
          <a:ext cx="7239000" cy="2401888"/>
        </p:xfrm>
        <a:graphic>
          <a:graphicData uri="http://schemas.openxmlformats.org/presentationml/2006/ole">
            <mc:AlternateContent xmlns:mc="http://schemas.openxmlformats.org/markup-compatibility/2006">
              <mc:Choice xmlns:v="urn:schemas-microsoft-com:vml" Requires="v">
                <p:oleObj spid="_x0000_s92169" name="Equation" r:id="rId3" imgW="2209800" imgH="736600" progId="Equation.DSMT4">
                  <p:embed/>
                </p:oleObj>
              </mc:Choice>
              <mc:Fallback>
                <p:oleObj name="Equation" r:id="rId3" imgW="2209800" imgH="736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268" y="3657600"/>
                        <a:ext cx="7239000" cy="2401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0500D0B5-14C1-4BAD-BECF-95C20E682F38}" type="slidenum">
              <a:rPr lang="en-US" altLang="en-US" smtClean="0"/>
              <a:pPr/>
              <a:t>30</a:t>
            </a:fld>
            <a:endParaRPr lang="en-US" altLang="en-US"/>
          </a:p>
        </p:txBody>
      </p:sp>
    </p:spTree>
    <p:extLst>
      <p:ext uri="{BB962C8B-B14F-4D97-AF65-F5344CB8AC3E}">
        <p14:creationId xmlns:p14="http://schemas.microsoft.com/office/powerpoint/2010/main" val="3097467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Canonical Correlation</a:t>
            </a:r>
          </a:p>
        </p:txBody>
      </p:sp>
      <p:sp>
        <p:nvSpPr>
          <p:cNvPr id="32771" name="Rectangle 3"/>
          <p:cNvSpPr>
            <a:spLocks noGrp="1" noChangeArrowheads="1"/>
          </p:cNvSpPr>
          <p:nvPr>
            <p:ph idx="1"/>
          </p:nvPr>
        </p:nvSpPr>
        <p:spPr/>
        <p:txBody>
          <a:bodyPr>
            <a:normAutofit fontScale="92500" lnSpcReduction="10000"/>
          </a:bodyPr>
          <a:lstStyle/>
          <a:p>
            <a:pPr>
              <a:lnSpc>
                <a:spcPct val="90000"/>
              </a:lnSpc>
            </a:pPr>
            <a:r>
              <a:rPr lang="en-US" altLang="en-US" dirty="0"/>
              <a:t>In general, </a:t>
            </a:r>
            <a:r>
              <a:rPr lang="en-US" altLang="en-US" dirty="0" err="1"/>
              <a:t>CanCorr</a:t>
            </a:r>
            <a:r>
              <a:rPr lang="en-US" altLang="en-US" dirty="0"/>
              <a:t> is a method that basically does multiple regression on both sides of the equation  </a:t>
            </a:r>
          </a:p>
          <a:p>
            <a:pPr>
              <a:lnSpc>
                <a:spcPct val="90000"/>
              </a:lnSpc>
            </a:pPr>
            <a:endParaRPr lang="en-US" altLang="en-US" dirty="0"/>
          </a:p>
          <a:p>
            <a:pPr>
              <a:lnSpc>
                <a:spcPct val="90000"/>
              </a:lnSpc>
            </a:pPr>
            <a:endParaRPr lang="en-US" altLang="en-US" dirty="0"/>
          </a:p>
          <a:p>
            <a:pPr>
              <a:lnSpc>
                <a:spcPct val="90000"/>
              </a:lnSpc>
            </a:pPr>
            <a:r>
              <a:rPr lang="en-US" altLang="en-US" dirty="0"/>
              <a:t>this isn’t really what happens but you can think of this way in general.</a:t>
            </a:r>
            <a:br>
              <a:rPr lang="en-US" altLang="en-US" dirty="0"/>
            </a:br>
            <a:endParaRPr lang="en-US" altLang="en-US" dirty="0"/>
          </a:p>
        </p:txBody>
      </p:sp>
      <p:graphicFrame>
        <p:nvGraphicFramePr>
          <p:cNvPr id="32772" name="Object 4"/>
          <p:cNvGraphicFramePr>
            <a:graphicFrameLocks noChangeAspect="1"/>
          </p:cNvGraphicFramePr>
          <p:nvPr>
            <p:extLst>
              <p:ext uri="{D42A27DB-BD31-4B8C-83A1-F6EECF244321}">
                <p14:modId xmlns:p14="http://schemas.microsoft.com/office/powerpoint/2010/main" val="4056727075"/>
              </p:ext>
            </p:extLst>
          </p:nvPr>
        </p:nvGraphicFramePr>
        <p:xfrm>
          <a:off x="2971800" y="3505200"/>
          <a:ext cx="6934200" cy="657225"/>
        </p:xfrm>
        <a:graphic>
          <a:graphicData uri="http://schemas.openxmlformats.org/presentationml/2006/ole">
            <mc:AlternateContent xmlns:mc="http://schemas.openxmlformats.org/markup-compatibility/2006">
              <mc:Choice xmlns:v="urn:schemas-microsoft-com:vml" Requires="v">
                <p:oleObj spid="_x0000_s32781" name="Equation" r:id="rId3" imgW="2413000" imgH="228600" progId="Equation.DSMT4">
                  <p:embed/>
                </p:oleObj>
              </mc:Choice>
              <mc:Fallback>
                <p:oleObj name="Equation" r:id="rId3" imgW="24130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505200"/>
                        <a:ext cx="6934200"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0500D0B5-14C1-4BAD-BECF-95C20E682F38}" type="slidenum">
              <a:rPr lang="en-US" altLang="en-US" smtClean="0"/>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Canonical Correlation</a:t>
            </a:r>
          </a:p>
        </p:txBody>
      </p:sp>
      <p:sp>
        <p:nvSpPr>
          <p:cNvPr id="33795" name="Rectangle 3"/>
          <p:cNvSpPr>
            <a:spLocks noGrp="1" noChangeArrowheads="1"/>
          </p:cNvSpPr>
          <p:nvPr>
            <p:ph idx="1"/>
          </p:nvPr>
        </p:nvSpPr>
        <p:spPr>
          <a:xfrm>
            <a:off x="2894014" y="1827214"/>
            <a:ext cx="8610598" cy="4421187"/>
          </a:xfrm>
        </p:spPr>
        <p:txBody>
          <a:bodyPr>
            <a:normAutofit fontScale="92500" lnSpcReduction="10000"/>
          </a:bodyPr>
          <a:lstStyle/>
          <a:p>
            <a:r>
              <a:rPr lang="en-US" altLang="en-US" dirty="0"/>
              <a:t>A better way to think about it:</a:t>
            </a:r>
          </a:p>
          <a:p>
            <a:pPr lvl="1"/>
            <a:r>
              <a:rPr lang="en-US" altLang="en-US" dirty="0"/>
              <a:t>Creating some single variable that represents the </a:t>
            </a:r>
            <a:r>
              <a:rPr lang="en-US" altLang="en-US" dirty="0" err="1"/>
              <a:t>Xs</a:t>
            </a:r>
            <a:r>
              <a:rPr lang="en-US" altLang="en-US" dirty="0"/>
              <a:t> and another single variable that represents the Ys.</a:t>
            </a:r>
          </a:p>
          <a:p>
            <a:pPr lvl="1"/>
            <a:r>
              <a:rPr lang="en-US" altLang="en-US" dirty="0"/>
              <a:t>This could be by merely creating composites (e.g. sum or mean)</a:t>
            </a:r>
          </a:p>
          <a:p>
            <a:pPr lvl="1"/>
            <a:r>
              <a:rPr lang="en-US" altLang="en-US" dirty="0"/>
              <a:t>Or by creating linear combinations of variables based on shared variance:</a:t>
            </a:r>
            <a:br>
              <a:rPr lang="en-US" altLang="en-US" dirty="0"/>
            </a:br>
            <a:endParaRPr lang="en-US" altLang="en-US" dirty="0"/>
          </a:p>
        </p:txBody>
      </p:sp>
      <p:sp>
        <p:nvSpPr>
          <p:cNvPr id="2" name="Slide Number Placeholder 1"/>
          <p:cNvSpPr>
            <a:spLocks noGrp="1"/>
          </p:cNvSpPr>
          <p:nvPr>
            <p:ph type="sldNum" sz="quarter" idx="12"/>
          </p:nvPr>
        </p:nvSpPr>
        <p:spPr/>
        <p:txBody>
          <a:bodyPr/>
          <a:lstStyle/>
          <a:p>
            <a:fld id="{0500D0B5-14C1-4BAD-BECF-95C20E682F38}" type="slidenum">
              <a:rPr lang="en-US" altLang="en-US" smtClean="0"/>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Canonical Correlation</a:t>
            </a:r>
          </a:p>
        </p:txBody>
      </p:sp>
      <p:sp>
        <p:nvSpPr>
          <p:cNvPr id="38918" name="Rectangle 6"/>
          <p:cNvSpPr>
            <a:spLocks noGrp="1" noChangeArrowheads="1"/>
          </p:cNvSpPr>
          <p:nvPr>
            <p:ph idx="1"/>
          </p:nvPr>
        </p:nvSpPr>
        <p:spPr>
          <a:xfrm>
            <a:off x="2592924" y="5105400"/>
            <a:ext cx="8911687" cy="1141413"/>
          </a:xfrm>
        </p:spPr>
        <p:txBody>
          <a:bodyPr/>
          <a:lstStyle/>
          <a:p>
            <a:pPr>
              <a:lnSpc>
                <a:spcPct val="90000"/>
              </a:lnSpc>
            </a:pPr>
            <a:r>
              <a:rPr lang="en-US" altLang="en-US" sz="2500" dirty="0"/>
              <a:t>Make a note that the arrows are coming from the measured variables to the canonical variates.</a:t>
            </a:r>
          </a:p>
        </p:txBody>
      </p:sp>
      <p:sp>
        <p:nvSpPr>
          <p:cNvPr id="38917" name="Rectangle 5"/>
          <p:cNvSpPr>
            <a:spLocks noChangeArrowheads="1"/>
          </p:cNvSpPr>
          <p:nvPr/>
        </p:nvSpPr>
        <p:spPr bwMode="auto">
          <a:xfrm>
            <a:off x="1524000" y="25109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8916" name="Object 4"/>
          <p:cNvGraphicFramePr>
            <a:graphicFrameLocks noChangeAspect="1"/>
          </p:cNvGraphicFramePr>
          <p:nvPr>
            <p:extLst>
              <p:ext uri="{D42A27DB-BD31-4B8C-83A1-F6EECF244321}">
                <p14:modId xmlns:p14="http://schemas.microsoft.com/office/powerpoint/2010/main" val="1237513592"/>
              </p:ext>
            </p:extLst>
          </p:nvPr>
        </p:nvGraphicFramePr>
        <p:xfrm>
          <a:off x="2592925" y="1876425"/>
          <a:ext cx="7543800" cy="2765425"/>
        </p:xfrm>
        <a:graphic>
          <a:graphicData uri="http://schemas.openxmlformats.org/presentationml/2006/ole">
            <mc:AlternateContent xmlns:mc="http://schemas.openxmlformats.org/markup-compatibility/2006">
              <mc:Choice xmlns:v="urn:schemas-microsoft-com:vml" Requires="v">
                <p:oleObj spid="_x0000_s38926" name="VISIO" r:id="rId3" imgW="6321240" imgH="2320560" progId="Visio.Drawing.6">
                  <p:embed/>
                </p:oleObj>
              </mc:Choice>
              <mc:Fallback>
                <p:oleObj name="VISIO" r:id="rId3" imgW="6321240" imgH="232056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2925" y="1876425"/>
                        <a:ext cx="7543800" cy="2765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0500D0B5-14C1-4BAD-BECF-95C20E682F38}" type="slidenum">
              <a:rPr lang="en-US" altLang="en-US" smtClean="0"/>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a:t>Canonical Correlation</a:t>
            </a:r>
          </a:p>
        </p:txBody>
      </p:sp>
      <p:sp>
        <p:nvSpPr>
          <p:cNvPr id="40963" name="Rectangle 3"/>
          <p:cNvSpPr>
            <a:spLocks noGrp="1" noChangeArrowheads="1"/>
          </p:cNvSpPr>
          <p:nvPr>
            <p:ph idx="1"/>
          </p:nvPr>
        </p:nvSpPr>
        <p:spPr/>
        <p:txBody>
          <a:bodyPr/>
          <a:lstStyle/>
          <a:p>
            <a:r>
              <a:rPr lang="en-US" altLang="en-US"/>
              <a:t>In multiple regression the linear combinations of Xs we use to predict y is really a single canonical variate.</a:t>
            </a:r>
            <a:br>
              <a:rPr lang="en-US" altLang="en-US"/>
            </a:br>
            <a:endParaRPr lang="en-US" altLang="en-US"/>
          </a:p>
        </p:txBody>
      </p:sp>
      <p:sp>
        <p:nvSpPr>
          <p:cNvPr id="2" name="Slide Number Placeholder 1"/>
          <p:cNvSpPr>
            <a:spLocks noGrp="1"/>
          </p:cNvSpPr>
          <p:nvPr>
            <p:ph type="sldNum" sz="quarter" idx="12"/>
          </p:nvPr>
        </p:nvSpPr>
        <p:spPr/>
        <p:txBody>
          <a:bodyPr/>
          <a:lstStyle/>
          <a:p>
            <a:fld id="{0500D0B5-14C1-4BAD-BECF-95C20E682F38}" type="slidenum">
              <a:rPr lang="en-US" altLang="en-US" smtClean="0"/>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t>Jargon</a:t>
            </a:r>
          </a:p>
        </p:txBody>
      </p:sp>
      <p:sp>
        <p:nvSpPr>
          <p:cNvPr id="37891" name="Rectangle 3"/>
          <p:cNvSpPr>
            <a:spLocks noGrp="1" noChangeArrowheads="1"/>
          </p:cNvSpPr>
          <p:nvPr>
            <p:ph idx="1"/>
          </p:nvPr>
        </p:nvSpPr>
        <p:spPr>
          <a:xfrm>
            <a:off x="2589212" y="1600200"/>
            <a:ext cx="9145588" cy="4953000"/>
          </a:xfrm>
        </p:spPr>
        <p:txBody>
          <a:bodyPr>
            <a:noAutofit/>
          </a:bodyPr>
          <a:lstStyle/>
          <a:p>
            <a:pPr>
              <a:lnSpc>
                <a:spcPct val="80000"/>
              </a:lnSpc>
            </a:pPr>
            <a:r>
              <a:rPr lang="en-US" altLang="en-US" sz="3200" dirty="0"/>
              <a:t>Variables</a:t>
            </a:r>
            <a:br>
              <a:rPr lang="en-US" altLang="en-US" sz="3200" dirty="0"/>
            </a:br>
            <a:endParaRPr lang="en-US" altLang="en-US" sz="3200" dirty="0"/>
          </a:p>
          <a:p>
            <a:pPr>
              <a:lnSpc>
                <a:spcPct val="80000"/>
              </a:lnSpc>
            </a:pPr>
            <a:r>
              <a:rPr lang="en-US" altLang="en-US" sz="3200" dirty="0"/>
              <a:t>Canonical Variates – linear combinations of variables</a:t>
            </a:r>
            <a:br>
              <a:rPr lang="en-US" altLang="en-US" sz="3200" dirty="0"/>
            </a:br>
            <a:endParaRPr lang="en-US" altLang="en-US" sz="3200" dirty="0"/>
          </a:p>
          <a:p>
            <a:pPr lvl="1">
              <a:lnSpc>
                <a:spcPct val="80000"/>
              </a:lnSpc>
            </a:pPr>
            <a:r>
              <a:rPr lang="en-US" altLang="en-US" sz="2800" dirty="0"/>
              <a:t>One </a:t>
            </a:r>
            <a:r>
              <a:rPr lang="en-US" altLang="en-US" sz="2800" dirty="0" err="1"/>
              <a:t>CanV</a:t>
            </a:r>
            <a:r>
              <a:rPr lang="en-US" altLang="en-US" sz="2800" dirty="0"/>
              <a:t> on the X side</a:t>
            </a:r>
            <a:br>
              <a:rPr lang="en-US" altLang="en-US" sz="2800" dirty="0"/>
            </a:br>
            <a:endParaRPr lang="en-US" altLang="en-US" sz="2800" dirty="0"/>
          </a:p>
          <a:p>
            <a:pPr lvl="1">
              <a:lnSpc>
                <a:spcPct val="80000"/>
              </a:lnSpc>
            </a:pPr>
            <a:r>
              <a:rPr lang="en-US" altLang="en-US" sz="2800" dirty="0"/>
              <a:t>One </a:t>
            </a:r>
            <a:r>
              <a:rPr lang="en-US" altLang="en-US" sz="2800" dirty="0" err="1"/>
              <a:t>CanV</a:t>
            </a:r>
            <a:r>
              <a:rPr lang="en-US" altLang="en-US" sz="2800" dirty="0"/>
              <a:t> on the Y side</a:t>
            </a:r>
            <a:br>
              <a:rPr lang="en-US" altLang="en-US" sz="2800" dirty="0"/>
            </a:br>
            <a:endParaRPr lang="en-US" altLang="en-US" sz="2800" dirty="0"/>
          </a:p>
          <a:p>
            <a:pPr>
              <a:lnSpc>
                <a:spcPct val="80000"/>
              </a:lnSpc>
            </a:pPr>
            <a:r>
              <a:rPr lang="en-US" altLang="en-US" sz="3200" dirty="0"/>
              <a:t>Canonical Variate Pair - The two </a:t>
            </a:r>
            <a:r>
              <a:rPr lang="en-US" altLang="en-US" sz="3200" dirty="0" err="1"/>
              <a:t>CanVs</a:t>
            </a:r>
            <a:r>
              <a:rPr lang="en-US" altLang="en-US" sz="3200" dirty="0"/>
              <a:t> taken together make up the pair of variates</a:t>
            </a:r>
          </a:p>
        </p:txBody>
      </p:sp>
      <p:sp>
        <p:nvSpPr>
          <p:cNvPr id="2" name="Slide Number Placeholder 1"/>
          <p:cNvSpPr>
            <a:spLocks noGrp="1"/>
          </p:cNvSpPr>
          <p:nvPr>
            <p:ph type="sldNum" sz="quarter" idx="12"/>
          </p:nvPr>
        </p:nvSpPr>
        <p:spPr/>
        <p:txBody>
          <a:bodyPr/>
          <a:lstStyle/>
          <a:p>
            <a:fld id="{0500D0B5-14C1-4BAD-BECF-95C20E682F38}" type="slidenum">
              <a:rPr lang="en-US" altLang="en-US" smtClean="0"/>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t>Background </a:t>
            </a:r>
          </a:p>
        </p:txBody>
      </p:sp>
      <p:sp>
        <p:nvSpPr>
          <p:cNvPr id="44035" name="Rectangle 3"/>
          <p:cNvSpPr>
            <a:spLocks noGrp="1" noChangeArrowheads="1"/>
          </p:cNvSpPr>
          <p:nvPr>
            <p:ph idx="1"/>
          </p:nvPr>
        </p:nvSpPr>
        <p:spPr>
          <a:xfrm>
            <a:off x="2589212" y="2133600"/>
            <a:ext cx="9374188" cy="4343400"/>
          </a:xfrm>
        </p:spPr>
        <p:txBody>
          <a:bodyPr>
            <a:noAutofit/>
          </a:bodyPr>
          <a:lstStyle/>
          <a:p>
            <a:r>
              <a:rPr lang="en-US" altLang="en-US" sz="3200" dirty="0"/>
              <a:t>Canonical Correlation is one of the most general multivariate forms – multiple regression, discriminate function analysis and MANOVA are all special cases of </a:t>
            </a:r>
            <a:r>
              <a:rPr lang="en-US" altLang="en-US" sz="3200" dirty="0" err="1"/>
              <a:t>CanCorr</a:t>
            </a:r>
            <a:br>
              <a:rPr lang="en-US" altLang="en-US" sz="3200" dirty="0"/>
            </a:br>
            <a:endParaRPr lang="en-US" altLang="en-US" sz="3200" dirty="0"/>
          </a:p>
          <a:p>
            <a:r>
              <a:rPr lang="en-US" altLang="en-US" sz="3200" dirty="0"/>
              <a:t>Since it is essentially a correlational method it is considered mostly as a descriptive technique.</a:t>
            </a:r>
            <a:br>
              <a:rPr lang="en-US" altLang="en-US" sz="3200" dirty="0"/>
            </a:br>
            <a:endParaRPr lang="en-US" altLang="en-US" sz="3200" dirty="0"/>
          </a:p>
        </p:txBody>
      </p:sp>
      <p:sp>
        <p:nvSpPr>
          <p:cNvPr id="2" name="Slide Number Placeholder 1"/>
          <p:cNvSpPr>
            <a:spLocks noGrp="1"/>
          </p:cNvSpPr>
          <p:nvPr>
            <p:ph type="sldNum" sz="quarter" idx="12"/>
          </p:nvPr>
        </p:nvSpPr>
        <p:spPr/>
        <p:txBody>
          <a:bodyPr/>
          <a:lstStyle/>
          <a:p>
            <a:fld id="{0500D0B5-14C1-4BAD-BECF-95C20E682F38}" type="slidenum">
              <a:rPr lang="en-US" altLang="en-US" smtClean="0"/>
              <a:pPr/>
              <a:t>9</a:t>
            </a:fld>
            <a:endParaRPr lang="en-US" alt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941</TotalTime>
  <Words>532</Words>
  <Application>Microsoft Office PowerPoint</Application>
  <PresentationFormat>Widescreen</PresentationFormat>
  <Paragraphs>125</Paragraphs>
  <Slides>30</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2</vt:i4>
      </vt:variant>
      <vt:variant>
        <vt:lpstr>Slide Titles</vt:lpstr>
      </vt:variant>
      <vt:variant>
        <vt:i4>30</vt:i4>
      </vt:variant>
    </vt:vector>
  </HeadingPairs>
  <TitlesOfParts>
    <vt:vector size="38" baseType="lpstr">
      <vt:lpstr>Arial</vt:lpstr>
      <vt:lpstr>Calibri</vt:lpstr>
      <vt:lpstr>Century Gothic</vt:lpstr>
      <vt:lpstr>Wingdings 3</vt:lpstr>
      <vt:lpstr>Default Design</vt:lpstr>
      <vt:lpstr>Wisp</vt:lpstr>
      <vt:lpstr>Equation</vt:lpstr>
      <vt:lpstr>VISIO</vt:lpstr>
      <vt:lpstr>Canonical Correlation</vt:lpstr>
      <vt:lpstr>Canonical Correlation</vt:lpstr>
      <vt:lpstr>Canonical Correlation</vt:lpstr>
      <vt:lpstr>Canonical Correlation</vt:lpstr>
      <vt:lpstr>Canonical Correlation</vt:lpstr>
      <vt:lpstr>Canonical Correlation</vt:lpstr>
      <vt:lpstr>Canonical Correlation</vt:lpstr>
      <vt:lpstr>Jargon</vt:lpstr>
      <vt:lpstr>Background </vt:lpstr>
      <vt:lpstr>Background</vt:lpstr>
      <vt:lpstr>Questions</vt:lpstr>
      <vt:lpstr>Assumptions </vt:lpstr>
      <vt:lpstr>Assumptions</vt:lpstr>
      <vt:lpstr>Assumptions</vt:lpstr>
      <vt:lpstr>Data for Canonical Correlations</vt:lpstr>
      <vt:lpstr>Data</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vector>
  </TitlesOfParts>
  <Company>UCLA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Canonical Correlation</dc:title>
  <dc:creator>Andrew Ainsworth</dc:creator>
  <cp:lastModifiedBy>Andrew Ainsworth</cp:lastModifiedBy>
  <cp:revision>11</cp:revision>
  <dcterms:created xsi:type="dcterms:W3CDTF">2004-02-24T08:36:42Z</dcterms:created>
  <dcterms:modified xsi:type="dcterms:W3CDTF">2019-03-04T08:02:52Z</dcterms:modified>
</cp:coreProperties>
</file>